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1.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6.xml" ContentType="application/vnd.openxmlformats-officedocument.drawingml.chart+xml"/>
  <Override PartName="/ppt/notesSlides/notesSlide62.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8.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12.xml" ContentType="application/vnd.openxmlformats-officedocument.drawingml.chart+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media/image523.jpg" ContentType="image/jpg"/>
  <Override PartName="/ppt/media/image524.jpg" ContentType="image/jpg"/>
  <Override PartName="/ppt/media/image525.jpg" ContentType="image/jpg"/>
  <Override PartName="/ppt/media/image529.jpg" ContentType="image/jpg"/>
  <Override PartName="/ppt/media/image530.jpg" ContentType="image/jpg"/>
  <Override PartName="/ppt/media/image531.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76" r:id="rId2"/>
    <p:sldMasterId id="2147483678" r:id="rId3"/>
    <p:sldMasterId id="2147483690" r:id="rId4"/>
    <p:sldMasterId id="2147483721" r:id="rId5"/>
    <p:sldMasterId id="2147483800" r:id="rId6"/>
    <p:sldMasterId id="2147483802" r:id="rId7"/>
    <p:sldMasterId id="2147483805" r:id="rId8"/>
    <p:sldMasterId id="2147483807" r:id="rId9"/>
    <p:sldMasterId id="2147483811" r:id="rId10"/>
    <p:sldMasterId id="2147483838" r:id="rId11"/>
    <p:sldMasterId id="2147483848" r:id="rId12"/>
  </p:sldMasterIdLst>
  <p:notesMasterIdLst>
    <p:notesMasterId r:id="rId396"/>
  </p:notesMasterIdLst>
  <p:handoutMasterIdLst>
    <p:handoutMasterId r:id="rId397"/>
  </p:handoutMasterIdLst>
  <p:sldIdLst>
    <p:sldId id="1177" r:id="rId13"/>
    <p:sldId id="675" r:id="rId14"/>
    <p:sldId id="276" r:id="rId15"/>
    <p:sldId id="912" r:id="rId16"/>
    <p:sldId id="913" r:id="rId17"/>
    <p:sldId id="914" r:id="rId18"/>
    <p:sldId id="915" r:id="rId19"/>
    <p:sldId id="916" r:id="rId20"/>
    <p:sldId id="917" r:id="rId21"/>
    <p:sldId id="1175" r:id="rId22"/>
    <p:sldId id="919" r:id="rId23"/>
    <p:sldId id="920" r:id="rId24"/>
    <p:sldId id="921" r:id="rId25"/>
    <p:sldId id="922" r:id="rId26"/>
    <p:sldId id="923" r:id="rId27"/>
    <p:sldId id="924" r:id="rId28"/>
    <p:sldId id="925" r:id="rId29"/>
    <p:sldId id="926" r:id="rId30"/>
    <p:sldId id="927" r:id="rId31"/>
    <p:sldId id="928" r:id="rId32"/>
    <p:sldId id="929" r:id="rId33"/>
    <p:sldId id="930" r:id="rId34"/>
    <p:sldId id="931" r:id="rId35"/>
    <p:sldId id="932" r:id="rId36"/>
    <p:sldId id="933" r:id="rId37"/>
    <p:sldId id="934" r:id="rId38"/>
    <p:sldId id="935" r:id="rId39"/>
    <p:sldId id="936" r:id="rId40"/>
    <p:sldId id="937" r:id="rId41"/>
    <p:sldId id="938" r:id="rId42"/>
    <p:sldId id="939" r:id="rId43"/>
    <p:sldId id="940" r:id="rId44"/>
    <p:sldId id="941" r:id="rId45"/>
    <p:sldId id="942" r:id="rId46"/>
    <p:sldId id="943" r:id="rId47"/>
    <p:sldId id="944" r:id="rId48"/>
    <p:sldId id="945" r:id="rId49"/>
    <p:sldId id="946" r:id="rId50"/>
    <p:sldId id="947" r:id="rId51"/>
    <p:sldId id="948" r:id="rId52"/>
    <p:sldId id="949" r:id="rId53"/>
    <p:sldId id="950" r:id="rId54"/>
    <p:sldId id="951" r:id="rId55"/>
    <p:sldId id="952" r:id="rId56"/>
    <p:sldId id="953" r:id="rId57"/>
    <p:sldId id="954" r:id="rId58"/>
    <p:sldId id="955" r:id="rId59"/>
    <p:sldId id="956" r:id="rId60"/>
    <p:sldId id="957" r:id="rId61"/>
    <p:sldId id="958" r:id="rId62"/>
    <p:sldId id="959" r:id="rId63"/>
    <p:sldId id="960" r:id="rId64"/>
    <p:sldId id="961" r:id="rId65"/>
    <p:sldId id="962" r:id="rId66"/>
    <p:sldId id="963" r:id="rId67"/>
    <p:sldId id="964" r:id="rId68"/>
    <p:sldId id="965" r:id="rId69"/>
    <p:sldId id="966" r:id="rId70"/>
    <p:sldId id="967" r:id="rId71"/>
    <p:sldId id="968" r:id="rId72"/>
    <p:sldId id="970" r:id="rId73"/>
    <p:sldId id="971" r:id="rId74"/>
    <p:sldId id="972" r:id="rId75"/>
    <p:sldId id="973" r:id="rId76"/>
    <p:sldId id="974" r:id="rId77"/>
    <p:sldId id="975" r:id="rId78"/>
    <p:sldId id="976" r:id="rId79"/>
    <p:sldId id="977" r:id="rId80"/>
    <p:sldId id="978" r:id="rId81"/>
    <p:sldId id="979" r:id="rId82"/>
    <p:sldId id="980" r:id="rId83"/>
    <p:sldId id="981" r:id="rId84"/>
    <p:sldId id="982" r:id="rId85"/>
    <p:sldId id="983" r:id="rId86"/>
    <p:sldId id="984" r:id="rId87"/>
    <p:sldId id="985" r:id="rId88"/>
    <p:sldId id="986" r:id="rId89"/>
    <p:sldId id="987" r:id="rId90"/>
    <p:sldId id="988" r:id="rId91"/>
    <p:sldId id="989" r:id="rId92"/>
    <p:sldId id="990" r:id="rId93"/>
    <p:sldId id="1118" r:id="rId94"/>
    <p:sldId id="992" r:id="rId95"/>
    <p:sldId id="993" r:id="rId96"/>
    <p:sldId id="994" r:id="rId97"/>
    <p:sldId id="995" r:id="rId98"/>
    <p:sldId id="996" r:id="rId99"/>
    <p:sldId id="997" r:id="rId100"/>
    <p:sldId id="998" r:id="rId101"/>
    <p:sldId id="999" r:id="rId102"/>
    <p:sldId id="1000" r:id="rId103"/>
    <p:sldId id="1007" r:id="rId104"/>
    <p:sldId id="1125" r:id="rId105"/>
    <p:sldId id="1126" r:id="rId106"/>
    <p:sldId id="1128" r:id="rId107"/>
    <p:sldId id="1129" r:id="rId108"/>
    <p:sldId id="1130" r:id="rId109"/>
    <p:sldId id="1131" r:id="rId110"/>
    <p:sldId id="1132" r:id="rId111"/>
    <p:sldId id="1133" r:id="rId112"/>
    <p:sldId id="1134" r:id="rId113"/>
    <p:sldId id="1135" r:id="rId114"/>
    <p:sldId id="1136" r:id="rId115"/>
    <p:sldId id="1137" r:id="rId116"/>
    <p:sldId id="1138" r:id="rId117"/>
    <p:sldId id="1139" r:id="rId118"/>
    <p:sldId id="1140" r:id="rId119"/>
    <p:sldId id="1141" r:id="rId120"/>
    <p:sldId id="1142" r:id="rId121"/>
    <p:sldId id="1143" r:id="rId122"/>
    <p:sldId id="1144" r:id="rId123"/>
    <p:sldId id="1145" r:id="rId124"/>
    <p:sldId id="1146" r:id="rId125"/>
    <p:sldId id="1147" r:id="rId126"/>
    <p:sldId id="1148" r:id="rId127"/>
    <p:sldId id="1149" r:id="rId128"/>
    <p:sldId id="1150" r:id="rId129"/>
    <p:sldId id="1152" r:id="rId130"/>
    <p:sldId id="1153" r:id="rId131"/>
    <p:sldId id="1154" r:id="rId132"/>
    <p:sldId id="1155" r:id="rId133"/>
    <p:sldId id="1156" r:id="rId134"/>
    <p:sldId id="1157" r:id="rId135"/>
    <p:sldId id="1158" r:id="rId136"/>
    <p:sldId id="1159" r:id="rId137"/>
    <p:sldId id="1160" r:id="rId138"/>
    <p:sldId id="1161" r:id="rId139"/>
    <p:sldId id="1162" r:id="rId140"/>
    <p:sldId id="1163" r:id="rId141"/>
    <p:sldId id="1164" r:id="rId142"/>
    <p:sldId id="1165" r:id="rId143"/>
    <p:sldId id="1166" r:id="rId144"/>
    <p:sldId id="1167" r:id="rId145"/>
    <p:sldId id="1168" r:id="rId146"/>
    <p:sldId id="1169" r:id="rId147"/>
    <p:sldId id="277" r:id="rId148"/>
    <p:sldId id="676" r:id="rId149"/>
    <p:sldId id="677" r:id="rId150"/>
    <p:sldId id="678" r:id="rId151"/>
    <p:sldId id="679" r:id="rId152"/>
    <p:sldId id="680" r:id="rId153"/>
    <p:sldId id="681" r:id="rId154"/>
    <p:sldId id="682" r:id="rId155"/>
    <p:sldId id="683" r:id="rId156"/>
    <p:sldId id="684" r:id="rId157"/>
    <p:sldId id="685" r:id="rId158"/>
    <p:sldId id="686" r:id="rId159"/>
    <p:sldId id="687" r:id="rId160"/>
    <p:sldId id="688" r:id="rId161"/>
    <p:sldId id="689" r:id="rId162"/>
    <p:sldId id="690" r:id="rId163"/>
    <p:sldId id="691" r:id="rId164"/>
    <p:sldId id="692" r:id="rId165"/>
    <p:sldId id="693" r:id="rId166"/>
    <p:sldId id="694" r:id="rId167"/>
    <p:sldId id="695" r:id="rId168"/>
    <p:sldId id="696" r:id="rId169"/>
    <p:sldId id="697" r:id="rId170"/>
    <p:sldId id="698" r:id="rId171"/>
    <p:sldId id="699" r:id="rId172"/>
    <p:sldId id="700" r:id="rId173"/>
    <p:sldId id="701" r:id="rId174"/>
    <p:sldId id="702" r:id="rId175"/>
    <p:sldId id="703" r:id="rId176"/>
    <p:sldId id="704" r:id="rId177"/>
    <p:sldId id="705" r:id="rId178"/>
    <p:sldId id="706" r:id="rId179"/>
    <p:sldId id="707" r:id="rId180"/>
    <p:sldId id="708" r:id="rId181"/>
    <p:sldId id="709" r:id="rId182"/>
    <p:sldId id="710" r:id="rId183"/>
    <p:sldId id="711" r:id="rId184"/>
    <p:sldId id="712" r:id="rId185"/>
    <p:sldId id="713" r:id="rId186"/>
    <p:sldId id="278" r:id="rId187"/>
    <p:sldId id="295" r:id="rId188"/>
    <p:sldId id="296" r:id="rId189"/>
    <p:sldId id="297" r:id="rId190"/>
    <p:sldId id="1176" r:id="rId191"/>
    <p:sldId id="1170" r:id="rId192"/>
    <p:sldId id="300" r:id="rId193"/>
    <p:sldId id="301" r:id="rId194"/>
    <p:sldId id="302" r:id="rId195"/>
    <p:sldId id="303" r:id="rId196"/>
    <p:sldId id="304" r:id="rId197"/>
    <p:sldId id="305" r:id="rId198"/>
    <p:sldId id="306" r:id="rId199"/>
    <p:sldId id="307" r:id="rId200"/>
    <p:sldId id="308" r:id="rId201"/>
    <p:sldId id="309" r:id="rId202"/>
    <p:sldId id="310" r:id="rId203"/>
    <p:sldId id="1171" r:id="rId204"/>
    <p:sldId id="312" r:id="rId205"/>
    <p:sldId id="313" r:id="rId206"/>
    <p:sldId id="314" r:id="rId207"/>
    <p:sldId id="315" r:id="rId208"/>
    <p:sldId id="316" r:id="rId209"/>
    <p:sldId id="317" r:id="rId210"/>
    <p:sldId id="1172" r:id="rId211"/>
    <p:sldId id="319" r:id="rId212"/>
    <p:sldId id="320" r:id="rId213"/>
    <p:sldId id="321" r:id="rId214"/>
    <p:sldId id="1173" r:id="rId215"/>
    <p:sldId id="323" r:id="rId216"/>
    <p:sldId id="324" r:id="rId217"/>
    <p:sldId id="325" r:id="rId218"/>
    <p:sldId id="326" r:id="rId219"/>
    <p:sldId id="327" r:id="rId220"/>
    <p:sldId id="328" r:id="rId221"/>
    <p:sldId id="329" r:id="rId222"/>
    <p:sldId id="1174" r:id="rId223"/>
    <p:sldId id="331" r:id="rId224"/>
    <p:sldId id="332" r:id="rId225"/>
    <p:sldId id="333" r:id="rId226"/>
    <p:sldId id="334" r:id="rId227"/>
    <p:sldId id="335" r:id="rId228"/>
    <p:sldId id="336" r:id="rId229"/>
    <p:sldId id="337" r:id="rId230"/>
    <p:sldId id="338" r:id="rId231"/>
    <p:sldId id="339" r:id="rId232"/>
    <p:sldId id="340" r:id="rId233"/>
    <p:sldId id="341" r:id="rId234"/>
    <p:sldId id="342" r:id="rId235"/>
    <p:sldId id="343" r:id="rId236"/>
    <p:sldId id="344" r:id="rId237"/>
    <p:sldId id="345" r:id="rId238"/>
    <p:sldId id="346" r:id="rId239"/>
    <p:sldId id="347" r:id="rId240"/>
    <p:sldId id="348" r:id="rId241"/>
    <p:sldId id="349" r:id="rId242"/>
    <p:sldId id="350" r:id="rId243"/>
    <p:sldId id="351" r:id="rId244"/>
    <p:sldId id="352" r:id="rId245"/>
    <p:sldId id="353" r:id="rId246"/>
    <p:sldId id="354" r:id="rId247"/>
    <p:sldId id="355" r:id="rId248"/>
    <p:sldId id="356" r:id="rId249"/>
    <p:sldId id="357" r:id="rId250"/>
    <p:sldId id="358" r:id="rId251"/>
    <p:sldId id="1053" r:id="rId252"/>
    <p:sldId id="1054" r:id="rId253"/>
    <p:sldId id="1055" r:id="rId254"/>
    <p:sldId id="1056" r:id="rId255"/>
    <p:sldId id="1057" r:id="rId256"/>
    <p:sldId id="1058" r:id="rId257"/>
    <p:sldId id="1059" r:id="rId258"/>
    <p:sldId id="1060" r:id="rId259"/>
    <p:sldId id="1061" r:id="rId260"/>
    <p:sldId id="1062" r:id="rId261"/>
    <p:sldId id="1063" r:id="rId262"/>
    <p:sldId id="1064" r:id="rId263"/>
    <p:sldId id="1065" r:id="rId264"/>
    <p:sldId id="1066" r:id="rId265"/>
    <p:sldId id="1067" r:id="rId266"/>
    <p:sldId id="1068" r:id="rId267"/>
    <p:sldId id="1069" r:id="rId268"/>
    <p:sldId id="1070" r:id="rId269"/>
    <p:sldId id="1071" r:id="rId270"/>
    <p:sldId id="1072" r:id="rId271"/>
    <p:sldId id="1073" r:id="rId272"/>
    <p:sldId id="1074" r:id="rId273"/>
    <p:sldId id="1075" r:id="rId274"/>
    <p:sldId id="1076" r:id="rId275"/>
    <p:sldId id="1077" r:id="rId276"/>
    <p:sldId id="1078" r:id="rId277"/>
    <p:sldId id="1079" r:id="rId278"/>
    <p:sldId id="1080" r:id="rId279"/>
    <p:sldId id="1081" r:id="rId280"/>
    <p:sldId id="1082" r:id="rId281"/>
    <p:sldId id="1083" r:id="rId282"/>
    <p:sldId id="1084" r:id="rId283"/>
    <p:sldId id="1085" r:id="rId284"/>
    <p:sldId id="1086" r:id="rId285"/>
    <p:sldId id="1087" r:id="rId286"/>
    <p:sldId id="1088" r:id="rId287"/>
    <p:sldId id="1089" r:id="rId288"/>
    <p:sldId id="1090" r:id="rId289"/>
    <p:sldId id="1091" r:id="rId290"/>
    <p:sldId id="1092" r:id="rId291"/>
    <p:sldId id="1093" r:id="rId292"/>
    <p:sldId id="1094" r:id="rId293"/>
    <p:sldId id="1095" r:id="rId294"/>
    <p:sldId id="1096" r:id="rId295"/>
    <p:sldId id="1097" r:id="rId296"/>
    <p:sldId id="1098" r:id="rId297"/>
    <p:sldId id="1099" r:id="rId298"/>
    <p:sldId id="1100" r:id="rId299"/>
    <p:sldId id="1101" r:id="rId300"/>
    <p:sldId id="1102" r:id="rId301"/>
    <p:sldId id="1103" r:id="rId302"/>
    <p:sldId id="1104" r:id="rId303"/>
    <p:sldId id="1105" r:id="rId304"/>
    <p:sldId id="1106" r:id="rId305"/>
    <p:sldId id="1107" r:id="rId306"/>
    <p:sldId id="1108" r:id="rId307"/>
    <p:sldId id="1109" r:id="rId308"/>
    <p:sldId id="1110" r:id="rId309"/>
    <p:sldId id="1111" r:id="rId310"/>
    <p:sldId id="1112" r:id="rId311"/>
    <p:sldId id="1113" r:id="rId312"/>
    <p:sldId id="1114" r:id="rId313"/>
    <p:sldId id="1115" r:id="rId314"/>
    <p:sldId id="1116" r:id="rId315"/>
    <p:sldId id="1117" r:id="rId316"/>
    <p:sldId id="279" r:id="rId317"/>
    <p:sldId id="902" r:id="rId318"/>
    <p:sldId id="903" r:id="rId319"/>
    <p:sldId id="904" r:id="rId320"/>
    <p:sldId id="905" r:id="rId321"/>
    <p:sldId id="906" r:id="rId322"/>
    <p:sldId id="907" r:id="rId323"/>
    <p:sldId id="908" r:id="rId324"/>
    <p:sldId id="909" r:id="rId325"/>
    <p:sldId id="910" r:id="rId326"/>
    <p:sldId id="911" r:id="rId327"/>
    <p:sldId id="1124" r:id="rId328"/>
    <p:sldId id="1119" r:id="rId329"/>
    <p:sldId id="1120" r:id="rId330"/>
    <p:sldId id="1121" r:id="rId331"/>
    <p:sldId id="1122" r:id="rId332"/>
    <p:sldId id="1123" r:id="rId333"/>
    <p:sldId id="550" r:id="rId334"/>
    <p:sldId id="551" r:id="rId335"/>
    <p:sldId id="552" r:id="rId336"/>
    <p:sldId id="553" r:id="rId337"/>
    <p:sldId id="554" r:id="rId338"/>
    <p:sldId id="555" r:id="rId339"/>
    <p:sldId id="556" r:id="rId340"/>
    <p:sldId id="557" r:id="rId341"/>
    <p:sldId id="558" r:id="rId342"/>
    <p:sldId id="559" r:id="rId343"/>
    <p:sldId id="560" r:id="rId344"/>
    <p:sldId id="561" r:id="rId345"/>
    <p:sldId id="562" r:id="rId346"/>
    <p:sldId id="563" r:id="rId347"/>
    <p:sldId id="564" r:id="rId348"/>
    <p:sldId id="565" r:id="rId349"/>
    <p:sldId id="566" r:id="rId350"/>
    <p:sldId id="567" r:id="rId351"/>
    <p:sldId id="568" r:id="rId352"/>
    <p:sldId id="569" r:id="rId353"/>
    <p:sldId id="570" r:id="rId354"/>
    <p:sldId id="571" r:id="rId355"/>
    <p:sldId id="572" r:id="rId356"/>
    <p:sldId id="573" r:id="rId357"/>
    <p:sldId id="574" r:id="rId358"/>
    <p:sldId id="575" r:id="rId359"/>
    <p:sldId id="576" r:id="rId360"/>
    <p:sldId id="577" r:id="rId361"/>
    <p:sldId id="578" r:id="rId362"/>
    <p:sldId id="579" r:id="rId363"/>
    <p:sldId id="580" r:id="rId364"/>
    <p:sldId id="581" r:id="rId365"/>
    <p:sldId id="582" r:id="rId366"/>
    <p:sldId id="583" r:id="rId367"/>
    <p:sldId id="584" r:id="rId368"/>
    <p:sldId id="585" r:id="rId369"/>
    <p:sldId id="586" r:id="rId370"/>
    <p:sldId id="587" r:id="rId371"/>
    <p:sldId id="588" r:id="rId372"/>
    <p:sldId id="589" r:id="rId373"/>
    <p:sldId id="590" r:id="rId374"/>
    <p:sldId id="591" r:id="rId375"/>
    <p:sldId id="592" r:id="rId376"/>
    <p:sldId id="593" r:id="rId377"/>
    <p:sldId id="594" r:id="rId378"/>
    <p:sldId id="595" r:id="rId379"/>
    <p:sldId id="596" r:id="rId380"/>
    <p:sldId id="597" r:id="rId381"/>
    <p:sldId id="598" r:id="rId382"/>
    <p:sldId id="599" r:id="rId383"/>
    <p:sldId id="600" r:id="rId384"/>
    <p:sldId id="601" r:id="rId385"/>
    <p:sldId id="602" r:id="rId386"/>
    <p:sldId id="603" r:id="rId387"/>
    <p:sldId id="604" r:id="rId388"/>
    <p:sldId id="605" r:id="rId389"/>
    <p:sldId id="606" r:id="rId390"/>
    <p:sldId id="607" r:id="rId391"/>
    <p:sldId id="608" r:id="rId392"/>
    <p:sldId id="609" r:id="rId393"/>
    <p:sldId id="610" r:id="rId394"/>
    <p:sldId id="899" r:id="rId395"/>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84" autoAdjust="0"/>
    <p:restoredTop sz="86424" autoAdjust="0"/>
  </p:normalViewPr>
  <p:slideViewPr>
    <p:cSldViewPr snapToGrid="0" snapToObjects="1">
      <p:cViewPr varScale="1">
        <p:scale>
          <a:sx n="70" d="100"/>
          <a:sy n="70" d="100"/>
        </p:scale>
        <p:origin x="1104" y="96"/>
      </p:cViewPr>
      <p:guideLst>
        <p:guide orient="horz" pos="2160"/>
        <p:guide pos="2880"/>
      </p:guideLst>
    </p:cSldViewPr>
  </p:slideViewPr>
  <p:outlineViewPr>
    <p:cViewPr>
      <p:scale>
        <a:sx n="33" d="100"/>
        <a:sy n="33" d="100"/>
      </p:scale>
      <p:origin x="0" y="-3682"/>
    </p:cViewPr>
  </p:outlineViewPr>
  <p:notesTextViewPr>
    <p:cViewPr>
      <p:scale>
        <a:sx n="400" d="100"/>
        <a:sy n="400" d="100"/>
      </p:scale>
      <p:origin x="0" y="0"/>
    </p:cViewPr>
  </p:notesTextViewPr>
  <p:sorterViewPr>
    <p:cViewPr varScale="1">
      <p:scale>
        <a:sx n="1" d="1"/>
        <a:sy n="1" d="1"/>
      </p:scale>
      <p:origin x="0" y="-47251"/>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99" Type="http://schemas.openxmlformats.org/officeDocument/2006/relationships/slide" Target="slides/slide287.xml"/><Relationship Id="rId21" Type="http://schemas.openxmlformats.org/officeDocument/2006/relationships/slide" Target="slides/slide9.xml"/><Relationship Id="rId63" Type="http://schemas.openxmlformats.org/officeDocument/2006/relationships/slide" Target="slides/slide51.xml"/><Relationship Id="rId159" Type="http://schemas.openxmlformats.org/officeDocument/2006/relationships/slide" Target="slides/slide147.xml"/><Relationship Id="rId324" Type="http://schemas.openxmlformats.org/officeDocument/2006/relationships/slide" Target="slides/slide312.xml"/><Relationship Id="rId366" Type="http://schemas.openxmlformats.org/officeDocument/2006/relationships/slide" Target="slides/slide354.xml"/><Relationship Id="rId170" Type="http://schemas.openxmlformats.org/officeDocument/2006/relationships/slide" Target="slides/slide158.xml"/><Relationship Id="rId226" Type="http://schemas.openxmlformats.org/officeDocument/2006/relationships/slide" Target="slides/slide214.xml"/><Relationship Id="rId268" Type="http://schemas.openxmlformats.org/officeDocument/2006/relationships/slide" Target="slides/slide256.xml"/><Relationship Id="rId32" Type="http://schemas.openxmlformats.org/officeDocument/2006/relationships/slide" Target="slides/slide20.xml"/><Relationship Id="rId74" Type="http://schemas.openxmlformats.org/officeDocument/2006/relationships/slide" Target="slides/slide62.xml"/><Relationship Id="rId128" Type="http://schemas.openxmlformats.org/officeDocument/2006/relationships/slide" Target="slides/slide116.xml"/><Relationship Id="rId335" Type="http://schemas.openxmlformats.org/officeDocument/2006/relationships/slide" Target="slides/slide323.xml"/><Relationship Id="rId377" Type="http://schemas.openxmlformats.org/officeDocument/2006/relationships/slide" Target="slides/slide365.xml"/><Relationship Id="rId5" Type="http://schemas.openxmlformats.org/officeDocument/2006/relationships/slideMaster" Target="slideMasters/slideMaster5.xml"/><Relationship Id="rId181" Type="http://schemas.openxmlformats.org/officeDocument/2006/relationships/slide" Target="slides/slide169.xml"/><Relationship Id="rId237" Type="http://schemas.openxmlformats.org/officeDocument/2006/relationships/slide" Target="slides/slide225.xml"/><Relationship Id="rId279" Type="http://schemas.openxmlformats.org/officeDocument/2006/relationships/slide" Target="slides/slide267.xml"/><Relationship Id="rId43" Type="http://schemas.openxmlformats.org/officeDocument/2006/relationships/slide" Target="slides/slide31.xml"/><Relationship Id="rId139" Type="http://schemas.openxmlformats.org/officeDocument/2006/relationships/slide" Target="slides/slide127.xml"/><Relationship Id="rId290" Type="http://schemas.openxmlformats.org/officeDocument/2006/relationships/slide" Target="slides/slide278.xml"/><Relationship Id="rId304" Type="http://schemas.openxmlformats.org/officeDocument/2006/relationships/slide" Target="slides/slide292.xml"/><Relationship Id="rId346" Type="http://schemas.openxmlformats.org/officeDocument/2006/relationships/slide" Target="slides/slide334.xml"/><Relationship Id="rId388" Type="http://schemas.openxmlformats.org/officeDocument/2006/relationships/slide" Target="slides/slide376.xml"/><Relationship Id="rId85" Type="http://schemas.openxmlformats.org/officeDocument/2006/relationships/slide" Target="slides/slide73.xml"/><Relationship Id="rId150" Type="http://schemas.openxmlformats.org/officeDocument/2006/relationships/slide" Target="slides/slide138.xml"/><Relationship Id="rId192" Type="http://schemas.openxmlformats.org/officeDocument/2006/relationships/slide" Target="slides/slide180.xml"/><Relationship Id="rId206" Type="http://schemas.openxmlformats.org/officeDocument/2006/relationships/slide" Target="slides/slide194.xml"/><Relationship Id="rId248" Type="http://schemas.openxmlformats.org/officeDocument/2006/relationships/slide" Target="slides/slide236.xml"/><Relationship Id="rId12" Type="http://schemas.openxmlformats.org/officeDocument/2006/relationships/slideMaster" Target="slideMasters/slideMaster12.xml"/><Relationship Id="rId108" Type="http://schemas.openxmlformats.org/officeDocument/2006/relationships/slide" Target="slides/slide96.xml"/><Relationship Id="rId315" Type="http://schemas.openxmlformats.org/officeDocument/2006/relationships/slide" Target="slides/slide303.xml"/><Relationship Id="rId357" Type="http://schemas.openxmlformats.org/officeDocument/2006/relationships/slide" Target="slides/slide345.xml"/><Relationship Id="rId54" Type="http://schemas.openxmlformats.org/officeDocument/2006/relationships/slide" Target="slides/slide42.xml"/><Relationship Id="rId96" Type="http://schemas.openxmlformats.org/officeDocument/2006/relationships/slide" Target="slides/slide84.xml"/><Relationship Id="rId161" Type="http://schemas.openxmlformats.org/officeDocument/2006/relationships/slide" Target="slides/slide149.xml"/><Relationship Id="rId217" Type="http://schemas.openxmlformats.org/officeDocument/2006/relationships/slide" Target="slides/slide205.xml"/><Relationship Id="rId399" Type="http://schemas.openxmlformats.org/officeDocument/2006/relationships/viewProps" Target="viewProps.xml"/><Relationship Id="rId259" Type="http://schemas.openxmlformats.org/officeDocument/2006/relationships/slide" Target="slides/slide247.xml"/><Relationship Id="rId23" Type="http://schemas.openxmlformats.org/officeDocument/2006/relationships/slide" Target="slides/slide11.xml"/><Relationship Id="rId119" Type="http://schemas.openxmlformats.org/officeDocument/2006/relationships/slide" Target="slides/slide107.xml"/><Relationship Id="rId270" Type="http://schemas.openxmlformats.org/officeDocument/2006/relationships/slide" Target="slides/slide258.xml"/><Relationship Id="rId326" Type="http://schemas.openxmlformats.org/officeDocument/2006/relationships/slide" Target="slides/slide314.xml"/><Relationship Id="rId65" Type="http://schemas.openxmlformats.org/officeDocument/2006/relationships/slide" Target="slides/slide53.xml"/><Relationship Id="rId130" Type="http://schemas.openxmlformats.org/officeDocument/2006/relationships/slide" Target="slides/slide118.xml"/><Relationship Id="rId368" Type="http://schemas.openxmlformats.org/officeDocument/2006/relationships/slide" Target="slides/slide356.xml"/><Relationship Id="rId172" Type="http://schemas.openxmlformats.org/officeDocument/2006/relationships/slide" Target="slides/slide160.xml"/><Relationship Id="rId228" Type="http://schemas.openxmlformats.org/officeDocument/2006/relationships/slide" Target="slides/slide216.xml"/><Relationship Id="rId281" Type="http://schemas.openxmlformats.org/officeDocument/2006/relationships/slide" Target="slides/slide269.xml"/><Relationship Id="rId337" Type="http://schemas.openxmlformats.org/officeDocument/2006/relationships/slide" Target="slides/slide325.xml"/><Relationship Id="rId34" Type="http://schemas.openxmlformats.org/officeDocument/2006/relationships/slide" Target="slides/slide22.xml"/><Relationship Id="rId76" Type="http://schemas.openxmlformats.org/officeDocument/2006/relationships/slide" Target="slides/slide64.xml"/><Relationship Id="rId141" Type="http://schemas.openxmlformats.org/officeDocument/2006/relationships/slide" Target="slides/slide129.xml"/><Relationship Id="rId379" Type="http://schemas.openxmlformats.org/officeDocument/2006/relationships/slide" Target="slides/slide367.xml"/><Relationship Id="rId7" Type="http://schemas.openxmlformats.org/officeDocument/2006/relationships/slideMaster" Target="slideMasters/slideMaster7.xml"/><Relationship Id="rId183" Type="http://schemas.openxmlformats.org/officeDocument/2006/relationships/slide" Target="slides/slide171.xml"/><Relationship Id="rId239" Type="http://schemas.openxmlformats.org/officeDocument/2006/relationships/slide" Target="slides/slide227.xml"/><Relationship Id="rId390" Type="http://schemas.openxmlformats.org/officeDocument/2006/relationships/slide" Target="slides/slide378.xml"/><Relationship Id="rId250" Type="http://schemas.openxmlformats.org/officeDocument/2006/relationships/slide" Target="slides/slide238.xml"/><Relationship Id="rId292" Type="http://schemas.openxmlformats.org/officeDocument/2006/relationships/slide" Target="slides/slide280.xml"/><Relationship Id="rId306" Type="http://schemas.openxmlformats.org/officeDocument/2006/relationships/slide" Target="slides/slide294.xml"/><Relationship Id="rId45" Type="http://schemas.openxmlformats.org/officeDocument/2006/relationships/slide" Target="slides/slide33.xml"/><Relationship Id="rId87" Type="http://schemas.openxmlformats.org/officeDocument/2006/relationships/slide" Target="slides/slide75.xml"/><Relationship Id="rId110" Type="http://schemas.openxmlformats.org/officeDocument/2006/relationships/slide" Target="slides/slide98.xml"/><Relationship Id="rId348" Type="http://schemas.openxmlformats.org/officeDocument/2006/relationships/slide" Target="slides/slide336.xml"/><Relationship Id="rId152" Type="http://schemas.openxmlformats.org/officeDocument/2006/relationships/slide" Target="slides/slide140.xml"/><Relationship Id="rId194" Type="http://schemas.openxmlformats.org/officeDocument/2006/relationships/slide" Target="slides/slide182.xml"/><Relationship Id="rId208" Type="http://schemas.openxmlformats.org/officeDocument/2006/relationships/slide" Target="slides/slide196.xml"/><Relationship Id="rId261" Type="http://schemas.openxmlformats.org/officeDocument/2006/relationships/slide" Target="slides/slide249.xml"/><Relationship Id="rId14" Type="http://schemas.openxmlformats.org/officeDocument/2006/relationships/slide" Target="slides/slide2.xml"/><Relationship Id="rId56" Type="http://schemas.openxmlformats.org/officeDocument/2006/relationships/slide" Target="slides/slide44.xml"/><Relationship Id="rId317" Type="http://schemas.openxmlformats.org/officeDocument/2006/relationships/slide" Target="slides/slide305.xml"/><Relationship Id="rId359" Type="http://schemas.openxmlformats.org/officeDocument/2006/relationships/slide" Target="slides/slide347.xml"/><Relationship Id="rId98" Type="http://schemas.openxmlformats.org/officeDocument/2006/relationships/slide" Target="slides/slide86.xml"/><Relationship Id="rId121" Type="http://schemas.openxmlformats.org/officeDocument/2006/relationships/slide" Target="slides/slide109.xml"/><Relationship Id="rId163" Type="http://schemas.openxmlformats.org/officeDocument/2006/relationships/slide" Target="slides/slide151.xml"/><Relationship Id="rId219" Type="http://schemas.openxmlformats.org/officeDocument/2006/relationships/slide" Target="slides/slide207.xml"/><Relationship Id="rId370" Type="http://schemas.openxmlformats.org/officeDocument/2006/relationships/slide" Target="slides/slide358.xml"/><Relationship Id="rId230" Type="http://schemas.openxmlformats.org/officeDocument/2006/relationships/slide" Target="slides/slide218.xml"/><Relationship Id="rId25" Type="http://schemas.openxmlformats.org/officeDocument/2006/relationships/slide" Target="slides/slide13.xml"/><Relationship Id="rId67" Type="http://schemas.openxmlformats.org/officeDocument/2006/relationships/slide" Target="slides/slide55.xml"/><Relationship Id="rId272" Type="http://schemas.openxmlformats.org/officeDocument/2006/relationships/slide" Target="slides/slide260.xml"/><Relationship Id="rId328" Type="http://schemas.openxmlformats.org/officeDocument/2006/relationships/slide" Target="slides/slide316.xml"/><Relationship Id="rId132" Type="http://schemas.openxmlformats.org/officeDocument/2006/relationships/slide" Target="slides/slide120.xml"/><Relationship Id="rId174" Type="http://schemas.openxmlformats.org/officeDocument/2006/relationships/slide" Target="slides/slide162.xml"/><Relationship Id="rId381" Type="http://schemas.openxmlformats.org/officeDocument/2006/relationships/slide" Target="slides/slide369.xml"/><Relationship Id="rId241" Type="http://schemas.openxmlformats.org/officeDocument/2006/relationships/slide" Target="slides/slide229.xml"/><Relationship Id="rId36" Type="http://schemas.openxmlformats.org/officeDocument/2006/relationships/slide" Target="slides/slide24.xml"/><Relationship Id="rId283" Type="http://schemas.openxmlformats.org/officeDocument/2006/relationships/slide" Target="slides/slide271.xml"/><Relationship Id="rId339" Type="http://schemas.openxmlformats.org/officeDocument/2006/relationships/slide" Target="slides/slide327.xml"/><Relationship Id="rId78" Type="http://schemas.openxmlformats.org/officeDocument/2006/relationships/slide" Target="slides/slide66.xml"/><Relationship Id="rId101" Type="http://schemas.openxmlformats.org/officeDocument/2006/relationships/slide" Target="slides/slide89.xml"/><Relationship Id="rId143" Type="http://schemas.openxmlformats.org/officeDocument/2006/relationships/slide" Target="slides/slide131.xml"/><Relationship Id="rId185" Type="http://schemas.openxmlformats.org/officeDocument/2006/relationships/slide" Target="slides/slide173.xml"/><Relationship Id="rId350" Type="http://schemas.openxmlformats.org/officeDocument/2006/relationships/slide" Target="slides/slide338.xml"/><Relationship Id="rId9" Type="http://schemas.openxmlformats.org/officeDocument/2006/relationships/slideMaster" Target="slideMasters/slideMaster9.xml"/><Relationship Id="rId210" Type="http://schemas.openxmlformats.org/officeDocument/2006/relationships/slide" Target="slides/slide198.xml"/><Relationship Id="rId392" Type="http://schemas.openxmlformats.org/officeDocument/2006/relationships/slide" Target="slides/slide380.xml"/><Relationship Id="rId252" Type="http://schemas.openxmlformats.org/officeDocument/2006/relationships/slide" Target="slides/slide240.xml"/><Relationship Id="rId294" Type="http://schemas.openxmlformats.org/officeDocument/2006/relationships/slide" Target="slides/slide282.xml"/><Relationship Id="rId308" Type="http://schemas.openxmlformats.org/officeDocument/2006/relationships/slide" Target="slides/slide296.xml"/><Relationship Id="rId47" Type="http://schemas.openxmlformats.org/officeDocument/2006/relationships/slide" Target="slides/slide35.xml"/><Relationship Id="rId89" Type="http://schemas.openxmlformats.org/officeDocument/2006/relationships/slide" Target="slides/slide77.xml"/><Relationship Id="rId112" Type="http://schemas.openxmlformats.org/officeDocument/2006/relationships/slide" Target="slides/slide100.xml"/><Relationship Id="rId154" Type="http://schemas.openxmlformats.org/officeDocument/2006/relationships/slide" Target="slides/slide142.xml"/><Relationship Id="rId361" Type="http://schemas.openxmlformats.org/officeDocument/2006/relationships/slide" Target="slides/slide349.xml"/><Relationship Id="rId196" Type="http://schemas.openxmlformats.org/officeDocument/2006/relationships/slide" Target="slides/slide184.xml"/><Relationship Id="rId16" Type="http://schemas.openxmlformats.org/officeDocument/2006/relationships/slide" Target="slides/slide4.xml"/><Relationship Id="rId221" Type="http://schemas.openxmlformats.org/officeDocument/2006/relationships/slide" Target="slides/slide209.xml"/><Relationship Id="rId263" Type="http://schemas.openxmlformats.org/officeDocument/2006/relationships/slide" Target="slides/slide251.xml"/><Relationship Id="rId319" Type="http://schemas.openxmlformats.org/officeDocument/2006/relationships/slide" Target="slides/slide307.xml"/><Relationship Id="rId58" Type="http://schemas.openxmlformats.org/officeDocument/2006/relationships/slide" Target="slides/slide46.xml"/><Relationship Id="rId123" Type="http://schemas.openxmlformats.org/officeDocument/2006/relationships/slide" Target="slides/slide111.xml"/><Relationship Id="rId330" Type="http://schemas.openxmlformats.org/officeDocument/2006/relationships/slide" Target="slides/slide318.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351" Type="http://schemas.openxmlformats.org/officeDocument/2006/relationships/slide" Target="slides/slide339.xml"/><Relationship Id="rId372" Type="http://schemas.openxmlformats.org/officeDocument/2006/relationships/slide" Target="slides/slide360.xml"/><Relationship Id="rId393" Type="http://schemas.openxmlformats.org/officeDocument/2006/relationships/slide" Target="slides/slide381.xml"/><Relationship Id="rId211" Type="http://schemas.openxmlformats.org/officeDocument/2006/relationships/slide" Target="slides/slide199.xml"/><Relationship Id="rId232" Type="http://schemas.openxmlformats.org/officeDocument/2006/relationships/slide" Target="slides/slide220.xml"/><Relationship Id="rId253" Type="http://schemas.openxmlformats.org/officeDocument/2006/relationships/slide" Target="slides/slide241.xml"/><Relationship Id="rId274" Type="http://schemas.openxmlformats.org/officeDocument/2006/relationships/slide" Target="slides/slide262.xml"/><Relationship Id="rId295" Type="http://schemas.openxmlformats.org/officeDocument/2006/relationships/slide" Target="slides/slide283.xml"/><Relationship Id="rId309" Type="http://schemas.openxmlformats.org/officeDocument/2006/relationships/slide" Target="slides/slide297.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320" Type="http://schemas.openxmlformats.org/officeDocument/2006/relationships/slide" Target="slides/slide308.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341" Type="http://schemas.openxmlformats.org/officeDocument/2006/relationships/slide" Target="slides/slide329.xml"/><Relationship Id="rId362" Type="http://schemas.openxmlformats.org/officeDocument/2006/relationships/slide" Target="slides/slide350.xml"/><Relationship Id="rId383" Type="http://schemas.openxmlformats.org/officeDocument/2006/relationships/slide" Target="slides/slide371.xml"/><Relationship Id="rId201" Type="http://schemas.openxmlformats.org/officeDocument/2006/relationships/slide" Target="slides/slide189.xml"/><Relationship Id="rId222" Type="http://schemas.openxmlformats.org/officeDocument/2006/relationships/slide" Target="slides/slide210.xml"/><Relationship Id="rId243" Type="http://schemas.openxmlformats.org/officeDocument/2006/relationships/slide" Target="slides/slide231.xml"/><Relationship Id="rId264" Type="http://schemas.openxmlformats.org/officeDocument/2006/relationships/slide" Target="slides/slide252.xml"/><Relationship Id="rId285" Type="http://schemas.openxmlformats.org/officeDocument/2006/relationships/slide" Target="slides/slide273.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310" Type="http://schemas.openxmlformats.org/officeDocument/2006/relationships/slide" Target="slides/slide298.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331" Type="http://schemas.openxmlformats.org/officeDocument/2006/relationships/slide" Target="slides/slide319.xml"/><Relationship Id="rId352" Type="http://schemas.openxmlformats.org/officeDocument/2006/relationships/slide" Target="slides/slide340.xml"/><Relationship Id="rId373" Type="http://schemas.openxmlformats.org/officeDocument/2006/relationships/slide" Target="slides/slide361.xml"/><Relationship Id="rId394" Type="http://schemas.openxmlformats.org/officeDocument/2006/relationships/slide" Target="slides/slide382.xml"/><Relationship Id="rId1" Type="http://schemas.openxmlformats.org/officeDocument/2006/relationships/slideMaster" Target="slideMasters/slideMaster1.xml"/><Relationship Id="rId212" Type="http://schemas.openxmlformats.org/officeDocument/2006/relationships/slide" Target="slides/slide200.xml"/><Relationship Id="rId233" Type="http://schemas.openxmlformats.org/officeDocument/2006/relationships/slide" Target="slides/slide221.xml"/><Relationship Id="rId254" Type="http://schemas.openxmlformats.org/officeDocument/2006/relationships/slide" Target="slides/slide242.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275" Type="http://schemas.openxmlformats.org/officeDocument/2006/relationships/slide" Target="slides/slide263.xml"/><Relationship Id="rId296" Type="http://schemas.openxmlformats.org/officeDocument/2006/relationships/slide" Target="slides/slide284.xml"/><Relationship Id="rId300" Type="http://schemas.openxmlformats.org/officeDocument/2006/relationships/slide" Target="slides/slide288.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321" Type="http://schemas.openxmlformats.org/officeDocument/2006/relationships/slide" Target="slides/slide309.xml"/><Relationship Id="rId342" Type="http://schemas.openxmlformats.org/officeDocument/2006/relationships/slide" Target="slides/slide330.xml"/><Relationship Id="rId363" Type="http://schemas.openxmlformats.org/officeDocument/2006/relationships/slide" Target="slides/slide351.xml"/><Relationship Id="rId384" Type="http://schemas.openxmlformats.org/officeDocument/2006/relationships/slide" Target="slides/slide372.xml"/><Relationship Id="rId202" Type="http://schemas.openxmlformats.org/officeDocument/2006/relationships/slide" Target="slides/slide190.xml"/><Relationship Id="rId223" Type="http://schemas.openxmlformats.org/officeDocument/2006/relationships/slide" Target="slides/slide211.xml"/><Relationship Id="rId244" Type="http://schemas.openxmlformats.org/officeDocument/2006/relationships/slide" Target="slides/slide232.xml"/><Relationship Id="rId18" Type="http://schemas.openxmlformats.org/officeDocument/2006/relationships/slide" Target="slides/slide6.xml"/><Relationship Id="rId39" Type="http://schemas.openxmlformats.org/officeDocument/2006/relationships/slide" Target="slides/slide27.xml"/><Relationship Id="rId265" Type="http://schemas.openxmlformats.org/officeDocument/2006/relationships/slide" Target="slides/slide253.xml"/><Relationship Id="rId286" Type="http://schemas.openxmlformats.org/officeDocument/2006/relationships/slide" Target="slides/slide274.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311" Type="http://schemas.openxmlformats.org/officeDocument/2006/relationships/slide" Target="slides/slide299.xml"/><Relationship Id="rId332" Type="http://schemas.openxmlformats.org/officeDocument/2006/relationships/slide" Target="slides/slide320.xml"/><Relationship Id="rId353" Type="http://schemas.openxmlformats.org/officeDocument/2006/relationships/slide" Target="slides/slide341.xml"/><Relationship Id="rId374" Type="http://schemas.openxmlformats.org/officeDocument/2006/relationships/slide" Target="slides/slide362.xml"/><Relationship Id="rId395" Type="http://schemas.openxmlformats.org/officeDocument/2006/relationships/slide" Target="slides/slide383.xml"/><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slide" Target="slides/slide201.xml"/><Relationship Id="rId234" Type="http://schemas.openxmlformats.org/officeDocument/2006/relationships/slide" Target="slides/slide222.xml"/><Relationship Id="rId2" Type="http://schemas.openxmlformats.org/officeDocument/2006/relationships/slideMaster" Target="slideMasters/slideMaster2.xml"/><Relationship Id="rId29" Type="http://schemas.openxmlformats.org/officeDocument/2006/relationships/slide" Target="slides/slide17.xml"/><Relationship Id="rId255" Type="http://schemas.openxmlformats.org/officeDocument/2006/relationships/slide" Target="slides/slide243.xml"/><Relationship Id="rId276" Type="http://schemas.openxmlformats.org/officeDocument/2006/relationships/slide" Target="slides/slide264.xml"/><Relationship Id="rId297" Type="http://schemas.openxmlformats.org/officeDocument/2006/relationships/slide" Target="slides/slide285.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301" Type="http://schemas.openxmlformats.org/officeDocument/2006/relationships/slide" Target="slides/slide289.xml"/><Relationship Id="rId322" Type="http://schemas.openxmlformats.org/officeDocument/2006/relationships/slide" Target="slides/slide310.xml"/><Relationship Id="rId343" Type="http://schemas.openxmlformats.org/officeDocument/2006/relationships/slide" Target="slides/slide331.xml"/><Relationship Id="rId364" Type="http://schemas.openxmlformats.org/officeDocument/2006/relationships/slide" Target="slides/slide352.xml"/><Relationship Id="rId61" Type="http://schemas.openxmlformats.org/officeDocument/2006/relationships/slide" Target="slides/slide49.xml"/><Relationship Id="rId82" Type="http://schemas.openxmlformats.org/officeDocument/2006/relationships/slide" Target="slides/slide70.xml"/><Relationship Id="rId199" Type="http://schemas.openxmlformats.org/officeDocument/2006/relationships/slide" Target="slides/slide187.xml"/><Relationship Id="rId203" Type="http://schemas.openxmlformats.org/officeDocument/2006/relationships/slide" Target="slides/slide191.xml"/><Relationship Id="rId385" Type="http://schemas.openxmlformats.org/officeDocument/2006/relationships/slide" Target="slides/slide373.xml"/><Relationship Id="rId19" Type="http://schemas.openxmlformats.org/officeDocument/2006/relationships/slide" Target="slides/slide7.xml"/><Relationship Id="rId224" Type="http://schemas.openxmlformats.org/officeDocument/2006/relationships/slide" Target="slides/slide212.xml"/><Relationship Id="rId245" Type="http://schemas.openxmlformats.org/officeDocument/2006/relationships/slide" Target="slides/slide233.xml"/><Relationship Id="rId266" Type="http://schemas.openxmlformats.org/officeDocument/2006/relationships/slide" Target="slides/slide254.xml"/><Relationship Id="rId287" Type="http://schemas.openxmlformats.org/officeDocument/2006/relationships/slide" Target="slides/slide275.xml"/><Relationship Id="rId30" Type="http://schemas.openxmlformats.org/officeDocument/2006/relationships/slide" Target="slides/slide1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312" Type="http://schemas.openxmlformats.org/officeDocument/2006/relationships/slide" Target="slides/slide300.xml"/><Relationship Id="rId333" Type="http://schemas.openxmlformats.org/officeDocument/2006/relationships/slide" Target="slides/slide321.xml"/><Relationship Id="rId354" Type="http://schemas.openxmlformats.org/officeDocument/2006/relationships/slide" Target="slides/slide342.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189" Type="http://schemas.openxmlformats.org/officeDocument/2006/relationships/slide" Target="slides/slide177.xml"/><Relationship Id="rId375" Type="http://schemas.openxmlformats.org/officeDocument/2006/relationships/slide" Target="slides/slide363.xml"/><Relationship Id="rId396" Type="http://schemas.openxmlformats.org/officeDocument/2006/relationships/notesMaster" Target="notesMasters/notesMaster1.xml"/><Relationship Id="rId3" Type="http://schemas.openxmlformats.org/officeDocument/2006/relationships/slideMaster" Target="slideMasters/slideMaster3.xml"/><Relationship Id="rId214" Type="http://schemas.openxmlformats.org/officeDocument/2006/relationships/slide" Target="slides/slide202.xml"/><Relationship Id="rId235" Type="http://schemas.openxmlformats.org/officeDocument/2006/relationships/slide" Target="slides/slide223.xml"/><Relationship Id="rId256" Type="http://schemas.openxmlformats.org/officeDocument/2006/relationships/slide" Target="slides/slide244.xml"/><Relationship Id="rId277" Type="http://schemas.openxmlformats.org/officeDocument/2006/relationships/slide" Target="slides/slide265.xml"/><Relationship Id="rId298" Type="http://schemas.openxmlformats.org/officeDocument/2006/relationships/slide" Target="slides/slide286.xml"/><Relationship Id="rId400" Type="http://schemas.openxmlformats.org/officeDocument/2006/relationships/theme" Target="theme/theme1.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302" Type="http://schemas.openxmlformats.org/officeDocument/2006/relationships/slide" Target="slides/slide290.xml"/><Relationship Id="rId323" Type="http://schemas.openxmlformats.org/officeDocument/2006/relationships/slide" Target="slides/slide311.xml"/><Relationship Id="rId344" Type="http://schemas.openxmlformats.org/officeDocument/2006/relationships/slide" Target="slides/slide332.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179" Type="http://schemas.openxmlformats.org/officeDocument/2006/relationships/slide" Target="slides/slide167.xml"/><Relationship Id="rId365" Type="http://schemas.openxmlformats.org/officeDocument/2006/relationships/slide" Target="slides/slide353.xml"/><Relationship Id="rId386" Type="http://schemas.openxmlformats.org/officeDocument/2006/relationships/slide" Target="slides/slide374.xml"/><Relationship Id="rId190" Type="http://schemas.openxmlformats.org/officeDocument/2006/relationships/slide" Target="slides/slide178.xml"/><Relationship Id="rId204" Type="http://schemas.openxmlformats.org/officeDocument/2006/relationships/slide" Target="slides/slide192.xml"/><Relationship Id="rId225" Type="http://schemas.openxmlformats.org/officeDocument/2006/relationships/slide" Target="slides/slide213.xml"/><Relationship Id="rId246" Type="http://schemas.openxmlformats.org/officeDocument/2006/relationships/slide" Target="slides/slide234.xml"/><Relationship Id="rId267" Type="http://schemas.openxmlformats.org/officeDocument/2006/relationships/slide" Target="slides/slide255.xml"/><Relationship Id="rId288" Type="http://schemas.openxmlformats.org/officeDocument/2006/relationships/slide" Target="slides/slide276.xml"/><Relationship Id="rId106" Type="http://schemas.openxmlformats.org/officeDocument/2006/relationships/slide" Target="slides/slide94.xml"/><Relationship Id="rId127" Type="http://schemas.openxmlformats.org/officeDocument/2006/relationships/slide" Target="slides/slide115.xml"/><Relationship Id="rId313" Type="http://schemas.openxmlformats.org/officeDocument/2006/relationships/slide" Target="slides/slide301.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94" Type="http://schemas.openxmlformats.org/officeDocument/2006/relationships/slide" Target="slides/slide82.xml"/><Relationship Id="rId148" Type="http://schemas.openxmlformats.org/officeDocument/2006/relationships/slide" Target="slides/slide136.xml"/><Relationship Id="rId169" Type="http://schemas.openxmlformats.org/officeDocument/2006/relationships/slide" Target="slides/slide157.xml"/><Relationship Id="rId334" Type="http://schemas.openxmlformats.org/officeDocument/2006/relationships/slide" Target="slides/slide322.xml"/><Relationship Id="rId355" Type="http://schemas.openxmlformats.org/officeDocument/2006/relationships/slide" Target="slides/slide343.xml"/><Relationship Id="rId376" Type="http://schemas.openxmlformats.org/officeDocument/2006/relationships/slide" Target="slides/slide364.xml"/><Relationship Id="rId397" Type="http://schemas.openxmlformats.org/officeDocument/2006/relationships/handoutMaster" Target="handoutMasters/handoutMaster1.xml"/><Relationship Id="rId4" Type="http://schemas.openxmlformats.org/officeDocument/2006/relationships/slideMaster" Target="slideMasters/slideMaster4.xml"/><Relationship Id="rId180" Type="http://schemas.openxmlformats.org/officeDocument/2006/relationships/slide" Target="slides/slide168.xml"/><Relationship Id="rId215" Type="http://schemas.openxmlformats.org/officeDocument/2006/relationships/slide" Target="slides/slide203.xml"/><Relationship Id="rId236" Type="http://schemas.openxmlformats.org/officeDocument/2006/relationships/slide" Target="slides/slide224.xml"/><Relationship Id="rId257" Type="http://schemas.openxmlformats.org/officeDocument/2006/relationships/slide" Target="slides/slide245.xml"/><Relationship Id="rId278" Type="http://schemas.openxmlformats.org/officeDocument/2006/relationships/slide" Target="slides/slide266.xml"/><Relationship Id="rId401" Type="http://schemas.openxmlformats.org/officeDocument/2006/relationships/tableStyles" Target="tableStyles.xml"/><Relationship Id="rId303" Type="http://schemas.openxmlformats.org/officeDocument/2006/relationships/slide" Target="slides/slide291.xml"/><Relationship Id="rId42" Type="http://schemas.openxmlformats.org/officeDocument/2006/relationships/slide" Target="slides/slide30.xml"/><Relationship Id="rId84" Type="http://schemas.openxmlformats.org/officeDocument/2006/relationships/slide" Target="slides/slide72.xml"/><Relationship Id="rId138" Type="http://schemas.openxmlformats.org/officeDocument/2006/relationships/slide" Target="slides/slide126.xml"/><Relationship Id="rId345" Type="http://schemas.openxmlformats.org/officeDocument/2006/relationships/slide" Target="slides/slide333.xml"/><Relationship Id="rId387" Type="http://schemas.openxmlformats.org/officeDocument/2006/relationships/slide" Target="slides/slide375.xml"/><Relationship Id="rId191" Type="http://schemas.openxmlformats.org/officeDocument/2006/relationships/slide" Target="slides/slide179.xml"/><Relationship Id="rId205" Type="http://schemas.openxmlformats.org/officeDocument/2006/relationships/slide" Target="slides/slide193.xml"/><Relationship Id="rId247" Type="http://schemas.openxmlformats.org/officeDocument/2006/relationships/slide" Target="slides/slide235.xml"/><Relationship Id="rId107" Type="http://schemas.openxmlformats.org/officeDocument/2006/relationships/slide" Target="slides/slide95.xml"/><Relationship Id="rId289" Type="http://schemas.openxmlformats.org/officeDocument/2006/relationships/slide" Target="slides/slide277.xml"/><Relationship Id="rId11" Type="http://schemas.openxmlformats.org/officeDocument/2006/relationships/slideMaster" Target="slideMasters/slideMaster11.xml"/><Relationship Id="rId53" Type="http://schemas.openxmlformats.org/officeDocument/2006/relationships/slide" Target="slides/slide41.xml"/><Relationship Id="rId149" Type="http://schemas.openxmlformats.org/officeDocument/2006/relationships/slide" Target="slides/slide137.xml"/><Relationship Id="rId314" Type="http://schemas.openxmlformats.org/officeDocument/2006/relationships/slide" Target="slides/slide302.xml"/><Relationship Id="rId356" Type="http://schemas.openxmlformats.org/officeDocument/2006/relationships/slide" Target="slides/slide344.xml"/><Relationship Id="rId398" Type="http://schemas.openxmlformats.org/officeDocument/2006/relationships/presProps" Target="presProps.xml"/><Relationship Id="rId95" Type="http://schemas.openxmlformats.org/officeDocument/2006/relationships/slide" Target="slides/slide83.xml"/><Relationship Id="rId160" Type="http://schemas.openxmlformats.org/officeDocument/2006/relationships/slide" Target="slides/slide148.xml"/><Relationship Id="rId216" Type="http://schemas.openxmlformats.org/officeDocument/2006/relationships/slide" Target="slides/slide204.xml"/><Relationship Id="rId258" Type="http://schemas.openxmlformats.org/officeDocument/2006/relationships/slide" Target="slides/slide246.xml"/><Relationship Id="rId22" Type="http://schemas.openxmlformats.org/officeDocument/2006/relationships/slide" Target="slides/slide10.xml"/><Relationship Id="rId64" Type="http://schemas.openxmlformats.org/officeDocument/2006/relationships/slide" Target="slides/slide52.xml"/><Relationship Id="rId118" Type="http://schemas.openxmlformats.org/officeDocument/2006/relationships/slide" Target="slides/slide106.xml"/><Relationship Id="rId325" Type="http://schemas.openxmlformats.org/officeDocument/2006/relationships/slide" Target="slides/slide313.xml"/><Relationship Id="rId367" Type="http://schemas.openxmlformats.org/officeDocument/2006/relationships/slide" Target="slides/slide355.xml"/><Relationship Id="rId171" Type="http://schemas.openxmlformats.org/officeDocument/2006/relationships/slide" Target="slides/slide159.xml"/><Relationship Id="rId227" Type="http://schemas.openxmlformats.org/officeDocument/2006/relationships/slide" Target="slides/slide215.xml"/><Relationship Id="rId269" Type="http://schemas.openxmlformats.org/officeDocument/2006/relationships/slide" Target="slides/slide257.xml"/><Relationship Id="rId33" Type="http://schemas.openxmlformats.org/officeDocument/2006/relationships/slide" Target="slides/slide21.xml"/><Relationship Id="rId129" Type="http://schemas.openxmlformats.org/officeDocument/2006/relationships/slide" Target="slides/slide117.xml"/><Relationship Id="rId280" Type="http://schemas.openxmlformats.org/officeDocument/2006/relationships/slide" Target="slides/slide268.xml"/><Relationship Id="rId336" Type="http://schemas.openxmlformats.org/officeDocument/2006/relationships/slide" Target="slides/slide324.xml"/><Relationship Id="rId75" Type="http://schemas.openxmlformats.org/officeDocument/2006/relationships/slide" Target="slides/slide63.xml"/><Relationship Id="rId140" Type="http://schemas.openxmlformats.org/officeDocument/2006/relationships/slide" Target="slides/slide128.xml"/><Relationship Id="rId182" Type="http://schemas.openxmlformats.org/officeDocument/2006/relationships/slide" Target="slides/slide170.xml"/><Relationship Id="rId378" Type="http://schemas.openxmlformats.org/officeDocument/2006/relationships/slide" Target="slides/slide366.xml"/><Relationship Id="rId6" Type="http://schemas.openxmlformats.org/officeDocument/2006/relationships/slideMaster" Target="slideMasters/slideMaster6.xml"/><Relationship Id="rId238" Type="http://schemas.openxmlformats.org/officeDocument/2006/relationships/slide" Target="slides/slide226.xml"/><Relationship Id="rId291" Type="http://schemas.openxmlformats.org/officeDocument/2006/relationships/slide" Target="slides/slide279.xml"/><Relationship Id="rId305" Type="http://schemas.openxmlformats.org/officeDocument/2006/relationships/slide" Target="slides/slide293.xml"/><Relationship Id="rId347" Type="http://schemas.openxmlformats.org/officeDocument/2006/relationships/slide" Target="slides/slide335.xml"/><Relationship Id="rId44" Type="http://schemas.openxmlformats.org/officeDocument/2006/relationships/slide" Target="slides/slide32.xml"/><Relationship Id="rId86" Type="http://schemas.openxmlformats.org/officeDocument/2006/relationships/slide" Target="slides/slide74.xml"/><Relationship Id="rId151" Type="http://schemas.openxmlformats.org/officeDocument/2006/relationships/slide" Target="slides/slide139.xml"/><Relationship Id="rId389" Type="http://schemas.openxmlformats.org/officeDocument/2006/relationships/slide" Target="slides/slide377.xml"/><Relationship Id="rId193" Type="http://schemas.openxmlformats.org/officeDocument/2006/relationships/slide" Target="slides/slide181.xml"/><Relationship Id="rId207" Type="http://schemas.openxmlformats.org/officeDocument/2006/relationships/slide" Target="slides/slide195.xml"/><Relationship Id="rId249" Type="http://schemas.openxmlformats.org/officeDocument/2006/relationships/slide" Target="slides/slide237.xml"/><Relationship Id="rId13" Type="http://schemas.openxmlformats.org/officeDocument/2006/relationships/slide" Target="slides/slide1.xml"/><Relationship Id="rId109" Type="http://schemas.openxmlformats.org/officeDocument/2006/relationships/slide" Target="slides/slide97.xml"/><Relationship Id="rId260" Type="http://schemas.openxmlformats.org/officeDocument/2006/relationships/slide" Target="slides/slide248.xml"/><Relationship Id="rId316" Type="http://schemas.openxmlformats.org/officeDocument/2006/relationships/slide" Target="slides/slide304.xml"/><Relationship Id="rId55" Type="http://schemas.openxmlformats.org/officeDocument/2006/relationships/slide" Target="slides/slide43.xml"/><Relationship Id="rId97" Type="http://schemas.openxmlformats.org/officeDocument/2006/relationships/slide" Target="slides/slide85.xml"/><Relationship Id="rId120" Type="http://schemas.openxmlformats.org/officeDocument/2006/relationships/slide" Target="slides/slide108.xml"/><Relationship Id="rId358" Type="http://schemas.openxmlformats.org/officeDocument/2006/relationships/slide" Target="slides/slide346.xml"/><Relationship Id="rId162" Type="http://schemas.openxmlformats.org/officeDocument/2006/relationships/slide" Target="slides/slide150.xml"/><Relationship Id="rId218" Type="http://schemas.openxmlformats.org/officeDocument/2006/relationships/slide" Target="slides/slide206.xml"/><Relationship Id="rId271" Type="http://schemas.openxmlformats.org/officeDocument/2006/relationships/slide" Target="slides/slide259.xml"/><Relationship Id="rId24" Type="http://schemas.openxmlformats.org/officeDocument/2006/relationships/slide" Target="slides/slide12.xml"/><Relationship Id="rId66" Type="http://schemas.openxmlformats.org/officeDocument/2006/relationships/slide" Target="slides/slide54.xml"/><Relationship Id="rId131" Type="http://schemas.openxmlformats.org/officeDocument/2006/relationships/slide" Target="slides/slide119.xml"/><Relationship Id="rId327" Type="http://schemas.openxmlformats.org/officeDocument/2006/relationships/slide" Target="slides/slide315.xml"/><Relationship Id="rId369" Type="http://schemas.openxmlformats.org/officeDocument/2006/relationships/slide" Target="slides/slide357.xml"/><Relationship Id="rId173" Type="http://schemas.openxmlformats.org/officeDocument/2006/relationships/slide" Target="slides/slide161.xml"/><Relationship Id="rId229" Type="http://schemas.openxmlformats.org/officeDocument/2006/relationships/slide" Target="slides/slide217.xml"/><Relationship Id="rId380" Type="http://schemas.openxmlformats.org/officeDocument/2006/relationships/slide" Target="slides/slide368.xml"/><Relationship Id="rId240" Type="http://schemas.openxmlformats.org/officeDocument/2006/relationships/slide" Target="slides/slide228.xml"/><Relationship Id="rId35" Type="http://schemas.openxmlformats.org/officeDocument/2006/relationships/slide" Target="slides/slide23.xml"/><Relationship Id="rId77" Type="http://schemas.openxmlformats.org/officeDocument/2006/relationships/slide" Target="slides/slide65.xml"/><Relationship Id="rId100" Type="http://schemas.openxmlformats.org/officeDocument/2006/relationships/slide" Target="slides/slide88.xml"/><Relationship Id="rId282" Type="http://schemas.openxmlformats.org/officeDocument/2006/relationships/slide" Target="slides/slide270.xml"/><Relationship Id="rId338" Type="http://schemas.openxmlformats.org/officeDocument/2006/relationships/slide" Target="slides/slide326.xml"/><Relationship Id="rId8" Type="http://schemas.openxmlformats.org/officeDocument/2006/relationships/slideMaster" Target="slideMasters/slideMaster8.xml"/><Relationship Id="rId142" Type="http://schemas.openxmlformats.org/officeDocument/2006/relationships/slide" Target="slides/slide130.xml"/><Relationship Id="rId184" Type="http://schemas.openxmlformats.org/officeDocument/2006/relationships/slide" Target="slides/slide172.xml"/><Relationship Id="rId391" Type="http://schemas.openxmlformats.org/officeDocument/2006/relationships/slide" Target="slides/slide379.xml"/><Relationship Id="rId251" Type="http://schemas.openxmlformats.org/officeDocument/2006/relationships/slide" Target="slides/slide239.xml"/><Relationship Id="rId46" Type="http://schemas.openxmlformats.org/officeDocument/2006/relationships/slide" Target="slides/slide34.xml"/><Relationship Id="rId293" Type="http://schemas.openxmlformats.org/officeDocument/2006/relationships/slide" Target="slides/slide281.xml"/><Relationship Id="rId307" Type="http://schemas.openxmlformats.org/officeDocument/2006/relationships/slide" Target="slides/slide295.xml"/><Relationship Id="rId349" Type="http://schemas.openxmlformats.org/officeDocument/2006/relationships/slide" Target="slides/slide337.xml"/><Relationship Id="rId88" Type="http://schemas.openxmlformats.org/officeDocument/2006/relationships/slide" Target="slides/slide76.xml"/><Relationship Id="rId111" Type="http://schemas.openxmlformats.org/officeDocument/2006/relationships/slide" Target="slides/slide99.xml"/><Relationship Id="rId153" Type="http://schemas.openxmlformats.org/officeDocument/2006/relationships/slide" Target="slides/slide141.xml"/><Relationship Id="rId195" Type="http://schemas.openxmlformats.org/officeDocument/2006/relationships/slide" Target="slides/slide183.xml"/><Relationship Id="rId209" Type="http://schemas.openxmlformats.org/officeDocument/2006/relationships/slide" Target="slides/slide197.xml"/><Relationship Id="rId360" Type="http://schemas.openxmlformats.org/officeDocument/2006/relationships/slide" Target="slides/slide348.xml"/><Relationship Id="rId220" Type="http://schemas.openxmlformats.org/officeDocument/2006/relationships/slide" Target="slides/slide208.xml"/><Relationship Id="rId15" Type="http://schemas.openxmlformats.org/officeDocument/2006/relationships/slide" Target="slides/slide3.xml"/><Relationship Id="rId57" Type="http://schemas.openxmlformats.org/officeDocument/2006/relationships/slide" Target="slides/slide45.xml"/><Relationship Id="rId262" Type="http://schemas.openxmlformats.org/officeDocument/2006/relationships/slide" Target="slides/slide250.xml"/><Relationship Id="rId318" Type="http://schemas.openxmlformats.org/officeDocument/2006/relationships/slide" Target="slides/slide306.xml"/><Relationship Id="rId99" Type="http://schemas.openxmlformats.org/officeDocument/2006/relationships/slide" Target="slides/slide87.xml"/><Relationship Id="rId122" Type="http://schemas.openxmlformats.org/officeDocument/2006/relationships/slide" Target="slides/slide110.xml"/><Relationship Id="rId164" Type="http://schemas.openxmlformats.org/officeDocument/2006/relationships/slide" Target="slides/slide152.xml"/><Relationship Id="rId371" Type="http://schemas.openxmlformats.org/officeDocument/2006/relationships/slide" Target="slides/slide359.xml"/><Relationship Id="rId26" Type="http://schemas.openxmlformats.org/officeDocument/2006/relationships/slide" Target="slides/slide14.xml"/><Relationship Id="rId231" Type="http://schemas.openxmlformats.org/officeDocument/2006/relationships/slide" Target="slides/slide219.xml"/><Relationship Id="rId273" Type="http://schemas.openxmlformats.org/officeDocument/2006/relationships/slide" Target="slides/slide261.xml"/><Relationship Id="rId329" Type="http://schemas.openxmlformats.org/officeDocument/2006/relationships/slide" Target="slides/slide317.xml"/><Relationship Id="rId68" Type="http://schemas.openxmlformats.org/officeDocument/2006/relationships/slide" Target="slides/slide56.xml"/><Relationship Id="rId133" Type="http://schemas.openxmlformats.org/officeDocument/2006/relationships/slide" Target="slides/slide121.xml"/><Relationship Id="rId175" Type="http://schemas.openxmlformats.org/officeDocument/2006/relationships/slide" Target="slides/slide163.xml"/><Relationship Id="rId340" Type="http://schemas.openxmlformats.org/officeDocument/2006/relationships/slide" Target="slides/slide328.xml"/><Relationship Id="rId200" Type="http://schemas.openxmlformats.org/officeDocument/2006/relationships/slide" Target="slides/slide188.xml"/><Relationship Id="rId382" Type="http://schemas.openxmlformats.org/officeDocument/2006/relationships/slide" Target="slides/slide370.xml"/><Relationship Id="rId242" Type="http://schemas.openxmlformats.org/officeDocument/2006/relationships/slide" Target="slides/slide230.xml"/><Relationship Id="rId284" Type="http://schemas.openxmlformats.org/officeDocument/2006/relationships/slide" Target="slides/slide272.xml"/><Relationship Id="rId37" Type="http://schemas.openxmlformats.org/officeDocument/2006/relationships/slide" Target="slides/slide25.xml"/><Relationship Id="rId79" Type="http://schemas.openxmlformats.org/officeDocument/2006/relationships/slide" Target="slides/slide67.xml"/><Relationship Id="rId102" Type="http://schemas.openxmlformats.org/officeDocument/2006/relationships/slide" Target="slides/slide90.xml"/><Relationship Id="rId144" Type="http://schemas.openxmlformats.org/officeDocument/2006/relationships/slide" Target="slides/slide13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Feuille_de_calcul_Microsoft_Excel.xlsx"/></Relationships>
</file>

<file path=ppt/charts/_rels/chart10.xml.rels><?xml version="1.0" encoding="UTF-8" standalone="yes"?>
<Relationships xmlns="http://schemas.openxmlformats.org/package/2006/relationships"><Relationship Id="rId1" Type="http://schemas.openxmlformats.org/officeDocument/2006/relationships/package" Target="../embeddings/Feuille_de_calcul_Microsoft_Excel4.xlsx"/></Relationships>
</file>

<file path=ppt/charts/_rels/chart11.xml.rels><?xml version="1.0" encoding="UTF-8" standalone="yes"?>
<Relationships xmlns="http://schemas.openxmlformats.org/package/2006/relationships"><Relationship Id="rId3" Type="http://schemas.openxmlformats.org/officeDocument/2006/relationships/package" Target="../embeddings/Feuille_de_calcul_Microsoft_Excel5.xlsx"/><Relationship Id="rId2" Type="http://schemas.microsoft.com/office/2011/relationships/chartColorStyle" Target="colors3.xml"/><Relationship Id="rId1" Type="http://schemas.microsoft.com/office/2011/relationships/chartStyle" Target="style3.xml"/></Relationships>
</file>

<file path=ppt/charts/_rels/chart12.xml.rels><?xml version="1.0" encoding="UTF-8" standalone="yes"?>
<Relationships xmlns="http://schemas.openxmlformats.org/package/2006/relationships"><Relationship Id="rId1" Type="http://schemas.openxmlformats.org/officeDocument/2006/relationships/package" Target="../embeddings/Feuille_de_calcul_Microsoft_Excel6.xlsx"/></Relationships>
</file>

<file path=ppt/charts/_rels/chart13.xml.rels><?xml version="1.0" encoding="UTF-8" standalone="yes"?>
<Relationships xmlns="http://schemas.openxmlformats.org/package/2006/relationships"><Relationship Id="rId1" Type="http://schemas.openxmlformats.org/officeDocument/2006/relationships/oleObject" Target="file:///\\ITAIABCK01\root\Pascarella_L\Inno4Grass\T%205.2\materiale%20presentazione\istat\Dw532017_Lavorare.xls"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ITAIABCK01\root\Pascarella_L\Inno4Grass\T%205.2\materiale%20presentazione\istat\Dw532017_Lavorare.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rolfs\Documents\Word\Ens-f&#246;rs&#246;k\F&#246;rluster-SLF\G&#229;rdsf&#246;rs&#246;k\Fyllningshastighet.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oleObject" Target="file:///\\winfs-uni.top.gwdg.de\jissels$\johannes\Tagungen\2016\DGFZ_2016\Pachtpreise.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file:///\\winfs-uni.top.gwdg.de\jissels$\johannes\Tagungen\2016\DGFZ_2016\Preise_Pflanzliche%20Produkte.xls"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oleObject" Target="file:///\\winfs-uni.top.gwdg.de\jissels$\johannes\Tagungen\2016\DGFZ_2016\Preise_Pflanzliche%20Produkte.xls"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1" Type="http://schemas.openxmlformats.org/officeDocument/2006/relationships/oleObject" Target="file:///\\FS1neu\komainda\Literatur\Gr&#252;nland\D&#252;ngung\Herbstg&#252;lle\Lausen%20und%20Biernat,%202017.xlsx" TargetMode="External"/></Relationships>
</file>

<file path=ppt/charts/_rels/chart7.xml.rels><?xml version="1.0" encoding="UTF-8" standalone="yes"?>
<Relationships xmlns="http://schemas.openxmlformats.org/package/2006/relationships"><Relationship Id="rId2" Type="http://schemas.openxmlformats.org/officeDocument/2006/relationships/package" Target="../embeddings/Feuille_de_calcul_Microsoft_Excel1.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3" Type="http://schemas.openxmlformats.org/officeDocument/2006/relationships/package" Target="../embeddings/Feuille_de_calcul_Microsoft_Excel2.xlsx"/><Relationship Id="rId2" Type="http://schemas.microsoft.com/office/2011/relationships/chartColorStyle" Target="colors2.xml"/><Relationship Id="rId1" Type="http://schemas.microsoft.com/office/2011/relationships/chartStyle" Target="style2.xml"/></Relationships>
</file>

<file path=ppt/charts/_rels/chart9.xml.rels><?xml version="1.0" encoding="UTF-8" standalone="yes"?>
<Relationships xmlns="http://schemas.openxmlformats.org/package/2006/relationships"><Relationship Id="rId1" Type="http://schemas.openxmlformats.org/officeDocument/2006/relationships/package" Target="../embeddings/Feuille_de_calcul_Microsoft_Excel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89" b="1" i="0" u="none" strike="noStrike" baseline="0">
                <a:solidFill>
                  <a:srgbClr val="000000"/>
                </a:solidFill>
                <a:latin typeface="Arial"/>
                <a:ea typeface="Arial"/>
                <a:cs typeface="Arial"/>
              </a:defRPr>
            </a:pPr>
            <a:r>
              <a:rPr lang="sv-SE" dirty="0" smtClean="0"/>
              <a:t>Energiinnehåll (= smältbarhet)</a:t>
            </a:r>
            <a:endParaRPr lang="sv-SE" dirty="0"/>
          </a:p>
        </c:rich>
      </c:tx>
      <c:layout>
        <c:manualLayout>
          <c:xMode val="edge"/>
          <c:yMode val="edge"/>
          <c:x val="0.41019115350844976"/>
          <c:y val="5.0170676989398665E-2"/>
        </c:manualLayout>
      </c:layout>
      <c:overlay val="0"/>
      <c:spPr>
        <a:noFill/>
        <a:ln w="28595">
          <a:noFill/>
        </a:ln>
      </c:spPr>
    </c:title>
    <c:autoTitleDeleted val="0"/>
    <c:plotArea>
      <c:layout>
        <c:manualLayout>
          <c:layoutTarget val="inner"/>
          <c:xMode val="edge"/>
          <c:yMode val="edge"/>
          <c:x val="0.14709598783170999"/>
          <c:y val="0.20276228390445608"/>
          <c:w val="0.6472154827787896"/>
          <c:h val="0.58611111111111114"/>
        </c:manualLayout>
      </c:layout>
      <c:lineChart>
        <c:grouping val="standard"/>
        <c:varyColors val="0"/>
        <c:ser>
          <c:idx val="0"/>
          <c:order val="0"/>
          <c:tx>
            <c:strRef>
              <c:f>Vallboken!$B$6</c:f>
              <c:strCache>
                <c:ptCount val="1"/>
                <c:pt idx="0">
                  <c:v>gräs</c:v>
                </c:pt>
              </c:strCache>
            </c:strRef>
          </c:tx>
          <c:spPr>
            <a:ln w="42892">
              <a:solidFill>
                <a:srgbClr val="000080"/>
              </a:solidFill>
              <a:prstDash val="solid"/>
            </a:ln>
          </c:spPr>
          <c:marker>
            <c:symbol val="diamond"/>
            <c:size val="5"/>
            <c:spPr>
              <a:solidFill>
                <a:srgbClr val="000080"/>
              </a:solidFill>
              <a:ln>
                <a:solidFill>
                  <a:srgbClr val="000080"/>
                </a:solidFill>
                <a:prstDash val="solid"/>
              </a:ln>
            </c:spPr>
          </c:marker>
          <c:cat>
            <c:strRef>
              <c:f>Vallboken!$A$7:$A$10</c:f>
              <c:strCache>
                <c:ptCount val="4"/>
                <c:pt idx="0">
                  <c:v>2/6</c:v>
                </c:pt>
                <c:pt idx="1">
                  <c:v>9/6</c:v>
                </c:pt>
                <c:pt idx="2">
                  <c:v>16/6</c:v>
                </c:pt>
                <c:pt idx="3">
                  <c:v>23/6</c:v>
                </c:pt>
              </c:strCache>
            </c:strRef>
          </c:cat>
          <c:val>
            <c:numRef>
              <c:f>Vallboken!$B$7:$B$10</c:f>
              <c:numCache>
                <c:formatCode>General</c:formatCode>
                <c:ptCount val="4"/>
                <c:pt idx="0">
                  <c:v>10.8</c:v>
                </c:pt>
                <c:pt idx="1">
                  <c:v>10.3</c:v>
                </c:pt>
                <c:pt idx="2">
                  <c:v>9.8000000000000007</c:v>
                </c:pt>
                <c:pt idx="3">
                  <c:v>9.5</c:v>
                </c:pt>
              </c:numCache>
            </c:numRef>
          </c:val>
          <c:smooth val="0"/>
          <c:extLst>
            <c:ext xmlns:c16="http://schemas.microsoft.com/office/drawing/2014/chart" uri="{C3380CC4-5D6E-409C-BE32-E72D297353CC}">
              <c16:uniqueId val="{00000000-BB99-4111-B76E-70963DA09CB9}"/>
            </c:ext>
          </c:extLst>
        </c:ser>
        <c:ser>
          <c:idx val="1"/>
          <c:order val="1"/>
          <c:tx>
            <c:strRef>
              <c:f>Vallboken!$C$6</c:f>
              <c:strCache>
                <c:ptCount val="1"/>
                <c:pt idx="0">
                  <c:v>blandvall</c:v>
                </c:pt>
              </c:strCache>
            </c:strRef>
          </c:tx>
          <c:spPr>
            <a:ln w="42892">
              <a:solidFill>
                <a:srgbClr val="FF0000"/>
              </a:solidFill>
              <a:prstDash val="solid"/>
            </a:ln>
          </c:spPr>
          <c:marker>
            <c:symbol val="square"/>
            <c:size val="5"/>
            <c:spPr>
              <a:solidFill>
                <a:srgbClr val="FF0000"/>
              </a:solidFill>
              <a:ln>
                <a:solidFill>
                  <a:srgbClr val="FF0000"/>
                </a:solidFill>
                <a:prstDash val="solid"/>
              </a:ln>
            </c:spPr>
          </c:marker>
          <c:cat>
            <c:strRef>
              <c:f>Vallboken!$A$7:$A$10</c:f>
              <c:strCache>
                <c:ptCount val="4"/>
                <c:pt idx="0">
                  <c:v>2/6</c:v>
                </c:pt>
                <c:pt idx="1">
                  <c:v>9/6</c:v>
                </c:pt>
                <c:pt idx="2">
                  <c:v>16/6</c:v>
                </c:pt>
                <c:pt idx="3">
                  <c:v>23/6</c:v>
                </c:pt>
              </c:strCache>
            </c:strRef>
          </c:cat>
          <c:val>
            <c:numRef>
              <c:f>Vallboken!$C$7:$C$10</c:f>
              <c:numCache>
                <c:formatCode>General</c:formatCode>
                <c:ptCount val="4"/>
                <c:pt idx="0">
                  <c:v>10.6</c:v>
                </c:pt>
                <c:pt idx="1">
                  <c:v>10.3</c:v>
                </c:pt>
                <c:pt idx="2">
                  <c:v>9.9</c:v>
                </c:pt>
                <c:pt idx="3">
                  <c:v>9.6999999999999993</c:v>
                </c:pt>
              </c:numCache>
            </c:numRef>
          </c:val>
          <c:smooth val="0"/>
          <c:extLst>
            <c:ext xmlns:c16="http://schemas.microsoft.com/office/drawing/2014/chart" uri="{C3380CC4-5D6E-409C-BE32-E72D297353CC}">
              <c16:uniqueId val="{00000001-BB99-4111-B76E-70963DA09CB9}"/>
            </c:ext>
          </c:extLst>
        </c:ser>
        <c:dLbls>
          <c:showLegendKey val="0"/>
          <c:showVal val="0"/>
          <c:showCatName val="0"/>
          <c:showSerName val="0"/>
          <c:showPercent val="0"/>
          <c:showBubbleSize val="0"/>
        </c:dLbls>
        <c:marker val="1"/>
        <c:smooth val="0"/>
        <c:axId val="32909184"/>
        <c:axId val="32911744"/>
      </c:lineChart>
      <c:catAx>
        <c:axId val="32909184"/>
        <c:scaling>
          <c:orientation val="minMax"/>
        </c:scaling>
        <c:delete val="0"/>
        <c:axPos val="b"/>
        <c:title>
          <c:tx>
            <c:rich>
              <a:bodyPr/>
              <a:lstStyle/>
              <a:p>
                <a:pPr>
                  <a:defRPr sz="1351" b="1" i="0" u="none" strike="noStrike" baseline="0">
                    <a:solidFill>
                      <a:srgbClr val="000000"/>
                    </a:solidFill>
                    <a:latin typeface="Arial"/>
                    <a:ea typeface="Arial"/>
                    <a:cs typeface="Arial"/>
                  </a:defRPr>
                </a:pPr>
                <a:r>
                  <a:rPr lang="sv-SE" dirty="0" smtClean="0"/>
                  <a:t>Skördedatum</a:t>
                </a:r>
                <a:endParaRPr lang="sv-SE" dirty="0"/>
              </a:p>
            </c:rich>
          </c:tx>
          <c:layout>
            <c:manualLayout>
              <c:xMode val="edge"/>
              <c:yMode val="edge"/>
              <c:x val="0.42802550130112726"/>
              <c:y val="0.88888882351574117"/>
            </c:manualLayout>
          </c:layout>
          <c:overlay val="0"/>
          <c:spPr>
            <a:noFill/>
            <a:ln w="28595">
              <a:noFill/>
            </a:ln>
          </c:spPr>
        </c:title>
        <c:numFmt formatCode="General" sourceLinked="1"/>
        <c:majorTickMark val="out"/>
        <c:minorTickMark val="none"/>
        <c:tickLblPos val="nextTo"/>
        <c:spPr>
          <a:ln w="3574">
            <a:solidFill>
              <a:srgbClr val="000000"/>
            </a:solidFill>
            <a:prstDash val="solid"/>
          </a:ln>
        </c:spPr>
        <c:txPr>
          <a:bodyPr rot="0" vert="horz"/>
          <a:lstStyle/>
          <a:p>
            <a:pPr>
              <a:defRPr sz="1351" b="0" i="0" u="none" strike="noStrike" baseline="0">
                <a:solidFill>
                  <a:srgbClr val="000000"/>
                </a:solidFill>
                <a:latin typeface="Arial"/>
                <a:ea typeface="Arial"/>
                <a:cs typeface="Arial"/>
              </a:defRPr>
            </a:pPr>
            <a:endParaRPr lang="fr-FR"/>
          </a:p>
        </c:txPr>
        <c:crossAx val="32911744"/>
        <c:crosses val="autoZero"/>
        <c:auto val="1"/>
        <c:lblAlgn val="ctr"/>
        <c:lblOffset val="100"/>
        <c:tickLblSkip val="1"/>
        <c:tickMarkSkip val="1"/>
        <c:noMultiLvlLbl val="0"/>
      </c:catAx>
      <c:valAx>
        <c:axId val="32911744"/>
        <c:scaling>
          <c:orientation val="minMax"/>
        </c:scaling>
        <c:delete val="0"/>
        <c:axPos val="l"/>
        <c:majorGridlines>
          <c:spPr>
            <a:ln w="3574">
              <a:solidFill>
                <a:srgbClr val="000000"/>
              </a:solidFill>
              <a:prstDash val="solid"/>
            </a:ln>
          </c:spPr>
        </c:majorGridlines>
        <c:title>
          <c:tx>
            <c:rich>
              <a:bodyPr rot="0" vert="horz"/>
              <a:lstStyle/>
              <a:p>
                <a:pPr algn="l">
                  <a:defRPr sz="1069" b="1" i="0" u="none" strike="noStrike" baseline="0">
                    <a:solidFill>
                      <a:srgbClr val="000000"/>
                    </a:solidFill>
                    <a:latin typeface="Arial"/>
                    <a:ea typeface="Arial"/>
                    <a:cs typeface="Arial"/>
                  </a:defRPr>
                </a:pPr>
                <a:r>
                  <a:rPr lang="sv-SE" dirty="0" smtClean="0"/>
                  <a:t>MJ ME/kg ts</a:t>
                </a:r>
                <a:endParaRPr lang="sv-SE" dirty="0"/>
              </a:p>
            </c:rich>
          </c:tx>
          <c:layout>
            <c:manualLayout>
              <c:xMode val="edge"/>
              <c:yMode val="edge"/>
              <c:x val="8.025474842005971E-2"/>
              <c:y val="0.10555560295108773"/>
            </c:manualLayout>
          </c:layout>
          <c:overlay val="0"/>
          <c:spPr>
            <a:noFill/>
            <a:ln w="28595">
              <a:noFill/>
            </a:ln>
          </c:spPr>
        </c:title>
        <c:numFmt formatCode="General" sourceLinked="1"/>
        <c:majorTickMark val="out"/>
        <c:minorTickMark val="none"/>
        <c:tickLblPos val="nextTo"/>
        <c:spPr>
          <a:ln w="3574">
            <a:solidFill>
              <a:srgbClr val="000000"/>
            </a:solidFill>
            <a:prstDash val="solid"/>
          </a:ln>
        </c:spPr>
        <c:txPr>
          <a:bodyPr rot="0" vert="horz"/>
          <a:lstStyle/>
          <a:p>
            <a:pPr>
              <a:defRPr sz="1351" b="0" i="0" u="none" strike="noStrike" baseline="0">
                <a:solidFill>
                  <a:srgbClr val="000000"/>
                </a:solidFill>
                <a:latin typeface="Arial"/>
                <a:ea typeface="Arial"/>
                <a:cs typeface="Arial"/>
              </a:defRPr>
            </a:pPr>
            <a:endParaRPr lang="fr-FR"/>
          </a:p>
        </c:txPr>
        <c:crossAx val="32909184"/>
        <c:crosses val="autoZero"/>
        <c:crossBetween val="between"/>
      </c:valAx>
      <c:spPr>
        <a:solidFill>
          <a:srgbClr val="FFFFFF"/>
        </a:solidFill>
        <a:ln w="14297">
          <a:solidFill>
            <a:srgbClr val="808080"/>
          </a:solidFill>
          <a:prstDash val="solid"/>
        </a:ln>
      </c:spPr>
    </c:plotArea>
    <c:legend>
      <c:legendPos val="r"/>
      <c:layout>
        <c:manualLayout>
          <c:xMode val="edge"/>
          <c:yMode val="edge"/>
          <c:x val="0.80182534261722549"/>
          <c:y val="0.44306448774908724"/>
          <c:w val="0.1769429636803502"/>
          <c:h val="0.13288288288288286"/>
        </c:manualLayout>
      </c:layout>
      <c:overlay val="0"/>
      <c:spPr>
        <a:solidFill>
          <a:srgbClr val="FFFFFF"/>
        </a:solidFill>
        <a:ln w="3574">
          <a:noFill/>
          <a:prstDash val="solid"/>
        </a:ln>
      </c:spPr>
      <c:txPr>
        <a:bodyPr/>
        <a:lstStyle/>
        <a:p>
          <a:pPr>
            <a:defRPr sz="1238" b="0" i="0" u="none" strike="noStrike" baseline="0">
              <a:solidFill>
                <a:srgbClr val="000000"/>
              </a:solidFill>
              <a:latin typeface="Arial"/>
              <a:ea typeface="Arial"/>
              <a:cs typeface="Arial"/>
            </a:defRPr>
          </a:pPr>
          <a:endParaRPr lang="fr-FR"/>
        </a:p>
      </c:txPr>
    </c:legend>
    <c:plotVisOnly val="1"/>
    <c:dispBlanksAs val="gap"/>
    <c:showDLblsOverMax val="0"/>
  </c:chart>
  <c:spPr>
    <a:solidFill>
      <a:srgbClr val="FFFFFF"/>
    </a:solidFill>
    <a:ln w="3574">
      <a:noFill/>
      <a:prstDash val="solid"/>
    </a:ln>
  </c:spPr>
  <c:txPr>
    <a:bodyPr/>
    <a:lstStyle/>
    <a:p>
      <a:pPr>
        <a:defRPr sz="1351" b="0" i="0" u="none" strike="noStrike" baseline="0">
          <a:solidFill>
            <a:srgbClr val="000000"/>
          </a:solidFill>
          <a:latin typeface="Arial"/>
          <a:ea typeface="Arial"/>
          <a:cs typeface="Arial"/>
        </a:defRPr>
      </a:pPr>
      <a:endParaRPr lang="fr-FR"/>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pl-PL" sz="2800" dirty="0" smtClean="0">
                <a:solidFill>
                  <a:schemeClr val="tx1"/>
                </a:solidFill>
              </a:rPr>
              <a:t>Protein (t/ha)</a:t>
            </a:r>
            <a:endParaRPr lang="pl-PL" sz="2800" dirty="0">
              <a:solidFill>
                <a:schemeClr val="tx1"/>
              </a:solidFill>
            </a:endParaRPr>
          </a:p>
        </c:rich>
      </c:tx>
      <c:layout>
        <c:manualLayout>
          <c:xMode val="edge"/>
          <c:yMode val="edge"/>
          <c:x val="0.2526079031787693"/>
          <c:y val="2.6145658492820133E-3"/>
        </c:manualLayout>
      </c:layout>
      <c:overlay val="0"/>
      <c:spPr>
        <a:noFill/>
        <a:ln>
          <a:noFill/>
        </a:ln>
        <a:effectLst/>
      </c:spPr>
    </c:title>
    <c:autoTitleDeleted val="0"/>
    <c:plotArea>
      <c:layout/>
      <c:barChart>
        <c:barDir val="col"/>
        <c:grouping val="clustered"/>
        <c:varyColors val="0"/>
        <c:ser>
          <c:idx val="0"/>
          <c:order val="0"/>
          <c:tx>
            <c:strRef>
              <c:f>Arkusz1!$B$1</c:f>
              <c:strCache>
                <c:ptCount val="1"/>
                <c:pt idx="0">
                  <c:v>Permanenta vallar</c:v>
                </c:pt>
              </c:strCache>
            </c:strRef>
          </c:tx>
          <c:spPr>
            <a:solidFill>
              <a:srgbClr val="00CC00"/>
            </a:solidFill>
            <a:ln w="12700" cap="flat" cmpd="sng" algn="ctr">
              <a:solidFill>
                <a:schemeClr val="tx1"/>
              </a:solidFill>
              <a:prstDash val="solid"/>
            </a:ln>
            <a:effectLst/>
          </c:spPr>
          <c:invertIfNegative val="0"/>
          <c:cat>
            <c:strRef>
              <c:f>Arkusz1!$A$2</c:f>
              <c:strCache>
                <c:ptCount val="1"/>
                <c:pt idx="0">
                  <c:v>Kategoria 1</c:v>
                </c:pt>
              </c:strCache>
            </c:strRef>
          </c:cat>
          <c:val>
            <c:numRef>
              <c:f>Arkusz1!$B$2</c:f>
              <c:numCache>
                <c:formatCode>General</c:formatCode>
                <c:ptCount val="1"/>
                <c:pt idx="0">
                  <c:v>1.55</c:v>
                </c:pt>
              </c:numCache>
            </c:numRef>
          </c:val>
          <c:extLst>
            <c:ext xmlns:c16="http://schemas.microsoft.com/office/drawing/2014/chart" uri="{C3380CC4-5D6E-409C-BE32-E72D297353CC}">
              <c16:uniqueId val="{00000000-AE47-4A4F-968A-B1057DEB27CB}"/>
            </c:ext>
          </c:extLst>
        </c:ser>
        <c:ser>
          <c:idx val="1"/>
          <c:order val="1"/>
          <c:tx>
            <c:strRef>
              <c:f>Arkusz1!$C$1</c:f>
              <c:strCache>
                <c:ptCount val="1"/>
                <c:pt idx="0">
                  <c:v>Temporära vallar</c:v>
                </c:pt>
              </c:strCache>
            </c:strRef>
          </c:tx>
          <c:spPr>
            <a:solidFill>
              <a:srgbClr val="FFC000"/>
            </a:solidFill>
            <a:ln w="12700">
              <a:solidFill>
                <a:schemeClr val="tx1"/>
              </a:solidFill>
            </a:ln>
            <a:effectLst/>
          </c:spPr>
          <c:invertIfNegative val="0"/>
          <c:cat>
            <c:strRef>
              <c:f>Arkusz1!$A$2</c:f>
              <c:strCache>
                <c:ptCount val="1"/>
                <c:pt idx="0">
                  <c:v>Kategoria 1</c:v>
                </c:pt>
              </c:strCache>
            </c:strRef>
          </c:cat>
          <c:val>
            <c:numRef>
              <c:f>Arkusz1!$C$2</c:f>
              <c:numCache>
                <c:formatCode>General</c:formatCode>
                <c:ptCount val="1"/>
                <c:pt idx="0">
                  <c:v>2.2999999999999998</c:v>
                </c:pt>
              </c:numCache>
            </c:numRef>
          </c:val>
          <c:extLst>
            <c:ext xmlns:c16="http://schemas.microsoft.com/office/drawing/2014/chart" uri="{C3380CC4-5D6E-409C-BE32-E72D297353CC}">
              <c16:uniqueId val="{00000001-AE47-4A4F-968A-B1057DEB27CB}"/>
            </c:ext>
          </c:extLst>
        </c:ser>
        <c:dLbls>
          <c:showLegendKey val="0"/>
          <c:showVal val="0"/>
          <c:showCatName val="0"/>
          <c:showSerName val="0"/>
          <c:showPercent val="0"/>
          <c:showBubbleSize val="0"/>
        </c:dLbls>
        <c:gapWidth val="219"/>
        <c:overlap val="-27"/>
        <c:axId val="232807424"/>
        <c:axId val="232813312"/>
      </c:barChart>
      <c:catAx>
        <c:axId val="232807424"/>
        <c:scaling>
          <c:orientation val="minMax"/>
        </c:scaling>
        <c:delete val="1"/>
        <c:axPos val="b"/>
        <c:numFmt formatCode="General" sourceLinked="1"/>
        <c:majorTickMark val="none"/>
        <c:minorTickMark val="none"/>
        <c:tickLblPos val="nextTo"/>
        <c:crossAx val="232813312"/>
        <c:crossesAt val="0"/>
        <c:auto val="1"/>
        <c:lblAlgn val="ctr"/>
        <c:lblOffset val="100"/>
        <c:noMultiLvlLbl val="0"/>
      </c:catAx>
      <c:valAx>
        <c:axId val="232813312"/>
        <c:scaling>
          <c:orientation val="minMax"/>
          <c:max val="3"/>
        </c:scaling>
        <c:delete val="0"/>
        <c:axPos val="l"/>
        <c:majorGridlines>
          <c:spPr>
            <a:ln w="9525" cap="flat" cmpd="sng" algn="ctr">
              <a:solidFill>
                <a:schemeClr val="tx1"/>
              </a:solidFill>
              <a:round/>
            </a:ln>
            <a:effectLst/>
          </c:spPr>
        </c:majorGridlines>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fr-FR"/>
          </a:p>
        </c:txPr>
        <c:crossAx val="232807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Arkusz1!$B$1</c:f>
              <c:strCache>
                <c:ptCount val="1"/>
                <c:pt idx="0">
                  <c:v>Sprzedaż</c:v>
                </c:pt>
              </c:strCache>
            </c:strRef>
          </c:tx>
          <c:spPr>
            <a:ln>
              <a:solidFill>
                <a:schemeClr val="tx1"/>
              </a:solidFill>
            </a:ln>
          </c:spPr>
          <c:explosion val="2"/>
          <c:dPt>
            <c:idx val="0"/>
            <c:bubble3D val="0"/>
            <c:spPr>
              <a:solidFill>
                <a:srgbClr val="00B050"/>
              </a:solidFill>
              <a:ln w="19050">
                <a:solidFill>
                  <a:schemeClr val="accent3"/>
                </a:solidFill>
              </a:ln>
              <a:effectLst/>
            </c:spPr>
            <c:extLst>
              <c:ext xmlns:c16="http://schemas.microsoft.com/office/drawing/2014/chart" uri="{C3380CC4-5D6E-409C-BE32-E72D297353CC}">
                <c16:uniqueId val="{00000001-F169-4D33-AF39-6DDACFB52A52}"/>
              </c:ext>
            </c:extLst>
          </c:dPt>
          <c:dPt>
            <c:idx val="1"/>
            <c:bubble3D val="0"/>
            <c:spPr>
              <a:solidFill>
                <a:schemeClr val="accent2">
                  <a:lumMod val="75000"/>
                  <a:lumOff val="25000"/>
                </a:schemeClr>
              </a:solidFill>
              <a:ln w="19050">
                <a:solidFill>
                  <a:schemeClr val="tx1"/>
                </a:solidFill>
              </a:ln>
              <a:effectLst/>
            </c:spPr>
            <c:extLst>
              <c:ext xmlns:c16="http://schemas.microsoft.com/office/drawing/2014/chart" uri="{C3380CC4-5D6E-409C-BE32-E72D297353CC}">
                <c16:uniqueId val="{00000003-F169-4D33-AF39-6DDACFB52A52}"/>
              </c:ext>
            </c:extLst>
          </c:dPt>
          <c:dPt>
            <c:idx val="2"/>
            <c:bubble3D val="0"/>
            <c:spPr>
              <a:solidFill>
                <a:srgbClr val="FFFF00"/>
              </a:solidFill>
              <a:ln w="19050">
                <a:solidFill>
                  <a:schemeClr val="tx1"/>
                </a:solidFill>
              </a:ln>
              <a:effectLst/>
            </c:spPr>
            <c:extLst>
              <c:ext xmlns:c16="http://schemas.microsoft.com/office/drawing/2014/chart" uri="{C3380CC4-5D6E-409C-BE32-E72D297353CC}">
                <c16:uniqueId val="{00000005-F169-4D33-AF39-6DDACFB52A52}"/>
              </c:ext>
            </c:extLst>
          </c:dPt>
          <c:dPt>
            <c:idx val="3"/>
            <c:bubble3D val="0"/>
            <c:spPr>
              <a:solidFill>
                <a:srgbClr val="C00000"/>
              </a:solidFill>
              <a:ln w="19050">
                <a:solidFill>
                  <a:schemeClr val="tx1"/>
                </a:solidFill>
              </a:ln>
              <a:effectLst/>
            </c:spPr>
            <c:extLst>
              <c:ext xmlns:c16="http://schemas.microsoft.com/office/drawing/2014/chart" uri="{C3380CC4-5D6E-409C-BE32-E72D297353CC}">
                <c16:uniqueId val="{00000007-F169-4D33-AF39-6DDACFB52A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Arkusz1!$A$2:$A$5</c:f>
              <c:strCache>
                <c:ptCount val="4"/>
                <c:pt idx="0">
                  <c:v>mjölkproducenter</c:v>
                </c:pt>
                <c:pt idx="1">
                  <c:v>nötköttsproducenter</c:v>
                </c:pt>
                <c:pt idx="2">
                  <c:v>hästuppfödning</c:v>
                </c:pt>
                <c:pt idx="3">
                  <c:v>övriga</c:v>
                </c:pt>
              </c:strCache>
            </c:strRef>
          </c:cat>
          <c:val>
            <c:numRef>
              <c:f>Arkusz1!$B$2:$B$5</c:f>
              <c:numCache>
                <c:formatCode>General</c:formatCode>
                <c:ptCount val="4"/>
                <c:pt idx="0">
                  <c:v>80</c:v>
                </c:pt>
                <c:pt idx="1">
                  <c:v>10</c:v>
                </c:pt>
                <c:pt idx="2">
                  <c:v>7</c:v>
                </c:pt>
                <c:pt idx="3">
                  <c:v>3</c:v>
                </c:pt>
              </c:numCache>
            </c:numRef>
          </c:val>
          <c:extLst>
            <c:ext xmlns:c16="http://schemas.microsoft.com/office/drawing/2014/chart" uri="{C3380CC4-5D6E-409C-BE32-E72D297353CC}">
              <c16:uniqueId val="{00000008-F169-4D33-AF39-6DDACFB52A5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legend>
    <c:plotVisOnly val="1"/>
    <c:dispBlanksAs val="zero"/>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819819819819814E-2"/>
          <c:y val="0.10038610038610053"/>
          <c:w val="0.90765765765765771"/>
          <c:h val="0.60617760617760663"/>
        </c:manualLayout>
      </c:layout>
      <c:barChart>
        <c:barDir val="col"/>
        <c:grouping val="clustered"/>
        <c:varyColors val="0"/>
        <c:ser>
          <c:idx val="0"/>
          <c:order val="0"/>
          <c:tx>
            <c:strRef>
              <c:f>Sheet1!$A$2</c:f>
              <c:strCache>
                <c:ptCount val="1"/>
                <c:pt idx="0">
                  <c:v>Gräs 100%</c:v>
                </c:pt>
              </c:strCache>
            </c:strRef>
          </c:tx>
          <c:spPr>
            <a:solidFill>
              <a:srgbClr val="FFFF00"/>
            </a:solidFill>
            <a:ln w="12700">
              <a:solidFill>
                <a:srgbClr val="000000"/>
              </a:solidFill>
              <a:prstDash val="solid"/>
            </a:ln>
          </c:spPr>
          <c:invertIfNegative val="0"/>
          <c:cat>
            <c:strRef>
              <c:f>Sheet1!$B$1:$D$1</c:f>
              <c:strCache>
                <c:ptCount val="3"/>
                <c:pt idx="0">
                  <c:v>PK</c:v>
                </c:pt>
                <c:pt idx="1">
                  <c:v>PK + 90 N</c:v>
                </c:pt>
                <c:pt idx="2">
                  <c:v>PK + 180 N</c:v>
                </c:pt>
              </c:strCache>
            </c:strRef>
          </c:cat>
          <c:val>
            <c:numRef>
              <c:f>Sheet1!$B$2:$D$2</c:f>
              <c:numCache>
                <c:formatCode>General</c:formatCode>
                <c:ptCount val="3"/>
                <c:pt idx="0">
                  <c:v>2.7</c:v>
                </c:pt>
                <c:pt idx="1">
                  <c:v>5.3</c:v>
                </c:pt>
                <c:pt idx="2">
                  <c:v>7.6</c:v>
                </c:pt>
              </c:numCache>
            </c:numRef>
          </c:val>
          <c:extLst>
            <c:ext xmlns:c16="http://schemas.microsoft.com/office/drawing/2014/chart" uri="{C3380CC4-5D6E-409C-BE32-E72D297353CC}">
              <c16:uniqueId val="{00000000-04A5-4654-B740-BC4FE24C03A2}"/>
            </c:ext>
          </c:extLst>
        </c:ser>
        <c:ser>
          <c:idx val="1"/>
          <c:order val="1"/>
          <c:tx>
            <c:strRef>
              <c:f>Sheet1!$A$3</c:f>
              <c:strCache>
                <c:ptCount val="1"/>
                <c:pt idx="0">
                  <c:v>Gräs 60% + Vitklöver 40%</c:v>
                </c:pt>
              </c:strCache>
            </c:strRef>
          </c:tx>
          <c:spPr>
            <a:solidFill>
              <a:srgbClr val="00FF00"/>
            </a:solidFill>
            <a:ln w="12700">
              <a:solidFill>
                <a:srgbClr val="000000"/>
              </a:solidFill>
              <a:prstDash val="solid"/>
            </a:ln>
          </c:spPr>
          <c:invertIfNegative val="0"/>
          <c:cat>
            <c:strRef>
              <c:f>Sheet1!$B$1:$D$1</c:f>
              <c:strCache>
                <c:ptCount val="3"/>
                <c:pt idx="0">
                  <c:v>PK</c:v>
                </c:pt>
                <c:pt idx="1">
                  <c:v>PK + 90 N</c:v>
                </c:pt>
                <c:pt idx="2">
                  <c:v>PK + 180 N</c:v>
                </c:pt>
              </c:strCache>
            </c:strRef>
          </c:cat>
          <c:val>
            <c:numRef>
              <c:f>Sheet1!$B$3:$D$3</c:f>
              <c:numCache>
                <c:formatCode>General</c:formatCode>
                <c:ptCount val="3"/>
                <c:pt idx="0">
                  <c:v>7.5</c:v>
                </c:pt>
                <c:pt idx="1">
                  <c:v>8.8000000000000007</c:v>
                </c:pt>
                <c:pt idx="2">
                  <c:v>9.1</c:v>
                </c:pt>
              </c:numCache>
            </c:numRef>
          </c:val>
          <c:extLst>
            <c:ext xmlns:c16="http://schemas.microsoft.com/office/drawing/2014/chart" uri="{C3380CC4-5D6E-409C-BE32-E72D297353CC}">
              <c16:uniqueId val="{00000001-04A5-4654-B740-BC4FE24C03A2}"/>
            </c:ext>
          </c:extLst>
        </c:ser>
        <c:dLbls>
          <c:showLegendKey val="0"/>
          <c:showVal val="0"/>
          <c:showCatName val="0"/>
          <c:showSerName val="0"/>
          <c:showPercent val="0"/>
          <c:showBubbleSize val="0"/>
        </c:dLbls>
        <c:gapWidth val="150"/>
        <c:axId val="234691968"/>
        <c:axId val="234693760"/>
      </c:barChart>
      <c:catAx>
        <c:axId val="234691968"/>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fr-FR"/>
          </a:p>
        </c:txPr>
        <c:crossAx val="234693760"/>
        <c:crosses val="autoZero"/>
        <c:auto val="1"/>
        <c:lblAlgn val="ctr"/>
        <c:lblOffset val="100"/>
        <c:tickLblSkip val="1"/>
        <c:tickMarkSkip val="1"/>
        <c:noMultiLvlLbl val="0"/>
      </c:catAx>
      <c:valAx>
        <c:axId val="234693760"/>
        <c:scaling>
          <c:orientation val="minMax"/>
        </c:scaling>
        <c:delete val="0"/>
        <c:axPos val="l"/>
        <c:majorGridlines>
          <c:spPr>
            <a:ln w="3175">
              <a:solidFill>
                <a:srgbClr val="000000"/>
              </a:solidFill>
              <a:prstDash val="solid"/>
            </a:ln>
          </c:spPr>
        </c:majorGridlines>
        <c:title>
          <c:tx>
            <c:rich>
              <a:bodyPr rot="0" vert="horz"/>
              <a:lstStyle/>
              <a:p>
                <a:pPr algn="ct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r>
                  <a:rPr lang="pl-PL" sz="2000" dirty="0">
                    <a:latin typeface="Tahoma" panose="020B0604030504040204" pitchFamily="34" charset="0"/>
                    <a:ea typeface="Tahoma" panose="020B0604030504040204" pitchFamily="34" charset="0"/>
                    <a:cs typeface="Tahoma" panose="020B0604030504040204" pitchFamily="34" charset="0"/>
                  </a:rPr>
                  <a:t>t/ha </a:t>
                </a:r>
                <a:r>
                  <a:rPr lang="sv-SE" sz="2000" dirty="0" smtClean="0">
                    <a:latin typeface="Tahoma" panose="020B0604030504040204" pitchFamily="34" charset="0"/>
                    <a:ea typeface="Tahoma" panose="020B0604030504040204" pitchFamily="34" charset="0"/>
                    <a:cs typeface="Tahoma" panose="020B0604030504040204" pitchFamily="34" charset="0"/>
                  </a:rPr>
                  <a:t>ts</a:t>
                </a:r>
                <a:endParaRPr lang="pl-PL" sz="2000" dirty="0">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5.8558558558558502E-2"/>
              <c:y val="0"/>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fr-FR"/>
          </a:p>
        </c:txPr>
        <c:crossAx val="234691968"/>
        <c:crosses val="autoZero"/>
        <c:crossBetween val="between"/>
      </c:valAx>
      <c:spPr>
        <a:noFill/>
        <a:ln w="12700">
          <a:solidFill>
            <a:srgbClr val="808080"/>
          </a:solidFill>
          <a:prstDash val="solid"/>
        </a:ln>
      </c:spPr>
    </c:plotArea>
    <c:legend>
      <c:legendPos val="b"/>
      <c:layout>
        <c:manualLayout>
          <c:xMode val="edge"/>
          <c:yMode val="edge"/>
          <c:x val="0.12139955920627665"/>
          <c:y val="0.83368378255252784"/>
          <c:w val="0.75720088158744669"/>
          <c:h val="7.8689399730968279E-2"/>
        </c:manualLayout>
      </c:layout>
      <c:overlay val="0"/>
      <c:spPr>
        <a:noFill/>
        <a:ln w="25400">
          <a:noFill/>
        </a:ln>
      </c:spPr>
      <c:txPr>
        <a:bodyPr/>
        <a:lstStyle/>
        <a:p>
          <a:pP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fr-FR"/>
        </a:p>
      </c:txPr>
    </c:legend>
    <c:plotVisOnly val="1"/>
    <c:dispBlanksAs val="gap"/>
    <c:showDLblsOverMax val="0"/>
  </c:chart>
  <c:spPr>
    <a:solidFill>
      <a:srgbClr val="FFFFFF"/>
    </a:solidFill>
    <a:ln>
      <a:noFill/>
    </a:ln>
  </c:spPr>
  <c:txPr>
    <a:bodyPr/>
    <a:lstStyle/>
    <a:p>
      <a:pPr>
        <a:defRPr sz="1150" b="1" i="0" u="none" strike="noStrike" baseline="0">
          <a:solidFill>
            <a:srgbClr val="000000"/>
          </a:solidFill>
          <a:latin typeface="Times New Roman"/>
          <a:ea typeface="Times New Roman"/>
          <a:cs typeface="Times New Roman"/>
        </a:defRPr>
      </a:pPr>
      <a:endParaRPr lang="fr-F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smtClean="0"/>
              <a:t>Produktion</a:t>
            </a:r>
            <a:r>
              <a:rPr lang="en-US" dirty="0" smtClean="0"/>
              <a:t> </a:t>
            </a:r>
            <a:r>
              <a:rPr lang="en-US" sz="1200" b="0" dirty="0"/>
              <a:t>(thousands of quintals)</a:t>
            </a:r>
          </a:p>
        </c:rich>
      </c:tx>
      <c:overlay val="0"/>
    </c:title>
    <c:autoTitleDeleted val="0"/>
    <c:plotArea>
      <c:layout/>
      <c:barChart>
        <c:barDir val="col"/>
        <c:grouping val="clustered"/>
        <c:varyColors val="0"/>
        <c:ser>
          <c:idx val="0"/>
          <c:order val="0"/>
          <c:tx>
            <c:strRef>
              <c:f>Foglio2!$E$9</c:f>
              <c:strCache>
                <c:ptCount val="1"/>
                <c:pt idx="0">
                  <c:v>Production</c:v>
                </c:pt>
              </c:strCache>
            </c:strRef>
          </c:tx>
          <c:spPr>
            <a:solidFill>
              <a:schemeClr val="accent3">
                <a:lumMod val="50000"/>
              </a:schemeClr>
            </a:solidFill>
          </c:spPr>
          <c:invertIfNegative val="0"/>
          <c:dPt>
            <c:idx val="1"/>
            <c:invertIfNegative val="0"/>
            <c:bubble3D val="0"/>
            <c:spPr>
              <a:solidFill>
                <a:schemeClr val="bg2">
                  <a:lumMod val="50000"/>
                </a:schemeClr>
              </a:solidFill>
            </c:spPr>
            <c:extLst>
              <c:ext xmlns:c16="http://schemas.microsoft.com/office/drawing/2014/chart" uri="{C3380CC4-5D6E-409C-BE32-E72D297353CC}">
                <c16:uniqueId val="{00000001-2104-42F4-974F-745B6D9F5AB4}"/>
              </c:ext>
            </c:extLst>
          </c:dPt>
          <c:dPt>
            <c:idx val="2"/>
            <c:invertIfNegative val="0"/>
            <c:bubble3D val="0"/>
            <c:spPr>
              <a:solidFill>
                <a:schemeClr val="tx2">
                  <a:lumMod val="75000"/>
                  <a:alpha val="97000"/>
                </a:schemeClr>
              </a:solidFill>
            </c:spPr>
            <c:extLst>
              <c:ext xmlns:c16="http://schemas.microsoft.com/office/drawing/2014/chart" uri="{C3380CC4-5D6E-409C-BE32-E72D297353CC}">
                <c16:uniqueId val="{00000003-2104-42F4-974F-745B6D9F5AB4}"/>
              </c:ext>
            </c:extLst>
          </c:dPt>
          <c:cat>
            <c:strRef>
              <c:f>Foglio2!$D$10:$D$12</c:f>
              <c:strCache>
                <c:ptCount val="3"/>
                <c:pt idx="0">
                  <c:v>Permanent Grassland</c:v>
                </c:pt>
                <c:pt idx="1">
                  <c:v>Other grazed area</c:v>
                </c:pt>
                <c:pt idx="2">
                  <c:v>Temporary pholiphyte grassland </c:v>
                </c:pt>
              </c:strCache>
            </c:strRef>
          </c:cat>
          <c:val>
            <c:numRef>
              <c:f>Foglio2!$E$10:$E$12</c:f>
              <c:numCache>
                <c:formatCode>_(* #,##0_);_(* \(#,##0\);_(* "-"??_);_(@_)</c:formatCode>
                <c:ptCount val="3"/>
                <c:pt idx="0">
                  <c:v>38004</c:v>
                </c:pt>
                <c:pt idx="1">
                  <c:v>3454</c:v>
                </c:pt>
                <c:pt idx="2">
                  <c:v>24019</c:v>
                </c:pt>
              </c:numCache>
            </c:numRef>
          </c:val>
          <c:extLst>
            <c:ext xmlns:c16="http://schemas.microsoft.com/office/drawing/2014/chart" uri="{C3380CC4-5D6E-409C-BE32-E72D297353CC}">
              <c16:uniqueId val="{00000004-2104-42F4-974F-745B6D9F5AB4}"/>
            </c:ext>
          </c:extLst>
        </c:ser>
        <c:dLbls>
          <c:showLegendKey val="0"/>
          <c:showVal val="0"/>
          <c:showCatName val="0"/>
          <c:showSerName val="0"/>
          <c:showPercent val="0"/>
          <c:showBubbleSize val="0"/>
        </c:dLbls>
        <c:gapWidth val="150"/>
        <c:axId val="176430464"/>
        <c:axId val="176452736"/>
      </c:barChart>
      <c:catAx>
        <c:axId val="176430464"/>
        <c:scaling>
          <c:orientation val="minMax"/>
        </c:scaling>
        <c:delete val="0"/>
        <c:axPos val="b"/>
        <c:numFmt formatCode="General" sourceLinked="1"/>
        <c:majorTickMark val="out"/>
        <c:minorTickMark val="none"/>
        <c:tickLblPos val="nextTo"/>
        <c:crossAx val="176452736"/>
        <c:crosses val="autoZero"/>
        <c:auto val="1"/>
        <c:lblAlgn val="ctr"/>
        <c:lblOffset val="100"/>
        <c:noMultiLvlLbl val="0"/>
      </c:catAx>
      <c:valAx>
        <c:axId val="176452736"/>
        <c:scaling>
          <c:orientation val="minMax"/>
        </c:scaling>
        <c:delete val="0"/>
        <c:axPos val="l"/>
        <c:majorGridlines/>
        <c:numFmt formatCode="_(* #,##0_);_(* \(#,##0\);_(* &quot;-&quot;??_);_(@_)" sourceLinked="1"/>
        <c:majorTickMark val="out"/>
        <c:minorTickMark val="none"/>
        <c:tickLblPos val="nextTo"/>
        <c:crossAx val="176430464"/>
        <c:crosses val="autoZero"/>
        <c:crossBetween val="between"/>
      </c:valAx>
    </c:plotArea>
    <c:legend>
      <c:legendPos val="r"/>
      <c:overlay val="0"/>
    </c:legend>
    <c:plotVisOnly val="1"/>
    <c:dispBlanksAs val="gap"/>
    <c:showDLblsOverMax val="0"/>
  </c:chart>
  <c:spPr>
    <a:ln>
      <a:solidFill>
        <a:schemeClr val="tx1"/>
      </a:solid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sv-SE" dirty="0" smtClean="0"/>
              <a:t>Foderenheter</a:t>
            </a:r>
            <a:endParaRPr lang="sv-SE" dirty="0"/>
          </a:p>
        </c:rich>
      </c:tx>
      <c:overlay val="0"/>
    </c:title>
    <c:autoTitleDeleted val="0"/>
    <c:plotArea>
      <c:layout/>
      <c:barChart>
        <c:barDir val="col"/>
        <c:grouping val="clustered"/>
        <c:varyColors val="0"/>
        <c:ser>
          <c:idx val="0"/>
          <c:order val="0"/>
          <c:tx>
            <c:strRef>
              <c:f>Foglio2!$H$9</c:f>
              <c:strCache>
                <c:ptCount val="1"/>
                <c:pt idx="0">
                  <c:v>Feed Unit</c:v>
                </c:pt>
              </c:strCache>
            </c:strRef>
          </c:tx>
          <c:invertIfNegative val="0"/>
          <c:dPt>
            <c:idx val="0"/>
            <c:invertIfNegative val="0"/>
            <c:bubble3D val="0"/>
            <c:spPr>
              <a:solidFill>
                <a:schemeClr val="accent3">
                  <a:lumMod val="50000"/>
                </a:schemeClr>
              </a:solidFill>
            </c:spPr>
            <c:extLst>
              <c:ext xmlns:c16="http://schemas.microsoft.com/office/drawing/2014/chart" uri="{C3380CC4-5D6E-409C-BE32-E72D297353CC}">
                <c16:uniqueId val="{00000001-C48B-4321-B20D-48DCB72EA5D2}"/>
              </c:ext>
            </c:extLst>
          </c:dPt>
          <c:dPt>
            <c:idx val="1"/>
            <c:invertIfNegative val="0"/>
            <c:bubble3D val="0"/>
            <c:spPr>
              <a:solidFill>
                <a:schemeClr val="bg2">
                  <a:lumMod val="50000"/>
                </a:schemeClr>
              </a:solidFill>
            </c:spPr>
            <c:extLst>
              <c:ext xmlns:c16="http://schemas.microsoft.com/office/drawing/2014/chart" uri="{C3380CC4-5D6E-409C-BE32-E72D297353CC}">
                <c16:uniqueId val="{00000003-C48B-4321-B20D-48DCB72EA5D2}"/>
              </c:ext>
            </c:extLst>
          </c:dPt>
          <c:dPt>
            <c:idx val="2"/>
            <c:invertIfNegative val="0"/>
            <c:bubble3D val="0"/>
            <c:spPr>
              <a:solidFill>
                <a:schemeClr val="tx2">
                  <a:lumMod val="75000"/>
                  <a:alpha val="94000"/>
                </a:schemeClr>
              </a:solidFill>
            </c:spPr>
            <c:extLst>
              <c:ext xmlns:c16="http://schemas.microsoft.com/office/drawing/2014/chart" uri="{C3380CC4-5D6E-409C-BE32-E72D297353CC}">
                <c16:uniqueId val="{00000005-C48B-4321-B20D-48DCB72EA5D2}"/>
              </c:ext>
            </c:extLst>
          </c:dPt>
          <c:cat>
            <c:strRef>
              <c:f>Foglio2!$G$10:$G$12</c:f>
              <c:strCache>
                <c:ptCount val="3"/>
                <c:pt idx="0">
                  <c:v>Permanent Grassland</c:v>
                </c:pt>
                <c:pt idx="1">
                  <c:v>Other grazed area</c:v>
                </c:pt>
                <c:pt idx="2">
                  <c:v>Temporary pholiphyte grassland </c:v>
                </c:pt>
              </c:strCache>
            </c:strRef>
          </c:cat>
          <c:val>
            <c:numRef>
              <c:f>Foglio2!$H$10:$H$12</c:f>
              <c:numCache>
                <c:formatCode>_(* #,##0_);_(* \(#,##0\);_(* "-"??_);_(@_)</c:formatCode>
                <c:ptCount val="3"/>
                <c:pt idx="0">
                  <c:v>547244</c:v>
                </c:pt>
                <c:pt idx="1">
                  <c:v>55210</c:v>
                </c:pt>
                <c:pt idx="2">
                  <c:v>401116</c:v>
                </c:pt>
              </c:numCache>
            </c:numRef>
          </c:val>
          <c:extLst>
            <c:ext xmlns:c16="http://schemas.microsoft.com/office/drawing/2014/chart" uri="{C3380CC4-5D6E-409C-BE32-E72D297353CC}">
              <c16:uniqueId val="{00000006-C48B-4321-B20D-48DCB72EA5D2}"/>
            </c:ext>
          </c:extLst>
        </c:ser>
        <c:dLbls>
          <c:showLegendKey val="0"/>
          <c:showVal val="0"/>
          <c:showCatName val="0"/>
          <c:showSerName val="0"/>
          <c:showPercent val="0"/>
          <c:showBubbleSize val="0"/>
        </c:dLbls>
        <c:gapWidth val="150"/>
        <c:axId val="176472064"/>
        <c:axId val="176473600"/>
      </c:barChart>
      <c:catAx>
        <c:axId val="176472064"/>
        <c:scaling>
          <c:orientation val="minMax"/>
        </c:scaling>
        <c:delete val="0"/>
        <c:axPos val="b"/>
        <c:numFmt formatCode="General" sourceLinked="1"/>
        <c:majorTickMark val="out"/>
        <c:minorTickMark val="none"/>
        <c:tickLblPos val="nextTo"/>
        <c:crossAx val="176473600"/>
        <c:crosses val="autoZero"/>
        <c:auto val="1"/>
        <c:lblAlgn val="ctr"/>
        <c:lblOffset val="100"/>
        <c:noMultiLvlLbl val="0"/>
      </c:catAx>
      <c:valAx>
        <c:axId val="176473600"/>
        <c:scaling>
          <c:orientation val="minMax"/>
        </c:scaling>
        <c:delete val="0"/>
        <c:axPos val="l"/>
        <c:majorGridlines/>
        <c:numFmt formatCode="_(* #,##0_);_(* \(#,##0\);_(* &quot;-&quot;??_);_(@_)" sourceLinked="1"/>
        <c:majorTickMark val="out"/>
        <c:minorTickMark val="none"/>
        <c:tickLblPos val="nextTo"/>
        <c:crossAx val="176472064"/>
        <c:crosses val="autoZero"/>
        <c:crossBetween val="between"/>
      </c:valAx>
    </c:plotArea>
    <c:legend>
      <c:legendPos val="r"/>
      <c:overlay val="0"/>
    </c:legend>
    <c:plotVisOnly val="1"/>
    <c:dispBlanksAs val="gap"/>
    <c:showDLblsOverMax val="0"/>
  </c:chart>
  <c:spPr>
    <a:noFill/>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scatterChart>
        <c:scatterStyle val="lineMarker"/>
        <c:varyColors val="0"/>
        <c:ser>
          <c:idx val="0"/>
          <c:order val="0"/>
          <c:tx>
            <c:strRef>
              <c:f>Blad1!$H$2</c:f>
              <c:strCache>
                <c:ptCount val="1"/>
                <c:pt idx="0">
                  <c:v>total förlust</c:v>
                </c:pt>
              </c:strCache>
            </c:strRef>
          </c:tx>
          <c:spPr>
            <a:ln w="25400" cap="rnd">
              <a:noFill/>
              <a:round/>
            </a:ln>
            <a:effectLst/>
          </c:spPr>
          <c:marker>
            <c:symbol val="circle"/>
            <c:size val="5"/>
            <c:spPr>
              <a:solidFill>
                <a:schemeClr val="dk1">
                  <a:tint val="88500"/>
                </a:schemeClr>
              </a:solidFill>
              <a:ln w="9525">
                <a:solidFill>
                  <a:schemeClr val="dk1">
                    <a:tint val="88500"/>
                  </a:schemeClr>
                </a:solidFill>
              </a:ln>
              <a:effectLst/>
            </c:spPr>
          </c:marker>
          <c:trendline>
            <c:spPr>
              <a:ln w="19050" cap="rnd">
                <a:solidFill>
                  <a:schemeClr val="dk1">
                    <a:tint val="88500"/>
                  </a:schemeClr>
                </a:solidFill>
                <a:prstDash val="sysDot"/>
              </a:ln>
              <a:effectLst/>
            </c:spPr>
            <c:trendlineType val="linear"/>
            <c:dispRSqr val="0"/>
            <c:dispEq val="0"/>
          </c:trendline>
          <c:trendline>
            <c:spPr>
              <a:ln w="19050" cap="rnd">
                <a:solidFill>
                  <a:schemeClr val="dk1">
                    <a:tint val="88500"/>
                  </a:schemeClr>
                </a:solidFill>
                <a:prstDash val="sysDot"/>
              </a:ln>
              <a:effectLst/>
            </c:spPr>
            <c:trendlineType val="linear"/>
            <c:dispRSqr val="1"/>
            <c:dispEq val="1"/>
            <c:trendlineLbl>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rendlineLbl>
          </c:trendline>
          <c:xVal>
            <c:numRef>
              <c:f>Blad1!$G$3:$G$14</c:f>
              <c:numCache>
                <c:formatCode>0</c:formatCode>
                <c:ptCount val="12"/>
                <c:pt idx="0">
                  <c:v>2424.2758620689656</c:v>
                </c:pt>
                <c:pt idx="1">
                  <c:v>17793.111111111109</c:v>
                </c:pt>
                <c:pt idx="2">
                  <c:v>2201.8793103448274</c:v>
                </c:pt>
                <c:pt idx="3">
                  <c:v>2024.258064516129</c:v>
                </c:pt>
                <c:pt idx="4">
                  <c:v>8245.4761904761908</c:v>
                </c:pt>
                <c:pt idx="5">
                  <c:v>6800.391304347826</c:v>
                </c:pt>
                <c:pt idx="6">
                  <c:v>6483</c:v>
                </c:pt>
                <c:pt idx="7">
                  <c:v>2866.7227722772277</c:v>
                </c:pt>
                <c:pt idx="9">
                  <c:v>10089.48275862069</c:v>
                </c:pt>
              </c:numCache>
            </c:numRef>
          </c:xVal>
          <c:yVal>
            <c:numRef>
              <c:f>Blad1!$H$3:$H$14</c:f>
              <c:numCache>
                <c:formatCode>0.0</c:formatCode>
                <c:ptCount val="12"/>
                <c:pt idx="0">
                  <c:v>3.1</c:v>
                </c:pt>
                <c:pt idx="1">
                  <c:v>18.100000000000001</c:v>
                </c:pt>
                <c:pt idx="2">
                  <c:v>3.4</c:v>
                </c:pt>
                <c:pt idx="3">
                  <c:v>7.8</c:v>
                </c:pt>
                <c:pt idx="4">
                  <c:v>16</c:v>
                </c:pt>
                <c:pt idx="5">
                  <c:v>14.7</c:v>
                </c:pt>
                <c:pt idx="6">
                  <c:v>7.7</c:v>
                </c:pt>
                <c:pt idx="7">
                  <c:v>6.4</c:v>
                </c:pt>
                <c:pt idx="9">
                  <c:v>15</c:v>
                </c:pt>
              </c:numCache>
            </c:numRef>
          </c:yVal>
          <c:smooth val="0"/>
          <c:extLst>
            <c:ext xmlns:c16="http://schemas.microsoft.com/office/drawing/2014/chart" uri="{C3380CC4-5D6E-409C-BE32-E72D297353CC}">
              <c16:uniqueId val="{00000000-958C-418E-BAC4-BDCC34076C4F}"/>
            </c:ext>
          </c:extLst>
        </c:ser>
        <c:dLbls>
          <c:showLegendKey val="0"/>
          <c:showVal val="0"/>
          <c:showCatName val="0"/>
          <c:showSerName val="0"/>
          <c:showPercent val="0"/>
          <c:showBubbleSize val="0"/>
        </c:dLbls>
        <c:axId val="170006784"/>
        <c:axId val="170021248"/>
      </c:scatterChart>
      <c:valAx>
        <c:axId val="170006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sv-SE"/>
                  <a:t>Filling speed, kg DM / hour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70021248"/>
        <c:crosses val="autoZero"/>
        <c:crossBetween val="midCat"/>
      </c:valAx>
      <c:valAx>
        <c:axId val="170021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sv-SE"/>
                  <a:t>Total DM loss,%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70006784"/>
        <c:crosses val="autoZero"/>
        <c:crossBetween val="midCat"/>
      </c:valAx>
      <c:spPr>
        <a:noFill/>
        <a:ln>
          <a:noFill/>
        </a:ln>
        <a:effectLst/>
      </c:spPr>
    </c:plotArea>
    <c:plotVisOnly val="1"/>
    <c:dispBlanksAs val="gap"/>
    <c:showDLblsOverMax val="0"/>
  </c:chart>
  <c:spPr>
    <a:noFill/>
    <a:ln>
      <a:noFill/>
    </a:ln>
    <a:effectLst/>
  </c:spPr>
  <c:txPr>
    <a:bodyPr/>
    <a:lstStyle/>
    <a:p>
      <a:pPr>
        <a:defRPr sz="1400"/>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Tabelle2!$B$7</c:f>
              <c:strCache>
                <c:ptCount val="1"/>
                <c:pt idx="0">
                  <c:v>Ackerland</c:v>
                </c:pt>
              </c:strCache>
            </c:strRef>
          </c:tx>
          <c:spPr>
            <a:ln w="19050">
              <a:solidFill>
                <a:srgbClr val="993300"/>
              </a:solidFill>
              <a:prstDash val="sysDash"/>
            </a:ln>
          </c:spPr>
          <c:marker>
            <c:symbol val="square"/>
            <c:size val="8"/>
            <c:spPr>
              <a:solidFill>
                <a:srgbClr val="993300"/>
              </a:solidFill>
              <a:ln>
                <a:solidFill>
                  <a:srgbClr val="993300"/>
                </a:solidFill>
              </a:ln>
            </c:spPr>
          </c:marker>
          <c:trendline>
            <c:spPr>
              <a:ln w="25400">
                <a:solidFill>
                  <a:srgbClr val="993300"/>
                </a:solidFill>
              </a:ln>
            </c:spPr>
            <c:trendlineType val="linear"/>
            <c:dispRSqr val="1"/>
            <c:dispEq val="1"/>
            <c:trendlineLbl>
              <c:layout>
                <c:manualLayout>
                  <c:x val="-0.23299059492563429"/>
                  <c:y val="2.5789350588602167E-3"/>
                </c:manualLayout>
              </c:layout>
              <c:numFmt formatCode="General" sourceLinked="0"/>
              <c:txPr>
                <a:bodyPr/>
                <a:lstStyle/>
                <a:p>
                  <a:pPr>
                    <a:defRPr sz="1400">
                      <a:solidFill>
                        <a:srgbClr val="993300"/>
                      </a:solidFill>
                    </a:defRPr>
                  </a:pPr>
                  <a:endParaRPr lang="fr-FR"/>
                </a:p>
              </c:txPr>
            </c:trendlineLbl>
          </c:trendline>
          <c:xVal>
            <c:numRef>
              <c:f>Tabelle2!$A$8:$A$14</c:f>
              <c:numCache>
                <c:formatCode>General</c:formatCode>
                <c:ptCount val="7"/>
                <c:pt idx="0">
                  <c:v>1999</c:v>
                </c:pt>
                <c:pt idx="1">
                  <c:v>2001</c:v>
                </c:pt>
                <c:pt idx="2">
                  <c:v>2003</c:v>
                </c:pt>
                <c:pt idx="3">
                  <c:v>2005</c:v>
                </c:pt>
                <c:pt idx="4">
                  <c:v>2007</c:v>
                </c:pt>
                <c:pt idx="5">
                  <c:v>2010</c:v>
                </c:pt>
                <c:pt idx="6">
                  <c:v>2013</c:v>
                </c:pt>
              </c:numCache>
            </c:numRef>
          </c:xVal>
          <c:yVal>
            <c:numRef>
              <c:f>Tabelle2!$B$8:$B$14</c:f>
              <c:numCache>
                <c:formatCode>General</c:formatCode>
                <c:ptCount val="7"/>
                <c:pt idx="0">
                  <c:v>158</c:v>
                </c:pt>
                <c:pt idx="1">
                  <c:v>164</c:v>
                </c:pt>
                <c:pt idx="2">
                  <c:v>174</c:v>
                </c:pt>
                <c:pt idx="3">
                  <c:v>176</c:v>
                </c:pt>
                <c:pt idx="4">
                  <c:v>183</c:v>
                </c:pt>
                <c:pt idx="5">
                  <c:v>204</c:v>
                </c:pt>
                <c:pt idx="6">
                  <c:v>243</c:v>
                </c:pt>
              </c:numCache>
            </c:numRef>
          </c:yVal>
          <c:smooth val="0"/>
          <c:extLst>
            <c:ext xmlns:c16="http://schemas.microsoft.com/office/drawing/2014/chart" uri="{C3380CC4-5D6E-409C-BE32-E72D297353CC}">
              <c16:uniqueId val="{00000000-2CC2-4352-9551-5F9D545F6F12}"/>
            </c:ext>
          </c:extLst>
        </c:ser>
        <c:ser>
          <c:idx val="1"/>
          <c:order val="1"/>
          <c:tx>
            <c:strRef>
              <c:f>Tabelle2!$C$7</c:f>
              <c:strCache>
                <c:ptCount val="1"/>
                <c:pt idx="0">
                  <c:v>Grünland</c:v>
                </c:pt>
              </c:strCache>
            </c:strRef>
          </c:tx>
          <c:spPr>
            <a:ln w="19050">
              <a:solidFill>
                <a:srgbClr val="006600"/>
              </a:solidFill>
              <a:prstDash val="sysDash"/>
            </a:ln>
          </c:spPr>
          <c:marker>
            <c:symbol val="circle"/>
            <c:size val="8"/>
            <c:spPr>
              <a:solidFill>
                <a:srgbClr val="006600"/>
              </a:solidFill>
              <a:ln>
                <a:solidFill>
                  <a:srgbClr val="006600"/>
                </a:solidFill>
              </a:ln>
            </c:spPr>
          </c:marker>
          <c:trendline>
            <c:spPr>
              <a:ln w="25400">
                <a:solidFill>
                  <a:srgbClr val="006600"/>
                </a:solidFill>
              </a:ln>
            </c:spPr>
            <c:trendlineType val="linear"/>
            <c:dispRSqr val="1"/>
            <c:dispEq val="1"/>
            <c:trendlineLbl>
              <c:layout>
                <c:manualLayout>
                  <c:x val="0.1293565179352581"/>
                  <c:y val="0.18752683142329982"/>
                </c:manualLayout>
              </c:layout>
              <c:numFmt formatCode="General" sourceLinked="0"/>
              <c:txPr>
                <a:bodyPr/>
                <a:lstStyle/>
                <a:p>
                  <a:pPr>
                    <a:defRPr sz="1400">
                      <a:solidFill>
                        <a:srgbClr val="006600"/>
                      </a:solidFill>
                    </a:defRPr>
                  </a:pPr>
                  <a:endParaRPr lang="fr-FR"/>
                </a:p>
              </c:txPr>
            </c:trendlineLbl>
          </c:trendline>
          <c:xVal>
            <c:numRef>
              <c:f>Tabelle2!$A$8:$A$14</c:f>
              <c:numCache>
                <c:formatCode>General</c:formatCode>
                <c:ptCount val="7"/>
                <c:pt idx="0">
                  <c:v>1999</c:v>
                </c:pt>
                <c:pt idx="1">
                  <c:v>2001</c:v>
                </c:pt>
                <c:pt idx="2">
                  <c:v>2003</c:v>
                </c:pt>
                <c:pt idx="3">
                  <c:v>2005</c:v>
                </c:pt>
                <c:pt idx="4">
                  <c:v>2007</c:v>
                </c:pt>
                <c:pt idx="5">
                  <c:v>2010</c:v>
                </c:pt>
                <c:pt idx="6">
                  <c:v>2013</c:v>
                </c:pt>
              </c:numCache>
            </c:numRef>
          </c:xVal>
          <c:yVal>
            <c:numRef>
              <c:f>Tabelle2!$C$8:$C$14</c:f>
              <c:numCache>
                <c:formatCode>General</c:formatCode>
                <c:ptCount val="7"/>
                <c:pt idx="0">
                  <c:v>119</c:v>
                </c:pt>
                <c:pt idx="1">
                  <c:v>121</c:v>
                </c:pt>
                <c:pt idx="2">
                  <c:v>121</c:v>
                </c:pt>
                <c:pt idx="3">
                  <c:v>121</c:v>
                </c:pt>
                <c:pt idx="4">
                  <c:v>123</c:v>
                </c:pt>
                <c:pt idx="5">
                  <c:v>130</c:v>
                </c:pt>
                <c:pt idx="6">
                  <c:v>153</c:v>
                </c:pt>
              </c:numCache>
            </c:numRef>
          </c:yVal>
          <c:smooth val="0"/>
          <c:extLst>
            <c:ext xmlns:c16="http://schemas.microsoft.com/office/drawing/2014/chart" uri="{C3380CC4-5D6E-409C-BE32-E72D297353CC}">
              <c16:uniqueId val="{00000001-2CC2-4352-9551-5F9D545F6F12}"/>
            </c:ext>
          </c:extLst>
        </c:ser>
        <c:dLbls>
          <c:showLegendKey val="0"/>
          <c:showVal val="0"/>
          <c:showCatName val="0"/>
          <c:showSerName val="0"/>
          <c:showPercent val="0"/>
          <c:showBubbleSize val="0"/>
        </c:dLbls>
        <c:axId val="176390912"/>
        <c:axId val="176392448"/>
      </c:scatterChart>
      <c:valAx>
        <c:axId val="176390912"/>
        <c:scaling>
          <c:orientation val="minMax"/>
        </c:scaling>
        <c:delete val="0"/>
        <c:axPos val="b"/>
        <c:numFmt formatCode="General" sourceLinked="1"/>
        <c:majorTickMark val="out"/>
        <c:minorTickMark val="none"/>
        <c:tickLblPos val="nextTo"/>
        <c:crossAx val="176392448"/>
        <c:crosses val="autoZero"/>
        <c:crossBetween val="midCat"/>
      </c:valAx>
      <c:valAx>
        <c:axId val="176392448"/>
        <c:scaling>
          <c:orientation val="minMax"/>
        </c:scaling>
        <c:delete val="0"/>
        <c:axPos val="l"/>
        <c:majorGridlines/>
        <c:numFmt formatCode="General" sourceLinked="1"/>
        <c:majorTickMark val="out"/>
        <c:minorTickMark val="none"/>
        <c:tickLblPos val="nextTo"/>
        <c:crossAx val="176390912"/>
        <c:crosses val="autoZero"/>
        <c:crossBetween val="midCat"/>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fr-FR"/>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525920371064729"/>
          <c:y val="0.10429447852760736"/>
          <c:w val="0.71978141621186242"/>
          <c:h val="0.73312883435582821"/>
        </c:manualLayout>
      </c:layout>
      <c:scatterChart>
        <c:scatterStyle val="lineMarker"/>
        <c:varyColors val="0"/>
        <c:ser>
          <c:idx val="0"/>
          <c:order val="0"/>
          <c:spPr>
            <a:ln w="12700">
              <a:solidFill>
                <a:srgbClr val="FF6600"/>
              </a:solidFill>
              <a:prstDash val="sysDash"/>
            </a:ln>
          </c:spPr>
          <c:marker>
            <c:symbol val="circle"/>
            <c:size val="8"/>
            <c:spPr>
              <a:solidFill>
                <a:srgbClr val="FF6600"/>
              </a:solidFill>
              <a:ln>
                <a:solidFill>
                  <a:srgbClr val="FF6600"/>
                </a:solidFill>
                <a:prstDash val="solid"/>
              </a:ln>
            </c:spPr>
          </c:marker>
          <c:trendline>
            <c:spPr>
              <a:ln w="25400">
                <a:solidFill>
                  <a:schemeClr val="accent6">
                    <a:lumMod val="75000"/>
                  </a:schemeClr>
                </a:solidFill>
              </a:ln>
            </c:spPr>
            <c:trendlineType val="linear"/>
            <c:dispRSqr val="0"/>
            <c:dispEq val="0"/>
          </c:trendline>
          <c:xVal>
            <c:numRef>
              <c:f>Weizen!$A$33:$A$49</c:f>
              <c:numCache>
                <c:formatCode>0</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xVal>
          <c:yVal>
            <c:numRef>
              <c:f>Weizen!$B$33:$B$49</c:f>
              <c:numCache>
                <c:formatCode>#,##0.00</c:formatCode>
                <c:ptCount val="17"/>
                <c:pt idx="0">
                  <c:v>11.81</c:v>
                </c:pt>
                <c:pt idx="1">
                  <c:v>11.38</c:v>
                </c:pt>
                <c:pt idx="2">
                  <c:v>10.43</c:v>
                </c:pt>
                <c:pt idx="3">
                  <c:v>11.13</c:v>
                </c:pt>
                <c:pt idx="4">
                  <c:v>11.81</c:v>
                </c:pt>
                <c:pt idx="5">
                  <c:v>9.35</c:v>
                </c:pt>
                <c:pt idx="6">
                  <c:v>11.18</c:v>
                </c:pt>
                <c:pt idx="7">
                  <c:v>17.52</c:v>
                </c:pt>
                <c:pt idx="8">
                  <c:v>18.64</c:v>
                </c:pt>
                <c:pt idx="9">
                  <c:v>11.26</c:v>
                </c:pt>
                <c:pt idx="10">
                  <c:v>14.95</c:v>
                </c:pt>
                <c:pt idx="11">
                  <c:v>20.86</c:v>
                </c:pt>
                <c:pt idx="12">
                  <c:v>21.87</c:v>
                </c:pt>
                <c:pt idx="13">
                  <c:v>20.260000000000002</c:v>
                </c:pt>
                <c:pt idx="14">
                  <c:v>16.89</c:v>
                </c:pt>
                <c:pt idx="15">
                  <c:v>15.5</c:v>
                </c:pt>
              </c:numCache>
            </c:numRef>
          </c:yVal>
          <c:smooth val="0"/>
          <c:extLst>
            <c:ext xmlns:c16="http://schemas.microsoft.com/office/drawing/2014/chart" uri="{C3380CC4-5D6E-409C-BE32-E72D297353CC}">
              <c16:uniqueId val="{00000000-3F8A-4FAE-84D3-002BF3DF1E6A}"/>
            </c:ext>
          </c:extLst>
        </c:ser>
        <c:ser>
          <c:idx val="1"/>
          <c:order val="1"/>
          <c:spPr>
            <a:ln w="12700">
              <a:solidFill>
                <a:srgbClr val="0000FF"/>
              </a:solidFill>
              <a:prstDash val="sysDash"/>
            </a:ln>
          </c:spPr>
          <c:marker>
            <c:symbol val="circle"/>
            <c:size val="8"/>
            <c:spPr>
              <a:solidFill>
                <a:srgbClr val="0000FF"/>
              </a:solidFill>
              <a:ln>
                <a:solidFill>
                  <a:srgbClr val="0000FF"/>
                </a:solidFill>
                <a:prstDash val="solid"/>
              </a:ln>
            </c:spPr>
          </c:marker>
          <c:trendline>
            <c:spPr>
              <a:ln w="25400">
                <a:solidFill>
                  <a:srgbClr val="0000CC"/>
                </a:solidFill>
              </a:ln>
            </c:spPr>
            <c:trendlineType val="linear"/>
            <c:dispRSqr val="0"/>
            <c:dispEq val="0"/>
          </c:trendline>
          <c:xVal>
            <c:numRef>
              <c:f>Weizen!$A$33:$A$49</c:f>
              <c:numCache>
                <c:formatCode>0</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xVal>
          <c:yVal>
            <c:numRef>
              <c:f>Weizen!$C$33:$C$49</c:f>
              <c:numCache>
                <c:formatCode>General</c:formatCode>
                <c:ptCount val="17"/>
                <c:pt idx="2">
                  <c:v>31.5</c:v>
                </c:pt>
                <c:pt idx="3">
                  <c:v>30.02</c:v>
                </c:pt>
                <c:pt idx="4">
                  <c:v>32.200000000000003</c:v>
                </c:pt>
                <c:pt idx="5">
                  <c:v>31.58</c:v>
                </c:pt>
                <c:pt idx="6">
                  <c:v>28.51</c:v>
                </c:pt>
                <c:pt idx="7">
                  <c:v>34.71</c:v>
                </c:pt>
                <c:pt idx="8">
                  <c:v>35.01</c:v>
                </c:pt>
                <c:pt idx="9">
                  <c:v>25.25</c:v>
                </c:pt>
                <c:pt idx="10">
                  <c:v>31.23</c:v>
                </c:pt>
                <c:pt idx="11">
                  <c:v>35.19</c:v>
                </c:pt>
                <c:pt idx="12">
                  <c:v>32.39</c:v>
                </c:pt>
                <c:pt idx="13">
                  <c:v>38.049999999999997</c:v>
                </c:pt>
                <c:pt idx="14">
                  <c:v>37.85</c:v>
                </c:pt>
                <c:pt idx="15">
                  <c:v>28.4</c:v>
                </c:pt>
                <c:pt idx="16">
                  <c:v>22.5</c:v>
                </c:pt>
              </c:numCache>
            </c:numRef>
          </c:yVal>
          <c:smooth val="0"/>
          <c:extLst>
            <c:ext xmlns:c16="http://schemas.microsoft.com/office/drawing/2014/chart" uri="{C3380CC4-5D6E-409C-BE32-E72D297353CC}">
              <c16:uniqueId val="{00000001-3F8A-4FAE-84D3-002BF3DF1E6A}"/>
            </c:ext>
          </c:extLst>
        </c:ser>
        <c:dLbls>
          <c:showLegendKey val="0"/>
          <c:showVal val="0"/>
          <c:showCatName val="0"/>
          <c:showSerName val="0"/>
          <c:showPercent val="0"/>
          <c:showBubbleSize val="0"/>
        </c:dLbls>
        <c:axId val="176113920"/>
        <c:axId val="176123904"/>
      </c:scatterChart>
      <c:valAx>
        <c:axId val="176113920"/>
        <c:scaling>
          <c:orientation val="minMax"/>
          <c:max val="2020"/>
          <c:min val="1995"/>
        </c:scaling>
        <c:delete val="0"/>
        <c:axPos val="b"/>
        <c:numFmt formatCode="0"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fr-FR"/>
          </a:p>
        </c:txPr>
        <c:crossAx val="176123904"/>
        <c:crosses val="autoZero"/>
        <c:crossBetween val="midCat"/>
        <c:majorUnit val="5"/>
      </c:valAx>
      <c:valAx>
        <c:axId val="176123904"/>
        <c:scaling>
          <c:orientation val="minMax"/>
        </c:scaling>
        <c:delete val="0"/>
        <c:axPos val="l"/>
        <c:majorGridlines>
          <c:spPr>
            <a:ln w="3175">
              <a:solidFill>
                <a:srgbClr val="000000"/>
              </a:solidFill>
              <a:prstDash val="sysDash"/>
            </a:ln>
          </c:spPr>
        </c:majorGridlines>
        <c:numFmt formatCode="#,##0" sourceLinked="0"/>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fr-FR"/>
          </a:p>
        </c:txPr>
        <c:crossAx val="176113920"/>
        <c:crosses val="autoZero"/>
        <c:crossBetween val="midCat"/>
        <c:majorUnit val="10"/>
      </c:valAx>
      <c:spPr>
        <a:noFill/>
        <a:ln w="25400">
          <a:noFill/>
        </a:ln>
      </c:spPr>
    </c:plotArea>
    <c:plotVisOnly val="1"/>
    <c:dispBlanksAs val="gap"/>
    <c:showDLblsOverMax val="0"/>
  </c:chart>
  <c:spPr>
    <a:solidFill>
      <a:srgbClr val="FFFFFF"/>
    </a:solidFill>
    <a:ln w="9525">
      <a:noFill/>
    </a:ln>
  </c:spPr>
  <c:txPr>
    <a:bodyPr/>
    <a:lstStyle/>
    <a:p>
      <a:pPr>
        <a:defRPr sz="1600" b="0" i="0" u="none" strike="noStrike" baseline="0">
          <a:solidFill>
            <a:srgbClr val="000000"/>
          </a:solidFill>
          <a:latin typeface="Arial"/>
          <a:ea typeface="Arial"/>
          <a:cs typeface="Arial"/>
        </a:defRPr>
      </a:pPr>
      <a:endParaRPr lang="fr-FR"/>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831002188328274"/>
          <c:y val="8.8414765766074224E-2"/>
          <c:w val="0.80000110035362615"/>
          <c:h val="0.74085476141917372"/>
        </c:manualLayout>
      </c:layout>
      <c:scatterChart>
        <c:scatterStyle val="lineMarker"/>
        <c:varyColors val="0"/>
        <c:ser>
          <c:idx val="0"/>
          <c:order val="0"/>
          <c:spPr>
            <a:ln w="28575">
              <a:noFill/>
            </a:ln>
          </c:spPr>
          <c:marker>
            <c:symbol val="circle"/>
            <c:size val="8"/>
            <c:spPr>
              <a:solidFill>
                <a:srgbClr val="FF0000"/>
              </a:solidFill>
              <a:ln>
                <a:solidFill>
                  <a:srgbClr val="FF0000"/>
                </a:solidFill>
                <a:prstDash val="solid"/>
              </a:ln>
            </c:spPr>
          </c:marker>
          <c:trendline>
            <c:spPr>
              <a:ln w="38100">
                <a:solidFill>
                  <a:srgbClr val="FF0000"/>
                </a:solidFill>
                <a:prstDash val="solid"/>
              </a:ln>
            </c:spPr>
            <c:trendlineType val="linear"/>
            <c:dispRSqr val="1"/>
            <c:dispEq val="1"/>
            <c:trendlineLbl>
              <c:layout>
                <c:manualLayout>
                  <c:x val="-6.1689697238549404E-2"/>
                  <c:y val="0.19561359708085269"/>
                </c:manualLayout>
              </c:layout>
              <c:numFmt formatCode="General" sourceLinked="0"/>
              <c:spPr>
                <a:noFill/>
                <a:ln w="25400">
                  <a:noFill/>
                </a:ln>
              </c:spPr>
              <c:txPr>
                <a:bodyPr/>
                <a:lstStyle/>
                <a:p>
                  <a:pPr>
                    <a:defRPr sz="1200" b="0" i="0" u="none" strike="noStrike" baseline="0">
                      <a:solidFill>
                        <a:srgbClr val="FF0000"/>
                      </a:solidFill>
                      <a:latin typeface="Arial"/>
                      <a:ea typeface="Arial"/>
                      <a:cs typeface="Arial"/>
                    </a:defRPr>
                  </a:pPr>
                  <a:endParaRPr lang="fr-FR"/>
                </a:p>
              </c:txPr>
            </c:trendlineLbl>
          </c:trendline>
          <c:xVal>
            <c:numRef>
              <c:f>Weizen!$A$35:$A$48</c:f>
              <c:numCache>
                <c:formatCode>0</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xVal>
          <c:yVal>
            <c:numRef>
              <c:f>Weizen!$D$35:$D$48</c:f>
              <c:numCache>
                <c:formatCode>General</c:formatCode>
                <c:ptCount val="14"/>
                <c:pt idx="0">
                  <c:v>3.0201342281879198</c:v>
                </c:pt>
                <c:pt idx="1">
                  <c:v>2.6972147349505837</c:v>
                </c:pt>
                <c:pt idx="2">
                  <c:v>2.7265029635901779</c:v>
                </c:pt>
                <c:pt idx="3">
                  <c:v>3.3775401069518716</c:v>
                </c:pt>
                <c:pt idx="4">
                  <c:v>2.550089445438283</c:v>
                </c:pt>
                <c:pt idx="5">
                  <c:v>1.9811643835616439</c:v>
                </c:pt>
                <c:pt idx="6">
                  <c:v>1.8782188841201715</c:v>
                </c:pt>
                <c:pt idx="7">
                  <c:v>2.2424511545293075</c:v>
                </c:pt>
                <c:pt idx="8">
                  <c:v>2.0889632107023415</c:v>
                </c:pt>
                <c:pt idx="9">
                  <c:v>1.686960690316395</c:v>
                </c:pt>
                <c:pt idx="10">
                  <c:v>1.4810242341106539</c:v>
                </c:pt>
                <c:pt idx="11">
                  <c:v>1.8780848963474825</c:v>
                </c:pt>
                <c:pt idx="12">
                  <c:v>2.2409709887507403</c:v>
                </c:pt>
                <c:pt idx="13">
                  <c:v>1.832258064516129</c:v>
                </c:pt>
              </c:numCache>
            </c:numRef>
          </c:yVal>
          <c:smooth val="0"/>
          <c:extLst>
            <c:ext xmlns:c16="http://schemas.microsoft.com/office/drawing/2014/chart" uri="{C3380CC4-5D6E-409C-BE32-E72D297353CC}">
              <c16:uniqueId val="{00000000-3FC0-4490-9AF4-25A3E8AE5891}"/>
            </c:ext>
          </c:extLst>
        </c:ser>
        <c:dLbls>
          <c:showLegendKey val="0"/>
          <c:showVal val="0"/>
          <c:showCatName val="0"/>
          <c:showSerName val="0"/>
          <c:showPercent val="0"/>
          <c:showBubbleSize val="0"/>
        </c:dLbls>
        <c:axId val="176218496"/>
        <c:axId val="176220032"/>
      </c:scatterChart>
      <c:valAx>
        <c:axId val="176218496"/>
        <c:scaling>
          <c:orientation val="minMax"/>
        </c:scaling>
        <c:delete val="0"/>
        <c:axPos val="b"/>
        <c:numFmt formatCode="0"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fr-FR"/>
          </a:p>
        </c:txPr>
        <c:crossAx val="176220032"/>
        <c:crosses val="autoZero"/>
        <c:crossBetween val="midCat"/>
      </c:valAx>
      <c:valAx>
        <c:axId val="176220032"/>
        <c:scaling>
          <c:orientation val="minMax"/>
          <c:max val="4"/>
        </c:scaling>
        <c:delete val="0"/>
        <c:axPos val="l"/>
        <c:majorGridlines>
          <c:spPr>
            <a:ln w="3175">
              <a:solidFill>
                <a:srgbClr val="000000"/>
              </a:solidFill>
              <a:prstDash val="sysDash"/>
            </a:ln>
          </c:spPr>
        </c:majorGridlines>
        <c:numFmt formatCode="General"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fr-FR"/>
          </a:p>
        </c:txPr>
        <c:crossAx val="176218496"/>
        <c:crosses val="autoZero"/>
        <c:crossBetween val="midCat"/>
        <c:majorUnit val="1"/>
      </c:valAx>
      <c:spPr>
        <a:noFill/>
        <a:ln w="25400">
          <a:noFill/>
        </a:ln>
      </c:spPr>
    </c:plotArea>
    <c:plotVisOnly val="1"/>
    <c:dispBlanksAs val="gap"/>
    <c:showDLblsOverMax val="0"/>
  </c:chart>
  <c:spPr>
    <a:noFill/>
    <a:ln w="9525">
      <a:noFill/>
    </a:ln>
  </c:spPr>
  <c:txPr>
    <a:bodyPr/>
    <a:lstStyle/>
    <a:p>
      <a:pPr>
        <a:defRPr sz="1600" b="0" i="0" u="none" strike="noStrike" baseline="0">
          <a:solidFill>
            <a:srgbClr val="000000"/>
          </a:solidFill>
          <a:latin typeface="Arial"/>
          <a:ea typeface="Arial"/>
          <a:cs typeface="Arial"/>
        </a:defRPr>
      </a:pPr>
      <a:endParaRPr lang="fr-FR"/>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75940507436571"/>
          <c:y val="5.8401914335195121E-2"/>
          <c:w val="0.86246331669072285"/>
          <c:h val="0.69207180910166566"/>
        </c:manualLayout>
      </c:layout>
      <c:barChart>
        <c:barDir val="col"/>
        <c:grouping val="clustered"/>
        <c:varyColors val="0"/>
        <c:ser>
          <c:idx val="0"/>
          <c:order val="0"/>
          <c:tx>
            <c:strRef>
              <c:f>Tabelle1!$E$8</c:f>
              <c:strCache>
                <c:ptCount val="1"/>
                <c:pt idx="0">
                  <c:v>N-Ertrag [kg/ha]</c:v>
                </c:pt>
              </c:strCache>
            </c:strRef>
          </c:tx>
          <c:spPr>
            <a:solidFill>
              <a:srgbClr val="4FA22E"/>
            </a:solidFill>
            <a:ln>
              <a:solidFill>
                <a:schemeClr val="tx1"/>
              </a:solidFill>
            </a:ln>
          </c:spPr>
          <c:invertIfNegative val="0"/>
          <c:dPt>
            <c:idx val="0"/>
            <c:invertIfNegative val="0"/>
            <c:bubble3D val="0"/>
            <c:spPr>
              <a:solidFill>
                <a:srgbClr val="F90505"/>
              </a:solidFill>
              <a:ln>
                <a:solidFill>
                  <a:schemeClr val="tx1"/>
                </a:solidFill>
              </a:ln>
            </c:spPr>
            <c:extLst>
              <c:ext xmlns:c16="http://schemas.microsoft.com/office/drawing/2014/chart" uri="{C3380CC4-5D6E-409C-BE32-E72D297353CC}">
                <c16:uniqueId val="{00000001-0612-481C-BED5-565CCF4F3361}"/>
              </c:ext>
            </c:extLst>
          </c:dPt>
          <c:dPt>
            <c:idx val="1"/>
            <c:invertIfNegative val="0"/>
            <c:bubble3D val="0"/>
            <c:spPr>
              <a:solidFill>
                <a:srgbClr val="F90505"/>
              </a:solidFill>
              <a:ln>
                <a:solidFill>
                  <a:schemeClr val="tx1"/>
                </a:solidFill>
              </a:ln>
            </c:spPr>
            <c:extLst>
              <c:ext xmlns:c16="http://schemas.microsoft.com/office/drawing/2014/chart" uri="{C3380CC4-5D6E-409C-BE32-E72D297353CC}">
                <c16:uniqueId val="{00000003-0612-481C-BED5-565CCF4F3361}"/>
              </c:ext>
            </c:extLst>
          </c:dPt>
          <c:dLbls>
            <c:dLbl>
              <c:idx val="0"/>
              <c:spPr/>
              <c:txPr>
                <a:bodyPr/>
                <a:lstStyle/>
                <a:p>
                  <a:pPr>
                    <a:defRPr b="1">
                      <a:solidFill>
                        <a:srgbClr val="1730ED"/>
                      </a:solidFill>
                    </a:defRPr>
                  </a:pPr>
                  <a:endParaRPr lang="fr-FR"/>
                </a:p>
              </c:txPr>
              <c:showLegendKey val="0"/>
              <c:showVal val="1"/>
              <c:showCatName val="0"/>
              <c:showSerName val="0"/>
              <c:showPercent val="0"/>
              <c:showBubbleSize val="0"/>
              <c:extLst>
                <c:ext xmlns:c16="http://schemas.microsoft.com/office/drawing/2014/chart" uri="{C3380CC4-5D6E-409C-BE32-E72D297353CC}">
                  <c16:uniqueId val="{00000001-0612-481C-BED5-565CCF4F3361}"/>
                </c:ext>
              </c:extLst>
            </c:dLbl>
            <c:dLbl>
              <c:idx val="1"/>
              <c:spPr/>
              <c:txPr>
                <a:bodyPr/>
                <a:lstStyle/>
                <a:p>
                  <a:pPr>
                    <a:defRPr b="1">
                      <a:solidFill>
                        <a:srgbClr val="1730ED"/>
                      </a:solidFill>
                    </a:defRPr>
                  </a:pPr>
                  <a:endParaRPr lang="fr-FR"/>
                </a:p>
              </c:txPr>
              <c:showLegendKey val="0"/>
              <c:showVal val="1"/>
              <c:showCatName val="0"/>
              <c:showSerName val="0"/>
              <c:showPercent val="0"/>
              <c:showBubbleSize val="0"/>
              <c:extLst>
                <c:ext xmlns:c16="http://schemas.microsoft.com/office/drawing/2014/chart" uri="{C3380CC4-5D6E-409C-BE32-E72D297353CC}">
                  <c16:uniqueId val="{00000003-0612-481C-BED5-565CCF4F33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Tabelle1!$C$9:$D$12</c:f>
              <c:multiLvlStrCache>
                <c:ptCount val="4"/>
                <c:lvl>
                  <c:pt idx="0">
                    <c:v>10 m³ Herbstülle </c:v>
                  </c:pt>
                  <c:pt idx="1">
                    <c:v>20 m³ Herbstülle </c:v>
                  </c:pt>
                  <c:pt idx="2">
                    <c:v>0 m³ Herbstülle </c:v>
                  </c:pt>
                  <c:pt idx="3">
                    <c:v>0 m³ Herbstülle </c:v>
                  </c:pt>
                </c:lvl>
                <c:lvl>
                  <c:pt idx="0">
                    <c:v>Herbst + Frühjahresgülle</c:v>
                  </c:pt>
                  <c:pt idx="1">
                    <c:v>Herbst + Frühjahresgülle</c:v>
                  </c:pt>
                  <c:pt idx="2">
                    <c:v>nur  Frühjahresgülle</c:v>
                  </c:pt>
                  <c:pt idx="3">
                    <c:v>nur  Frühjahresgülle</c:v>
                  </c:pt>
                </c:lvl>
              </c:multiLvlStrCache>
            </c:multiLvlStrRef>
          </c:cat>
          <c:val>
            <c:numRef>
              <c:f>Tabelle1!$E$9:$E$12</c:f>
              <c:numCache>
                <c:formatCode>General</c:formatCode>
                <c:ptCount val="4"/>
                <c:pt idx="0">
                  <c:v>209</c:v>
                </c:pt>
                <c:pt idx="1">
                  <c:v>216</c:v>
                </c:pt>
                <c:pt idx="2">
                  <c:v>196</c:v>
                </c:pt>
                <c:pt idx="3">
                  <c:v>192</c:v>
                </c:pt>
              </c:numCache>
            </c:numRef>
          </c:val>
          <c:extLst>
            <c:ext xmlns:c16="http://schemas.microsoft.com/office/drawing/2014/chart" uri="{C3380CC4-5D6E-409C-BE32-E72D297353CC}">
              <c16:uniqueId val="{00000004-0612-481C-BED5-565CCF4F3361}"/>
            </c:ext>
          </c:extLst>
        </c:ser>
        <c:dLbls>
          <c:showLegendKey val="0"/>
          <c:showVal val="0"/>
          <c:showCatName val="0"/>
          <c:showSerName val="0"/>
          <c:showPercent val="0"/>
          <c:showBubbleSize val="0"/>
        </c:dLbls>
        <c:gapWidth val="150"/>
        <c:axId val="176319872"/>
        <c:axId val="176321664"/>
      </c:barChart>
      <c:catAx>
        <c:axId val="176319872"/>
        <c:scaling>
          <c:orientation val="minMax"/>
        </c:scaling>
        <c:delete val="0"/>
        <c:axPos val="b"/>
        <c:numFmt formatCode="General" sourceLinked="0"/>
        <c:majorTickMark val="out"/>
        <c:minorTickMark val="none"/>
        <c:tickLblPos val="nextTo"/>
        <c:spPr>
          <a:ln>
            <a:solidFill>
              <a:schemeClr val="tx1"/>
            </a:solidFill>
          </a:ln>
        </c:spPr>
        <c:txPr>
          <a:bodyPr/>
          <a:lstStyle/>
          <a:p>
            <a:pPr>
              <a:defRPr sz="1600"/>
            </a:pPr>
            <a:endParaRPr lang="fr-FR"/>
          </a:p>
        </c:txPr>
        <c:crossAx val="176321664"/>
        <c:crosses val="autoZero"/>
        <c:auto val="1"/>
        <c:lblAlgn val="ctr"/>
        <c:lblOffset val="100"/>
        <c:noMultiLvlLbl val="0"/>
      </c:catAx>
      <c:valAx>
        <c:axId val="176321664"/>
        <c:scaling>
          <c:orientation val="minMax"/>
          <c:min val="0"/>
        </c:scaling>
        <c:delete val="0"/>
        <c:axPos val="l"/>
        <c:title>
          <c:tx>
            <c:rich>
              <a:bodyPr rot="-5400000" vert="horz"/>
              <a:lstStyle/>
              <a:p>
                <a:pPr>
                  <a:defRPr/>
                </a:pPr>
                <a:r>
                  <a:rPr lang="en-US" dirty="0" smtClean="0"/>
                  <a:t>N</a:t>
                </a:r>
                <a:r>
                  <a:rPr lang="en-US" baseline="0" dirty="0" smtClean="0"/>
                  <a:t>-</a:t>
                </a:r>
                <a:r>
                  <a:rPr lang="en-US" baseline="0" dirty="0" err="1" smtClean="0"/>
                  <a:t>avkastning</a:t>
                </a:r>
                <a:r>
                  <a:rPr lang="en-US" dirty="0" smtClean="0"/>
                  <a:t> </a:t>
                </a:r>
                <a:r>
                  <a:rPr lang="en-US" dirty="0"/>
                  <a:t>[kg N/ha]</a:t>
                </a:r>
              </a:p>
            </c:rich>
          </c:tx>
          <c:overlay val="0"/>
        </c:title>
        <c:numFmt formatCode="General" sourceLinked="1"/>
        <c:majorTickMark val="out"/>
        <c:minorTickMark val="none"/>
        <c:tickLblPos val="nextTo"/>
        <c:spPr>
          <a:ln>
            <a:solidFill>
              <a:schemeClr val="tx1"/>
            </a:solidFill>
          </a:ln>
        </c:spPr>
        <c:crossAx val="176319872"/>
        <c:crosses val="autoZero"/>
        <c:crossBetween val="between"/>
        <c:majorUnit val="50"/>
      </c:valAx>
    </c:plotArea>
    <c:plotVisOnly val="1"/>
    <c:dispBlanksAs val="gap"/>
    <c:showDLblsOverMax val="0"/>
  </c:chart>
  <c:spPr>
    <a:solidFill>
      <a:schemeClr val="bg1"/>
    </a:solidFill>
    <a:ln>
      <a:noFill/>
    </a:ln>
  </c:spPr>
  <c:txPr>
    <a:bodyPr/>
    <a:lstStyle/>
    <a:p>
      <a:pPr>
        <a:defRPr sz="1800">
          <a:latin typeface="Arial" panose="020B0604020202020204" pitchFamily="34" charset="0"/>
          <a:cs typeface="Arial" panose="020B0604020202020204" pitchFamily="34" charset="0"/>
        </a:defRPr>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Tabelle1!$B$1</c:f>
              <c:strCache>
                <c:ptCount val="1"/>
                <c:pt idx="0">
                  <c:v>N2O-Emissionen</c:v>
                </c:pt>
              </c:strCache>
            </c:strRef>
          </c:tx>
          <c:spPr>
            <a:solidFill>
              <a:schemeClr val="accent1"/>
            </a:solidFill>
            <a:ln>
              <a:solidFill>
                <a:sysClr val="windowText" lastClr="000000"/>
              </a:solidFill>
            </a:ln>
            <a:effectLst/>
          </c:spPr>
          <c:invertIfNegative val="0"/>
          <c:dLbls>
            <c:numFmt formatCode="#,##0.0" sourceLinked="0"/>
            <c:spPr>
              <a:noFill/>
              <a:ln>
                <a:noFill/>
              </a:ln>
              <a:effectLst/>
            </c:spPr>
            <c:txPr>
              <a:bodyPr/>
              <a:lstStyle/>
              <a:p>
                <a:pPr>
                  <a:defRPr b="1">
                    <a:solidFill>
                      <a:srgbClr val="F90505"/>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4"/>
                <c:pt idx="0">
                  <c:v>ungedüngt unverdichtet</c:v>
                </c:pt>
                <c:pt idx="1">
                  <c:v>gedüngt unverdichtet</c:v>
                </c:pt>
                <c:pt idx="2">
                  <c:v>ungedüngt verdichtet </c:v>
                </c:pt>
                <c:pt idx="3">
                  <c:v>gedüngt verdichtet</c:v>
                </c:pt>
              </c:strCache>
            </c:strRef>
          </c:cat>
          <c:val>
            <c:numRef>
              <c:f>Tabelle1!$B$2:$B$5</c:f>
              <c:numCache>
                <c:formatCode>0.00</c:formatCode>
                <c:ptCount val="4"/>
                <c:pt idx="0">
                  <c:v>2.4599999999999995</c:v>
                </c:pt>
                <c:pt idx="1">
                  <c:v>8.74</c:v>
                </c:pt>
                <c:pt idx="2">
                  <c:v>2.212333333333333</c:v>
                </c:pt>
                <c:pt idx="3">
                  <c:v>13.306666666666667</c:v>
                </c:pt>
              </c:numCache>
            </c:numRef>
          </c:val>
          <c:extLst>
            <c:ext xmlns:c16="http://schemas.microsoft.com/office/drawing/2014/chart" uri="{C3380CC4-5D6E-409C-BE32-E72D297353CC}">
              <c16:uniqueId val="{00000000-C0EB-4AA4-8BE7-179462AEBC2C}"/>
            </c:ext>
          </c:extLst>
        </c:ser>
        <c:ser>
          <c:idx val="1"/>
          <c:order val="1"/>
          <c:tx>
            <c:strRef>
              <c:f>Tabelle1!$C$1</c:f>
              <c:strCache>
                <c:ptCount val="1"/>
                <c:pt idx="0">
                  <c:v>TM-Ertrag</c:v>
                </c:pt>
              </c:strCache>
            </c:strRef>
          </c:tx>
          <c:spPr>
            <a:solidFill>
              <a:schemeClr val="accent2"/>
            </a:solidFill>
            <a:ln>
              <a:solidFill>
                <a:sysClr val="windowText" lastClr="000000"/>
              </a:solidFill>
            </a:ln>
            <a:effectLst/>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4"/>
                <c:pt idx="0">
                  <c:v>ungedüngt unverdichtet</c:v>
                </c:pt>
                <c:pt idx="1">
                  <c:v>gedüngt unverdichtet</c:v>
                </c:pt>
                <c:pt idx="2">
                  <c:v>ungedüngt verdichtet </c:v>
                </c:pt>
                <c:pt idx="3">
                  <c:v>gedüngt verdichtet</c:v>
                </c:pt>
              </c:strCache>
            </c:strRef>
          </c:cat>
          <c:val>
            <c:numRef>
              <c:f>Tabelle1!$C$2:$C$5</c:f>
              <c:numCache>
                <c:formatCode>0.00</c:formatCode>
                <c:ptCount val="4"/>
                <c:pt idx="0">
                  <c:v>15.566666666666668</c:v>
                </c:pt>
                <c:pt idx="1">
                  <c:v>16.566666666666666</c:v>
                </c:pt>
                <c:pt idx="2">
                  <c:v>13.533333333333333</c:v>
                </c:pt>
                <c:pt idx="3">
                  <c:v>13.9</c:v>
                </c:pt>
              </c:numCache>
            </c:numRef>
          </c:val>
          <c:extLst>
            <c:ext xmlns:c16="http://schemas.microsoft.com/office/drawing/2014/chart" uri="{C3380CC4-5D6E-409C-BE32-E72D297353CC}">
              <c16:uniqueId val="{00000001-C0EB-4AA4-8BE7-179462AEBC2C}"/>
            </c:ext>
          </c:extLst>
        </c:ser>
        <c:dLbls>
          <c:showLegendKey val="0"/>
          <c:showVal val="0"/>
          <c:showCatName val="0"/>
          <c:showSerName val="0"/>
          <c:showPercent val="0"/>
          <c:showBubbleSize val="0"/>
        </c:dLbls>
        <c:gapWidth val="219"/>
        <c:overlap val="-27"/>
        <c:axId val="231712256"/>
        <c:axId val="231713792"/>
      </c:barChart>
      <c:catAx>
        <c:axId val="231712256"/>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vert="horz"/>
          <a:lstStyle/>
          <a:p>
            <a:pPr>
              <a:defRPr/>
            </a:pPr>
            <a:endParaRPr lang="fr-FR"/>
          </a:p>
        </c:txPr>
        <c:crossAx val="231713792"/>
        <c:crosses val="autoZero"/>
        <c:auto val="1"/>
        <c:lblAlgn val="ctr"/>
        <c:lblOffset val="100"/>
        <c:noMultiLvlLbl val="0"/>
      </c:catAx>
      <c:valAx>
        <c:axId val="231713792"/>
        <c:scaling>
          <c:orientation val="minMax"/>
        </c:scaling>
        <c:delete val="0"/>
        <c:axPos val="l"/>
        <c:title>
          <c:tx>
            <c:rich>
              <a:bodyPr rot="-5400000" vert="horz"/>
              <a:lstStyle/>
              <a:p>
                <a:pPr>
                  <a:defRPr/>
                </a:pPr>
                <a:r>
                  <a:rPr lang="de-DE" dirty="0">
                    <a:solidFill>
                      <a:srgbClr val="F90505"/>
                    </a:solidFill>
                  </a:rPr>
                  <a:t>N</a:t>
                </a:r>
                <a:r>
                  <a:rPr lang="de-DE" baseline="-25000" dirty="0">
                    <a:solidFill>
                      <a:srgbClr val="F90505"/>
                    </a:solidFill>
                  </a:rPr>
                  <a:t>2</a:t>
                </a:r>
                <a:r>
                  <a:rPr lang="de-DE" dirty="0">
                    <a:solidFill>
                      <a:srgbClr val="F90505"/>
                    </a:solidFill>
                  </a:rPr>
                  <a:t>O kg N/ha</a:t>
                </a:r>
                <a:r>
                  <a:rPr lang="de-DE" dirty="0"/>
                  <a:t> &amp; </a:t>
                </a:r>
                <a:r>
                  <a:rPr lang="de-DE" dirty="0" err="1" smtClean="0"/>
                  <a:t>ts</a:t>
                </a:r>
                <a:r>
                  <a:rPr lang="de-DE" dirty="0" smtClean="0"/>
                  <a:t>/ha</a:t>
                </a:r>
                <a:endParaRPr lang="de-DE" dirty="0"/>
              </a:p>
            </c:rich>
          </c:tx>
          <c:layout>
            <c:manualLayout>
              <c:xMode val="edge"/>
              <c:yMode val="edge"/>
              <c:x val="1.6666676211234261E-2"/>
              <c:y val="9.6228891234307293E-2"/>
            </c:manualLayout>
          </c:layout>
          <c:overlay val="0"/>
          <c:spPr>
            <a:noFill/>
            <a:ln>
              <a:noFill/>
            </a:ln>
            <a:effectLst/>
          </c:spPr>
        </c:title>
        <c:numFmt formatCode="0" sourceLinked="0"/>
        <c:majorTickMark val="out"/>
        <c:minorTickMark val="none"/>
        <c:tickLblPos val="nextTo"/>
        <c:spPr>
          <a:noFill/>
          <a:ln w="12700">
            <a:solidFill>
              <a:sysClr val="windowText" lastClr="000000"/>
            </a:solidFill>
          </a:ln>
          <a:effectLst/>
        </c:spPr>
        <c:txPr>
          <a:bodyPr rot="-60000000" vert="horz"/>
          <a:lstStyle/>
          <a:p>
            <a:pPr>
              <a:defRPr/>
            </a:pPr>
            <a:endParaRPr lang="fr-FR"/>
          </a:p>
        </c:txPr>
        <c:crossAx val="231712256"/>
        <c:crosses val="autoZero"/>
        <c:crossBetween val="between"/>
        <c:majorUnit val="5"/>
      </c:valAx>
      <c:spPr>
        <a:noFill/>
        <a:ln>
          <a:noFill/>
        </a:ln>
        <a:effectLst/>
      </c:spPr>
    </c:plotArea>
    <c:legend>
      <c:legendPos val="b"/>
      <c:overlay val="0"/>
      <c:spPr>
        <a:noFill/>
        <a:ln>
          <a:noFill/>
        </a:ln>
        <a:effectLst/>
      </c:spPr>
      <c:txPr>
        <a:bodyPr rot="0" vert="horz"/>
        <a:lstStyle/>
        <a:p>
          <a:pPr>
            <a:defRPr>
              <a:solidFill>
                <a:srgbClr val="F90505"/>
              </a:solidFill>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800">
          <a:latin typeface="Arial" panose="020B0604020202020204" pitchFamily="34" charset="0"/>
          <a:cs typeface="Arial" panose="020B0604020202020204" pitchFamily="34" charset="0"/>
        </a:defRPr>
      </a:pPr>
      <a:endParaRPr lang="fr-FR"/>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96139662241277"/>
          <c:y val="0.19919975491718109"/>
          <c:w val="0.31216686080291861"/>
          <c:h val="0.4885601798377982"/>
        </c:manualLayout>
      </c:layout>
      <c:pieChart>
        <c:varyColors val="1"/>
        <c:ser>
          <c:idx val="0"/>
          <c:order val="0"/>
          <c:tx>
            <c:strRef>
              <c:f>Arkusz1!$B$1</c:f>
              <c:strCache>
                <c:ptCount val="1"/>
                <c:pt idx="0">
                  <c:v>Sprzedaż</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15A-4769-9B1F-BAAB54B1B68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15A-4769-9B1F-BAAB54B1B68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15A-4769-9B1F-BAAB54B1B683}"/>
              </c:ext>
            </c:extLst>
          </c:dPt>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Arkusz1!$A$2:$A$4</c:f>
              <c:strCache>
                <c:ptCount val="3"/>
                <c:pt idx="0">
                  <c:v>Permanenta vallar</c:v>
                </c:pt>
                <c:pt idx="1">
                  <c:v>Temporära vallar</c:v>
                </c:pt>
                <c:pt idx="2">
                  <c:v>Majs</c:v>
                </c:pt>
              </c:strCache>
            </c:strRef>
          </c:cat>
          <c:val>
            <c:numRef>
              <c:f>Arkusz1!$B$2:$B$4</c:f>
              <c:numCache>
                <c:formatCode>General</c:formatCode>
                <c:ptCount val="3"/>
                <c:pt idx="0">
                  <c:v>76.099999999999994</c:v>
                </c:pt>
                <c:pt idx="1">
                  <c:v>10.8</c:v>
                </c:pt>
                <c:pt idx="2">
                  <c:v>13.1</c:v>
                </c:pt>
              </c:numCache>
            </c:numRef>
          </c:val>
          <c:extLst>
            <c:ext xmlns:c16="http://schemas.microsoft.com/office/drawing/2014/chart" uri="{C3380CC4-5D6E-409C-BE32-E72D297353CC}">
              <c16:uniqueId val="{00000006-015A-4769-9B1F-BAAB54B1B68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1321446913114555"/>
          <c:y val="0.27122201936651058"/>
          <c:w val="0.42799577454412807"/>
          <c:h val="0.349773339791596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legend>
    <c:plotVisOnly val="1"/>
    <c:dispBlanksAs val="zero"/>
    <c:showDLblsOverMax val="0"/>
  </c:chart>
  <c:spPr>
    <a:noFill/>
    <a:ln>
      <a:solidFill>
        <a:schemeClr val="accent3"/>
      </a:solid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sv-SE" sz="2800" dirty="0" smtClean="0">
                <a:solidFill>
                  <a:schemeClr val="tx1"/>
                </a:solidFill>
              </a:rPr>
              <a:t>Torrsubstans </a:t>
            </a:r>
            <a:r>
              <a:rPr lang="pl-PL" sz="2800" dirty="0" smtClean="0">
                <a:solidFill>
                  <a:schemeClr val="tx1"/>
                </a:solidFill>
              </a:rPr>
              <a:t>(t/ha)</a:t>
            </a:r>
            <a:endParaRPr lang="pl-PL" sz="2800" dirty="0">
              <a:solidFill>
                <a:schemeClr val="tx1"/>
              </a:solidFill>
            </a:endParaRPr>
          </a:p>
        </c:rich>
      </c:tx>
      <c:overlay val="0"/>
      <c:spPr>
        <a:noFill/>
        <a:ln>
          <a:noFill/>
        </a:ln>
        <a:effectLst/>
      </c:spPr>
    </c:title>
    <c:autoTitleDeleted val="0"/>
    <c:plotArea>
      <c:layout/>
      <c:barChart>
        <c:barDir val="col"/>
        <c:grouping val="clustered"/>
        <c:varyColors val="0"/>
        <c:ser>
          <c:idx val="0"/>
          <c:order val="0"/>
          <c:tx>
            <c:strRef>
              <c:f>Arkusz1!$B$1</c:f>
              <c:strCache>
                <c:ptCount val="1"/>
                <c:pt idx="0">
                  <c:v>Permanenta vallar</c:v>
                </c:pt>
              </c:strCache>
            </c:strRef>
          </c:tx>
          <c:spPr>
            <a:solidFill>
              <a:srgbClr val="00CC00"/>
            </a:solidFill>
            <a:ln w="12700" cap="flat" cmpd="sng" algn="ctr">
              <a:solidFill>
                <a:schemeClr val="tx1"/>
              </a:solidFill>
              <a:prstDash val="solid"/>
            </a:ln>
            <a:effectLst/>
          </c:spPr>
          <c:invertIfNegative val="0"/>
          <c:cat>
            <c:strRef>
              <c:f>Arkusz1!$A$2</c:f>
              <c:strCache>
                <c:ptCount val="1"/>
                <c:pt idx="0">
                  <c:v>Kategoria 1</c:v>
                </c:pt>
              </c:strCache>
            </c:strRef>
          </c:cat>
          <c:val>
            <c:numRef>
              <c:f>Arkusz1!$B$2</c:f>
              <c:numCache>
                <c:formatCode>General</c:formatCode>
                <c:ptCount val="1"/>
                <c:pt idx="0">
                  <c:v>11</c:v>
                </c:pt>
              </c:numCache>
            </c:numRef>
          </c:val>
          <c:extLst>
            <c:ext xmlns:c16="http://schemas.microsoft.com/office/drawing/2014/chart" uri="{C3380CC4-5D6E-409C-BE32-E72D297353CC}">
              <c16:uniqueId val="{00000000-2B5B-4258-959F-07FF72E855A6}"/>
            </c:ext>
          </c:extLst>
        </c:ser>
        <c:ser>
          <c:idx val="1"/>
          <c:order val="1"/>
          <c:tx>
            <c:strRef>
              <c:f>Arkusz1!$C$1</c:f>
              <c:strCache>
                <c:ptCount val="1"/>
                <c:pt idx="0">
                  <c:v>Temporära vallar</c:v>
                </c:pt>
              </c:strCache>
            </c:strRef>
          </c:tx>
          <c:spPr>
            <a:solidFill>
              <a:srgbClr val="FFC000"/>
            </a:solidFill>
            <a:ln w="12700">
              <a:solidFill>
                <a:schemeClr val="tx1"/>
              </a:solidFill>
            </a:ln>
            <a:effectLst/>
          </c:spPr>
          <c:invertIfNegative val="0"/>
          <c:cat>
            <c:strRef>
              <c:f>Arkusz1!$A$2</c:f>
              <c:strCache>
                <c:ptCount val="1"/>
                <c:pt idx="0">
                  <c:v>Kategoria 1</c:v>
                </c:pt>
              </c:strCache>
            </c:strRef>
          </c:cat>
          <c:val>
            <c:numRef>
              <c:f>Arkusz1!$C$2</c:f>
              <c:numCache>
                <c:formatCode>General</c:formatCode>
                <c:ptCount val="1"/>
                <c:pt idx="0">
                  <c:v>15</c:v>
                </c:pt>
              </c:numCache>
            </c:numRef>
          </c:val>
          <c:extLst>
            <c:ext xmlns:c16="http://schemas.microsoft.com/office/drawing/2014/chart" uri="{C3380CC4-5D6E-409C-BE32-E72D297353CC}">
              <c16:uniqueId val="{00000001-2B5B-4258-959F-07FF72E855A6}"/>
            </c:ext>
          </c:extLst>
        </c:ser>
        <c:dLbls>
          <c:showLegendKey val="0"/>
          <c:showVal val="0"/>
          <c:showCatName val="0"/>
          <c:showSerName val="0"/>
          <c:showPercent val="0"/>
          <c:showBubbleSize val="0"/>
        </c:dLbls>
        <c:gapWidth val="219"/>
        <c:overlap val="-27"/>
        <c:axId val="232775680"/>
        <c:axId val="232777216"/>
      </c:barChart>
      <c:catAx>
        <c:axId val="232775680"/>
        <c:scaling>
          <c:orientation val="minMax"/>
        </c:scaling>
        <c:delete val="1"/>
        <c:axPos val="b"/>
        <c:numFmt formatCode="General" sourceLinked="1"/>
        <c:majorTickMark val="none"/>
        <c:minorTickMark val="none"/>
        <c:tickLblPos val="nextTo"/>
        <c:crossAx val="232777216"/>
        <c:crosses val="autoZero"/>
        <c:auto val="1"/>
        <c:lblAlgn val="ctr"/>
        <c:lblOffset val="100"/>
        <c:noMultiLvlLbl val="0"/>
      </c:catAx>
      <c:valAx>
        <c:axId val="232777216"/>
        <c:scaling>
          <c:orientation val="minMax"/>
        </c:scaling>
        <c:delete val="0"/>
        <c:axPos val="l"/>
        <c:majorGridlines>
          <c:spPr>
            <a:ln w="9525" cap="flat" cmpd="sng" algn="ctr">
              <a:solidFill>
                <a:schemeClr val="tx1"/>
              </a:solidFill>
              <a:round/>
            </a:ln>
            <a:effectLst/>
          </c:spPr>
        </c:majorGridlines>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fr-FR"/>
          </a:p>
        </c:txPr>
        <c:crossAx val="232775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471EDE-EE7E-429C-A327-26B81E0D907E}" type="doc">
      <dgm:prSet loTypeId="urn:microsoft.com/office/officeart/2005/8/layout/arrow2" loCatId="process" qsTypeId="urn:microsoft.com/office/officeart/2005/8/quickstyle/simple1" qsCatId="simple" csTypeId="urn:microsoft.com/office/officeart/2005/8/colors/accent1_2" csCatId="accent1" phldr="1"/>
      <dgm:spPr/>
    </dgm:pt>
    <dgm:pt modelId="{AD7E651E-CDF1-47D7-AC6B-D0C0E443B46D}">
      <dgm:prSet phldrT="[Tekst]"/>
      <dgm:spPr/>
      <dgm:t>
        <a:bodyPr/>
        <a:lstStyle/>
        <a:p>
          <a:r>
            <a:rPr lang="nl-NL" dirty="0" smtClean="0"/>
            <a:t>2014</a:t>
          </a:r>
          <a:endParaRPr lang="nl-NL" dirty="0"/>
        </a:p>
      </dgm:t>
    </dgm:pt>
    <dgm:pt modelId="{BB38134E-9A90-4F2A-B6D0-072421EAD44E}" type="parTrans" cxnId="{D9794A37-1064-45DF-B145-D51F664EB1FF}">
      <dgm:prSet/>
      <dgm:spPr/>
      <dgm:t>
        <a:bodyPr/>
        <a:lstStyle/>
        <a:p>
          <a:endParaRPr lang="nl-NL"/>
        </a:p>
      </dgm:t>
    </dgm:pt>
    <dgm:pt modelId="{69761EAE-B9A7-48AC-AB58-F5F39BF642EF}" type="sibTrans" cxnId="{D9794A37-1064-45DF-B145-D51F664EB1FF}">
      <dgm:prSet/>
      <dgm:spPr/>
      <dgm:t>
        <a:bodyPr/>
        <a:lstStyle/>
        <a:p>
          <a:endParaRPr lang="nl-NL"/>
        </a:p>
      </dgm:t>
    </dgm:pt>
    <dgm:pt modelId="{65FD8BA5-E85D-40AA-B3A5-BE48C51FFA40}">
      <dgm:prSet phldrT="[Tekst]"/>
      <dgm:spPr/>
      <dgm:t>
        <a:bodyPr/>
        <a:lstStyle/>
        <a:p>
          <a:r>
            <a:rPr lang="nl-NL" dirty="0" smtClean="0"/>
            <a:t>2015</a:t>
          </a:r>
          <a:endParaRPr lang="nl-NL" dirty="0"/>
        </a:p>
      </dgm:t>
    </dgm:pt>
    <dgm:pt modelId="{59A35166-D773-45BF-A35D-B98238757447}" type="parTrans" cxnId="{3D995495-458C-438D-B780-1F49180C54F7}">
      <dgm:prSet/>
      <dgm:spPr/>
      <dgm:t>
        <a:bodyPr/>
        <a:lstStyle/>
        <a:p>
          <a:endParaRPr lang="nl-NL"/>
        </a:p>
      </dgm:t>
    </dgm:pt>
    <dgm:pt modelId="{19A329D0-57CD-4E17-B44B-563F018212AA}" type="sibTrans" cxnId="{3D995495-458C-438D-B780-1F49180C54F7}">
      <dgm:prSet/>
      <dgm:spPr/>
      <dgm:t>
        <a:bodyPr/>
        <a:lstStyle/>
        <a:p>
          <a:endParaRPr lang="nl-NL"/>
        </a:p>
      </dgm:t>
    </dgm:pt>
    <dgm:pt modelId="{5B1C9F2A-2D5E-44FE-BCCC-B9DB20DB8BF7}">
      <dgm:prSet phldrT="[Tekst]"/>
      <dgm:spPr/>
      <dgm:t>
        <a:bodyPr/>
        <a:lstStyle/>
        <a:p>
          <a:r>
            <a:rPr lang="nl-NL" dirty="0" smtClean="0">
              <a:solidFill>
                <a:schemeClr val="bg1"/>
              </a:solidFill>
            </a:rPr>
            <a:t>2016</a:t>
          </a:r>
          <a:endParaRPr lang="nl-NL" dirty="0">
            <a:solidFill>
              <a:schemeClr val="bg1"/>
            </a:solidFill>
          </a:endParaRPr>
        </a:p>
      </dgm:t>
    </dgm:pt>
    <dgm:pt modelId="{E3703FDB-EF42-4D80-9B1E-5D501B279324}" type="parTrans" cxnId="{2ED97F51-A813-4F39-BF53-6AFCC9B8D8E2}">
      <dgm:prSet/>
      <dgm:spPr/>
      <dgm:t>
        <a:bodyPr/>
        <a:lstStyle/>
        <a:p>
          <a:endParaRPr lang="nl-NL"/>
        </a:p>
      </dgm:t>
    </dgm:pt>
    <dgm:pt modelId="{DCF31D80-B791-4008-8C26-C10985C24389}" type="sibTrans" cxnId="{2ED97F51-A813-4F39-BF53-6AFCC9B8D8E2}">
      <dgm:prSet/>
      <dgm:spPr/>
      <dgm:t>
        <a:bodyPr/>
        <a:lstStyle/>
        <a:p>
          <a:endParaRPr lang="nl-NL"/>
        </a:p>
      </dgm:t>
    </dgm:pt>
    <dgm:pt modelId="{DFE1C924-6778-46AD-B91D-442F7218637D}">
      <dgm:prSet phldrT="[Tekst]"/>
      <dgm:spPr/>
      <dgm:t>
        <a:bodyPr/>
        <a:lstStyle/>
        <a:p>
          <a:r>
            <a:rPr lang="nl-NL" dirty="0" smtClean="0"/>
            <a:t>13 + 32 Coacher</a:t>
          </a:r>
          <a:endParaRPr lang="nl-NL" dirty="0"/>
        </a:p>
      </dgm:t>
    </dgm:pt>
    <dgm:pt modelId="{939825FC-6F75-47DC-95BA-C70D5DD3B8ED}" type="parTrans" cxnId="{21B9E809-EF8C-4B44-A5B5-4C30B02A16B0}">
      <dgm:prSet/>
      <dgm:spPr/>
      <dgm:t>
        <a:bodyPr/>
        <a:lstStyle/>
        <a:p>
          <a:endParaRPr lang="nl-NL"/>
        </a:p>
      </dgm:t>
    </dgm:pt>
    <dgm:pt modelId="{E901C488-A1DE-4905-9C3D-DC3012288338}" type="sibTrans" cxnId="{21B9E809-EF8C-4B44-A5B5-4C30B02A16B0}">
      <dgm:prSet/>
      <dgm:spPr/>
      <dgm:t>
        <a:bodyPr/>
        <a:lstStyle/>
        <a:p>
          <a:endParaRPr lang="nl-NL"/>
        </a:p>
      </dgm:t>
    </dgm:pt>
    <dgm:pt modelId="{BB783DFA-9C3F-4000-9581-E671478FFD9B}">
      <dgm:prSet phldrT="[Tekst]"/>
      <dgm:spPr/>
      <dgm:t>
        <a:bodyPr/>
        <a:lstStyle/>
        <a:p>
          <a:r>
            <a:rPr lang="nl-NL" dirty="0" smtClean="0"/>
            <a:t>45 + 30</a:t>
          </a:r>
          <a:endParaRPr lang="nl-NL" dirty="0"/>
        </a:p>
      </dgm:t>
    </dgm:pt>
    <dgm:pt modelId="{F096DC9F-2B68-4B91-8DBB-DCA2B77AC246}" type="parTrans" cxnId="{17943982-304D-4A56-BBC4-338857CC35F5}">
      <dgm:prSet/>
      <dgm:spPr/>
      <dgm:t>
        <a:bodyPr/>
        <a:lstStyle/>
        <a:p>
          <a:endParaRPr lang="nl-NL"/>
        </a:p>
      </dgm:t>
    </dgm:pt>
    <dgm:pt modelId="{2CFC99CF-BE2A-4DC8-AAEE-447DB85B4E97}" type="sibTrans" cxnId="{17943982-304D-4A56-BBC4-338857CC35F5}">
      <dgm:prSet/>
      <dgm:spPr/>
      <dgm:t>
        <a:bodyPr/>
        <a:lstStyle/>
        <a:p>
          <a:endParaRPr lang="nl-NL"/>
        </a:p>
      </dgm:t>
    </dgm:pt>
    <dgm:pt modelId="{EDBE1CB9-1E4B-46AF-AB5D-94D56E650A3C}">
      <dgm:prSet phldrT="[Tekst]"/>
      <dgm:spPr/>
      <dgm:t>
        <a:bodyPr/>
        <a:lstStyle/>
        <a:p>
          <a:r>
            <a:rPr lang="nl-NL" dirty="0" smtClean="0"/>
            <a:t>1500 + 1500</a:t>
          </a:r>
          <a:endParaRPr lang="nl-NL" dirty="0"/>
        </a:p>
      </dgm:t>
    </dgm:pt>
    <dgm:pt modelId="{5E10E003-EB7F-4BE6-8051-688EECA4BDBE}" type="parTrans" cxnId="{9A79DC66-1544-4C4D-8ACC-D85C1E2C3EA8}">
      <dgm:prSet/>
      <dgm:spPr/>
      <dgm:t>
        <a:bodyPr/>
        <a:lstStyle/>
        <a:p>
          <a:endParaRPr lang="nl-NL"/>
        </a:p>
      </dgm:t>
    </dgm:pt>
    <dgm:pt modelId="{49A9C336-3A49-43E3-BA29-A3CBA1028BF4}" type="sibTrans" cxnId="{9A79DC66-1544-4C4D-8ACC-D85C1E2C3EA8}">
      <dgm:prSet/>
      <dgm:spPr/>
      <dgm:t>
        <a:bodyPr/>
        <a:lstStyle/>
        <a:p>
          <a:endParaRPr lang="nl-NL"/>
        </a:p>
      </dgm:t>
    </dgm:pt>
    <dgm:pt modelId="{5C5A929D-45CF-4C9D-9E1F-8F1D08AD68F4}">
      <dgm:prSet phldrT="[Tekst]"/>
      <dgm:spPr/>
      <dgm:t>
        <a:bodyPr/>
        <a:lstStyle/>
        <a:p>
          <a:r>
            <a:rPr lang="nl-NL" dirty="0" smtClean="0"/>
            <a:t>400-500 Farm </a:t>
          </a:r>
          <a:r>
            <a:rPr lang="nl-NL" dirty="0" err="1" smtClean="0"/>
            <a:t>Walks</a:t>
          </a:r>
          <a:endParaRPr lang="nl-NL" dirty="0"/>
        </a:p>
      </dgm:t>
    </dgm:pt>
    <dgm:pt modelId="{52C36C1F-D021-4B8B-B9D1-7044849C8F53}" type="parTrans" cxnId="{5E14CAC8-1B4E-4F80-872B-F4C7095E38F5}">
      <dgm:prSet/>
      <dgm:spPr/>
      <dgm:t>
        <a:bodyPr/>
        <a:lstStyle/>
        <a:p>
          <a:endParaRPr lang="nl-NL"/>
        </a:p>
      </dgm:t>
    </dgm:pt>
    <dgm:pt modelId="{FF2C8EF8-59A3-48DA-8C4F-349A4AC82A4B}" type="sibTrans" cxnId="{5E14CAC8-1B4E-4F80-872B-F4C7095E38F5}">
      <dgm:prSet/>
      <dgm:spPr/>
      <dgm:t>
        <a:bodyPr/>
        <a:lstStyle/>
        <a:p>
          <a:endParaRPr lang="nl-NL"/>
        </a:p>
      </dgm:t>
    </dgm:pt>
    <dgm:pt modelId="{769910BB-DB13-4D39-A486-1674F6476FE4}">
      <dgm:prSet phldrT="[Tekst]"/>
      <dgm:spPr/>
      <dgm:t>
        <a:bodyPr/>
        <a:lstStyle/>
        <a:p>
          <a:r>
            <a:rPr lang="nl-NL" dirty="0" smtClean="0"/>
            <a:t>500 + 1000</a:t>
          </a:r>
          <a:endParaRPr lang="nl-NL" dirty="0"/>
        </a:p>
      </dgm:t>
    </dgm:pt>
    <dgm:pt modelId="{2ACC178C-5E9D-494F-990B-1F635B39FFC4}" type="parTrans" cxnId="{DB4A4202-C5CA-4E3C-AE82-66FF9778758A}">
      <dgm:prSet/>
      <dgm:spPr/>
      <dgm:t>
        <a:bodyPr/>
        <a:lstStyle/>
        <a:p>
          <a:endParaRPr lang="nl-NL"/>
        </a:p>
      </dgm:t>
    </dgm:pt>
    <dgm:pt modelId="{3165B0C2-9142-4891-AC54-8A01B3F8198F}" type="sibTrans" cxnId="{DB4A4202-C5CA-4E3C-AE82-66FF9778758A}">
      <dgm:prSet/>
      <dgm:spPr/>
      <dgm:t>
        <a:bodyPr/>
        <a:lstStyle/>
        <a:p>
          <a:endParaRPr lang="nl-NL"/>
        </a:p>
      </dgm:t>
    </dgm:pt>
    <dgm:pt modelId="{956F1870-AA4B-4AF5-B414-810648BF88DA}">
      <dgm:prSet phldrT="[Tekst]"/>
      <dgm:spPr/>
      <dgm:t>
        <a:bodyPr/>
        <a:lstStyle/>
        <a:p>
          <a:r>
            <a:rPr lang="nl-NL" dirty="0" smtClean="0"/>
            <a:t>75</a:t>
          </a:r>
          <a:endParaRPr lang="nl-NL" dirty="0"/>
        </a:p>
      </dgm:t>
    </dgm:pt>
    <dgm:pt modelId="{A4381D18-059D-45BA-B128-A8614F05A343}" type="parTrans" cxnId="{A4F15DFE-9D7D-4300-8D88-C2E8331AF96B}">
      <dgm:prSet/>
      <dgm:spPr/>
      <dgm:t>
        <a:bodyPr/>
        <a:lstStyle/>
        <a:p>
          <a:endParaRPr lang="nl-NL"/>
        </a:p>
      </dgm:t>
    </dgm:pt>
    <dgm:pt modelId="{DF101450-0914-4EAC-895F-5BB70EAA7014}" type="sibTrans" cxnId="{A4F15DFE-9D7D-4300-8D88-C2E8331AF96B}">
      <dgm:prSet/>
      <dgm:spPr/>
      <dgm:t>
        <a:bodyPr/>
        <a:lstStyle/>
        <a:p>
          <a:endParaRPr lang="nl-NL"/>
        </a:p>
      </dgm:t>
    </dgm:pt>
    <dgm:pt modelId="{C721C849-0C2A-4F2A-84D5-DFA043D30649}" type="pres">
      <dgm:prSet presAssocID="{28471EDE-EE7E-429C-A327-26B81E0D907E}" presName="arrowDiagram" presStyleCnt="0">
        <dgm:presLayoutVars>
          <dgm:chMax val="5"/>
          <dgm:dir/>
          <dgm:resizeHandles val="exact"/>
        </dgm:presLayoutVars>
      </dgm:prSet>
      <dgm:spPr/>
    </dgm:pt>
    <dgm:pt modelId="{16A1A03E-B29E-404F-8BAE-6FF26B839117}" type="pres">
      <dgm:prSet presAssocID="{28471EDE-EE7E-429C-A327-26B81E0D907E}" presName="arrow" presStyleLbl="bgShp" presStyleIdx="0" presStyleCnt="1" custLinFactNeighborX="-2390" custLinFactNeighborY="-7353"/>
      <dgm:spPr>
        <a:solidFill>
          <a:schemeClr val="tx2"/>
        </a:solidFill>
      </dgm:spPr>
    </dgm:pt>
    <dgm:pt modelId="{3A838A6A-32C2-40E3-A26B-3D995A3F8226}" type="pres">
      <dgm:prSet presAssocID="{28471EDE-EE7E-429C-A327-26B81E0D907E}" presName="arrowDiagram3" presStyleCnt="0"/>
      <dgm:spPr/>
    </dgm:pt>
    <dgm:pt modelId="{B5808910-F000-4D06-929D-8493CBB3B7B5}" type="pres">
      <dgm:prSet presAssocID="{AD7E651E-CDF1-47D7-AC6B-D0C0E443B46D}" presName="bullet3a" presStyleLbl="node1" presStyleIdx="0" presStyleCnt="3"/>
      <dgm:spPr/>
    </dgm:pt>
    <dgm:pt modelId="{B93F9B73-C81E-4DDE-A2F0-B491C10B5EEA}" type="pres">
      <dgm:prSet presAssocID="{AD7E651E-CDF1-47D7-AC6B-D0C0E443B46D}" presName="textBox3a" presStyleLbl="revTx" presStyleIdx="0" presStyleCnt="3" custScaleX="147883">
        <dgm:presLayoutVars>
          <dgm:bulletEnabled val="1"/>
        </dgm:presLayoutVars>
      </dgm:prSet>
      <dgm:spPr/>
      <dgm:t>
        <a:bodyPr/>
        <a:lstStyle/>
        <a:p>
          <a:endParaRPr lang="nl-NL"/>
        </a:p>
      </dgm:t>
    </dgm:pt>
    <dgm:pt modelId="{7CB8902D-4206-447C-A6BD-C7DDEC480E7F}" type="pres">
      <dgm:prSet presAssocID="{65FD8BA5-E85D-40AA-B3A5-BE48C51FFA40}" presName="bullet3b" presStyleLbl="node1" presStyleIdx="1" presStyleCnt="3"/>
      <dgm:spPr/>
    </dgm:pt>
    <dgm:pt modelId="{98A5C1E2-8DF4-43C7-B72A-AB9E4249A0FE}" type="pres">
      <dgm:prSet presAssocID="{65FD8BA5-E85D-40AA-B3A5-BE48C51FFA40}" presName="textBox3b" presStyleLbl="revTx" presStyleIdx="1" presStyleCnt="3" custScaleY="51384" custLinFactNeighborX="214" custLinFactNeighborY="-13538">
        <dgm:presLayoutVars>
          <dgm:bulletEnabled val="1"/>
        </dgm:presLayoutVars>
      </dgm:prSet>
      <dgm:spPr/>
      <dgm:t>
        <a:bodyPr/>
        <a:lstStyle/>
        <a:p>
          <a:endParaRPr lang="nl-NL"/>
        </a:p>
      </dgm:t>
    </dgm:pt>
    <dgm:pt modelId="{2DB7D39B-CA79-4CC3-A079-B268ACF0E7DB}" type="pres">
      <dgm:prSet presAssocID="{5B1C9F2A-2D5E-44FE-BCCC-B9DB20DB8BF7}" presName="bullet3c" presStyleLbl="node1" presStyleIdx="2" presStyleCnt="3"/>
      <dgm:spPr/>
    </dgm:pt>
    <dgm:pt modelId="{EDC58BE3-1790-4071-A69F-D70B551A6C16}" type="pres">
      <dgm:prSet presAssocID="{5B1C9F2A-2D5E-44FE-BCCC-B9DB20DB8BF7}" presName="textBox3c" presStyleLbl="revTx" presStyleIdx="2" presStyleCnt="3" custScaleX="114829">
        <dgm:presLayoutVars>
          <dgm:bulletEnabled val="1"/>
        </dgm:presLayoutVars>
      </dgm:prSet>
      <dgm:spPr/>
      <dgm:t>
        <a:bodyPr/>
        <a:lstStyle/>
        <a:p>
          <a:endParaRPr lang="nl-NL"/>
        </a:p>
      </dgm:t>
    </dgm:pt>
  </dgm:ptLst>
  <dgm:cxnLst>
    <dgm:cxn modelId="{3933C026-D3C5-44BB-B1FF-D4CB5B0ACD8A}" type="presOf" srcId="{EDBE1CB9-1E4B-46AF-AB5D-94D56E650A3C}" destId="{EDC58BE3-1790-4071-A69F-D70B551A6C16}" srcOrd="0" destOrd="2" presId="urn:microsoft.com/office/officeart/2005/8/layout/arrow2"/>
    <dgm:cxn modelId="{0EE3A893-F63E-4D59-9797-D67A3D44A045}" type="presOf" srcId="{956F1870-AA4B-4AF5-B414-810648BF88DA}" destId="{EDC58BE3-1790-4071-A69F-D70B551A6C16}" srcOrd="0" destOrd="1" presId="urn:microsoft.com/office/officeart/2005/8/layout/arrow2"/>
    <dgm:cxn modelId="{DB4A4202-C5CA-4E3C-AE82-66FF9778758A}" srcId="{65FD8BA5-E85D-40AA-B3A5-BE48C51FFA40}" destId="{769910BB-DB13-4D39-A486-1674F6476FE4}" srcOrd="1" destOrd="0" parTransId="{2ACC178C-5E9D-494F-990B-1F635B39FFC4}" sibTransId="{3165B0C2-9142-4891-AC54-8A01B3F8198F}"/>
    <dgm:cxn modelId="{54BA4EB8-2644-496F-B02A-78B61D67D970}" type="presOf" srcId="{65FD8BA5-E85D-40AA-B3A5-BE48C51FFA40}" destId="{98A5C1E2-8DF4-43C7-B72A-AB9E4249A0FE}" srcOrd="0" destOrd="0" presId="urn:microsoft.com/office/officeart/2005/8/layout/arrow2"/>
    <dgm:cxn modelId="{21EB07D5-B20F-4715-BF11-17E3F8A5DD74}" type="presOf" srcId="{BB783DFA-9C3F-4000-9581-E671478FFD9B}" destId="{98A5C1E2-8DF4-43C7-B72A-AB9E4249A0FE}" srcOrd="0" destOrd="1" presId="urn:microsoft.com/office/officeart/2005/8/layout/arrow2"/>
    <dgm:cxn modelId="{3D995495-458C-438D-B780-1F49180C54F7}" srcId="{28471EDE-EE7E-429C-A327-26B81E0D907E}" destId="{65FD8BA5-E85D-40AA-B3A5-BE48C51FFA40}" srcOrd="1" destOrd="0" parTransId="{59A35166-D773-45BF-A35D-B98238757447}" sibTransId="{19A329D0-57CD-4E17-B44B-563F018212AA}"/>
    <dgm:cxn modelId="{21B9E809-EF8C-4B44-A5B5-4C30B02A16B0}" srcId="{AD7E651E-CDF1-47D7-AC6B-D0C0E443B46D}" destId="{DFE1C924-6778-46AD-B91D-442F7218637D}" srcOrd="0" destOrd="0" parTransId="{939825FC-6F75-47DC-95BA-C70D5DD3B8ED}" sibTransId="{E901C488-A1DE-4905-9C3D-DC3012288338}"/>
    <dgm:cxn modelId="{A4F15DFE-9D7D-4300-8D88-C2E8331AF96B}" srcId="{5B1C9F2A-2D5E-44FE-BCCC-B9DB20DB8BF7}" destId="{956F1870-AA4B-4AF5-B414-810648BF88DA}" srcOrd="0" destOrd="0" parTransId="{A4381D18-059D-45BA-B128-A8614F05A343}" sibTransId="{DF101450-0914-4EAC-895F-5BB70EAA7014}"/>
    <dgm:cxn modelId="{CD2180C4-28DE-47CC-9E8B-69B8905E36AC}" type="presOf" srcId="{5B1C9F2A-2D5E-44FE-BCCC-B9DB20DB8BF7}" destId="{EDC58BE3-1790-4071-A69F-D70B551A6C16}" srcOrd="0" destOrd="0" presId="urn:microsoft.com/office/officeart/2005/8/layout/arrow2"/>
    <dgm:cxn modelId="{2ED97F51-A813-4F39-BF53-6AFCC9B8D8E2}" srcId="{28471EDE-EE7E-429C-A327-26B81E0D907E}" destId="{5B1C9F2A-2D5E-44FE-BCCC-B9DB20DB8BF7}" srcOrd="2" destOrd="0" parTransId="{E3703FDB-EF42-4D80-9B1E-5D501B279324}" sibTransId="{DCF31D80-B791-4008-8C26-C10985C24389}"/>
    <dgm:cxn modelId="{5E14CAC8-1B4E-4F80-872B-F4C7095E38F5}" srcId="{AD7E651E-CDF1-47D7-AC6B-D0C0E443B46D}" destId="{5C5A929D-45CF-4C9D-9E1F-8F1D08AD68F4}" srcOrd="1" destOrd="0" parTransId="{52C36C1F-D021-4B8B-B9D1-7044849C8F53}" sibTransId="{FF2C8EF8-59A3-48DA-8C4F-349A4AC82A4B}"/>
    <dgm:cxn modelId="{B2E60F59-3F5C-4E47-9402-A431E9D0BEFA}" type="presOf" srcId="{769910BB-DB13-4D39-A486-1674F6476FE4}" destId="{98A5C1E2-8DF4-43C7-B72A-AB9E4249A0FE}" srcOrd="0" destOrd="2" presId="urn:microsoft.com/office/officeart/2005/8/layout/arrow2"/>
    <dgm:cxn modelId="{D9794A37-1064-45DF-B145-D51F664EB1FF}" srcId="{28471EDE-EE7E-429C-A327-26B81E0D907E}" destId="{AD7E651E-CDF1-47D7-AC6B-D0C0E443B46D}" srcOrd="0" destOrd="0" parTransId="{BB38134E-9A90-4F2A-B6D0-072421EAD44E}" sibTransId="{69761EAE-B9A7-48AC-AB58-F5F39BF642EF}"/>
    <dgm:cxn modelId="{9A79DC66-1544-4C4D-8ACC-D85C1E2C3EA8}" srcId="{5B1C9F2A-2D5E-44FE-BCCC-B9DB20DB8BF7}" destId="{EDBE1CB9-1E4B-46AF-AB5D-94D56E650A3C}" srcOrd="1" destOrd="0" parTransId="{5E10E003-EB7F-4BE6-8051-688EECA4BDBE}" sibTransId="{49A9C336-3A49-43E3-BA29-A3CBA1028BF4}"/>
    <dgm:cxn modelId="{96B7EFF7-2F84-45B4-AD96-4601A0FDFB38}" type="presOf" srcId="{28471EDE-EE7E-429C-A327-26B81E0D907E}" destId="{C721C849-0C2A-4F2A-84D5-DFA043D30649}" srcOrd="0" destOrd="0" presId="urn:microsoft.com/office/officeart/2005/8/layout/arrow2"/>
    <dgm:cxn modelId="{4497CF2D-CA6A-441C-B14E-6CB52D373947}" type="presOf" srcId="{DFE1C924-6778-46AD-B91D-442F7218637D}" destId="{B93F9B73-C81E-4DDE-A2F0-B491C10B5EEA}" srcOrd="0" destOrd="1" presId="urn:microsoft.com/office/officeart/2005/8/layout/arrow2"/>
    <dgm:cxn modelId="{17943982-304D-4A56-BBC4-338857CC35F5}" srcId="{65FD8BA5-E85D-40AA-B3A5-BE48C51FFA40}" destId="{BB783DFA-9C3F-4000-9581-E671478FFD9B}" srcOrd="0" destOrd="0" parTransId="{F096DC9F-2B68-4B91-8DBB-DCA2B77AC246}" sibTransId="{2CFC99CF-BE2A-4DC8-AAEE-447DB85B4E97}"/>
    <dgm:cxn modelId="{E6562BCC-B74F-478B-92C6-88FEF2DE8EED}" type="presOf" srcId="{5C5A929D-45CF-4C9D-9E1F-8F1D08AD68F4}" destId="{B93F9B73-C81E-4DDE-A2F0-B491C10B5EEA}" srcOrd="0" destOrd="2" presId="urn:microsoft.com/office/officeart/2005/8/layout/arrow2"/>
    <dgm:cxn modelId="{A07994BC-806A-48B9-860B-2FA68E398430}" type="presOf" srcId="{AD7E651E-CDF1-47D7-AC6B-D0C0E443B46D}" destId="{B93F9B73-C81E-4DDE-A2F0-B491C10B5EEA}" srcOrd="0" destOrd="0" presId="urn:microsoft.com/office/officeart/2005/8/layout/arrow2"/>
    <dgm:cxn modelId="{FFF35B02-3B8C-44B0-8D93-A92D23B6E809}" type="presParOf" srcId="{C721C849-0C2A-4F2A-84D5-DFA043D30649}" destId="{16A1A03E-B29E-404F-8BAE-6FF26B839117}" srcOrd="0" destOrd="0" presId="urn:microsoft.com/office/officeart/2005/8/layout/arrow2"/>
    <dgm:cxn modelId="{DEEEA581-B0AD-4610-9C8F-DA7ED085A23A}" type="presParOf" srcId="{C721C849-0C2A-4F2A-84D5-DFA043D30649}" destId="{3A838A6A-32C2-40E3-A26B-3D995A3F8226}" srcOrd="1" destOrd="0" presId="urn:microsoft.com/office/officeart/2005/8/layout/arrow2"/>
    <dgm:cxn modelId="{F7BF262F-F03B-4683-BE14-8FA6BE498E06}" type="presParOf" srcId="{3A838A6A-32C2-40E3-A26B-3D995A3F8226}" destId="{B5808910-F000-4D06-929D-8493CBB3B7B5}" srcOrd="0" destOrd="0" presId="urn:microsoft.com/office/officeart/2005/8/layout/arrow2"/>
    <dgm:cxn modelId="{59D63FF9-237F-4CE7-8BAB-10735BAFE5DC}" type="presParOf" srcId="{3A838A6A-32C2-40E3-A26B-3D995A3F8226}" destId="{B93F9B73-C81E-4DDE-A2F0-B491C10B5EEA}" srcOrd="1" destOrd="0" presId="urn:microsoft.com/office/officeart/2005/8/layout/arrow2"/>
    <dgm:cxn modelId="{817AF87C-3273-4B56-BA48-8996A12B3F91}" type="presParOf" srcId="{3A838A6A-32C2-40E3-A26B-3D995A3F8226}" destId="{7CB8902D-4206-447C-A6BD-C7DDEC480E7F}" srcOrd="2" destOrd="0" presId="urn:microsoft.com/office/officeart/2005/8/layout/arrow2"/>
    <dgm:cxn modelId="{D56589B6-42B8-47A8-8DA1-37F7E63BD3DF}" type="presParOf" srcId="{3A838A6A-32C2-40E3-A26B-3D995A3F8226}" destId="{98A5C1E2-8DF4-43C7-B72A-AB9E4249A0FE}" srcOrd="3" destOrd="0" presId="urn:microsoft.com/office/officeart/2005/8/layout/arrow2"/>
    <dgm:cxn modelId="{88313F45-0326-4C84-B67F-29370A2855C1}" type="presParOf" srcId="{3A838A6A-32C2-40E3-A26B-3D995A3F8226}" destId="{2DB7D39B-CA79-4CC3-A079-B268ACF0E7DB}" srcOrd="4" destOrd="0" presId="urn:microsoft.com/office/officeart/2005/8/layout/arrow2"/>
    <dgm:cxn modelId="{EDFC18AB-D659-47C1-9896-775DE04F05CF}" type="presParOf" srcId="{3A838A6A-32C2-40E3-A26B-3D995A3F8226}" destId="{EDC58BE3-1790-4071-A69F-D70B551A6C16}"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1A03E-B29E-404F-8BAE-6FF26B839117}">
      <dsp:nvSpPr>
        <dsp:cNvPr id="0" name=""/>
        <dsp:cNvSpPr/>
      </dsp:nvSpPr>
      <dsp:spPr>
        <a:xfrm>
          <a:off x="143992" y="0"/>
          <a:ext cx="7834470" cy="4896544"/>
        </a:xfrm>
        <a:prstGeom prst="swooshArrow">
          <a:avLst>
            <a:gd name="adj1" fmla="val 25000"/>
            <a:gd name="adj2" fmla="val 25000"/>
          </a:avLst>
        </a:prstGeom>
        <a:solidFill>
          <a:schemeClr val="tx2"/>
        </a:solidFill>
        <a:ln>
          <a:noFill/>
        </a:ln>
        <a:effectLst/>
      </dsp:spPr>
      <dsp:style>
        <a:lnRef idx="0">
          <a:scrgbClr r="0" g="0" b="0"/>
        </a:lnRef>
        <a:fillRef idx="1">
          <a:scrgbClr r="0" g="0" b="0"/>
        </a:fillRef>
        <a:effectRef idx="0">
          <a:scrgbClr r="0" g="0" b="0"/>
        </a:effectRef>
        <a:fontRef idx="minor"/>
      </dsp:style>
    </dsp:sp>
    <dsp:sp modelId="{B5808910-F000-4D06-929D-8493CBB3B7B5}">
      <dsp:nvSpPr>
        <dsp:cNvPr id="0" name=""/>
        <dsp:cNvSpPr/>
      </dsp:nvSpPr>
      <dsp:spPr>
        <a:xfrm>
          <a:off x="1326214" y="3379594"/>
          <a:ext cx="203696" cy="2036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3F9B73-C81E-4DDE-A2F0-B491C10B5EEA}">
      <dsp:nvSpPr>
        <dsp:cNvPr id="0" name=""/>
        <dsp:cNvSpPr/>
      </dsp:nvSpPr>
      <dsp:spPr>
        <a:xfrm>
          <a:off x="991026" y="3481442"/>
          <a:ext cx="2699503" cy="1415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34" tIns="0" rIns="0" bIns="0" numCol="1" spcCol="1270" anchor="t" anchorCtr="0">
          <a:noAutofit/>
        </a:bodyPr>
        <a:lstStyle/>
        <a:p>
          <a:pPr lvl="0" algn="l" defTabSz="1244600">
            <a:lnSpc>
              <a:spcPct val="90000"/>
            </a:lnSpc>
            <a:spcBef>
              <a:spcPct val="0"/>
            </a:spcBef>
            <a:spcAft>
              <a:spcPct val="35000"/>
            </a:spcAft>
          </a:pPr>
          <a:r>
            <a:rPr lang="nl-NL" sz="2800" kern="1200" dirty="0" smtClean="0"/>
            <a:t>2014</a:t>
          </a:r>
          <a:endParaRPr lang="nl-NL" sz="2800" kern="1200" dirty="0"/>
        </a:p>
        <a:p>
          <a:pPr marL="228600" lvl="1" indent="-228600" algn="l" defTabSz="977900">
            <a:lnSpc>
              <a:spcPct val="90000"/>
            </a:lnSpc>
            <a:spcBef>
              <a:spcPct val="0"/>
            </a:spcBef>
            <a:spcAft>
              <a:spcPct val="15000"/>
            </a:spcAft>
            <a:buChar char="••"/>
          </a:pPr>
          <a:r>
            <a:rPr lang="nl-NL" sz="2200" kern="1200" dirty="0" smtClean="0"/>
            <a:t>13 + 32 Coacher</a:t>
          </a:r>
          <a:endParaRPr lang="nl-NL" sz="2200" kern="1200" dirty="0"/>
        </a:p>
        <a:p>
          <a:pPr marL="228600" lvl="1" indent="-228600" algn="l" defTabSz="977900">
            <a:lnSpc>
              <a:spcPct val="90000"/>
            </a:lnSpc>
            <a:spcBef>
              <a:spcPct val="0"/>
            </a:spcBef>
            <a:spcAft>
              <a:spcPct val="15000"/>
            </a:spcAft>
            <a:buChar char="••"/>
          </a:pPr>
          <a:r>
            <a:rPr lang="nl-NL" sz="2200" kern="1200" dirty="0" smtClean="0"/>
            <a:t>400-500 Farm </a:t>
          </a:r>
          <a:r>
            <a:rPr lang="nl-NL" sz="2200" kern="1200" dirty="0" err="1" smtClean="0"/>
            <a:t>Walks</a:t>
          </a:r>
          <a:endParaRPr lang="nl-NL" sz="2200" kern="1200" dirty="0"/>
        </a:p>
      </dsp:txBody>
      <dsp:txXfrm>
        <a:off x="991026" y="3481442"/>
        <a:ext cx="2699503" cy="1415101"/>
      </dsp:txXfrm>
    </dsp:sp>
    <dsp:sp modelId="{7CB8902D-4206-447C-A6BD-C7DDEC480E7F}">
      <dsp:nvSpPr>
        <dsp:cNvPr id="0" name=""/>
        <dsp:cNvSpPr/>
      </dsp:nvSpPr>
      <dsp:spPr>
        <a:xfrm>
          <a:off x="3124225" y="2048714"/>
          <a:ext cx="368220" cy="368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A5C1E2-8DF4-43C7-B72A-AB9E4249A0FE}">
      <dsp:nvSpPr>
        <dsp:cNvPr id="0" name=""/>
        <dsp:cNvSpPr/>
      </dsp:nvSpPr>
      <dsp:spPr>
        <a:xfrm>
          <a:off x="3312359" y="2519706"/>
          <a:ext cx="1880272" cy="1368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112" tIns="0" rIns="0" bIns="0" numCol="1" spcCol="1270" anchor="t" anchorCtr="0">
          <a:noAutofit/>
        </a:bodyPr>
        <a:lstStyle/>
        <a:p>
          <a:pPr lvl="0" algn="l" defTabSz="1244600">
            <a:lnSpc>
              <a:spcPct val="90000"/>
            </a:lnSpc>
            <a:spcBef>
              <a:spcPct val="0"/>
            </a:spcBef>
            <a:spcAft>
              <a:spcPct val="35000"/>
            </a:spcAft>
          </a:pPr>
          <a:r>
            <a:rPr lang="nl-NL" sz="2800" kern="1200" dirty="0" smtClean="0"/>
            <a:t>2015</a:t>
          </a:r>
          <a:endParaRPr lang="nl-NL" sz="2800" kern="1200" dirty="0"/>
        </a:p>
        <a:p>
          <a:pPr marL="228600" lvl="1" indent="-228600" algn="l" defTabSz="977900">
            <a:lnSpc>
              <a:spcPct val="90000"/>
            </a:lnSpc>
            <a:spcBef>
              <a:spcPct val="0"/>
            </a:spcBef>
            <a:spcAft>
              <a:spcPct val="15000"/>
            </a:spcAft>
            <a:buChar char="••"/>
          </a:pPr>
          <a:r>
            <a:rPr lang="nl-NL" sz="2200" kern="1200" dirty="0" smtClean="0"/>
            <a:t>45 + 30</a:t>
          </a:r>
          <a:endParaRPr lang="nl-NL" sz="2200" kern="1200" dirty="0"/>
        </a:p>
        <a:p>
          <a:pPr marL="228600" lvl="1" indent="-228600" algn="l" defTabSz="977900">
            <a:lnSpc>
              <a:spcPct val="90000"/>
            </a:lnSpc>
            <a:spcBef>
              <a:spcPct val="0"/>
            </a:spcBef>
            <a:spcAft>
              <a:spcPct val="15000"/>
            </a:spcAft>
            <a:buChar char="••"/>
          </a:pPr>
          <a:r>
            <a:rPr lang="nl-NL" sz="2200" kern="1200" dirty="0" smtClean="0"/>
            <a:t>500 + 1000</a:t>
          </a:r>
          <a:endParaRPr lang="nl-NL" sz="2200" kern="1200" dirty="0"/>
        </a:p>
      </dsp:txBody>
      <dsp:txXfrm>
        <a:off x="3312359" y="2519706"/>
        <a:ext cx="1880272" cy="1368725"/>
      </dsp:txXfrm>
    </dsp:sp>
    <dsp:sp modelId="{2DB7D39B-CA79-4CC3-A079-B268ACF0E7DB}">
      <dsp:nvSpPr>
        <dsp:cNvPr id="0" name=""/>
        <dsp:cNvSpPr/>
      </dsp:nvSpPr>
      <dsp:spPr>
        <a:xfrm>
          <a:off x="5286539" y="1238825"/>
          <a:ext cx="509240" cy="5092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C58BE3-1790-4071-A69F-D70B551A6C16}">
      <dsp:nvSpPr>
        <dsp:cNvPr id="0" name=""/>
        <dsp:cNvSpPr/>
      </dsp:nvSpPr>
      <dsp:spPr>
        <a:xfrm>
          <a:off x="5401746" y="1493445"/>
          <a:ext cx="2159098" cy="3403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836" tIns="0" rIns="0" bIns="0" numCol="1" spcCol="1270" anchor="t" anchorCtr="0">
          <a:noAutofit/>
        </a:bodyPr>
        <a:lstStyle/>
        <a:p>
          <a:pPr lvl="0" algn="l" defTabSz="1244600">
            <a:lnSpc>
              <a:spcPct val="90000"/>
            </a:lnSpc>
            <a:spcBef>
              <a:spcPct val="0"/>
            </a:spcBef>
            <a:spcAft>
              <a:spcPct val="35000"/>
            </a:spcAft>
          </a:pPr>
          <a:r>
            <a:rPr lang="nl-NL" sz="2800" kern="1200" dirty="0" smtClean="0">
              <a:solidFill>
                <a:schemeClr val="bg1"/>
              </a:solidFill>
            </a:rPr>
            <a:t>2016</a:t>
          </a:r>
          <a:endParaRPr lang="nl-NL" sz="2800" kern="1200" dirty="0">
            <a:solidFill>
              <a:schemeClr val="bg1"/>
            </a:solidFill>
          </a:endParaRPr>
        </a:p>
        <a:p>
          <a:pPr marL="228600" lvl="1" indent="-228600" algn="l" defTabSz="977900">
            <a:lnSpc>
              <a:spcPct val="90000"/>
            </a:lnSpc>
            <a:spcBef>
              <a:spcPct val="0"/>
            </a:spcBef>
            <a:spcAft>
              <a:spcPct val="15000"/>
            </a:spcAft>
            <a:buChar char="••"/>
          </a:pPr>
          <a:r>
            <a:rPr lang="nl-NL" sz="2200" kern="1200" dirty="0" smtClean="0"/>
            <a:t>75</a:t>
          </a:r>
          <a:endParaRPr lang="nl-NL" sz="2200" kern="1200" dirty="0"/>
        </a:p>
        <a:p>
          <a:pPr marL="228600" lvl="1" indent="-228600" algn="l" defTabSz="977900">
            <a:lnSpc>
              <a:spcPct val="90000"/>
            </a:lnSpc>
            <a:spcBef>
              <a:spcPct val="0"/>
            </a:spcBef>
            <a:spcAft>
              <a:spcPct val="15000"/>
            </a:spcAft>
            <a:buChar char="••"/>
          </a:pPr>
          <a:r>
            <a:rPr lang="nl-NL" sz="2200" kern="1200" dirty="0" smtClean="0"/>
            <a:t>1500 + 1500</a:t>
          </a:r>
          <a:endParaRPr lang="nl-NL" sz="2200" kern="1200" dirty="0"/>
        </a:p>
      </dsp:txBody>
      <dsp:txXfrm>
        <a:off x="5401746" y="1493445"/>
        <a:ext cx="2159098" cy="340309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2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3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7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3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8.emf"/></Relationships>
</file>

<file path=ppt/drawings/drawing1.xml><?xml version="1.0" encoding="utf-8"?>
<c:userShapes xmlns:c="http://schemas.openxmlformats.org/drawingml/2006/chart">
  <cdr:relSizeAnchor xmlns:cdr="http://schemas.openxmlformats.org/drawingml/2006/chartDrawing">
    <cdr:from>
      <cdr:x>0.86542</cdr:x>
      <cdr:y>0.44794</cdr:y>
    </cdr:from>
    <cdr:to>
      <cdr:x>0.95997</cdr:x>
      <cdr:y>0.67908</cdr:y>
    </cdr:to>
    <cdr:grpSp>
      <cdr:nvGrpSpPr>
        <cdr:cNvPr id="4" name="Grupp 3"/>
        <cdr:cNvGrpSpPr/>
      </cdr:nvGrpSpPr>
      <cdr:grpSpPr>
        <a:xfrm xmlns:a="http://schemas.openxmlformats.org/drawingml/2006/main">
          <a:off x="6985212" y="2036604"/>
          <a:ext cx="763158" cy="1050901"/>
          <a:chOff x="7738281" y="1967931"/>
          <a:chExt cx="770719" cy="1050878"/>
        </a:xfrm>
      </cdr:grpSpPr>
      <cdr:sp macro="" textlink="">
        <cdr:nvSpPr>
          <cdr:cNvPr id="2" name="textruta 1"/>
          <cdr:cNvSpPr txBox="1"/>
        </cdr:nvSpPr>
        <cdr:spPr>
          <a:xfrm xmlns:a="http://schemas.openxmlformats.org/drawingml/2006/main">
            <a:off x="7738281" y="1967931"/>
            <a:ext cx="770719" cy="24566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sv-SE" sz="1400" dirty="0" smtClean="0"/>
              <a:t>Gräs</a:t>
            </a:r>
            <a:endParaRPr lang="sv-SE" sz="1400" dirty="0"/>
          </a:p>
        </cdr:txBody>
      </cdr:sp>
      <cdr:sp macro="" textlink="">
        <cdr:nvSpPr>
          <cdr:cNvPr id="3" name="textruta 1"/>
          <cdr:cNvSpPr txBox="1"/>
        </cdr:nvSpPr>
        <cdr:spPr>
          <a:xfrm xmlns:a="http://schemas.openxmlformats.org/drawingml/2006/main">
            <a:off x="7738281" y="2264391"/>
            <a:ext cx="770719" cy="754418"/>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1400" dirty="0" smtClean="0"/>
              <a:t>Gräs/</a:t>
            </a:r>
          </a:p>
          <a:p xmlns:a="http://schemas.openxmlformats.org/drawingml/2006/main">
            <a:r>
              <a:rPr lang="sv-SE" sz="1400" dirty="0" smtClean="0"/>
              <a:t>klöver</a:t>
            </a:r>
            <a:endParaRPr lang="sv-SE" sz="1400" dirty="0"/>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5518D9A-E7BE-A247-87DB-598A53E20B53}" type="datetimeFigureOut">
              <a:t>13/01/2020</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A1252F-7E05-D249-9933-A1BA420DA2D5}" type="slidenum">
              <a:t>‹N°›</a:t>
            </a:fld>
            <a:endParaRPr lang="es-ES"/>
          </a:p>
        </p:txBody>
      </p:sp>
    </p:spTree>
    <p:extLst>
      <p:ext uri="{BB962C8B-B14F-4D97-AF65-F5344CB8AC3E}">
        <p14:creationId xmlns:p14="http://schemas.microsoft.com/office/powerpoint/2010/main" val="1966679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AF8C6C-1830-4D4D-9ECE-84B6837C3646}" type="datetimeFigureOut">
              <a:t>13/01/2020</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E90364-92BF-BA4E-BBA3-CA6381F41C98}" type="slidenum">
              <a:t>‹N°›</a:t>
            </a:fld>
            <a:endParaRPr lang="es-ES"/>
          </a:p>
        </p:txBody>
      </p:sp>
    </p:spTree>
    <p:extLst>
      <p:ext uri="{BB962C8B-B14F-4D97-AF65-F5344CB8AC3E}">
        <p14:creationId xmlns:p14="http://schemas.microsoft.com/office/powerpoint/2010/main" val="2154874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93FFA64-1D88-47BF-A270-A8C500BCCBAC}" type="slidenum">
              <a:rPr lang="de-DE" smtClean="0"/>
              <a:t>2</a:t>
            </a:fld>
            <a:endParaRPr lang="de-DE"/>
          </a:p>
        </p:txBody>
      </p:sp>
    </p:spTree>
    <p:extLst>
      <p:ext uri="{BB962C8B-B14F-4D97-AF65-F5344CB8AC3E}">
        <p14:creationId xmlns:p14="http://schemas.microsoft.com/office/powerpoint/2010/main" val="2192744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endParaRPr lang="en-IE" altLang="en-US" smtClean="0"/>
          </a:p>
        </p:txBody>
      </p:sp>
      <p:sp>
        <p:nvSpPr>
          <p:cNvPr id="68612"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7471EE51-6778-4164-99DB-B3B17BE24128}" type="slidenum">
              <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59</a:t>
            </a:fld>
            <a:endPar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19461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727465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44588" y="685800"/>
            <a:ext cx="4572000" cy="3429000"/>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smtClean="0"/>
              <a:t>Our production system is integrated i.e. it combines decisions around choice of cow, calving pattern and date, level of supplementary feeds, grazing strategies et c that all combine with climate, soil type, farm management capability etc to provide the overall design of the individual farm system. </a:t>
            </a:r>
          </a:p>
          <a:p>
            <a:endParaRPr lang="en-IE" altLang="en-US" smtClean="0"/>
          </a:p>
          <a:p>
            <a:r>
              <a:rPr lang="en-IE" altLang="en-US" smtClean="0"/>
              <a:t>Consequently, making specific individual changes to that system due to quota abolition may have unintended impacts which unbalance other aspects of that overall system – I have in mind here from our recent history that the potential selection of a higher yield but compromised fertility dairy animal or increased supplementation of grazing, as potential changes intended to increase milk production post quotas but which could seriously undermine the compactness of calving and utilisation of grass within our systems. </a:t>
            </a:r>
          </a:p>
          <a:p>
            <a:endParaRPr lang="en-IE" altLang="en-US" smtClean="0"/>
          </a:p>
          <a:p>
            <a:r>
              <a:rPr lang="en-IE" altLang="en-US" smtClean="0"/>
              <a:t>The main point here is that all changes need to be carefully considered and we should evaluate such changes within integrated systems.</a:t>
            </a:r>
          </a:p>
          <a:p>
            <a:endParaRPr lang="en-IE" altLang="en-US"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a:solidFill>
                  <a:schemeClr val="tx1"/>
                </a:solidFill>
                <a:latin typeface="Arial" charset="0"/>
              </a:defRPr>
            </a:lvl1pPr>
            <a:lvl2pPr marL="742950" indent="-285750" defTabSz="920750" eaLnBrk="0" hangingPunct="0">
              <a:defRPr>
                <a:solidFill>
                  <a:schemeClr val="tx1"/>
                </a:solidFill>
                <a:latin typeface="Arial" charset="0"/>
              </a:defRPr>
            </a:lvl2pPr>
            <a:lvl3pPr marL="1143000" indent="-228600" defTabSz="920750" eaLnBrk="0" hangingPunct="0">
              <a:defRPr>
                <a:solidFill>
                  <a:schemeClr val="tx1"/>
                </a:solidFill>
                <a:latin typeface="Arial" charset="0"/>
              </a:defRPr>
            </a:lvl3pPr>
            <a:lvl4pPr marL="1600200" indent="-228600" defTabSz="920750" eaLnBrk="0" hangingPunct="0">
              <a:defRPr>
                <a:solidFill>
                  <a:schemeClr val="tx1"/>
                </a:solidFill>
                <a:latin typeface="Arial" charset="0"/>
              </a:defRPr>
            </a:lvl4pPr>
            <a:lvl5pPr marL="2057400" indent="-228600" defTabSz="920750" eaLnBrk="0" hangingPunct="0">
              <a:defRPr>
                <a:solidFill>
                  <a:schemeClr val="tx1"/>
                </a:solidFill>
                <a:latin typeface="Arial" charset="0"/>
              </a:defRPr>
            </a:lvl5pPr>
            <a:lvl6pPr marL="2514600" indent="-228600" defTabSz="920750" eaLnBrk="0" fontAlgn="base" hangingPunct="0">
              <a:spcBef>
                <a:spcPct val="0"/>
              </a:spcBef>
              <a:spcAft>
                <a:spcPct val="0"/>
              </a:spcAft>
              <a:defRPr>
                <a:solidFill>
                  <a:schemeClr val="tx1"/>
                </a:solidFill>
                <a:latin typeface="Arial" charset="0"/>
              </a:defRPr>
            </a:lvl6pPr>
            <a:lvl7pPr marL="2971800" indent="-228600" defTabSz="920750" eaLnBrk="0" fontAlgn="base" hangingPunct="0">
              <a:spcBef>
                <a:spcPct val="0"/>
              </a:spcBef>
              <a:spcAft>
                <a:spcPct val="0"/>
              </a:spcAft>
              <a:defRPr>
                <a:solidFill>
                  <a:schemeClr val="tx1"/>
                </a:solidFill>
                <a:latin typeface="Arial" charset="0"/>
              </a:defRPr>
            </a:lvl7pPr>
            <a:lvl8pPr marL="3429000" indent="-228600" defTabSz="920750" eaLnBrk="0" fontAlgn="base" hangingPunct="0">
              <a:spcBef>
                <a:spcPct val="0"/>
              </a:spcBef>
              <a:spcAft>
                <a:spcPct val="0"/>
              </a:spcAft>
              <a:defRPr>
                <a:solidFill>
                  <a:schemeClr val="tx1"/>
                </a:solidFill>
                <a:latin typeface="Arial" charset="0"/>
              </a:defRPr>
            </a:lvl8pPr>
            <a:lvl9pPr marL="3886200" indent="-228600" defTabSz="920750" eaLnBrk="0" fontAlgn="base" hangingPunct="0">
              <a:spcBef>
                <a:spcPct val="0"/>
              </a:spcBef>
              <a:spcAft>
                <a:spcPct val="0"/>
              </a:spcAft>
              <a:defRPr>
                <a:solidFill>
                  <a:schemeClr val="tx1"/>
                </a:solidFill>
                <a:latin typeface="Arial" charset="0"/>
              </a:defRPr>
            </a:lvl9pPr>
          </a:lstStyle>
          <a:p>
            <a:pPr marL="0" marR="0" lvl="0" indent="0" algn="r" defTabSz="920750" rtl="0" eaLnBrk="1" fontAlgn="auto" latinLnBrk="0" hangingPunct="1">
              <a:lnSpc>
                <a:spcPct val="100000"/>
              </a:lnSpc>
              <a:spcBef>
                <a:spcPts val="0"/>
              </a:spcBef>
              <a:spcAft>
                <a:spcPts val="0"/>
              </a:spcAft>
              <a:buClrTx/>
              <a:buSzTx/>
              <a:buFontTx/>
              <a:buNone/>
              <a:tabLst/>
              <a:defRPr/>
            </a:pPr>
            <a:fld id="{AC469074-3327-4394-85E2-5BC94FF33C1B}" type="slidenum">
              <a:rPr kumimoji="0" lang="en-US" altLang="en-US" sz="1200" b="0" i="0" u="none" strike="noStrike" kern="1200" cap="none" spc="0" normalizeH="0" baseline="0" noProof="0" smtClean="0">
                <a:ln>
                  <a:noFill/>
                </a:ln>
                <a:solidFill>
                  <a:prstClr val="black"/>
                </a:solidFill>
                <a:effectLst/>
                <a:uLnTx/>
                <a:uFillTx/>
                <a:latin typeface="Arial" charset="0"/>
                <a:ea typeface="ヒラギノ角ゴ Pro W3" pitchFamily="96" charset="-128"/>
                <a:cs typeface="+mn-cs"/>
              </a:rPr>
              <a:pPr marL="0" marR="0" lvl="0" indent="0" algn="r" defTabSz="92075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smtClean="0">
              <a:ln>
                <a:noFill/>
              </a:ln>
              <a:solidFill>
                <a:prstClr val="black"/>
              </a:solidFill>
              <a:effectLst/>
              <a:uLnTx/>
              <a:uFillTx/>
              <a:latin typeface="Arial" charset="0"/>
              <a:ea typeface="ヒラギノ角ゴ Pro W3" pitchFamily="96" charset="-128"/>
              <a:cs typeface="+mn-cs"/>
            </a:endParaRPr>
          </a:p>
        </p:txBody>
      </p:sp>
    </p:spTree>
    <p:extLst>
      <p:ext uri="{BB962C8B-B14F-4D97-AF65-F5344CB8AC3E}">
        <p14:creationId xmlns:p14="http://schemas.microsoft.com/office/powerpoint/2010/main" val="1646778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p:spPr>
        <p:txBody>
          <a:bodyPr/>
          <a:lstStyle/>
          <a:p>
            <a:endParaRPr lang="en-IE" dirty="0" smtClean="0"/>
          </a:p>
        </p:txBody>
      </p:sp>
      <p:sp>
        <p:nvSpPr>
          <p:cNvPr id="10035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56EBBCBB-E9F9-4E1D-B1D1-A7220361F4C3}" type="slidenum">
              <a:rPr kumimoji="0" lang="en-I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79</a:t>
            </a:fld>
            <a:endParaRPr kumimoji="0" lang="en-I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58495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p:spPr>
        <p:txBody>
          <a:bodyPr/>
          <a:lstStyle/>
          <a:p>
            <a:endParaRPr lang="en-IE" dirty="0" smtClean="0"/>
          </a:p>
        </p:txBody>
      </p:sp>
      <p:sp>
        <p:nvSpPr>
          <p:cNvPr id="11571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202C15F7-9970-42D8-9556-3373C48D69DC}" type="slidenum">
              <a:rPr kumimoji="0" lang="en-I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81</a:t>
            </a:fld>
            <a:endParaRPr kumimoji="0" lang="en-IE" sz="1200" b="0" i="0" u="none" strike="noStrike" kern="1200" cap="none" spc="0" normalizeH="0" baseline="0" noProof="0" smtClean="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21105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p:spPr>
        <p:txBody>
          <a:bodyPr/>
          <a:lstStyle/>
          <a:p>
            <a:endParaRPr lang="en-IE" smtClean="0"/>
          </a:p>
        </p:txBody>
      </p:sp>
      <p:sp>
        <p:nvSpPr>
          <p:cNvPr id="109572"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C7482304-789C-42F2-B33D-0BB683A41E32}" type="slidenum">
              <a:rPr kumimoji="0" lang="en-I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89</a:t>
            </a:fld>
            <a:endParaRPr kumimoji="0" lang="en-I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40096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endParaRPr lang="en-IE" smtClean="0"/>
          </a:p>
        </p:txBody>
      </p:sp>
      <p:sp>
        <p:nvSpPr>
          <p:cNvPr id="9523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78ABA531-8E58-4B57-8C04-800D3FADB6F5}" type="slidenum">
              <a:rPr kumimoji="0" lang="en-I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90</a:t>
            </a:fld>
            <a:endParaRPr kumimoji="0" lang="en-IE" sz="1200" b="0" i="0" u="none" strike="noStrike" kern="1200" cap="none" spc="0" normalizeH="0" baseline="0" noProof="0" smtClean="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65736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p:spPr>
        <p:txBody>
          <a:bodyPr/>
          <a:lstStyle/>
          <a:p>
            <a:endParaRPr lang="en-IE" smtClean="0"/>
          </a:p>
        </p:txBody>
      </p:sp>
      <p:sp>
        <p:nvSpPr>
          <p:cNvPr id="11571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202C15F7-9970-42D8-9556-3373C48D69DC}" type="slidenum">
              <a:rPr kumimoji="0" lang="en-I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91</a:t>
            </a:fld>
            <a:endParaRPr kumimoji="0" lang="en-IE" sz="1200" b="0" i="0" u="none" strike="noStrike" kern="1200" cap="none" spc="0" normalizeH="0" baseline="0" noProof="0" smtClean="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46809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FA64-1D88-47BF-A270-A8C500BCCBAC}"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de-D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7745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600">
                <a:solidFill>
                  <a:schemeClr val="bg1"/>
                </a:solidFill>
                <a:latin typeface="Arial" charset="0"/>
              </a:defRPr>
            </a:lvl1pPr>
            <a:lvl2pPr marL="804763" indent="-309524">
              <a:defRPr sz="2600">
                <a:solidFill>
                  <a:schemeClr val="bg1"/>
                </a:solidFill>
                <a:latin typeface="Arial" charset="0"/>
              </a:defRPr>
            </a:lvl2pPr>
            <a:lvl3pPr marL="1238098" indent="-247620">
              <a:defRPr sz="2600">
                <a:solidFill>
                  <a:schemeClr val="bg1"/>
                </a:solidFill>
                <a:latin typeface="Arial" charset="0"/>
              </a:defRPr>
            </a:lvl3pPr>
            <a:lvl4pPr marL="1733337" indent="-247620">
              <a:defRPr sz="2600">
                <a:solidFill>
                  <a:schemeClr val="bg1"/>
                </a:solidFill>
                <a:latin typeface="Arial" charset="0"/>
              </a:defRPr>
            </a:lvl4pPr>
            <a:lvl5pPr marL="2228576" indent="-247620">
              <a:defRPr sz="2600">
                <a:solidFill>
                  <a:schemeClr val="bg1"/>
                </a:solidFill>
                <a:latin typeface="Arial" charset="0"/>
              </a:defRPr>
            </a:lvl5pPr>
            <a:lvl6pPr marL="2723815" indent="-247620" eaLnBrk="0" fontAlgn="base" hangingPunct="0">
              <a:spcBef>
                <a:spcPct val="50000"/>
              </a:spcBef>
              <a:spcAft>
                <a:spcPct val="0"/>
              </a:spcAft>
              <a:defRPr sz="2600">
                <a:solidFill>
                  <a:schemeClr val="bg1"/>
                </a:solidFill>
                <a:latin typeface="Arial" charset="0"/>
              </a:defRPr>
            </a:lvl6pPr>
            <a:lvl7pPr marL="3219054" indent="-247620" eaLnBrk="0" fontAlgn="base" hangingPunct="0">
              <a:spcBef>
                <a:spcPct val="50000"/>
              </a:spcBef>
              <a:spcAft>
                <a:spcPct val="0"/>
              </a:spcAft>
              <a:defRPr sz="2600">
                <a:solidFill>
                  <a:schemeClr val="bg1"/>
                </a:solidFill>
                <a:latin typeface="Arial" charset="0"/>
              </a:defRPr>
            </a:lvl7pPr>
            <a:lvl8pPr marL="3714293" indent="-247620" eaLnBrk="0" fontAlgn="base" hangingPunct="0">
              <a:spcBef>
                <a:spcPct val="50000"/>
              </a:spcBef>
              <a:spcAft>
                <a:spcPct val="0"/>
              </a:spcAft>
              <a:defRPr sz="2600">
                <a:solidFill>
                  <a:schemeClr val="bg1"/>
                </a:solidFill>
                <a:latin typeface="Arial" charset="0"/>
              </a:defRPr>
            </a:lvl8pPr>
            <a:lvl9pPr marL="4209532" indent="-247620" eaLnBrk="0" fontAlgn="base" hangingPunct="0">
              <a:spcBef>
                <a:spcPct val="50000"/>
              </a:spcBef>
              <a:spcAft>
                <a:spcPct val="0"/>
              </a:spcAft>
              <a:defRPr sz="2600">
                <a:solidFill>
                  <a:schemeClr val="bg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39F44D-70B2-44D0-A5C4-3AC1F9BB55D0}" type="slidenum">
              <a:rPr kumimoji="0" lang="en-US" altLang="nl-NL"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nl-NL"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4451" name="Rectangle 2"/>
          <p:cNvSpPr>
            <a:spLocks noGrp="1" noRot="1" noChangeAspect="1" noChangeArrowheads="1" noTextEdit="1"/>
          </p:cNvSpPr>
          <p:nvPr>
            <p:ph type="sldImg"/>
          </p:nvPr>
        </p:nvSpPr>
        <p:spPr>
          <a:xfrm>
            <a:off x="1004888" y="785813"/>
            <a:ext cx="5129212" cy="3848100"/>
          </a:xfrm>
          <a:ln/>
        </p:spPr>
      </p:sp>
      <p:sp>
        <p:nvSpPr>
          <p:cNvPr id="104452" name="Rectangle 3"/>
          <p:cNvSpPr>
            <a:spLocks noGrp="1" noChangeArrowheads="1"/>
          </p:cNvSpPr>
          <p:nvPr>
            <p:ph type="body" idx="1"/>
          </p:nvPr>
        </p:nvSpPr>
        <p:spPr>
          <a:xfrm>
            <a:off x="969581" y="4872103"/>
            <a:ext cx="5196293" cy="280741"/>
          </a:xfrm>
          <a:noFill/>
        </p:spPr>
        <p:txBody>
          <a:bodyPr/>
          <a:lstStyle/>
          <a:p>
            <a:pPr eaLnBrk="1" hangingPunct="1"/>
            <a:endParaRPr lang="en-US" altLang="nl-NL" smtClean="0"/>
          </a:p>
        </p:txBody>
      </p:sp>
    </p:spTree>
    <p:extLst>
      <p:ext uri="{BB962C8B-B14F-4D97-AF65-F5344CB8AC3E}">
        <p14:creationId xmlns:p14="http://schemas.microsoft.com/office/powerpoint/2010/main" val="351755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Platshållare för anteckningar 2"/>
          <p:cNvSpPr>
            <a:spLocks noGrp="1"/>
          </p:cNvSpPr>
          <p:nvPr>
            <p:ph type="body" idx="1"/>
          </p:nvPr>
        </p:nvSpPr>
        <p:spPr/>
        <p:txBody>
          <a:bodyPr/>
          <a:lstStyle/>
          <a:p>
            <a:pPr>
              <a:spcBef>
                <a:spcPct val="0"/>
              </a:spcBef>
            </a:pPr>
            <a:endParaRPr lang="en-US" altLang="sv-SE" smtClean="0"/>
          </a:p>
        </p:txBody>
      </p:sp>
      <p:sp>
        <p:nvSpPr>
          <p:cNvPr id="54275" name="Platshållare för bildnumm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30188">
              <a:defRPr>
                <a:solidFill>
                  <a:schemeClr val="tx1"/>
                </a:solidFill>
                <a:latin typeface="Calibri" panose="020F0502020204030204" pitchFamily="34" charset="0"/>
              </a:defRPr>
            </a:lvl5pPr>
            <a:lvl6pPr marL="2514600" indent="-230188" fontAlgn="base">
              <a:spcBef>
                <a:spcPct val="0"/>
              </a:spcBef>
              <a:spcAft>
                <a:spcPct val="0"/>
              </a:spcAft>
              <a:defRPr>
                <a:solidFill>
                  <a:schemeClr val="tx1"/>
                </a:solidFill>
                <a:latin typeface="Calibri" panose="020F0502020204030204" pitchFamily="34" charset="0"/>
              </a:defRPr>
            </a:lvl6pPr>
            <a:lvl7pPr marL="2971800" indent="-230188" fontAlgn="base">
              <a:spcBef>
                <a:spcPct val="0"/>
              </a:spcBef>
              <a:spcAft>
                <a:spcPct val="0"/>
              </a:spcAft>
              <a:defRPr>
                <a:solidFill>
                  <a:schemeClr val="tx1"/>
                </a:solidFill>
                <a:latin typeface="Calibri" panose="020F0502020204030204" pitchFamily="34" charset="0"/>
              </a:defRPr>
            </a:lvl7pPr>
            <a:lvl8pPr marL="3429000" indent="-230188" fontAlgn="base">
              <a:spcBef>
                <a:spcPct val="0"/>
              </a:spcBef>
              <a:spcAft>
                <a:spcPct val="0"/>
              </a:spcAft>
              <a:defRPr>
                <a:solidFill>
                  <a:schemeClr val="tx1"/>
                </a:solidFill>
                <a:latin typeface="Calibri" panose="020F0502020204030204" pitchFamily="34" charset="0"/>
              </a:defRPr>
            </a:lvl8pPr>
            <a:lvl9pPr marL="3886200" indent="-230188"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88C3308-9A0A-407E-AF9C-9349F6B963D7}" type="slidenum">
              <a:rPr kumimoji="0" lang="en-US"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41018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E90364-92BF-BA4E-BBA3-CA6381F41C9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4590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defTabSz="995637" eaLnBrk="0" hangingPunct="0">
              <a:spcBef>
                <a:spcPct val="30000"/>
              </a:spcBef>
              <a:defRPr sz="1300">
                <a:solidFill>
                  <a:schemeClr val="tx1"/>
                </a:solidFill>
                <a:latin typeface="Arial" charset="0"/>
              </a:defRPr>
            </a:lvl1pPr>
            <a:lvl2pPr marL="804763" indent="-309524" defTabSz="995637" eaLnBrk="0" hangingPunct="0">
              <a:spcBef>
                <a:spcPct val="30000"/>
              </a:spcBef>
              <a:defRPr sz="1300">
                <a:solidFill>
                  <a:schemeClr val="tx1"/>
                </a:solidFill>
                <a:latin typeface="Arial" charset="0"/>
              </a:defRPr>
            </a:lvl2pPr>
            <a:lvl3pPr marL="1238098" indent="-247620" defTabSz="995637" eaLnBrk="0" hangingPunct="0">
              <a:spcBef>
                <a:spcPct val="30000"/>
              </a:spcBef>
              <a:defRPr sz="1300">
                <a:solidFill>
                  <a:schemeClr val="tx1"/>
                </a:solidFill>
                <a:latin typeface="Arial" charset="0"/>
              </a:defRPr>
            </a:lvl3pPr>
            <a:lvl4pPr marL="1733337" indent="-247620" defTabSz="995637" eaLnBrk="0" hangingPunct="0">
              <a:spcBef>
                <a:spcPct val="30000"/>
              </a:spcBef>
              <a:defRPr sz="1300">
                <a:solidFill>
                  <a:schemeClr val="tx1"/>
                </a:solidFill>
                <a:latin typeface="Arial" charset="0"/>
              </a:defRPr>
            </a:lvl4pPr>
            <a:lvl5pPr marL="2228576" indent="-247620" defTabSz="995637" eaLnBrk="0" hangingPunct="0">
              <a:spcBef>
                <a:spcPct val="30000"/>
              </a:spcBef>
              <a:defRPr sz="1300">
                <a:solidFill>
                  <a:schemeClr val="tx1"/>
                </a:solidFill>
                <a:latin typeface="Arial" charset="0"/>
              </a:defRPr>
            </a:lvl5pPr>
            <a:lvl6pPr marL="2723815" indent="-247620" defTabSz="995637" eaLnBrk="0" fontAlgn="base" hangingPunct="0">
              <a:spcBef>
                <a:spcPct val="30000"/>
              </a:spcBef>
              <a:spcAft>
                <a:spcPct val="0"/>
              </a:spcAft>
              <a:defRPr sz="1300">
                <a:solidFill>
                  <a:schemeClr val="tx1"/>
                </a:solidFill>
                <a:latin typeface="Arial" charset="0"/>
              </a:defRPr>
            </a:lvl6pPr>
            <a:lvl7pPr marL="3219054" indent="-247620" defTabSz="995637" eaLnBrk="0" fontAlgn="base" hangingPunct="0">
              <a:spcBef>
                <a:spcPct val="30000"/>
              </a:spcBef>
              <a:spcAft>
                <a:spcPct val="0"/>
              </a:spcAft>
              <a:defRPr sz="1300">
                <a:solidFill>
                  <a:schemeClr val="tx1"/>
                </a:solidFill>
                <a:latin typeface="Arial" charset="0"/>
              </a:defRPr>
            </a:lvl7pPr>
            <a:lvl8pPr marL="3714293" indent="-247620" defTabSz="995637" eaLnBrk="0" fontAlgn="base" hangingPunct="0">
              <a:spcBef>
                <a:spcPct val="30000"/>
              </a:spcBef>
              <a:spcAft>
                <a:spcPct val="0"/>
              </a:spcAft>
              <a:defRPr sz="1300">
                <a:solidFill>
                  <a:schemeClr val="tx1"/>
                </a:solidFill>
                <a:latin typeface="Arial" charset="0"/>
              </a:defRPr>
            </a:lvl8pPr>
            <a:lvl9pPr marL="4209532" indent="-247620" defTabSz="995637" eaLnBrk="0" fontAlgn="base" hangingPunct="0">
              <a:spcBef>
                <a:spcPct val="30000"/>
              </a:spcBef>
              <a:spcAft>
                <a:spcPct val="0"/>
              </a:spcAft>
              <a:defRPr sz="1300">
                <a:solidFill>
                  <a:schemeClr val="tx1"/>
                </a:solidFill>
                <a:latin typeface="Arial" charset="0"/>
              </a:defRPr>
            </a:lvl9pPr>
          </a:lstStyle>
          <a:p>
            <a:pPr marL="0" marR="0" lvl="0" indent="0" algn="r" defTabSz="995637" rtl="0" eaLnBrk="1" fontAlgn="auto" latinLnBrk="0" hangingPunct="1">
              <a:lnSpc>
                <a:spcPct val="100000"/>
              </a:lnSpc>
              <a:spcBef>
                <a:spcPct val="0"/>
              </a:spcBef>
              <a:spcAft>
                <a:spcPts val="0"/>
              </a:spcAft>
              <a:buClrTx/>
              <a:buSzTx/>
              <a:buFontTx/>
              <a:buNone/>
              <a:tabLst/>
              <a:defRPr/>
            </a:pPr>
            <a:fld id="{2FE0F0E5-C457-4043-8973-8178FD5F7F43}" type="slidenum">
              <a:rPr kumimoji="0" lang="en-US" altLang="en-US" sz="1100" b="0" i="0" u="none" strike="noStrike" kern="1200" cap="none" spc="0" normalizeH="0" baseline="0" noProof="0">
                <a:ln>
                  <a:noFill/>
                </a:ln>
                <a:solidFill>
                  <a:prstClr val="black"/>
                </a:solidFill>
                <a:effectLst/>
                <a:uLnTx/>
                <a:uFillTx/>
                <a:latin typeface="News Gothic" pitchFamily="34" charset="0"/>
                <a:ea typeface="+mn-ea"/>
                <a:cs typeface="+mn-cs"/>
              </a:rPr>
              <a:pPr marL="0" marR="0" lvl="0" indent="0" algn="r" defTabSz="995637" rtl="0" eaLnBrk="1" fontAlgn="auto" latinLnBrk="0" hangingPunct="1">
                <a:lnSpc>
                  <a:spcPct val="100000"/>
                </a:lnSpc>
                <a:spcBef>
                  <a:spcPct val="0"/>
                </a:spcBef>
                <a:spcAft>
                  <a:spcPts val="0"/>
                </a:spcAft>
                <a:buClrTx/>
                <a:buSzTx/>
                <a:buFontTx/>
                <a:buNone/>
                <a:tabLst/>
                <a:defRPr/>
              </a:pPr>
              <a:t>118</a:t>
            </a:fld>
            <a:endParaRPr kumimoji="0" lang="en-US" altLang="en-US" sz="1100" b="0" i="0" u="none" strike="noStrike" kern="1200" cap="none" spc="0" normalizeH="0" baseline="0" noProof="0">
              <a:ln>
                <a:noFill/>
              </a:ln>
              <a:solidFill>
                <a:prstClr val="black"/>
              </a:solidFill>
              <a:effectLst/>
              <a:uLnTx/>
              <a:uFillTx/>
              <a:latin typeface="News Gothic" pitchFamily="34" charset="0"/>
              <a:ea typeface="+mn-ea"/>
              <a:cs typeface="+mn-cs"/>
            </a:endParaRPr>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xfrm>
            <a:off x="947127" y="4860461"/>
            <a:ext cx="5205048" cy="279749"/>
          </a:xfrm>
          <a:solidFill>
            <a:srgbClr val="FFFFFF"/>
          </a:solidFill>
          <a:ln w="12700">
            <a:solidFill>
              <a:srgbClr val="000000"/>
            </a:solidFill>
            <a:miter lim="800000"/>
            <a:headEnd/>
            <a:tailEnd/>
          </a:ln>
        </p:spPr>
        <p:txBody>
          <a:bodyPr lIns="91431" tIns="45715" rIns="91431" bIns="45715"/>
          <a:lstStyle/>
          <a:p>
            <a:endParaRPr lang="en-US" altLang="en-US" smtClean="0"/>
          </a:p>
        </p:txBody>
      </p:sp>
    </p:spTree>
    <p:extLst>
      <p:ext uri="{BB962C8B-B14F-4D97-AF65-F5344CB8AC3E}">
        <p14:creationId xmlns:p14="http://schemas.microsoft.com/office/powerpoint/2010/main" val="2145467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1018E459-31FC-479A-91EA-46324AD0A81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A95845-FB8B-42F1-AECC-0588440ED3E6}"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123" name="Rectangle 2">
            <a:extLst>
              <a:ext uri="{FF2B5EF4-FFF2-40B4-BE49-F238E27FC236}">
                <a16:creationId xmlns:a16="http://schemas.microsoft.com/office/drawing/2014/main" id="{D8E5B44A-D204-42EC-9EED-B10684AEF54F}"/>
              </a:ext>
            </a:extLst>
          </p:cNvPr>
          <p:cNvSpPr>
            <a:spLocks noGrp="1" noRot="1" noChangeAspect="1" noChangeArrowheads="1" noTextEdit="1"/>
          </p:cNvSpPr>
          <p:nvPr>
            <p:ph type="sldImg"/>
          </p:nvPr>
        </p:nvSpPr>
        <p:spPr>
          <a:solidFill>
            <a:srgbClr val="FFFFFF"/>
          </a:solidFill>
          <a:ln/>
        </p:spPr>
      </p:sp>
      <p:sp>
        <p:nvSpPr>
          <p:cNvPr id="5124" name="Rectangle 3">
            <a:extLst>
              <a:ext uri="{FF2B5EF4-FFF2-40B4-BE49-F238E27FC236}">
                <a16:creationId xmlns:a16="http://schemas.microsoft.com/office/drawing/2014/main" id="{24D10AA2-4147-4D68-88ED-B25C6883EE1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146713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6AD18B84-17CC-4F4E-9E91-FAEF48F68E6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E1C40D-761F-4EB7-B727-2F68F9CE3219}"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171" name="Rectangle 2">
            <a:extLst>
              <a:ext uri="{FF2B5EF4-FFF2-40B4-BE49-F238E27FC236}">
                <a16:creationId xmlns:a16="http://schemas.microsoft.com/office/drawing/2014/main" id="{F2389CBB-3B9E-4CB5-B07E-E83B2B4E438E}"/>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E2F892F4-5248-488D-99D1-7D8466EC77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199302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0737AE79-F777-40EE-90BA-D2C6ADFD497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AD3779-55DE-4833-8B0D-2598ED0396B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219" name="Rectangle 2">
            <a:extLst>
              <a:ext uri="{FF2B5EF4-FFF2-40B4-BE49-F238E27FC236}">
                <a16:creationId xmlns:a16="http://schemas.microsoft.com/office/drawing/2014/main" id="{E7131F30-B664-4DF7-AD46-76DEAB53C516}"/>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FECA327B-61F8-470D-8C24-3359D532490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551996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FB38EB85-30CF-4A17-95D6-7C5FB575DE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833D82-1DDE-4828-A41E-2F7A0B26CC47}"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67" name="Rectangle 1026">
            <a:extLst>
              <a:ext uri="{FF2B5EF4-FFF2-40B4-BE49-F238E27FC236}">
                <a16:creationId xmlns:a16="http://schemas.microsoft.com/office/drawing/2014/main" id="{496668C8-94DE-4770-9A53-C771C8AC6BE4}"/>
              </a:ext>
            </a:extLst>
          </p:cNvPr>
          <p:cNvSpPr>
            <a:spLocks noGrp="1" noRot="1" noChangeAspect="1" noChangeArrowheads="1" noTextEdit="1"/>
          </p:cNvSpPr>
          <p:nvPr>
            <p:ph type="sldImg"/>
          </p:nvPr>
        </p:nvSpPr>
        <p:spPr>
          <a:ln/>
        </p:spPr>
      </p:sp>
      <p:sp>
        <p:nvSpPr>
          <p:cNvPr id="11268" name="Rectangle 1027">
            <a:extLst>
              <a:ext uri="{FF2B5EF4-FFF2-40B4-BE49-F238E27FC236}">
                <a16:creationId xmlns:a16="http://schemas.microsoft.com/office/drawing/2014/main" id="{9974EA23-41F0-4443-895F-CA5E5B07A7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4045874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7E32F941-697D-4FC6-A76C-4328A55461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801005-CEC8-45F1-AAAD-32E36F158639}"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315" name="Rectangle 1026">
            <a:extLst>
              <a:ext uri="{FF2B5EF4-FFF2-40B4-BE49-F238E27FC236}">
                <a16:creationId xmlns:a16="http://schemas.microsoft.com/office/drawing/2014/main" id="{A406D7DF-E959-4668-98E0-BDB7DB46D762}"/>
              </a:ext>
            </a:extLst>
          </p:cNvPr>
          <p:cNvSpPr>
            <a:spLocks noGrp="1" noRot="1" noChangeAspect="1" noChangeArrowheads="1" noTextEdit="1"/>
          </p:cNvSpPr>
          <p:nvPr>
            <p:ph type="sldImg"/>
          </p:nvPr>
        </p:nvSpPr>
        <p:spPr>
          <a:ln/>
        </p:spPr>
      </p:sp>
      <p:sp>
        <p:nvSpPr>
          <p:cNvPr id="13316" name="Rectangle 1027">
            <a:extLst>
              <a:ext uri="{FF2B5EF4-FFF2-40B4-BE49-F238E27FC236}">
                <a16:creationId xmlns:a16="http://schemas.microsoft.com/office/drawing/2014/main" id="{F71400FA-1F69-4228-89C0-E11133FB9C9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589024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8D4BFF0-E457-42CE-A13E-91979F7D26D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48E42F-85D1-45E1-933B-9A2C59ADC511}"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63" name="Rectangle 2">
            <a:extLst>
              <a:ext uri="{FF2B5EF4-FFF2-40B4-BE49-F238E27FC236}">
                <a16:creationId xmlns:a16="http://schemas.microsoft.com/office/drawing/2014/main" id="{83F1DECB-9DA2-4BB5-8D77-0BF0238E535B}"/>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26C633B4-0460-47B1-8D20-A37107DE6E7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036322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4894405-3B6F-4B17-8D8D-91CB27BE013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6BCE70-ED2A-468A-8649-C363CC8220FC}"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411" name="Rectangle 2">
            <a:extLst>
              <a:ext uri="{FF2B5EF4-FFF2-40B4-BE49-F238E27FC236}">
                <a16:creationId xmlns:a16="http://schemas.microsoft.com/office/drawing/2014/main" id="{C19ECFE5-7CAA-4885-BB97-E81C145549C6}"/>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96576593-BD96-45A4-9027-71ABBDC7C34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7136053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A5A6CD6D-E14D-4FD4-8123-3A436944CD1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4B4C0-AE3C-4EF7-ACC5-694BB641469A}"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459" name="Rectangle 2">
            <a:extLst>
              <a:ext uri="{FF2B5EF4-FFF2-40B4-BE49-F238E27FC236}">
                <a16:creationId xmlns:a16="http://schemas.microsoft.com/office/drawing/2014/main" id="{BFF0DA71-E7E9-4BB7-9FB8-A9B416DCBF6F}"/>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CAF95BCF-2F00-47D6-88CB-A1947F8D1B9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548530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FE90364-92BF-BA4E-BBA3-CA6381F41C98}" type="slidenum">
              <a:rPr lang="nl-NL" smtClean="0"/>
              <a:t>18</a:t>
            </a:fld>
            <a:endParaRPr lang="nl-NL"/>
          </a:p>
        </p:txBody>
      </p:sp>
    </p:spTree>
    <p:extLst>
      <p:ext uri="{BB962C8B-B14F-4D97-AF65-F5344CB8AC3E}">
        <p14:creationId xmlns:p14="http://schemas.microsoft.com/office/powerpoint/2010/main" val="1081322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608EF786-D92C-4622-BFF1-F1389BF118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0D11BC-7119-4A30-B973-0C07EE82034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1507" name="Rectangle 2">
            <a:extLst>
              <a:ext uri="{FF2B5EF4-FFF2-40B4-BE49-F238E27FC236}">
                <a16:creationId xmlns:a16="http://schemas.microsoft.com/office/drawing/2014/main" id="{250E9C4D-BCBC-4F1C-980D-13BB573A4132}"/>
              </a:ext>
            </a:extLst>
          </p:cNvPr>
          <p:cNvSpPr>
            <a:spLocks noGrp="1" noRot="1" noChangeAspect="1" noChangeArrowheads="1" noTextEdit="1"/>
          </p:cNvSpPr>
          <p:nvPr>
            <p:ph type="sldImg"/>
          </p:nvPr>
        </p:nvSpPr>
        <p:spPr>
          <a:solidFill>
            <a:srgbClr val="FFFFFF"/>
          </a:solidFill>
          <a:ln/>
        </p:spPr>
      </p:sp>
      <p:sp>
        <p:nvSpPr>
          <p:cNvPr id="21508" name="Rectangle 3">
            <a:extLst>
              <a:ext uri="{FF2B5EF4-FFF2-40B4-BE49-F238E27FC236}">
                <a16:creationId xmlns:a16="http://schemas.microsoft.com/office/drawing/2014/main" id="{C642E86C-81A3-4E84-9C2E-3E8BAED39D8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767969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E937C02C-086E-4AEF-8EEC-40A4AE872C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BBC061-395C-41A3-AF3F-09AD02F3702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3555" name="Rectangle 2">
            <a:extLst>
              <a:ext uri="{FF2B5EF4-FFF2-40B4-BE49-F238E27FC236}">
                <a16:creationId xmlns:a16="http://schemas.microsoft.com/office/drawing/2014/main" id="{1CFD0BAD-7F77-4FDF-AF6E-6AD8888F1D58}"/>
              </a:ext>
            </a:extLst>
          </p:cNvPr>
          <p:cNvSpPr>
            <a:spLocks noGrp="1" noRot="1" noChangeAspect="1" noChangeArrowheads="1" noTextEdit="1"/>
          </p:cNvSpPr>
          <p:nvPr>
            <p:ph type="sldImg"/>
          </p:nvPr>
        </p:nvSpPr>
        <p:spPr>
          <a:solidFill>
            <a:srgbClr val="FFFFFF"/>
          </a:solidFill>
          <a:ln/>
        </p:spPr>
      </p:sp>
      <p:sp>
        <p:nvSpPr>
          <p:cNvPr id="23556" name="Rectangle 3">
            <a:extLst>
              <a:ext uri="{FF2B5EF4-FFF2-40B4-BE49-F238E27FC236}">
                <a16:creationId xmlns:a16="http://schemas.microsoft.com/office/drawing/2014/main" id="{D1B5EBE6-A7F5-43A3-A655-70D38048942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4195716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CFE2386E-3F00-427E-8BC9-EB9487C8C30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F39DBD-642D-45BC-AB28-3F1DFB151ACC}"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5603" name="Rectangle 1026">
            <a:extLst>
              <a:ext uri="{FF2B5EF4-FFF2-40B4-BE49-F238E27FC236}">
                <a16:creationId xmlns:a16="http://schemas.microsoft.com/office/drawing/2014/main" id="{2739E2A4-6C98-4693-9E57-8E1BF5953683}"/>
              </a:ext>
            </a:extLst>
          </p:cNvPr>
          <p:cNvSpPr>
            <a:spLocks noGrp="1" noRot="1" noChangeAspect="1" noChangeArrowheads="1" noTextEdit="1"/>
          </p:cNvSpPr>
          <p:nvPr>
            <p:ph type="sldImg"/>
          </p:nvPr>
        </p:nvSpPr>
        <p:spPr>
          <a:solidFill>
            <a:srgbClr val="FFFFFF"/>
          </a:solidFill>
          <a:ln/>
        </p:spPr>
      </p:sp>
      <p:sp>
        <p:nvSpPr>
          <p:cNvPr id="25604" name="Rectangle 1027">
            <a:extLst>
              <a:ext uri="{FF2B5EF4-FFF2-40B4-BE49-F238E27FC236}">
                <a16:creationId xmlns:a16="http://schemas.microsoft.com/office/drawing/2014/main" id="{DC0625FF-3082-4130-BB87-2823E8D524C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655425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5E4F0106-5945-4B0E-908B-EF121BFE5A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9FA31E-07C8-476C-9FEF-0117B067D6A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7651" name="Rectangle 2">
            <a:extLst>
              <a:ext uri="{FF2B5EF4-FFF2-40B4-BE49-F238E27FC236}">
                <a16:creationId xmlns:a16="http://schemas.microsoft.com/office/drawing/2014/main" id="{8C04CCD7-3175-4F11-A646-1E1148B83D4E}"/>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39AB3151-6F8E-4A1D-9D76-A6AD342B5E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dirty="0">
              <a:latin typeface="Arial" panose="020B0604020202020204" pitchFamily="34" charset="0"/>
            </a:endParaRPr>
          </a:p>
        </p:txBody>
      </p:sp>
    </p:spTree>
    <p:extLst>
      <p:ext uri="{BB962C8B-B14F-4D97-AF65-F5344CB8AC3E}">
        <p14:creationId xmlns:p14="http://schemas.microsoft.com/office/powerpoint/2010/main" val="364430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66550B8-BD1D-4825-8FDF-5A17EF8C14A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505419-1E20-47BF-9390-303761B3995C}"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9699" name="Rectangle 2">
            <a:extLst>
              <a:ext uri="{FF2B5EF4-FFF2-40B4-BE49-F238E27FC236}">
                <a16:creationId xmlns:a16="http://schemas.microsoft.com/office/drawing/2014/main" id="{0A898913-63C5-4DF5-B3D5-6213F2C48088}"/>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7926670C-7CC2-4E74-9B83-E2D9DFD95E4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40172281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333FA391-AB1F-41C1-B58B-0F3FE935094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84A9253-D1A8-4F32-B447-8805DA9BA101}"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747" name="Rectangle 2">
            <a:extLst>
              <a:ext uri="{FF2B5EF4-FFF2-40B4-BE49-F238E27FC236}">
                <a16:creationId xmlns:a16="http://schemas.microsoft.com/office/drawing/2014/main" id="{E88A5661-888D-42AE-873C-EA98D0CCBC0F}"/>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730DF1B6-50F9-4248-95C6-E935500CFA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8006571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DEAA59B1-5EC4-41AC-987D-6E7F450E7F1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EA07CC-5BDA-49EC-93E4-89015286BF2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3795" name="Rectangle 2">
            <a:extLst>
              <a:ext uri="{FF2B5EF4-FFF2-40B4-BE49-F238E27FC236}">
                <a16:creationId xmlns:a16="http://schemas.microsoft.com/office/drawing/2014/main" id="{AAE90F33-F42C-4EA6-95E4-89A0D610242F}"/>
              </a:ext>
            </a:extLst>
          </p:cNvPr>
          <p:cNvSpPr>
            <a:spLocks noGrp="1" noRot="1" noChangeAspect="1" noChangeArrowheads="1" noTextEdit="1"/>
          </p:cNvSpPr>
          <p:nvPr>
            <p:ph type="sldImg"/>
          </p:nvPr>
        </p:nvSpPr>
        <p:spPr>
          <a:solidFill>
            <a:srgbClr val="FFFFFF"/>
          </a:solidFill>
          <a:ln/>
        </p:spPr>
      </p:sp>
      <p:sp>
        <p:nvSpPr>
          <p:cNvPr id="33796" name="Rectangle 3">
            <a:extLst>
              <a:ext uri="{FF2B5EF4-FFF2-40B4-BE49-F238E27FC236}">
                <a16:creationId xmlns:a16="http://schemas.microsoft.com/office/drawing/2014/main" id="{0E47F62C-49AA-429E-B8A4-402694B7A29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10547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3F9F0E3-D23A-4C78-88CE-32802FB1FF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3FF6A-BB97-4233-945F-4B8039F969E0}"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5843" name="Rectangle 2">
            <a:extLst>
              <a:ext uri="{FF2B5EF4-FFF2-40B4-BE49-F238E27FC236}">
                <a16:creationId xmlns:a16="http://schemas.microsoft.com/office/drawing/2014/main" id="{6D2EDAEA-479D-4E92-B0BB-670B9599707E}"/>
              </a:ext>
            </a:extLst>
          </p:cNvPr>
          <p:cNvSpPr>
            <a:spLocks noGrp="1" noRot="1" noChangeAspec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7AF56EBC-2568-4E0B-A077-6AB5ADCE698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4056594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BBE7857-3239-4130-9F79-3DF3B03D186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979458-67C5-4CB2-8AA1-3CB25330322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7891" name="Rectangle 2">
            <a:extLst>
              <a:ext uri="{FF2B5EF4-FFF2-40B4-BE49-F238E27FC236}">
                <a16:creationId xmlns:a16="http://schemas.microsoft.com/office/drawing/2014/main" id="{572AE80E-F118-45E9-9404-143CB04F2B27}"/>
              </a:ext>
            </a:extLst>
          </p:cNvPr>
          <p:cNvSpPr>
            <a:spLocks noGrp="1" noRot="1" noChangeAspect="1" noChangeArrowheads="1" noTextEdit="1"/>
          </p:cNvSpPr>
          <p:nvPr>
            <p:ph type="sldImg"/>
          </p:nvPr>
        </p:nvSpPr>
        <p:spPr>
          <a:solidFill>
            <a:srgbClr val="FFFFFF"/>
          </a:solidFill>
          <a:ln/>
        </p:spPr>
      </p:sp>
      <p:sp>
        <p:nvSpPr>
          <p:cNvPr id="37892" name="Rectangle 3">
            <a:extLst>
              <a:ext uri="{FF2B5EF4-FFF2-40B4-BE49-F238E27FC236}">
                <a16:creationId xmlns:a16="http://schemas.microsoft.com/office/drawing/2014/main" id="{922D6A46-3A63-4875-BEAA-AA97E17C9C3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983831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E52539E7-CF70-45D5-AA8A-E7228CC8A1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2CCC63-AD99-46FA-A207-AD38A4608883}"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9939" name="Rectangle 2">
            <a:extLst>
              <a:ext uri="{FF2B5EF4-FFF2-40B4-BE49-F238E27FC236}">
                <a16:creationId xmlns:a16="http://schemas.microsoft.com/office/drawing/2014/main" id="{D5ED6225-BFBA-4C15-8E9F-AA0CDA827FF3}"/>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D23F14D4-7652-4301-B10D-96060AADF83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965908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sv-SE" smtClean="0"/>
          </a:p>
        </p:txBody>
      </p:sp>
      <p:sp>
        <p:nvSpPr>
          <p:cNvPr id="38915" name="Platshållare för bild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092392-8B96-482A-97ED-85797312C1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856016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12D8922-B892-4164-B21F-BE4A04E024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E654E8-331B-4ABC-AB6A-34F6AF45D412}"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987" name="Rectangle 2">
            <a:extLst>
              <a:ext uri="{FF2B5EF4-FFF2-40B4-BE49-F238E27FC236}">
                <a16:creationId xmlns:a16="http://schemas.microsoft.com/office/drawing/2014/main" id="{DCC32563-785C-4176-BE1E-D43D0225DEEA}"/>
              </a:ext>
            </a:extLst>
          </p:cNvPr>
          <p:cNvSpPr>
            <a:spLocks noGrp="1" noRot="1" noChangeAspect="1" noChangeArrowheads="1" noTextEdit="1"/>
          </p:cNvSpPr>
          <p:nvPr>
            <p:ph type="sldImg"/>
          </p:nvPr>
        </p:nvSpPr>
        <p:spPr>
          <a:solidFill>
            <a:srgbClr val="FFFFFF"/>
          </a:solidFill>
          <a:ln/>
        </p:spPr>
      </p:sp>
      <p:sp>
        <p:nvSpPr>
          <p:cNvPr id="41988" name="Rectangle 3">
            <a:extLst>
              <a:ext uri="{FF2B5EF4-FFF2-40B4-BE49-F238E27FC236}">
                <a16:creationId xmlns:a16="http://schemas.microsoft.com/office/drawing/2014/main" id="{5A814FAE-2163-498A-924D-331D90B622D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533235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9DCD2E50-17E5-4360-84AD-D878D94011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635A97-E88E-4CC3-939D-9603B0B05B89}"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4035" name="Rectangle 2">
            <a:extLst>
              <a:ext uri="{FF2B5EF4-FFF2-40B4-BE49-F238E27FC236}">
                <a16:creationId xmlns:a16="http://schemas.microsoft.com/office/drawing/2014/main" id="{853CB493-7F94-4B52-ACE6-4521713E174C}"/>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790740FD-9410-4FDA-A206-8380E31A52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888736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7A1FCF7-7CCE-49A7-A4B9-70C8A9EE81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B6C037-417D-4710-9BC3-FEDFCA1C9B8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6083" name="Rectangle 2">
            <a:extLst>
              <a:ext uri="{FF2B5EF4-FFF2-40B4-BE49-F238E27FC236}">
                <a16:creationId xmlns:a16="http://schemas.microsoft.com/office/drawing/2014/main" id="{7EF49EB5-07B3-41D9-843F-14DE6C7805E8}"/>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379C7138-40DB-489E-B71A-264F4CB7DB0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9576363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8506B550-8268-43F6-9701-BA24B6592F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65ECD7-8D73-4949-9BD0-1EE32978817B}"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8131" name="Rectangle 2">
            <a:extLst>
              <a:ext uri="{FF2B5EF4-FFF2-40B4-BE49-F238E27FC236}">
                <a16:creationId xmlns:a16="http://schemas.microsoft.com/office/drawing/2014/main" id="{0C0D1039-BC68-4B6D-8779-3A91DF61338F}"/>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80F3DCA5-415F-42B8-8A16-2179D13BDE2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3267722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4E501D1D-1D6F-46F9-9642-B2A7689BB7A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E957D4-99FF-4FDE-B4F2-6C9589F511A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0179" name="Rectangle 2">
            <a:extLst>
              <a:ext uri="{FF2B5EF4-FFF2-40B4-BE49-F238E27FC236}">
                <a16:creationId xmlns:a16="http://schemas.microsoft.com/office/drawing/2014/main" id="{D4FD0E92-2DE7-4EA5-9043-69971546122A}"/>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AC1D5199-8D3D-4571-9AFB-3202E845640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675313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4C17923-117E-4A34-A983-274DCF64ED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0D564F-CE35-43C2-BEFB-E485B8F6BD7C}"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2227" name="Rectangle 2">
            <a:extLst>
              <a:ext uri="{FF2B5EF4-FFF2-40B4-BE49-F238E27FC236}">
                <a16:creationId xmlns:a16="http://schemas.microsoft.com/office/drawing/2014/main" id="{405E66D9-A5DE-4B8B-9683-C15B56320B02}"/>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F289942D-2B73-4966-AE72-57DB8589A3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545028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49E91BFD-9B21-4EE6-8803-29EC9D64085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317CED-C81B-40F5-8DDB-A06592BC659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4275" name="Rectangle 2">
            <a:extLst>
              <a:ext uri="{FF2B5EF4-FFF2-40B4-BE49-F238E27FC236}">
                <a16:creationId xmlns:a16="http://schemas.microsoft.com/office/drawing/2014/main" id="{554F08AA-0F9F-4118-9C08-A3B905E74A45}"/>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944569BF-37AF-4A79-BB41-31978294D82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236685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7F272343-4941-4D9B-B7DD-BEB5F07F87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25A8CD-ACD1-4C60-B2D3-6A79E1AF9727}"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6323" name="Rectangle 1026">
            <a:extLst>
              <a:ext uri="{FF2B5EF4-FFF2-40B4-BE49-F238E27FC236}">
                <a16:creationId xmlns:a16="http://schemas.microsoft.com/office/drawing/2014/main" id="{49AC747F-6096-4477-9B54-1526C6EE1A8D}"/>
              </a:ext>
            </a:extLst>
          </p:cNvPr>
          <p:cNvSpPr>
            <a:spLocks noGrp="1" noRot="1" noChangeAspect="1" noChangeArrowheads="1" noTextEdit="1"/>
          </p:cNvSpPr>
          <p:nvPr>
            <p:ph type="sldImg"/>
          </p:nvPr>
        </p:nvSpPr>
        <p:spPr>
          <a:ln/>
        </p:spPr>
      </p:sp>
      <p:sp>
        <p:nvSpPr>
          <p:cNvPr id="56324" name="Rectangle 1027">
            <a:extLst>
              <a:ext uri="{FF2B5EF4-FFF2-40B4-BE49-F238E27FC236}">
                <a16:creationId xmlns:a16="http://schemas.microsoft.com/office/drawing/2014/main" id="{8E03235C-7359-41E3-BE0E-AF9EB8158CC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3584673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D946854F-2CDA-4B81-91B6-B3B991C5412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C60CCE-B8CD-4165-B16F-A62FA1086F9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8371" name="Rectangle 2">
            <a:extLst>
              <a:ext uri="{FF2B5EF4-FFF2-40B4-BE49-F238E27FC236}">
                <a16:creationId xmlns:a16="http://schemas.microsoft.com/office/drawing/2014/main" id="{D11183D9-9817-45EB-A522-E1FE3D30D246}"/>
              </a:ext>
            </a:extLst>
          </p:cNvPr>
          <p:cNvSpPr>
            <a:spLocks noGrp="1" noRot="1" noChangeAspect="1" noChangeArrowheads="1" noTextEdit="1"/>
          </p:cNvSpPr>
          <p:nvPr>
            <p:ph type="sldImg"/>
          </p:nvPr>
        </p:nvSpPr>
        <p:spPr>
          <a:solidFill>
            <a:srgbClr val="FFFFFF"/>
          </a:solidFill>
          <a:ln/>
        </p:spPr>
      </p:sp>
      <p:sp>
        <p:nvSpPr>
          <p:cNvPr id="58372" name="Rectangle 3">
            <a:extLst>
              <a:ext uri="{FF2B5EF4-FFF2-40B4-BE49-F238E27FC236}">
                <a16:creationId xmlns:a16="http://schemas.microsoft.com/office/drawing/2014/main" id="{EF4BA64E-3254-42D2-9D59-33229E2B92E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40615145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99716E70-672F-4D98-AABD-D3300FA4AFC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E0BE41-031C-410B-908C-6F672EFB8FD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0419" name="Rectangle 2">
            <a:extLst>
              <a:ext uri="{FF2B5EF4-FFF2-40B4-BE49-F238E27FC236}">
                <a16:creationId xmlns:a16="http://schemas.microsoft.com/office/drawing/2014/main" id="{7192ED8D-7F4D-4180-B461-D545B485B306}"/>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4CE138CE-5051-4630-8559-E0070312AF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986184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sv-SE" smtClean="0"/>
          </a:p>
        </p:txBody>
      </p:sp>
      <p:sp>
        <p:nvSpPr>
          <p:cNvPr id="38915" name="Platshållare för bild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092392-8B96-482A-97ED-85797312C1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08250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C99E710A-7706-4123-BEE4-BCE7BFE491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36B1D45-CAF3-4319-8D4B-8B1F6D83102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2467" name="Rectangle 1026">
            <a:extLst>
              <a:ext uri="{FF2B5EF4-FFF2-40B4-BE49-F238E27FC236}">
                <a16:creationId xmlns:a16="http://schemas.microsoft.com/office/drawing/2014/main" id="{678BBA29-6271-4090-A02B-C832BEB39B7A}"/>
              </a:ext>
            </a:extLst>
          </p:cNvPr>
          <p:cNvSpPr>
            <a:spLocks noGrp="1" noRot="1" noChangeAspect="1" noChangeArrowheads="1" noTextEdit="1"/>
          </p:cNvSpPr>
          <p:nvPr>
            <p:ph type="sldImg"/>
          </p:nvPr>
        </p:nvSpPr>
        <p:spPr>
          <a:ln/>
        </p:spPr>
      </p:sp>
      <p:sp>
        <p:nvSpPr>
          <p:cNvPr id="62468" name="Rectangle 1027">
            <a:extLst>
              <a:ext uri="{FF2B5EF4-FFF2-40B4-BE49-F238E27FC236}">
                <a16:creationId xmlns:a16="http://schemas.microsoft.com/office/drawing/2014/main" id="{680487FB-DEC6-4FC3-BF27-536FA16910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5669675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C1D692F6-E25B-4731-B8CD-F09040237D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738659-BF5A-4D83-BC75-CE4E7F0052B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4515" name="Rectangle 2">
            <a:extLst>
              <a:ext uri="{FF2B5EF4-FFF2-40B4-BE49-F238E27FC236}">
                <a16:creationId xmlns:a16="http://schemas.microsoft.com/office/drawing/2014/main" id="{73AF3353-691F-499C-93F7-47105EBC36EF}"/>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8ABCB2B8-61BD-46D8-98B5-5883D6B21AA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0017519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2841AEB8-20A0-4A57-B4F7-7C686DB8F98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7B8AE8-BE9E-4B85-8C68-062707C9D45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6563" name="Rectangle 2">
            <a:extLst>
              <a:ext uri="{FF2B5EF4-FFF2-40B4-BE49-F238E27FC236}">
                <a16:creationId xmlns:a16="http://schemas.microsoft.com/office/drawing/2014/main" id="{704FEA0A-D1E3-48DA-897E-68EE9F7205D7}"/>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6E55EF32-87A9-4C49-BFAF-F9B0E70DE8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3937081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AA328E32-F9D8-4013-A8F7-258794DA9F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5C6450-EF15-4E37-9F14-3BA1B9EC07F2}"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8611" name="Rectangle 2">
            <a:extLst>
              <a:ext uri="{FF2B5EF4-FFF2-40B4-BE49-F238E27FC236}">
                <a16:creationId xmlns:a16="http://schemas.microsoft.com/office/drawing/2014/main" id="{48B17ABA-ADE2-4A74-A0B7-DE0BE6F6E0C6}"/>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9FD4E659-AB70-49C6-BC20-ED85239066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7582683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B03A40E6-048B-4874-8E92-DDBE1684EC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57F566-00F4-472A-96EF-2DD02924F89B}"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0659" name="Rectangle 2">
            <a:extLst>
              <a:ext uri="{FF2B5EF4-FFF2-40B4-BE49-F238E27FC236}">
                <a16:creationId xmlns:a16="http://schemas.microsoft.com/office/drawing/2014/main" id="{6A60706E-3B75-4BAC-8991-0910646ABD99}"/>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93C3709C-3DD6-48D7-B3C9-EA0ACCB059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8046165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6F4ECF5B-3413-46C9-808B-D24A553ECF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3411A1-8D20-4287-ACB2-253B8FD5290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2707" name="Rectangle 2">
            <a:extLst>
              <a:ext uri="{FF2B5EF4-FFF2-40B4-BE49-F238E27FC236}">
                <a16:creationId xmlns:a16="http://schemas.microsoft.com/office/drawing/2014/main" id="{8F697447-0E48-4153-B041-D91CD47F72FE}"/>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7D1EE248-82A5-48B8-9FA3-8FFDC35F39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1555373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EE277F4E-C571-44F1-BF07-80B1ED219C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A19002-277F-4110-ABEC-BAC648298B40}"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4755" name="Rectangle 2">
            <a:extLst>
              <a:ext uri="{FF2B5EF4-FFF2-40B4-BE49-F238E27FC236}">
                <a16:creationId xmlns:a16="http://schemas.microsoft.com/office/drawing/2014/main" id="{AE23C1B7-0A76-4509-866D-60BF83F74CB7}"/>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49ACD31C-6473-4889-96C5-EB8A7FEC091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1449273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947B6179-DF92-411B-AE1C-A723316FBD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ECD67D-AA11-44EE-939B-C49991D9B3A6}"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6803" name="Rectangle 2">
            <a:extLst>
              <a:ext uri="{FF2B5EF4-FFF2-40B4-BE49-F238E27FC236}">
                <a16:creationId xmlns:a16="http://schemas.microsoft.com/office/drawing/2014/main" id="{501DBD75-30ED-4492-BAD5-A3173B86D5FB}"/>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FF12FB49-8EDB-4439-85B5-18DD832C03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762320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895108E5-5B08-4456-87F3-1E24BB241C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DAFABF-2168-4A4F-BF4A-8873450CC4F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8851" name="Rectangle 2">
            <a:extLst>
              <a:ext uri="{FF2B5EF4-FFF2-40B4-BE49-F238E27FC236}">
                <a16:creationId xmlns:a16="http://schemas.microsoft.com/office/drawing/2014/main" id="{D4F3E7F6-EFEC-441B-B471-A1F2D5B81908}"/>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C1287DAB-0349-48D2-A725-5A065081FB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7059188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E4335016-A538-4220-A028-478D7B1D21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1A4872-1CCD-4C6A-A016-C3A548DD8B66}"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0899" name="Rectangle 1026">
            <a:extLst>
              <a:ext uri="{FF2B5EF4-FFF2-40B4-BE49-F238E27FC236}">
                <a16:creationId xmlns:a16="http://schemas.microsoft.com/office/drawing/2014/main" id="{02B85F50-E388-46F1-8CA0-53EAB3EE949A}"/>
              </a:ext>
            </a:extLst>
          </p:cNvPr>
          <p:cNvSpPr>
            <a:spLocks noGrp="1" noRot="1" noChangeAspect="1" noChangeArrowheads="1" noTextEdit="1"/>
          </p:cNvSpPr>
          <p:nvPr>
            <p:ph type="sldImg"/>
          </p:nvPr>
        </p:nvSpPr>
        <p:spPr>
          <a:ln/>
        </p:spPr>
      </p:sp>
      <p:sp>
        <p:nvSpPr>
          <p:cNvPr id="80900" name="Rectangle 1027">
            <a:extLst>
              <a:ext uri="{FF2B5EF4-FFF2-40B4-BE49-F238E27FC236}">
                <a16:creationId xmlns:a16="http://schemas.microsoft.com/office/drawing/2014/main" id="{95C87651-116E-43F6-BB4B-88E26A19890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41824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sv-SE" smtClean="0"/>
          </a:p>
        </p:txBody>
      </p:sp>
      <p:sp>
        <p:nvSpPr>
          <p:cNvPr id="38915" name="Platshållare för bild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092392-8B96-482A-97ED-85797312C1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51928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FE90364-92BF-BA4E-BBA3-CA6381F41C98}" type="slidenum">
              <a:rPr lang="nl-NL" smtClean="0"/>
              <a:t>195</a:t>
            </a:fld>
            <a:endParaRPr lang="nl-NL"/>
          </a:p>
        </p:txBody>
      </p:sp>
    </p:spTree>
    <p:extLst>
      <p:ext uri="{BB962C8B-B14F-4D97-AF65-F5344CB8AC3E}">
        <p14:creationId xmlns:p14="http://schemas.microsoft.com/office/powerpoint/2010/main" val="9698454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1" dirty="0" smtClean="0">
                <a:solidFill>
                  <a:srgbClr val="1730ED"/>
                </a:solidFill>
                <a:sym typeface="Wingdings" panose="05000000000000000000" pitchFamily="2" charset="2"/>
              </a:rPr>
              <a:t>bessere N-Verwertungseffizienz von 0.1 kg/kg N Input bedeutet bei akt. Ertragsniveau Einsparung von 20 kg N/ha (196 x 0.1 = 19.6 kg N/ha)</a:t>
            </a:r>
            <a:endParaRPr lang="de-DE" b="1" dirty="0" smtClean="0">
              <a:solidFill>
                <a:srgbClr val="1730ED"/>
              </a:solidFill>
            </a:endParaRPr>
          </a:p>
          <a:p>
            <a:endParaRPr lang="de-DE" dirty="0"/>
          </a:p>
        </p:txBody>
      </p:sp>
      <p:sp>
        <p:nvSpPr>
          <p:cNvPr id="4" name="Foliennummernplatzhalter 3"/>
          <p:cNvSpPr>
            <a:spLocks noGrp="1"/>
          </p:cNvSpPr>
          <p:nvPr>
            <p:ph type="sldNum" sz="quarter" idx="10"/>
          </p:nvPr>
        </p:nvSpPr>
        <p:spPr/>
        <p:txBody>
          <a:bodyPr/>
          <a:lstStyle/>
          <a:p>
            <a:fld id="{521F2328-64A3-4721-8D0B-3B7C55CEF493}" type="slidenum">
              <a:rPr lang="de-DE" smtClean="0"/>
              <a:t>219</a:t>
            </a:fld>
            <a:endParaRPr lang="de-DE"/>
          </a:p>
        </p:txBody>
      </p:sp>
    </p:spTree>
    <p:extLst>
      <p:ext uri="{BB962C8B-B14F-4D97-AF65-F5344CB8AC3E}">
        <p14:creationId xmlns:p14="http://schemas.microsoft.com/office/powerpoint/2010/main" val="5779228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Gem. Rispe nur ca. 50% des Ertragsniveaus von Dt. Weidelgras erreicht.</a:t>
            </a:r>
            <a:r>
              <a:rPr lang="de-DE" baseline="0" dirty="0" smtClean="0"/>
              <a:t> Sogar die schlechteste DW Sorte in dem schlechtesten Jahr </a:t>
            </a:r>
            <a:r>
              <a:rPr lang="de-DE" baseline="0" dirty="0" err="1" smtClean="0"/>
              <a:t>immernoch</a:t>
            </a:r>
            <a:r>
              <a:rPr lang="de-DE" baseline="0" dirty="0" smtClean="0"/>
              <a:t> 10% höheren Ertrag.</a:t>
            </a:r>
          </a:p>
          <a:p>
            <a:r>
              <a:rPr lang="de-DE" baseline="0" dirty="0" smtClean="0"/>
              <a:t>Gem. Rispe sehr auf Niederschlag im Sommer angewiesen und entsprechend </a:t>
            </a:r>
            <a:endParaRPr lang="de-DE" dirty="0"/>
          </a:p>
        </p:txBody>
      </p:sp>
      <p:sp>
        <p:nvSpPr>
          <p:cNvPr id="4" name="Fußzeilenplatzhalter 3"/>
          <p:cNvSpPr>
            <a:spLocks noGrp="1"/>
          </p:cNvSpPr>
          <p:nvPr>
            <p:ph type="ftr" sz="quarter" idx="10"/>
          </p:nvPr>
        </p:nvSpPr>
        <p:spPr/>
        <p:txBody>
          <a:bodyPr/>
          <a:lstStyle/>
          <a:p>
            <a:r>
              <a:rPr lang="pt-BR" smtClean="0"/>
              <a:t>Dr. M. Komainda, Abt. 3</a:t>
            </a:r>
            <a:endParaRPr lang="de-DE" dirty="0"/>
          </a:p>
        </p:txBody>
      </p:sp>
      <p:sp>
        <p:nvSpPr>
          <p:cNvPr id="5" name="Foliennummernplatzhalter 4"/>
          <p:cNvSpPr>
            <a:spLocks noGrp="1"/>
          </p:cNvSpPr>
          <p:nvPr>
            <p:ph type="sldNum" sz="quarter" idx="11"/>
          </p:nvPr>
        </p:nvSpPr>
        <p:spPr/>
        <p:txBody>
          <a:bodyPr/>
          <a:lstStyle/>
          <a:p>
            <a:fld id="{B8525DEE-FD31-412A-BA02-154CCEEEC7A7}" type="slidenum">
              <a:rPr lang="de-DE" smtClean="0"/>
              <a:t>228</a:t>
            </a:fld>
            <a:endParaRPr lang="de-DE" dirty="0"/>
          </a:p>
        </p:txBody>
      </p:sp>
    </p:spTree>
    <p:extLst>
      <p:ext uri="{BB962C8B-B14F-4D97-AF65-F5344CB8AC3E}">
        <p14:creationId xmlns:p14="http://schemas.microsoft.com/office/powerpoint/2010/main" val="33947994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27236097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7350036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4699164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7498685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a:ln>
            <a:solidFill>
              <a:srgbClr val="000000"/>
            </a:solidFill>
            <a:miter lim="800000"/>
            <a:headEnd/>
            <a:tailEnd/>
          </a:ln>
        </p:spPr>
      </p:sp>
      <p:sp>
        <p:nvSpPr>
          <p:cNvPr id="286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pl-PL" b="1" smtClean="0"/>
              <a:t>The production of fodder for animals has been the main goal</a:t>
            </a:r>
            <a:r>
              <a:rPr lang="pl-PL" altLang="pl-PL" b="1" smtClean="0"/>
              <a:t> of</a:t>
            </a:r>
            <a:r>
              <a:rPr lang="en-GB" altLang="pl-PL" b="1" smtClean="0"/>
              <a:t> meadow and pasture utilisation so far. This map shows the variation of the grassland productivity across the European countries.</a:t>
            </a:r>
            <a:endParaRPr lang="pl-PL" altLang="pl-PL" smtClean="0"/>
          </a:p>
          <a:p>
            <a:pPr eaLnBrk="1" hangingPunct="1"/>
            <a:endParaRPr lang="pl-PL" altLang="pl-PL" smtClean="0"/>
          </a:p>
        </p:txBody>
      </p:sp>
    </p:spTree>
    <p:extLst>
      <p:ext uri="{BB962C8B-B14F-4D97-AF65-F5344CB8AC3E}">
        <p14:creationId xmlns:p14="http://schemas.microsoft.com/office/powerpoint/2010/main" val="34555184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pl-PL" b="1" dirty="0" smtClean="0">
                <a:cs typeface="Arial" panose="020B0604020202020204" pitchFamily="34" charset="0"/>
              </a:rPr>
              <a:t>The primary use of Polish grassland is cutting in order to obtain hay and to </a:t>
            </a:r>
            <a:r>
              <a:rPr lang="en-GB" altLang="pl-PL" b="1" smtClean="0">
                <a:cs typeface="Arial" panose="020B0604020202020204" pitchFamily="34" charset="0"/>
              </a:rPr>
              <a:t>smaller extent, </a:t>
            </a:r>
            <a:r>
              <a:rPr lang="en-GB" altLang="pl-PL" b="1" dirty="0" smtClean="0">
                <a:cs typeface="Arial" panose="020B0604020202020204" pitchFamily="34" charset="0"/>
              </a:rPr>
              <a:t>to produce silage.</a:t>
            </a:r>
            <a:endParaRPr lang="pl-PL" altLang="pl-PL" dirty="0" smtClean="0">
              <a:cs typeface="Arial" panose="020B0604020202020204" pitchFamily="34" charset="0"/>
            </a:endParaRPr>
          </a:p>
          <a:p>
            <a:r>
              <a:rPr lang="en-GB" altLang="pl-PL" b="1" dirty="0" smtClean="0">
                <a:cs typeface="Arial" panose="020B0604020202020204" pitchFamily="34" charset="0"/>
              </a:rPr>
              <a:t>Hay production from permanent grassland was 12.1 </a:t>
            </a:r>
            <a:r>
              <a:rPr lang="en-GB" altLang="pl-PL" b="1" dirty="0" err="1" smtClean="0">
                <a:cs typeface="Arial" panose="020B0604020202020204" pitchFamily="34" charset="0"/>
              </a:rPr>
              <a:t>mln</a:t>
            </a:r>
            <a:r>
              <a:rPr lang="en-GB" altLang="pl-PL" b="1" dirty="0" smtClean="0">
                <a:cs typeface="Arial" panose="020B0604020202020204" pitchFamily="34" charset="0"/>
              </a:rPr>
              <a:t> t and </a:t>
            </a:r>
            <a:r>
              <a:rPr lang="pl-PL" altLang="pl-PL" b="1" dirty="0" smtClean="0">
                <a:cs typeface="Arial" panose="020B0604020202020204" pitchFamily="34" charset="0"/>
              </a:rPr>
              <a:t>DM</a:t>
            </a:r>
            <a:r>
              <a:rPr lang="en-GB" altLang="pl-PL" b="1" dirty="0" smtClean="0">
                <a:cs typeface="Arial" panose="020B0604020202020204" pitchFamily="34" charset="0"/>
              </a:rPr>
              <a:t> production from permanent pastures amounted to about 2.9 tonnes. The average yield of hay was over 4.7 t/ha.</a:t>
            </a:r>
            <a:endParaRPr lang="pl-PL" altLang="pl-PL" dirty="0" smtClean="0">
              <a:cs typeface="Arial" panose="020B0604020202020204" pitchFamily="34" charset="0"/>
            </a:endParaRPr>
          </a:p>
          <a:p>
            <a:r>
              <a:rPr lang="pl-PL" altLang="pl-PL" dirty="0" smtClean="0">
                <a:cs typeface="Arial" panose="020B0604020202020204" pitchFamily="34" charset="0"/>
              </a:rPr>
              <a:t> </a:t>
            </a:r>
          </a:p>
        </p:txBody>
      </p:sp>
    </p:spTree>
    <p:extLst>
      <p:ext uri="{BB962C8B-B14F-4D97-AF65-F5344CB8AC3E}">
        <p14:creationId xmlns:p14="http://schemas.microsoft.com/office/powerpoint/2010/main" val="10435623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xfrm>
            <a:off x="3883025" y="9259888"/>
            <a:ext cx="2968625" cy="487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fld id="{C1692FCC-FBFD-45BA-8820-9C982087E701}"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100000"/>
                </a:lnSpc>
                <a:spcBef>
                  <a:spcPct val="0"/>
                </a:spcBef>
                <a:spcAft>
                  <a:spcPct val="0"/>
                </a:spcAft>
                <a:buClrTx/>
                <a:buSzTx/>
                <a:buFontTx/>
                <a:buNone/>
                <a:tabLst/>
                <a:defRPr/>
              </a:pPr>
              <a:t>257</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308947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sv-SE" smtClean="0"/>
          </a:p>
        </p:txBody>
      </p:sp>
      <p:sp>
        <p:nvSpPr>
          <p:cNvPr id="68611"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685817" indent="-263776">
              <a:defRPr>
                <a:solidFill>
                  <a:schemeClr val="tx1"/>
                </a:solidFill>
                <a:latin typeface="Calibri" pitchFamily="34" charset="0"/>
              </a:defRPr>
            </a:lvl2pPr>
            <a:lvl3pPr marL="1055103" indent="-211021">
              <a:defRPr>
                <a:solidFill>
                  <a:schemeClr val="tx1"/>
                </a:solidFill>
                <a:latin typeface="Calibri" pitchFamily="34" charset="0"/>
              </a:defRPr>
            </a:lvl3pPr>
            <a:lvl4pPr marL="1477145" indent="-211021">
              <a:defRPr>
                <a:solidFill>
                  <a:schemeClr val="tx1"/>
                </a:solidFill>
                <a:latin typeface="Calibri" pitchFamily="34" charset="0"/>
              </a:defRPr>
            </a:lvl4pPr>
            <a:lvl5pPr marL="1899186" indent="-211021">
              <a:defRPr>
                <a:solidFill>
                  <a:schemeClr val="tx1"/>
                </a:solidFill>
                <a:latin typeface="Calibri" pitchFamily="34" charset="0"/>
              </a:defRPr>
            </a:lvl5pPr>
            <a:lvl6pPr marL="2321227" indent="-211021" fontAlgn="base">
              <a:spcBef>
                <a:spcPct val="0"/>
              </a:spcBef>
              <a:spcAft>
                <a:spcPct val="0"/>
              </a:spcAft>
              <a:defRPr>
                <a:solidFill>
                  <a:schemeClr val="tx1"/>
                </a:solidFill>
                <a:latin typeface="Calibri" pitchFamily="34" charset="0"/>
              </a:defRPr>
            </a:lvl6pPr>
            <a:lvl7pPr marL="2743269" indent="-211021" fontAlgn="base">
              <a:spcBef>
                <a:spcPct val="0"/>
              </a:spcBef>
              <a:spcAft>
                <a:spcPct val="0"/>
              </a:spcAft>
              <a:defRPr>
                <a:solidFill>
                  <a:schemeClr val="tx1"/>
                </a:solidFill>
                <a:latin typeface="Calibri" pitchFamily="34" charset="0"/>
              </a:defRPr>
            </a:lvl7pPr>
            <a:lvl8pPr marL="3165310" indent="-211021" fontAlgn="base">
              <a:spcBef>
                <a:spcPct val="0"/>
              </a:spcBef>
              <a:spcAft>
                <a:spcPct val="0"/>
              </a:spcAft>
              <a:defRPr>
                <a:solidFill>
                  <a:schemeClr val="tx1"/>
                </a:solidFill>
                <a:latin typeface="Calibri" pitchFamily="34" charset="0"/>
              </a:defRPr>
            </a:lvl8pPr>
            <a:lvl9pPr marL="3587351" indent="-211021" fontAlgn="base">
              <a:spcBef>
                <a:spcPct val="0"/>
              </a:spcBef>
              <a:spcAft>
                <a:spcPct val="0"/>
              </a:spcAft>
              <a:defRPr>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598F5E6-3AAE-4CFF-8A52-0754CB977D84}" type="slidenum">
              <a:rPr kumimoji="0" lang="fr-FR" altLang="sv-SE"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fr-FR" altLang="sv-S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090219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fld id="{A5EC485F-015F-4BF8-ABE3-EEE107973B32}" type="slidenum">
              <a:rPr kumimoji="0" lang="pl-PL" altLang="pl-P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100000"/>
                </a:lnSpc>
                <a:spcBef>
                  <a:spcPct val="0"/>
                </a:spcBef>
                <a:spcAft>
                  <a:spcPct val="0"/>
                </a:spcAft>
                <a:buClrTx/>
                <a:buSzTx/>
                <a:buFontTx/>
                <a:buNone/>
                <a:tabLst/>
                <a:defRPr/>
              </a:pPr>
              <a:t>259</a:t>
            </a:fld>
            <a:endParaRPr kumimoji="0" lang="pl-PL" altLang="pl-P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33123" name="Rectangle 2"/>
          <p:cNvSpPr>
            <a:spLocks noGrp="1" noRot="1" noChangeAspect="1" noChangeArrowheads="1" noTextEdit="1"/>
          </p:cNvSpPr>
          <p:nvPr>
            <p:ph type="sldImg"/>
          </p:nvPr>
        </p:nvSpPr>
        <p:spPr>
          <a:xfrm>
            <a:off x="989013" y="730250"/>
            <a:ext cx="4873625" cy="3656013"/>
          </a:xfrm>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4855748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a:ln>
            <a:solidFill>
              <a:srgbClr val="000000"/>
            </a:solidFill>
            <a:miter lim="800000"/>
            <a:headEnd/>
            <a:tailEnd/>
          </a:ln>
        </p:spPr>
      </p:sp>
      <p:sp>
        <p:nvSpPr>
          <p:cNvPr id="286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pl-PL" b="1" smtClean="0"/>
              <a:t>The production of fodder for animals has been the main goal</a:t>
            </a:r>
            <a:r>
              <a:rPr lang="pl-PL" altLang="pl-PL" b="1" smtClean="0"/>
              <a:t> of</a:t>
            </a:r>
            <a:r>
              <a:rPr lang="en-GB" altLang="pl-PL" b="1" smtClean="0"/>
              <a:t> meadow and pasture utilisation so far. This map shows the variation of the grassland productivity across the European countries.</a:t>
            </a:r>
            <a:endParaRPr lang="pl-PL" altLang="pl-PL" smtClean="0"/>
          </a:p>
          <a:p>
            <a:pPr eaLnBrk="1" hangingPunct="1"/>
            <a:endParaRPr lang="pl-PL" altLang="pl-PL" smtClean="0"/>
          </a:p>
        </p:txBody>
      </p:sp>
    </p:spTree>
    <p:extLst>
      <p:ext uri="{BB962C8B-B14F-4D97-AF65-F5344CB8AC3E}">
        <p14:creationId xmlns:p14="http://schemas.microsoft.com/office/powerpoint/2010/main" val="28193246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a:ln>
            <a:solidFill>
              <a:srgbClr val="000000"/>
            </a:solidFill>
            <a:miter lim="800000"/>
            <a:headEnd/>
            <a:tailEnd/>
          </a:ln>
        </p:spPr>
      </p:sp>
      <p:sp>
        <p:nvSpPr>
          <p:cNvPr id="286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pl-PL" b="1" smtClean="0"/>
              <a:t>The production of fodder for animals has been the main goal</a:t>
            </a:r>
            <a:r>
              <a:rPr lang="pl-PL" altLang="pl-PL" b="1" smtClean="0"/>
              <a:t> of</a:t>
            </a:r>
            <a:r>
              <a:rPr lang="en-GB" altLang="pl-PL" b="1" smtClean="0"/>
              <a:t> meadow and pasture utilisation so far. This map shows the variation of the grassland productivity across the European countries.</a:t>
            </a:r>
            <a:endParaRPr lang="pl-PL" altLang="pl-PL" smtClean="0"/>
          </a:p>
          <a:p>
            <a:pPr eaLnBrk="1" hangingPunct="1"/>
            <a:endParaRPr lang="pl-PL" altLang="pl-PL" smtClean="0"/>
          </a:p>
        </p:txBody>
      </p:sp>
    </p:spTree>
    <p:extLst>
      <p:ext uri="{BB962C8B-B14F-4D97-AF65-F5344CB8AC3E}">
        <p14:creationId xmlns:p14="http://schemas.microsoft.com/office/powerpoint/2010/main" val="17899857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pl-PL" b="1" dirty="0" smtClean="0">
                <a:cs typeface="Arial" panose="020B0604020202020204" pitchFamily="34" charset="0"/>
              </a:rPr>
              <a:t>The primary use of Polish grassland is cutting in order to obtain hay and to </a:t>
            </a:r>
            <a:r>
              <a:rPr lang="en-GB" altLang="pl-PL" b="1" smtClean="0">
                <a:cs typeface="Arial" panose="020B0604020202020204" pitchFamily="34" charset="0"/>
              </a:rPr>
              <a:t>smaller extent, </a:t>
            </a:r>
            <a:r>
              <a:rPr lang="en-GB" altLang="pl-PL" b="1" dirty="0" smtClean="0">
                <a:cs typeface="Arial" panose="020B0604020202020204" pitchFamily="34" charset="0"/>
              </a:rPr>
              <a:t>to produce silage.</a:t>
            </a:r>
            <a:endParaRPr lang="pl-PL" altLang="pl-PL" dirty="0" smtClean="0">
              <a:cs typeface="Arial" panose="020B0604020202020204" pitchFamily="34" charset="0"/>
            </a:endParaRPr>
          </a:p>
          <a:p>
            <a:r>
              <a:rPr lang="en-GB" altLang="pl-PL" b="1" dirty="0" smtClean="0">
                <a:cs typeface="Arial" panose="020B0604020202020204" pitchFamily="34" charset="0"/>
              </a:rPr>
              <a:t>Hay production from permanent grassland was 12.1 </a:t>
            </a:r>
            <a:r>
              <a:rPr lang="en-GB" altLang="pl-PL" b="1" dirty="0" err="1" smtClean="0">
                <a:cs typeface="Arial" panose="020B0604020202020204" pitchFamily="34" charset="0"/>
              </a:rPr>
              <a:t>mln</a:t>
            </a:r>
            <a:r>
              <a:rPr lang="en-GB" altLang="pl-PL" b="1" dirty="0" smtClean="0">
                <a:cs typeface="Arial" panose="020B0604020202020204" pitchFamily="34" charset="0"/>
              </a:rPr>
              <a:t> t and </a:t>
            </a:r>
            <a:r>
              <a:rPr lang="pl-PL" altLang="pl-PL" b="1" dirty="0" smtClean="0">
                <a:cs typeface="Arial" panose="020B0604020202020204" pitchFamily="34" charset="0"/>
              </a:rPr>
              <a:t>DM</a:t>
            </a:r>
            <a:r>
              <a:rPr lang="en-GB" altLang="pl-PL" b="1" dirty="0" smtClean="0">
                <a:cs typeface="Arial" panose="020B0604020202020204" pitchFamily="34" charset="0"/>
              </a:rPr>
              <a:t> production from permanent pastures amounted to about 2.9 tonnes. The average yield of hay was over 4.7 t/ha.</a:t>
            </a:r>
            <a:endParaRPr lang="pl-PL" altLang="pl-PL" dirty="0" smtClean="0">
              <a:cs typeface="Arial" panose="020B0604020202020204" pitchFamily="34" charset="0"/>
            </a:endParaRPr>
          </a:p>
          <a:p>
            <a:r>
              <a:rPr lang="pl-PL" altLang="pl-PL" dirty="0" smtClean="0">
                <a:cs typeface="Arial" panose="020B0604020202020204" pitchFamily="34" charset="0"/>
              </a:rPr>
              <a:t> </a:t>
            </a:r>
          </a:p>
        </p:txBody>
      </p:sp>
    </p:spTree>
    <p:extLst>
      <p:ext uri="{BB962C8B-B14F-4D97-AF65-F5344CB8AC3E}">
        <p14:creationId xmlns:p14="http://schemas.microsoft.com/office/powerpoint/2010/main" val="15548705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pl-PL" b="1" dirty="0" smtClean="0">
                <a:cs typeface="Arial" panose="020B0604020202020204" pitchFamily="34" charset="0"/>
              </a:rPr>
              <a:t>The primary use of Polish grassland is cutting in order to obtain hay and to </a:t>
            </a:r>
            <a:r>
              <a:rPr lang="en-GB" altLang="pl-PL" b="1" smtClean="0">
                <a:cs typeface="Arial" panose="020B0604020202020204" pitchFamily="34" charset="0"/>
              </a:rPr>
              <a:t>smaller extent, </a:t>
            </a:r>
            <a:r>
              <a:rPr lang="en-GB" altLang="pl-PL" b="1" dirty="0" smtClean="0">
                <a:cs typeface="Arial" panose="020B0604020202020204" pitchFamily="34" charset="0"/>
              </a:rPr>
              <a:t>to produce silage.</a:t>
            </a:r>
            <a:endParaRPr lang="pl-PL" altLang="pl-PL" dirty="0" smtClean="0">
              <a:cs typeface="Arial" panose="020B0604020202020204" pitchFamily="34" charset="0"/>
            </a:endParaRPr>
          </a:p>
          <a:p>
            <a:r>
              <a:rPr lang="en-GB" altLang="pl-PL" b="1" dirty="0" smtClean="0">
                <a:cs typeface="Arial" panose="020B0604020202020204" pitchFamily="34" charset="0"/>
              </a:rPr>
              <a:t>Hay production from permanent grassland was 12.1 </a:t>
            </a:r>
            <a:r>
              <a:rPr lang="en-GB" altLang="pl-PL" b="1" dirty="0" err="1" smtClean="0">
                <a:cs typeface="Arial" panose="020B0604020202020204" pitchFamily="34" charset="0"/>
              </a:rPr>
              <a:t>mln</a:t>
            </a:r>
            <a:r>
              <a:rPr lang="en-GB" altLang="pl-PL" b="1" dirty="0" smtClean="0">
                <a:cs typeface="Arial" panose="020B0604020202020204" pitchFamily="34" charset="0"/>
              </a:rPr>
              <a:t> t and </a:t>
            </a:r>
            <a:r>
              <a:rPr lang="pl-PL" altLang="pl-PL" b="1" dirty="0" smtClean="0">
                <a:cs typeface="Arial" panose="020B0604020202020204" pitchFamily="34" charset="0"/>
              </a:rPr>
              <a:t>DM</a:t>
            </a:r>
            <a:r>
              <a:rPr lang="en-GB" altLang="pl-PL" b="1" dirty="0" smtClean="0">
                <a:cs typeface="Arial" panose="020B0604020202020204" pitchFamily="34" charset="0"/>
              </a:rPr>
              <a:t> production from permanent pastures amounted to about 2.9 tonnes. The average yield of hay was over 4.7 t/ha.</a:t>
            </a:r>
            <a:endParaRPr lang="pl-PL" altLang="pl-PL" dirty="0" smtClean="0">
              <a:cs typeface="Arial" panose="020B0604020202020204" pitchFamily="34" charset="0"/>
            </a:endParaRPr>
          </a:p>
          <a:p>
            <a:r>
              <a:rPr lang="pl-PL" altLang="pl-PL" dirty="0" smtClean="0">
                <a:cs typeface="Arial" panose="020B0604020202020204" pitchFamily="34" charset="0"/>
              </a:rPr>
              <a:t> </a:t>
            </a:r>
          </a:p>
        </p:txBody>
      </p:sp>
    </p:spTree>
    <p:extLst>
      <p:ext uri="{BB962C8B-B14F-4D97-AF65-F5344CB8AC3E}">
        <p14:creationId xmlns:p14="http://schemas.microsoft.com/office/powerpoint/2010/main" val="33797769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pl-PL" b="1" dirty="0" smtClean="0">
                <a:cs typeface="Arial" panose="020B0604020202020204" pitchFamily="34" charset="0"/>
              </a:rPr>
              <a:t>The primary use of Polish grassland is cutting in order to obtain hay and to </a:t>
            </a:r>
            <a:r>
              <a:rPr lang="en-GB" altLang="pl-PL" b="1" smtClean="0">
                <a:cs typeface="Arial" panose="020B0604020202020204" pitchFamily="34" charset="0"/>
              </a:rPr>
              <a:t>smaller extent, </a:t>
            </a:r>
            <a:r>
              <a:rPr lang="en-GB" altLang="pl-PL" b="1" dirty="0" smtClean="0">
                <a:cs typeface="Arial" panose="020B0604020202020204" pitchFamily="34" charset="0"/>
              </a:rPr>
              <a:t>to produce silage.</a:t>
            </a:r>
            <a:endParaRPr lang="pl-PL" altLang="pl-PL" dirty="0" smtClean="0">
              <a:cs typeface="Arial" panose="020B0604020202020204" pitchFamily="34" charset="0"/>
            </a:endParaRPr>
          </a:p>
          <a:p>
            <a:r>
              <a:rPr lang="en-GB" altLang="pl-PL" b="1" dirty="0" smtClean="0">
                <a:cs typeface="Arial" panose="020B0604020202020204" pitchFamily="34" charset="0"/>
              </a:rPr>
              <a:t>Hay production from permanent grassland was 12.1 </a:t>
            </a:r>
            <a:r>
              <a:rPr lang="en-GB" altLang="pl-PL" b="1" dirty="0" err="1" smtClean="0">
                <a:cs typeface="Arial" panose="020B0604020202020204" pitchFamily="34" charset="0"/>
              </a:rPr>
              <a:t>mln</a:t>
            </a:r>
            <a:r>
              <a:rPr lang="en-GB" altLang="pl-PL" b="1" dirty="0" smtClean="0">
                <a:cs typeface="Arial" panose="020B0604020202020204" pitchFamily="34" charset="0"/>
              </a:rPr>
              <a:t> t and </a:t>
            </a:r>
            <a:r>
              <a:rPr lang="pl-PL" altLang="pl-PL" b="1" dirty="0" smtClean="0">
                <a:cs typeface="Arial" panose="020B0604020202020204" pitchFamily="34" charset="0"/>
              </a:rPr>
              <a:t>DM</a:t>
            </a:r>
            <a:r>
              <a:rPr lang="en-GB" altLang="pl-PL" b="1" dirty="0" smtClean="0">
                <a:cs typeface="Arial" panose="020B0604020202020204" pitchFamily="34" charset="0"/>
              </a:rPr>
              <a:t> production from permanent pastures amounted to about 2.9 tonnes. The average yield of hay was over 4.7 t/ha.</a:t>
            </a:r>
            <a:endParaRPr lang="pl-PL" altLang="pl-PL" dirty="0" smtClean="0">
              <a:cs typeface="Arial" panose="020B0604020202020204" pitchFamily="34" charset="0"/>
            </a:endParaRPr>
          </a:p>
          <a:p>
            <a:r>
              <a:rPr lang="pl-PL" altLang="pl-PL" dirty="0" smtClean="0">
                <a:cs typeface="Arial" panose="020B0604020202020204" pitchFamily="34" charset="0"/>
              </a:rPr>
              <a:t> </a:t>
            </a:r>
          </a:p>
        </p:txBody>
      </p:sp>
    </p:spTree>
    <p:extLst>
      <p:ext uri="{BB962C8B-B14F-4D97-AF65-F5344CB8AC3E}">
        <p14:creationId xmlns:p14="http://schemas.microsoft.com/office/powerpoint/2010/main" val="42257916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1837452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25023744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7378610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4111132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endParaRPr lang="en-IE" altLang="en-US" smtClean="0"/>
          </a:p>
        </p:txBody>
      </p:sp>
      <p:sp>
        <p:nvSpPr>
          <p:cNvPr id="66564" name="Slide Number Placeholder 3"/>
          <p:cNvSpPr>
            <a:spLocks noGrp="1"/>
          </p:cNvSpPr>
          <p:nvPr>
            <p:ph type="sldNum" sz="quarter" idx="5"/>
          </p:nvPr>
        </p:nvSpPr>
        <p:spPr>
          <a:noFill/>
        </p:spPr>
        <p:txBody>
          <a:bodyPr/>
          <a:lstStyle>
            <a:lvl1pPr defTabSz="922338">
              <a:defRPr b="1">
                <a:solidFill>
                  <a:schemeClr val="bg1"/>
                </a:solidFill>
                <a:latin typeface="Arial" charset="0"/>
              </a:defRPr>
            </a:lvl1pPr>
            <a:lvl2pPr marL="742950" indent="-285750" defTabSz="922338">
              <a:defRPr b="1">
                <a:solidFill>
                  <a:schemeClr val="bg1"/>
                </a:solidFill>
                <a:latin typeface="Arial" charset="0"/>
              </a:defRPr>
            </a:lvl2pPr>
            <a:lvl3pPr marL="1143000" indent="-228600" defTabSz="922338">
              <a:defRPr b="1">
                <a:solidFill>
                  <a:schemeClr val="bg1"/>
                </a:solidFill>
                <a:latin typeface="Arial" charset="0"/>
              </a:defRPr>
            </a:lvl3pPr>
            <a:lvl4pPr marL="1600200" indent="-228600" defTabSz="922338">
              <a:defRPr b="1">
                <a:solidFill>
                  <a:schemeClr val="bg1"/>
                </a:solidFill>
                <a:latin typeface="Arial" charset="0"/>
              </a:defRPr>
            </a:lvl4pPr>
            <a:lvl5pPr marL="2057400" indent="-228600" defTabSz="922338">
              <a:defRPr b="1">
                <a:solidFill>
                  <a:schemeClr val="bg1"/>
                </a:solidFill>
                <a:latin typeface="Arial" charset="0"/>
              </a:defRPr>
            </a:lvl5pPr>
            <a:lvl6pPr marL="2514600" indent="-228600" algn="ctr" defTabSz="922338" eaLnBrk="0" fontAlgn="base" hangingPunct="0">
              <a:spcBef>
                <a:spcPct val="50000"/>
              </a:spcBef>
              <a:spcAft>
                <a:spcPct val="0"/>
              </a:spcAft>
              <a:defRPr b="1">
                <a:solidFill>
                  <a:schemeClr val="bg1"/>
                </a:solidFill>
                <a:latin typeface="Arial" charset="0"/>
              </a:defRPr>
            </a:lvl6pPr>
            <a:lvl7pPr marL="2971800" indent="-228600" algn="ctr" defTabSz="922338" eaLnBrk="0" fontAlgn="base" hangingPunct="0">
              <a:spcBef>
                <a:spcPct val="50000"/>
              </a:spcBef>
              <a:spcAft>
                <a:spcPct val="0"/>
              </a:spcAft>
              <a:defRPr b="1">
                <a:solidFill>
                  <a:schemeClr val="bg1"/>
                </a:solidFill>
                <a:latin typeface="Arial" charset="0"/>
              </a:defRPr>
            </a:lvl7pPr>
            <a:lvl8pPr marL="3429000" indent="-228600" algn="ctr" defTabSz="922338" eaLnBrk="0" fontAlgn="base" hangingPunct="0">
              <a:spcBef>
                <a:spcPct val="50000"/>
              </a:spcBef>
              <a:spcAft>
                <a:spcPct val="0"/>
              </a:spcAft>
              <a:defRPr b="1">
                <a:solidFill>
                  <a:schemeClr val="bg1"/>
                </a:solidFill>
                <a:latin typeface="Arial" charset="0"/>
              </a:defRPr>
            </a:lvl8pPr>
            <a:lvl9pPr marL="3886200" indent="-228600" algn="ctr" defTabSz="922338" eaLnBrk="0" fontAlgn="base" hangingPunct="0">
              <a:spcBef>
                <a:spcPct val="50000"/>
              </a:spcBef>
              <a:spcAft>
                <a:spcPct val="0"/>
              </a:spcAft>
              <a:defRPr b="1">
                <a:solidFill>
                  <a:schemeClr val="bg1"/>
                </a:solidFill>
                <a:latin typeface="Arial" charset="0"/>
              </a:defRPr>
            </a:lvl9pPr>
          </a:lstStyle>
          <a:p>
            <a:pPr marL="0" marR="0" lvl="0" indent="0" algn="r" defTabSz="922338" rtl="0" eaLnBrk="1" fontAlgn="auto" latinLnBrk="0" hangingPunct="1">
              <a:lnSpc>
                <a:spcPct val="100000"/>
              </a:lnSpc>
              <a:spcBef>
                <a:spcPts val="0"/>
              </a:spcBef>
              <a:spcAft>
                <a:spcPts val="0"/>
              </a:spcAft>
              <a:buClrTx/>
              <a:buSzTx/>
              <a:buFontTx/>
              <a:buNone/>
              <a:tabLst/>
              <a:defRPr/>
            </a:pPr>
            <a:fld id="{6DDB93D6-7A99-4069-97D5-E0FB48EFD54F}" type="slidenum">
              <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2338" rtl="0" eaLnBrk="1" fontAlgn="auto" latinLnBrk="0" hangingPunct="1">
                <a:lnSpc>
                  <a:spcPct val="100000"/>
                </a:lnSpc>
                <a:spcBef>
                  <a:spcPts val="0"/>
                </a:spcBef>
                <a:spcAft>
                  <a:spcPts val="0"/>
                </a:spcAft>
                <a:buClrTx/>
                <a:buSzTx/>
                <a:buFontTx/>
                <a:buNone/>
                <a:tabLst/>
                <a:defRPr/>
              </a:pPr>
              <a:t>57</a:t>
            </a:fld>
            <a:endPar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539130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40362921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Arial" panose="020B0604020202020204" pitchFamily="34" charset="0"/>
              <a:buNone/>
              <a:tabLst/>
              <a:defRPr/>
            </a:pPr>
            <a:fld id="{DE58540B-E664-40C5-BAFF-A2199FDFA865}"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1" fontAlgn="base" latinLnBrk="0" hangingPunct="1">
                <a:lnSpc>
                  <a:spcPct val="93000"/>
                </a:lnSpc>
                <a:spcBef>
                  <a:spcPct val="0"/>
                </a:spcBef>
                <a:spcAft>
                  <a:spcPct val="0"/>
                </a:spcAft>
                <a:buClr>
                  <a:srgbClr val="000000"/>
                </a:buClr>
                <a:buSzPct val="100000"/>
                <a:buFont typeface="Arial" panose="020B0604020202020204" pitchFamily="34" charset="0"/>
                <a:buNone/>
                <a:tabLst/>
                <a:defRPr/>
              </a:pPr>
              <a:t>275</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251" name="Rectangle 2"/>
          <p:cNvSpPr>
            <a:spLocks noGrp="1" noRot="1" noChangeAspect="1" noChangeArrowheads="1" noTextEdit="1"/>
          </p:cNvSpPr>
          <p:nvPr>
            <p:ph type="sldImg"/>
          </p:nvPr>
        </p:nvSpPr>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14899497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fld id="{353617F1-2D69-4B65-BC07-41668758D2C0}"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t>276</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515" name="Rectangle 2"/>
          <p:cNvSpPr>
            <a:spLocks noGrp="1" noRot="1" noChangeAspect="1" noChangeArrowheads="1" noTextEdit="1"/>
          </p:cNvSpPr>
          <p:nvPr>
            <p:ph type="sldImg"/>
          </p:nvPr>
        </p:nvSpPr>
        <p:spPr>
          <a:xfrm>
            <a:off x="1143000" y="685800"/>
            <a:ext cx="4572000" cy="3429000"/>
          </a:xfrm>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20175720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fld id="{353617F1-2D69-4B65-BC07-41668758D2C0}"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t>277</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515" name="Rectangle 2"/>
          <p:cNvSpPr>
            <a:spLocks noGrp="1" noRot="1" noChangeAspect="1" noChangeArrowheads="1" noTextEdit="1"/>
          </p:cNvSpPr>
          <p:nvPr>
            <p:ph type="sldImg"/>
          </p:nvPr>
        </p:nvSpPr>
        <p:spPr>
          <a:xfrm>
            <a:off x="1143000" y="685800"/>
            <a:ext cx="4572000" cy="3429000"/>
          </a:xfrm>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29735777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fld id="{353617F1-2D69-4B65-BC07-41668758D2C0}"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t>280</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515" name="Rectangle 2"/>
          <p:cNvSpPr>
            <a:spLocks noGrp="1" noRot="1" noChangeAspect="1" noChangeArrowheads="1" noTextEdit="1"/>
          </p:cNvSpPr>
          <p:nvPr>
            <p:ph type="sldImg"/>
          </p:nvPr>
        </p:nvSpPr>
        <p:spPr>
          <a:xfrm>
            <a:off x="1143000" y="685800"/>
            <a:ext cx="4572000" cy="3429000"/>
          </a:xfrm>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2901015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xfrm>
            <a:off x="3883025" y="9259888"/>
            <a:ext cx="2968625" cy="487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fld id="{8219426F-1035-460B-805D-3D483FEE4367}"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100000"/>
                </a:lnSpc>
                <a:spcBef>
                  <a:spcPct val="0"/>
                </a:spcBef>
                <a:spcAft>
                  <a:spcPct val="0"/>
                </a:spcAft>
                <a:buClrTx/>
                <a:buSzTx/>
                <a:buFontTx/>
                <a:buNone/>
                <a:tabLst/>
                <a:defRPr/>
              </a:pPr>
              <a:t>283</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915" name="Rectangle 2"/>
          <p:cNvSpPr>
            <a:spLocks noGrp="1" noRot="1" noChangeAspect="1" noChangeArrowheads="1" noTextEdit="1"/>
          </p:cNvSpPr>
          <p:nvPr>
            <p:ph type="sldImg"/>
          </p:nvPr>
        </p:nvSpPr>
        <p:spPr>
          <a:xfrm>
            <a:off x="990600" y="731838"/>
            <a:ext cx="4872038" cy="3654425"/>
          </a:xfrm>
          <a:ln/>
        </p:spPr>
      </p:sp>
      <p:sp>
        <p:nvSpPr>
          <p:cNvPr id="38916" name="Rectangle 3"/>
          <p:cNvSpPr>
            <a:spLocks noGrp="1" noChangeArrowheads="1"/>
          </p:cNvSpPr>
          <p:nvPr>
            <p:ph type="body" idx="1"/>
          </p:nvPr>
        </p:nvSpPr>
        <p:spPr>
          <a:xfrm>
            <a:off x="912813" y="4630738"/>
            <a:ext cx="5026025" cy="4386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32347177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4733828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7665442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594029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defRPr sz="1200">
                <a:solidFill>
                  <a:schemeClr val="tx1"/>
                </a:solidFill>
                <a:latin typeface="Times New Roman" panose="02020603050405020304" pitchFamily="18" charset="0"/>
              </a:defRPr>
            </a:lvl1pPr>
            <a:lvl2pPr marL="742950" indent="-285750" defTabSz="449263">
              <a:spcBef>
                <a:spcPct val="30000"/>
              </a:spcBef>
              <a:defRPr sz="1200">
                <a:solidFill>
                  <a:schemeClr val="tx1"/>
                </a:solidFill>
                <a:latin typeface="Times New Roman" panose="02020603050405020304" pitchFamily="18" charset="0"/>
              </a:defRPr>
            </a:lvl2pPr>
            <a:lvl3pPr marL="1143000" indent="-228600" defTabSz="449263">
              <a:spcBef>
                <a:spcPct val="30000"/>
              </a:spcBef>
              <a:defRPr sz="1200">
                <a:solidFill>
                  <a:schemeClr val="tx1"/>
                </a:solidFill>
                <a:latin typeface="Times New Roman" panose="02020603050405020304" pitchFamily="18" charset="0"/>
              </a:defRPr>
            </a:lvl3pPr>
            <a:lvl4pPr marL="1600200" indent="-228600" defTabSz="449263">
              <a:spcBef>
                <a:spcPct val="30000"/>
              </a:spcBef>
              <a:defRPr sz="1200">
                <a:solidFill>
                  <a:schemeClr val="tx1"/>
                </a:solidFill>
                <a:latin typeface="Times New Roman" panose="02020603050405020304" pitchFamily="18" charset="0"/>
              </a:defRPr>
            </a:lvl4pPr>
            <a:lvl5pPr marL="2057400" indent="-228600" defTabSz="449263">
              <a:spcBef>
                <a:spcPct val="30000"/>
              </a:spcBef>
              <a:defRPr sz="1200">
                <a:solidFill>
                  <a:schemeClr val="tx1"/>
                </a:solidFill>
                <a:latin typeface="Times New Roman" panose="02020603050405020304" pitchFamily="18" charset="0"/>
              </a:defRPr>
            </a:lvl5pPr>
            <a:lvl6pPr marL="2514600" indent="-228600" defTabSz="4492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4492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4492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4492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449263" rtl="0" eaLnBrk="0" fontAlgn="base" latinLnBrk="0" hangingPunct="0">
              <a:lnSpc>
                <a:spcPct val="93000"/>
              </a:lnSpc>
              <a:spcBef>
                <a:spcPct val="0"/>
              </a:spcBef>
              <a:spcAft>
                <a:spcPct val="0"/>
              </a:spcAft>
              <a:buClr>
                <a:srgbClr val="000000"/>
              </a:buClr>
              <a:buSzTx/>
              <a:buFontTx/>
              <a:buNone/>
              <a:tabLst/>
              <a:defRPr/>
            </a:pPr>
            <a:fld id="{7A3148CE-8914-4A75-8857-AE96CC2F1C5A}" type="slidenum">
              <a:rPr kumimoji="0" lang="pl-PL" altLang="pl-PL"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93000"/>
                </a:lnSpc>
                <a:spcBef>
                  <a:spcPct val="0"/>
                </a:spcBef>
                <a:spcAft>
                  <a:spcPct val="0"/>
                </a:spcAft>
                <a:buClr>
                  <a:srgbClr val="000000"/>
                </a:buClr>
                <a:buSzTx/>
                <a:buFontTx/>
                <a:buNone/>
                <a:tabLst/>
                <a:defRPr/>
              </a:pPr>
              <a:t>291</a:t>
            </a:fld>
            <a:endParaRPr kumimoji="0" lang="pl-PL" altLang="pl-PL"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96259" name="Rectangle 2"/>
          <p:cNvSpPr>
            <a:spLocks noGrp="1" noRot="1" noChangeAspect="1" noChangeArrowheads="1" noTextEdit="1"/>
          </p:cNvSpPr>
          <p:nvPr>
            <p:ph type="sldImg"/>
          </p:nvPr>
        </p:nvSpPr>
        <p:spPr>
          <a:xfrm>
            <a:off x="1143000" y="685800"/>
            <a:ext cx="4572000" cy="3429000"/>
          </a:xfrm>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3997973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endParaRPr lang="en-IE" altLang="en-US" smtClean="0"/>
          </a:p>
        </p:txBody>
      </p:sp>
      <p:sp>
        <p:nvSpPr>
          <p:cNvPr id="67588" name="Slide Number Placeholder 3"/>
          <p:cNvSpPr>
            <a:spLocks noGrp="1"/>
          </p:cNvSpPr>
          <p:nvPr>
            <p:ph type="sldNum" sz="quarter" idx="5"/>
          </p:nvPr>
        </p:nvSpPr>
        <p:spPr>
          <a:noFill/>
        </p:spPr>
        <p:txBody>
          <a:bodyPr/>
          <a:lstStyle>
            <a:lvl1pPr defTabSz="922338">
              <a:defRPr b="1">
                <a:solidFill>
                  <a:schemeClr val="bg1"/>
                </a:solidFill>
                <a:latin typeface="Arial" charset="0"/>
              </a:defRPr>
            </a:lvl1pPr>
            <a:lvl2pPr marL="742950" indent="-285750" defTabSz="922338">
              <a:defRPr b="1">
                <a:solidFill>
                  <a:schemeClr val="bg1"/>
                </a:solidFill>
                <a:latin typeface="Arial" charset="0"/>
              </a:defRPr>
            </a:lvl2pPr>
            <a:lvl3pPr marL="1143000" indent="-228600" defTabSz="922338">
              <a:defRPr b="1">
                <a:solidFill>
                  <a:schemeClr val="bg1"/>
                </a:solidFill>
                <a:latin typeface="Arial" charset="0"/>
              </a:defRPr>
            </a:lvl3pPr>
            <a:lvl4pPr marL="1600200" indent="-228600" defTabSz="922338">
              <a:defRPr b="1">
                <a:solidFill>
                  <a:schemeClr val="bg1"/>
                </a:solidFill>
                <a:latin typeface="Arial" charset="0"/>
              </a:defRPr>
            </a:lvl4pPr>
            <a:lvl5pPr marL="2057400" indent="-228600" defTabSz="922338">
              <a:defRPr b="1">
                <a:solidFill>
                  <a:schemeClr val="bg1"/>
                </a:solidFill>
                <a:latin typeface="Arial" charset="0"/>
              </a:defRPr>
            </a:lvl5pPr>
            <a:lvl6pPr marL="2514600" indent="-228600" algn="ctr" defTabSz="922338" eaLnBrk="0" fontAlgn="base" hangingPunct="0">
              <a:spcBef>
                <a:spcPct val="50000"/>
              </a:spcBef>
              <a:spcAft>
                <a:spcPct val="0"/>
              </a:spcAft>
              <a:defRPr b="1">
                <a:solidFill>
                  <a:schemeClr val="bg1"/>
                </a:solidFill>
                <a:latin typeface="Arial" charset="0"/>
              </a:defRPr>
            </a:lvl6pPr>
            <a:lvl7pPr marL="2971800" indent="-228600" algn="ctr" defTabSz="922338" eaLnBrk="0" fontAlgn="base" hangingPunct="0">
              <a:spcBef>
                <a:spcPct val="50000"/>
              </a:spcBef>
              <a:spcAft>
                <a:spcPct val="0"/>
              </a:spcAft>
              <a:defRPr b="1">
                <a:solidFill>
                  <a:schemeClr val="bg1"/>
                </a:solidFill>
                <a:latin typeface="Arial" charset="0"/>
              </a:defRPr>
            </a:lvl7pPr>
            <a:lvl8pPr marL="3429000" indent="-228600" algn="ctr" defTabSz="922338" eaLnBrk="0" fontAlgn="base" hangingPunct="0">
              <a:spcBef>
                <a:spcPct val="50000"/>
              </a:spcBef>
              <a:spcAft>
                <a:spcPct val="0"/>
              </a:spcAft>
              <a:defRPr b="1">
                <a:solidFill>
                  <a:schemeClr val="bg1"/>
                </a:solidFill>
                <a:latin typeface="Arial" charset="0"/>
              </a:defRPr>
            </a:lvl8pPr>
            <a:lvl9pPr marL="3886200" indent="-228600" algn="ctr" defTabSz="922338" eaLnBrk="0" fontAlgn="base" hangingPunct="0">
              <a:spcBef>
                <a:spcPct val="50000"/>
              </a:spcBef>
              <a:spcAft>
                <a:spcPct val="0"/>
              </a:spcAft>
              <a:defRPr b="1">
                <a:solidFill>
                  <a:schemeClr val="bg1"/>
                </a:solidFill>
                <a:latin typeface="Arial" charset="0"/>
              </a:defRPr>
            </a:lvl9pPr>
          </a:lstStyle>
          <a:p>
            <a:pPr marL="0" marR="0" lvl="0" indent="0" algn="r" defTabSz="922338" rtl="0" eaLnBrk="1" fontAlgn="auto" latinLnBrk="0" hangingPunct="1">
              <a:lnSpc>
                <a:spcPct val="100000"/>
              </a:lnSpc>
              <a:spcBef>
                <a:spcPts val="0"/>
              </a:spcBef>
              <a:spcAft>
                <a:spcPts val="0"/>
              </a:spcAft>
              <a:buClrTx/>
              <a:buSzTx/>
              <a:buFontTx/>
              <a:buNone/>
              <a:tabLst/>
              <a:defRPr/>
            </a:pPr>
            <a:fld id="{1C702234-151D-41CD-91F7-FDD856AB5EA3}" type="slidenum">
              <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2338" rtl="0" eaLnBrk="1" fontAlgn="auto" latinLnBrk="0" hangingPunct="1">
                <a:lnSpc>
                  <a:spcPct val="100000"/>
                </a:lnSpc>
                <a:spcBef>
                  <a:spcPts val="0"/>
                </a:spcBef>
                <a:spcAft>
                  <a:spcPts val="0"/>
                </a:spcAft>
                <a:buClrTx/>
                <a:buSzTx/>
                <a:buFontTx/>
                <a:buNone/>
                <a:tabLst/>
                <a:defRPr/>
              </a:pPr>
              <a:t>58</a:t>
            </a:fld>
            <a:endPar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344741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defRPr sz="1200">
                <a:solidFill>
                  <a:schemeClr val="tx1"/>
                </a:solidFill>
                <a:latin typeface="Times New Roman" panose="02020603050405020304" pitchFamily="18" charset="0"/>
              </a:defRPr>
            </a:lvl1pPr>
            <a:lvl2pPr marL="742950" indent="-285750" defTabSz="449263">
              <a:spcBef>
                <a:spcPct val="30000"/>
              </a:spcBef>
              <a:defRPr sz="1200">
                <a:solidFill>
                  <a:schemeClr val="tx1"/>
                </a:solidFill>
                <a:latin typeface="Times New Roman" panose="02020603050405020304" pitchFamily="18" charset="0"/>
              </a:defRPr>
            </a:lvl2pPr>
            <a:lvl3pPr marL="1143000" indent="-228600" defTabSz="449263">
              <a:spcBef>
                <a:spcPct val="30000"/>
              </a:spcBef>
              <a:defRPr sz="1200">
                <a:solidFill>
                  <a:schemeClr val="tx1"/>
                </a:solidFill>
                <a:latin typeface="Times New Roman" panose="02020603050405020304" pitchFamily="18" charset="0"/>
              </a:defRPr>
            </a:lvl3pPr>
            <a:lvl4pPr marL="1600200" indent="-228600" defTabSz="449263">
              <a:spcBef>
                <a:spcPct val="30000"/>
              </a:spcBef>
              <a:defRPr sz="1200">
                <a:solidFill>
                  <a:schemeClr val="tx1"/>
                </a:solidFill>
                <a:latin typeface="Times New Roman" panose="02020603050405020304" pitchFamily="18" charset="0"/>
              </a:defRPr>
            </a:lvl4pPr>
            <a:lvl5pPr marL="2057400" indent="-228600" defTabSz="449263">
              <a:spcBef>
                <a:spcPct val="30000"/>
              </a:spcBef>
              <a:defRPr sz="1200">
                <a:solidFill>
                  <a:schemeClr val="tx1"/>
                </a:solidFill>
                <a:latin typeface="Times New Roman" panose="02020603050405020304" pitchFamily="18" charset="0"/>
              </a:defRPr>
            </a:lvl5pPr>
            <a:lvl6pPr marL="2514600" indent="-228600" defTabSz="4492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4492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4492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4492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449263" rtl="0" eaLnBrk="0" fontAlgn="base" latinLnBrk="0" hangingPunct="0">
              <a:lnSpc>
                <a:spcPct val="93000"/>
              </a:lnSpc>
              <a:spcBef>
                <a:spcPct val="0"/>
              </a:spcBef>
              <a:spcAft>
                <a:spcPct val="0"/>
              </a:spcAft>
              <a:buClr>
                <a:srgbClr val="000000"/>
              </a:buClr>
              <a:buSzTx/>
              <a:buFontTx/>
              <a:buNone/>
              <a:tabLst/>
              <a:defRPr/>
            </a:pPr>
            <a:fld id="{01B86B67-2D09-4BBE-B628-7E0FA77B5FF5}" type="slidenum">
              <a:rPr kumimoji="0" lang="pl-PL" altLang="pl-PL"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93000"/>
                </a:lnSpc>
                <a:spcBef>
                  <a:spcPct val="0"/>
                </a:spcBef>
                <a:spcAft>
                  <a:spcPct val="0"/>
                </a:spcAft>
                <a:buClr>
                  <a:srgbClr val="000000"/>
                </a:buClr>
                <a:buSzTx/>
                <a:buFontTx/>
                <a:buNone/>
                <a:tabLst/>
                <a:defRPr/>
              </a:pPr>
              <a:t>297</a:t>
            </a:fld>
            <a:endParaRPr kumimoji="0" lang="pl-PL" altLang="pl-PL"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26979" name="Rectangle 2"/>
          <p:cNvSpPr>
            <a:spLocks noGrp="1" noRot="1" noChangeAspect="1" noChangeArrowheads="1" noTextEdit="1"/>
          </p:cNvSpPr>
          <p:nvPr>
            <p:ph type="sldImg"/>
          </p:nvPr>
        </p:nvSpPr>
        <p:spPr>
          <a:xfrm>
            <a:off x="1143000" y="685800"/>
            <a:ext cx="4572000" cy="3429000"/>
          </a:xfrm>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21413100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Plus les références sont récentes, plus la fertilisation est modérée voire tend vers la suppression</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74E52-0AF3-4447-B43C-126C177705D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3511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FE90364-92BF-BA4E-BBA3-CA6381F41C98}" type="slidenum">
              <a:rPr lang="sv-SE" smtClean="0"/>
              <a:t>352</a:t>
            </a:fld>
            <a:endParaRPr lang="sv-SE"/>
          </a:p>
        </p:txBody>
      </p:sp>
    </p:spTree>
    <p:extLst>
      <p:ext uri="{BB962C8B-B14F-4D97-AF65-F5344CB8AC3E}">
        <p14:creationId xmlns:p14="http://schemas.microsoft.com/office/powerpoint/2010/main" val="291127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2599248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a:t>
            </a:fld>
            <a:endParaRPr lang="de-DE" dirty="0">
              <a:solidFill>
                <a:prstClr val="black"/>
              </a:solidFill>
            </a:endParaRPr>
          </a:p>
        </p:txBody>
      </p:sp>
    </p:spTree>
    <p:extLst>
      <p:ext uri="{BB962C8B-B14F-4D97-AF65-F5344CB8AC3E}">
        <p14:creationId xmlns:p14="http://schemas.microsoft.com/office/powerpoint/2010/main" val="3919840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a:t>
            </a:fld>
            <a:endParaRPr lang="de-DE" dirty="0">
              <a:solidFill>
                <a:prstClr val="black"/>
              </a:solidFill>
            </a:endParaRPr>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405464638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685875"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13"/>
          <p:cNvSpPr>
            <a:spLocks noGrp="1" noChangeArrowheads="1"/>
          </p:cNvSpPr>
          <p:nvPr>
            <p:ph type="dt" sz="half" idx="10"/>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p>
        </p:txBody>
      </p:sp>
      <p:sp>
        <p:nvSpPr>
          <p:cNvPr id="6" name="Rectangle 14"/>
          <p:cNvSpPr>
            <a:spLocks noGrp="1" noChangeArrowheads="1"/>
          </p:cNvSpPr>
          <p:nvPr>
            <p:ph type="ftr" sz="quarter" idx="11"/>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p>
        </p:txBody>
      </p:sp>
      <p:sp>
        <p:nvSpPr>
          <p:cNvPr id="7" name="Rectangle 15"/>
          <p:cNvSpPr>
            <a:spLocks noGrp="1" noChangeArrowheads="1"/>
          </p:cNvSpPr>
          <p:nvPr>
            <p:ph type="sldNum" sz="quarter" idx="12"/>
          </p:nvPr>
        </p:nvSpPr>
        <p:spPr/>
        <p:txBody>
          <a:bodyPr/>
          <a:lstStyle>
            <a:lvl1pPr eaLnBrk="1" hangingPunct="1">
              <a:lnSpc>
                <a:spcPct val="93000"/>
              </a:lnSpc>
              <a:buClr>
                <a:srgbClr val="000000"/>
              </a:buClr>
              <a:buSzPct val="100000"/>
              <a:buFont typeface="Arial" panose="020B0604020202020204" pitchFamily="34" charset="0"/>
              <a:buNone/>
              <a:defRPr>
                <a:latin typeface="Arial" panose="020B0604020202020204" pitchFamily="34" charset="0"/>
              </a:defRPr>
            </a:lvl1pPr>
          </a:lstStyle>
          <a:p>
            <a:fld id="{D55B6EEC-2B63-471D-B3C6-7812C4A8C65A}" type="slidenum">
              <a:rPr lang="pl-PL" altLang="pl-PL"/>
              <a:pPr/>
              <a:t>‹N°›</a:t>
            </a:fld>
            <a:endParaRPr lang="pl-PL" altLang="pl-PL"/>
          </a:p>
        </p:txBody>
      </p:sp>
    </p:spTree>
    <p:extLst>
      <p:ext uri="{BB962C8B-B14F-4D97-AF65-F5344CB8AC3E}">
        <p14:creationId xmlns:p14="http://schemas.microsoft.com/office/powerpoint/2010/main" val="3315581936"/>
      </p:ext>
    </p:extLst>
  </p:cSld>
  <p:clrMapOvr>
    <a:masterClrMapping/>
  </p:clrMapOvr>
  <p:transition spd="med">
    <p:zoom dir="in"/>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a:t>
            </a:fld>
            <a:endParaRPr lang="de-DE" dirty="0">
              <a:solidFill>
                <a:prstClr val="black"/>
              </a:solidFill>
            </a:endParaRPr>
          </a:p>
        </p:txBody>
      </p:sp>
      <p:sp>
        <p:nvSpPr>
          <p:cNvPr id="7" name="Inhaltsplatzhalter 2"/>
          <p:cNvSpPr>
            <a:spLocks noGrp="1"/>
          </p:cNvSpPr>
          <p:nvPr>
            <p:ph sz="half" idx="1"/>
          </p:nvPr>
        </p:nvSpPr>
        <p:spPr>
          <a:xfrm>
            <a:off x="446614" y="1196752"/>
            <a:ext cx="3536241"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8" name="Inhaltsplatzhalter 3"/>
          <p:cNvSpPr>
            <a:spLocks noGrp="1"/>
          </p:cNvSpPr>
          <p:nvPr>
            <p:ph sz="half" idx="2"/>
          </p:nvPr>
        </p:nvSpPr>
        <p:spPr>
          <a:xfrm>
            <a:off x="4113173" y="1196752"/>
            <a:ext cx="3537599"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41486178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316655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403720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6" name="Título 1"/>
          <p:cNvSpPr>
            <a:spLocks noGrp="1"/>
          </p:cNvSpPr>
          <p:nvPr>
            <p:ph type="ctrTitle" hasCustomPrompt="1"/>
          </p:nvPr>
        </p:nvSpPr>
        <p:spPr>
          <a:xfrm>
            <a:off x="931333" y="863031"/>
            <a:ext cx="7247467" cy="246754"/>
          </a:xfrm>
          <a:prstGeom prst="rect">
            <a:avLst/>
          </a:prstGeom>
        </p:spPr>
        <p:txBody>
          <a:bodyPr lIns="0" tIns="0" rIns="0" bIns="0"/>
          <a:lstStyle>
            <a:lvl1pPr algn="ctr">
              <a:defRPr sz="1600" b="1" baseline="0">
                <a:latin typeface="Arial"/>
              </a:defRPr>
            </a:lvl1pPr>
          </a:lstStyle>
          <a:p>
            <a:r>
              <a:rPr lang="es-ES_tradnl"/>
              <a:t>Click to edit title</a:t>
            </a:r>
            <a:endParaRPr lang="es-ES"/>
          </a:p>
        </p:txBody>
      </p:sp>
      <p:sp>
        <p:nvSpPr>
          <p:cNvPr id="11" name="CuadroTexto 10"/>
          <p:cNvSpPr txBox="1"/>
          <p:nvPr userDrawn="1"/>
        </p:nvSpPr>
        <p:spPr>
          <a:xfrm>
            <a:off x="762000" y="2831643"/>
            <a:ext cx="7885545" cy="246221"/>
          </a:xfrm>
          <a:prstGeom prst="rect">
            <a:avLst/>
          </a:prstGeom>
          <a:noFill/>
        </p:spPr>
        <p:txBody>
          <a:bodyPr wrap="square" rtlCol="0">
            <a:spAutoFit/>
          </a:bodyPr>
          <a:lstStyle/>
          <a:p>
            <a:pPr algn="ctr"/>
            <a:r>
              <a:rPr lang="es-ES" sz="1000" b="1" dirty="0"/>
              <a:t>Inno4Grass PARTNERS</a:t>
            </a:r>
          </a:p>
        </p:txBody>
      </p:sp>
    </p:spTree>
    <p:extLst>
      <p:ext uri="{BB962C8B-B14F-4D97-AF65-F5344CB8AC3E}">
        <p14:creationId xmlns:p14="http://schemas.microsoft.com/office/powerpoint/2010/main" val="1126033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10322587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6336704" cy="936104"/>
          </a:xfrm>
        </p:spPr>
        <p:txBody>
          <a:bodyPr lIns="0" tIns="0" rIns="0" bIns="0" anchor="ctr" anchorCtr="0">
            <a:noAutofit/>
          </a:bodyPr>
          <a:lstStyle>
            <a:lvl1pPr algn="l">
              <a:defRPr sz="2400"/>
            </a:lvl1pPr>
          </a:lstStyle>
          <a:p>
            <a:r>
              <a:rPr lang="de-DE" dirty="0" smtClean="0"/>
              <a:t>Titelmasterformat durch Klicken bearbeiten</a:t>
            </a:r>
            <a:endParaRPr lang="de-DE" dirty="0"/>
          </a:p>
        </p:txBody>
      </p:sp>
      <p:sp>
        <p:nvSpPr>
          <p:cNvPr id="3" name="Inhaltsplatzhalter 2"/>
          <p:cNvSpPr>
            <a:spLocks noGrp="1"/>
          </p:cNvSpPr>
          <p:nvPr>
            <p:ph idx="1"/>
          </p:nvPr>
        </p:nvSpPr>
        <p:spPr>
          <a:xfrm>
            <a:off x="457968" y="1196753"/>
            <a:ext cx="8218488" cy="4632515"/>
          </a:xfrm>
        </p:spPr>
        <p:txBody>
          <a:bodyPr/>
          <a:lstStyle>
            <a:lvl1pPr>
              <a:defRPr>
                <a:solidFill>
                  <a:schemeClr val="tx1"/>
                </a:solidFill>
              </a:defRPr>
            </a:lvl1pPr>
            <a:lvl2pPr>
              <a:defRPr>
                <a:solidFill>
                  <a:schemeClr val="tx1"/>
                </a:solidFill>
              </a:defRPr>
            </a:lvl2pPr>
            <a:lvl3pPr>
              <a:defRPr>
                <a:solidFill>
                  <a:schemeClr val="tx1"/>
                </a:solidFill>
              </a:defRPr>
            </a:lvl3pPr>
            <a:lvl4pPr marL="714375" indent="-176213">
              <a:defRPr/>
            </a:lvl4pPr>
            <a:lvl5pPr marL="898525" indent="-184150">
              <a:defRPr/>
            </a:lvl5pPr>
          </a:lstStyle>
          <a:p>
            <a:pPr lvl="0"/>
            <a:r>
              <a:rPr lang="de-DE" dirty="0" smtClean="0"/>
              <a:t>Textmasterformat bearbeiten</a:t>
            </a:r>
          </a:p>
          <a:p>
            <a:pPr lvl="1"/>
            <a:r>
              <a:rPr lang="de-DE" dirty="0" smtClean="0"/>
              <a:t>Zweite Ebene</a:t>
            </a:r>
          </a:p>
          <a:p>
            <a:pPr lvl="2"/>
            <a:r>
              <a:rPr lang="de-DE" dirty="0" smtClean="0"/>
              <a:t>Dritte Ebene</a:t>
            </a:r>
          </a:p>
        </p:txBody>
      </p:sp>
      <p:sp>
        <p:nvSpPr>
          <p:cNvPr id="4" name="Datumsplatzhalter 3"/>
          <p:cNvSpPr>
            <a:spLocks noGrp="1"/>
          </p:cNvSpPr>
          <p:nvPr>
            <p:ph type="dt" sz="half" idx="10"/>
          </p:nvPr>
        </p:nvSpPr>
        <p:spPr/>
        <p:txBody>
          <a:bodyPr/>
          <a:lstStyle/>
          <a:p>
            <a:endParaRPr lang="de-DE" dirty="0"/>
          </a:p>
        </p:txBody>
      </p:sp>
      <p:sp>
        <p:nvSpPr>
          <p:cNvPr id="6" name="Foliennummernplatzhalter 5"/>
          <p:cNvSpPr>
            <a:spLocks noGrp="1"/>
          </p:cNvSpPr>
          <p:nvPr>
            <p:ph type="sldNum" sz="quarter" idx="12"/>
          </p:nvPr>
        </p:nvSpPr>
        <p:spPr/>
        <p:txBody>
          <a:bodyPr/>
          <a:lstStyle/>
          <a:p>
            <a:fld id="{90D78F62-9005-4F33-B3BD-5A2E02E0B5B8}" type="slidenum">
              <a:rPr lang="de-DE" smtClean="0"/>
              <a:t>‹N°›</a:t>
            </a:fld>
            <a:endParaRPr lang="de-DE" dirty="0"/>
          </a:p>
        </p:txBody>
      </p:sp>
      <p:pic>
        <p:nvPicPr>
          <p:cNvPr id="13" name="Grafik 12"/>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87279351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a:t>
            </a:fld>
            <a:endParaRPr lang="de-DE" dirty="0"/>
          </a:p>
        </p:txBody>
      </p:sp>
      <p:sp>
        <p:nvSpPr>
          <p:cNvPr id="7" name="Inhaltsplatzhalter 2"/>
          <p:cNvSpPr>
            <a:spLocks noGrp="1"/>
          </p:cNvSpPr>
          <p:nvPr>
            <p:ph sz="half" idx="1"/>
          </p:nvPr>
        </p:nvSpPr>
        <p:spPr>
          <a:xfrm>
            <a:off x="446614" y="1196752"/>
            <a:ext cx="3536241"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8" name="Inhaltsplatzhalter 3"/>
          <p:cNvSpPr>
            <a:spLocks noGrp="1"/>
          </p:cNvSpPr>
          <p:nvPr>
            <p:ph sz="half" idx="2"/>
          </p:nvPr>
        </p:nvSpPr>
        <p:spPr>
          <a:xfrm>
            <a:off x="4113173" y="1196752"/>
            <a:ext cx="3537599"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41907465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126350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329517034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87199766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a:t>
            </a:fld>
            <a:endParaRPr lang="de-DE" dirty="0"/>
          </a:p>
        </p:txBody>
      </p:sp>
    </p:spTree>
    <p:extLst>
      <p:ext uri="{BB962C8B-B14F-4D97-AF65-F5344CB8AC3E}">
        <p14:creationId xmlns:p14="http://schemas.microsoft.com/office/powerpoint/2010/main" val="2702016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t>‹N°›</a:t>
            </a:fld>
            <a:endParaRPr lang="es-ES"/>
          </a:p>
        </p:txBody>
      </p:sp>
    </p:spTree>
    <p:extLst>
      <p:ext uri="{BB962C8B-B14F-4D97-AF65-F5344CB8AC3E}">
        <p14:creationId xmlns:p14="http://schemas.microsoft.com/office/powerpoint/2010/main" val="34255758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2549236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rPr>
                <a:solidFill>
                  <a:prstClr val="black"/>
                </a:solidFill>
              </a:rPr>
              <a:pPr/>
              <a:t>‹N°›</a:t>
            </a:fld>
            <a:endParaRPr lang="es-ES">
              <a:solidFill>
                <a:prstClr val="black"/>
              </a:solidFill>
            </a:endParaRPr>
          </a:p>
        </p:txBody>
      </p:sp>
    </p:spTree>
    <p:extLst>
      <p:ext uri="{BB962C8B-B14F-4D97-AF65-F5344CB8AC3E}">
        <p14:creationId xmlns:p14="http://schemas.microsoft.com/office/powerpoint/2010/main" val="3033988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endParaRPr lang="sv-SE">
              <a:solidFill>
                <a:prstClr val="black"/>
              </a:solidFill>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endParaRPr lang="sv-SE">
              <a:solidFill>
                <a:prstClr val="black"/>
              </a:solidFill>
            </a:endParaRPr>
          </a:p>
        </p:txBody>
      </p:sp>
      <p:sp>
        <p:nvSpPr>
          <p:cNvPr id="4" name="Platshållare för bildnummer 3"/>
          <p:cNvSpPr>
            <a:spLocks noGrp="1"/>
          </p:cNvSpPr>
          <p:nvPr>
            <p:ph type="sldNum" sz="quarter" idx="12"/>
          </p:nvPr>
        </p:nvSpPr>
        <p:spPr/>
        <p:txBody>
          <a:bodyPr/>
          <a:lstStyle/>
          <a:p>
            <a:fld id="{8C82A5E3-FEF6-4F5D-AEBD-7EB638EE072D}" type="slidenum">
              <a:rPr lang="sv-SE" smtClean="0">
                <a:solidFill>
                  <a:prstClr val="black"/>
                </a:solidFill>
              </a:rPr>
              <a:pPr/>
              <a:t>‹N°›</a:t>
            </a:fld>
            <a:endParaRPr lang="sv-SE">
              <a:solidFill>
                <a:prstClr val="black"/>
              </a:solidFill>
            </a:endParaRPr>
          </a:p>
        </p:txBody>
      </p:sp>
    </p:spTree>
    <p:extLst>
      <p:ext uri="{BB962C8B-B14F-4D97-AF65-F5344CB8AC3E}">
        <p14:creationId xmlns:p14="http://schemas.microsoft.com/office/powerpoint/2010/main" val="1650149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28650" y="365126"/>
            <a:ext cx="7886700" cy="1325563"/>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28650" y="1825625"/>
            <a:ext cx="7886700" cy="4351338"/>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a:xfrm>
            <a:off x="628650" y="6356351"/>
            <a:ext cx="2057400" cy="365125"/>
          </a:xfrm>
          <a:prstGeom prst="rect">
            <a:avLst/>
          </a:prstGeom>
        </p:spPr>
        <p:txBody>
          <a:bodyPr/>
          <a:lstStyle/>
          <a:p>
            <a:endParaRPr lang="sv-SE">
              <a:solidFill>
                <a:prstClr val="black"/>
              </a:solidFill>
            </a:endParaRPr>
          </a:p>
        </p:txBody>
      </p:sp>
      <p:sp>
        <p:nvSpPr>
          <p:cNvPr id="5" name="Platshållare för sidfot 4"/>
          <p:cNvSpPr>
            <a:spLocks noGrp="1"/>
          </p:cNvSpPr>
          <p:nvPr>
            <p:ph type="ftr" sz="quarter" idx="11"/>
          </p:nvPr>
        </p:nvSpPr>
        <p:spPr>
          <a:xfrm>
            <a:off x="3028950" y="6356351"/>
            <a:ext cx="3086100" cy="365125"/>
          </a:xfrm>
          <a:prstGeom prst="rect">
            <a:avLst/>
          </a:prstGeom>
        </p:spPr>
        <p:txBody>
          <a:bodyPr/>
          <a:lstStyle/>
          <a:p>
            <a:endParaRPr lang="sv-SE">
              <a:solidFill>
                <a:prstClr val="black"/>
              </a:solidFill>
            </a:endParaRPr>
          </a:p>
        </p:txBody>
      </p:sp>
      <p:sp>
        <p:nvSpPr>
          <p:cNvPr id="6" name="Platshållare för bildnummer 5"/>
          <p:cNvSpPr>
            <a:spLocks noGrp="1"/>
          </p:cNvSpPr>
          <p:nvPr>
            <p:ph type="sldNum" sz="quarter" idx="12"/>
          </p:nvPr>
        </p:nvSpPr>
        <p:spPr/>
        <p:txBody>
          <a:bodyPr/>
          <a:lstStyle/>
          <a:p>
            <a:fld id="{8C82A5E3-FEF6-4F5D-AEBD-7EB638EE072D}" type="slidenum">
              <a:rPr lang="sv-SE" smtClean="0">
                <a:solidFill>
                  <a:prstClr val="black"/>
                </a:solidFill>
              </a:rPr>
              <a:pPr/>
              <a:t>‹N°›</a:t>
            </a:fld>
            <a:endParaRPr lang="sv-SE">
              <a:solidFill>
                <a:prstClr val="black"/>
              </a:solidFill>
            </a:endParaRPr>
          </a:p>
        </p:txBody>
      </p:sp>
    </p:spTree>
    <p:extLst>
      <p:ext uri="{BB962C8B-B14F-4D97-AF65-F5344CB8AC3E}">
        <p14:creationId xmlns:p14="http://schemas.microsoft.com/office/powerpoint/2010/main" val="3303529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3464044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6" name="Título 1"/>
          <p:cNvSpPr>
            <a:spLocks noGrp="1"/>
          </p:cNvSpPr>
          <p:nvPr>
            <p:ph type="ctrTitle" hasCustomPrompt="1"/>
          </p:nvPr>
        </p:nvSpPr>
        <p:spPr>
          <a:xfrm>
            <a:off x="931333" y="863031"/>
            <a:ext cx="7247467" cy="246754"/>
          </a:xfrm>
          <a:prstGeom prst="rect">
            <a:avLst/>
          </a:prstGeom>
        </p:spPr>
        <p:txBody>
          <a:bodyPr lIns="0" tIns="0" rIns="0" bIns="0"/>
          <a:lstStyle>
            <a:lvl1pPr algn="ctr">
              <a:defRPr sz="1600" b="1" baseline="0">
                <a:latin typeface="Arial"/>
              </a:defRPr>
            </a:lvl1pPr>
          </a:lstStyle>
          <a:p>
            <a:r>
              <a:rPr lang="es-ES_tradnl"/>
              <a:t>Click to edit title</a:t>
            </a:r>
            <a:endParaRPr lang="es-ES"/>
          </a:p>
        </p:txBody>
      </p:sp>
      <p:sp>
        <p:nvSpPr>
          <p:cNvPr id="11" name="CuadroTexto 10"/>
          <p:cNvSpPr txBox="1"/>
          <p:nvPr userDrawn="1"/>
        </p:nvSpPr>
        <p:spPr>
          <a:xfrm>
            <a:off x="762000" y="2831643"/>
            <a:ext cx="7885545" cy="246221"/>
          </a:xfrm>
          <a:prstGeom prst="rect">
            <a:avLst/>
          </a:prstGeom>
          <a:noFill/>
        </p:spPr>
        <p:txBody>
          <a:bodyPr wrap="square" rtlCol="0">
            <a:spAutoFit/>
          </a:bodyPr>
          <a:lstStyle/>
          <a:p>
            <a:pPr algn="ctr"/>
            <a:r>
              <a:rPr lang="es-ES" sz="1000" b="1" dirty="0"/>
              <a:t>Inno4Grass PARTNERS</a:t>
            </a:r>
          </a:p>
        </p:txBody>
      </p:sp>
    </p:spTree>
    <p:extLst>
      <p:ext uri="{BB962C8B-B14F-4D97-AF65-F5344CB8AC3E}">
        <p14:creationId xmlns:p14="http://schemas.microsoft.com/office/powerpoint/2010/main" val="347481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t>‹N°›</a:t>
            </a:fld>
            <a:endParaRPr lang="es-ES"/>
          </a:p>
        </p:txBody>
      </p:sp>
    </p:spTree>
    <p:extLst>
      <p:ext uri="{BB962C8B-B14F-4D97-AF65-F5344CB8AC3E}">
        <p14:creationId xmlns:p14="http://schemas.microsoft.com/office/powerpoint/2010/main" val="705443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4196193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6336704" cy="936104"/>
          </a:xfrm>
        </p:spPr>
        <p:txBody>
          <a:bodyPr lIns="0" tIns="0" rIns="0" bIns="0" anchor="ctr" anchorCtr="0">
            <a:noAutofit/>
          </a:bodyPr>
          <a:lstStyle>
            <a:lvl1pPr algn="l">
              <a:defRPr sz="2400"/>
            </a:lvl1pPr>
          </a:lstStyle>
          <a:p>
            <a:r>
              <a:rPr lang="de-DE" dirty="0"/>
              <a:t>Titelmasterformat durch Klicken bearbeiten</a:t>
            </a:r>
          </a:p>
        </p:txBody>
      </p:sp>
      <p:sp>
        <p:nvSpPr>
          <p:cNvPr id="3" name="Inhaltsplatzhalter 2"/>
          <p:cNvSpPr>
            <a:spLocks noGrp="1"/>
          </p:cNvSpPr>
          <p:nvPr>
            <p:ph idx="1"/>
          </p:nvPr>
        </p:nvSpPr>
        <p:spPr>
          <a:xfrm>
            <a:off x="457968" y="1196753"/>
            <a:ext cx="8218488" cy="4632515"/>
          </a:xfrm>
        </p:spPr>
        <p:txBody>
          <a:bodyPr/>
          <a:lstStyle>
            <a:lvl1pPr>
              <a:defRPr>
                <a:solidFill>
                  <a:schemeClr val="tx1"/>
                </a:solidFill>
              </a:defRPr>
            </a:lvl1pPr>
            <a:lvl2pPr>
              <a:defRPr>
                <a:solidFill>
                  <a:schemeClr val="tx1"/>
                </a:solidFill>
              </a:defRPr>
            </a:lvl2pPr>
            <a:lvl3pPr>
              <a:defRPr>
                <a:solidFill>
                  <a:schemeClr val="tx1"/>
                </a:solidFill>
              </a:defRPr>
            </a:lvl3pPr>
            <a:lvl4pPr marL="714375" indent="-176213">
              <a:defRPr/>
            </a:lvl4pPr>
            <a:lvl5pPr marL="898525" indent="-184150">
              <a:defRPr/>
            </a:lvl5pPr>
          </a:lstStyle>
          <a:p>
            <a:pPr lvl="0"/>
            <a:r>
              <a:rPr lang="de-DE" dirty="0"/>
              <a:t>Textmasterformat bearbeiten</a:t>
            </a:r>
          </a:p>
          <a:p>
            <a:pPr lvl="1"/>
            <a:r>
              <a:rPr lang="de-DE" dirty="0"/>
              <a:t>Zweite Ebene</a:t>
            </a:r>
          </a:p>
          <a:p>
            <a:pPr lvl="2"/>
            <a:r>
              <a:rPr lang="de-DE" dirty="0"/>
              <a:t>Dritte Ebene</a:t>
            </a:r>
          </a:p>
        </p:txBody>
      </p:sp>
      <p:sp>
        <p:nvSpPr>
          <p:cNvPr id="4" name="Datumsplatzhalter 3"/>
          <p:cNvSpPr>
            <a:spLocks noGrp="1"/>
          </p:cNvSpPr>
          <p:nvPr>
            <p:ph type="dt" sz="half" idx="10"/>
          </p:nvPr>
        </p:nvSpPr>
        <p:spPr/>
        <p:txBody>
          <a:bodyPr/>
          <a:lstStyle/>
          <a:p>
            <a:endParaRPr lang="de-DE" dirty="0"/>
          </a:p>
        </p:txBody>
      </p:sp>
      <p:sp>
        <p:nvSpPr>
          <p:cNvPr id="6" name="Foliennummernplatzhalter 5"/>
          <p:cNvSpPr>
            <a:spLocks noGrp="1"/>
          </p:cNvSpPr>
          <p:nvPr>
            <p:ph type="sldNum" sz="quarter" idx="12"/>
          </p:nvPr>
        </p:nvSpPr>
        <p:spPr/>
        <p:txBody>
          <a:bodyPr/>
          <a:lstStyle/>
          <a:p>
            <a:fld id="{90D78F62-9005-4F33-B3BD-5A2E02E0B5B8}" type="slidenum">
              <a:rPr lang="de-DE" smtClean="0"/>
              <a:t>‹N°›</a:t>
            </a:fld>
            <a:endParaRPr lang="de-DE" dirty="0"/>
          </a:p>
        </p:txBody>
      </p:sp>
      <p:pic>
        <p:nvPicPr>
          <p:cNvPr id="13" name="Grafik 12"/>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161215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a:t>
            </a:fld>
            <a:endParaRPr lang="de-DE" dirty="0"/>
          </a:p>
        </p:txBody>
      </p:sp>
      <p:sp>
        <p:nvSpPr>
          <p:cNvPr id="7" name="Inhaltsplatzhalter 2"/>
          <p:cNvSpPr>
            <a:spLocks noGrp="1"/>
          </p:cNvSpPr>
          <p:nvPr>
            <p:ph sz="half" idx="1"/>
          </p:nvPr>
        </p:nvSpPr>
        <p:spPr>
          <a:xfrm>
            <a:off x="446614" y="1196752"/>
            <a:ext cx="3536241"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Inhaltsplatzhalter 3"/>
          <p:cNvSpPr>
            <a:spLocks noGrp="1"/>
          </p:cNvSpPr>
          <p:nvPr>
            <p:ph sz="half" idx="2"/>
          </p:nvPr>
        </p:nvSpPr>
        <p:spPr>
          <a:xfrm>
            <a:off x="4113173" y="1196752"/>
            <a:ext cx="3537599"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3584631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355411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280689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a:t>
            </a:fld>
            <a:endParaRPr lang="de-DE" dirty="0"/>
          </a:p>
        </p:txBody>
      </p:sp>
    </p:spTree>
    <p:extLst>
      <p:ext uri="{BB962C8B-B14F-4D97-AF65-F5344CB8AC3E}">
        <p14:creationId xmlns:p14="http://schemas.microsoft.com/office/powerpoint/2010/main" val="321919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kstslide met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948054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en-GB"/>
              <a:t>Klik om de stijl te bewerken</a:t>
            </a:r>
            <a:endParaRPr lang="en-GB"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endParaRPr lang="en-GB" dirty="0"/>
          </a:p>
        </p:txBody>
      </p:sp>
    </p:spTree>
    <p:extLst>
      <p:ext uri="{BB962C8B-B14F-4D97-AF65-F5344CB8AC3E}">
        <p14:creationId xmlns:p14="http://schemas.microsoft.com/office/powerpoint/2010/main" val="1385987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573313" y="274640"/>
            <a:ext cx="6872513" cy="647019"/>
          </a:xfrm>
        </p:spPr>
        <p:txBody>
          <a:bodyPr/>
          <a:lstStyle/>
          <a:p>
            <a:r>
              <a:rPr lang="nl-NL"/>
              <a:t>Titelstijl van model bewerken</a:t>
            </a:r>
          </a:p>
        </p:txBody>
      </p:sp>
    </p:spTree>
    <p:extLst>
      <p:ext uri="{BB962C8B-B14F-4D97-AF65-F5344CB8AC3E}">
        <p14:creationId xmlns:p14="http://schemas.microsoft.com/office/powerpoint/2010/main" val="20658813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3810474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6688C38-93E0-4D86-AF80-03E537161366}" type="slidenum">
              <a:rPr lang="de-DE" smtClean="0"/>
              <a:t>‹N°›</a:t>
            </a:fld>
            <a:endParaRPr lang="de-DE"/>
          </a:p>
        </p:txBody>
      </p:sp>
    </p:spTree>
    <p:extLst>
      <p:ext uri="{BB962C8B-B14F-4D97-AF65-F5344CB8AC3E}">
        <p14:creationId xmlns:p14="http://schemas.microsoft.com/office/powerpoint/2010/main" val="32739488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52642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6688C38-93E0-4D86-AF80-03E537161366}" type="slidenum">
              <a:rPr lang="de-DE" smtClean="0"/>
              <a:t>‹N°›</a:t>
            </a:fld>
            <a:endParaRPr lang="de-DE"/>
          </a:p>
        </p:txBody>
      </p:sp>
    </p:spTree>
    <p:extLst>
      <p:ext uri="{BB962C8B-B14F-4D97-AF65-F5344CB8AC3E}">
        <p14:creationId xmlns:p14="http://schemas.microsoft.com/office/powerpoint/2010/main" val="4223118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6688C38-93E0-4D86-AF80-03E537161366}" type="slidenum">
              <a:rPr lang="de-DE" smtClean="0"/>
              <a:t>‹N°›</a:t>
            </a:fld>
            <a:endParaRPr lang="de-DE"/>
          </a:p>
        </p:txBody>
      </p:sp>
    </p:spTree>
    <p:extLst>
      <p:ext uri="{BB962C8B-B14F-4D97-AF65-F5344CB8AC3E}">
        <p14:creationId xmlns:p14="http://schemas.microsoft.com/office/powerpoint/2010/main" val="1730141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2576330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2813809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endParaRPr lang="sv-SE">
              <a:solidFill>
                <a:prstClr val="black"/>
              </a:solidFill>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endParaRPr lang="sv-SE">
              <a:solidFill>
                <a:prstClr val="black"/>
              </a:solidFill>
            </a:endParaRPr>
          </a:p>
        </p:txBody>
      </p:sp>
      <p:sp>
        <p:nvSpPr>
          <p:cNvPr id="4" name="Platshållare för bildnummer 3"/>
          <p:cNvSpPr>
            <a:spLocks noGrp="1"/>
          </p:cNvSpPr>
          <p:nvPr>
            <p:ph type="sldNum" sz="quarter" idx="12"/>
          </p:nvPr>
        </p:nvSpPr>
        <p:spPr/>
        <p:txBody>
          <a:bodyPr/>
          <a:lstStyle/>
          <a:p>
            <a:fld id="{8C82A5E3-FEF6-4F5D-AEBD-7EB638EE072D}" type="slidenum">
              <a:rPr lang="sv-SE" smtClean="0">
                <a:solidFill>
                  <a:prstClr val="black"/>
                </a:solidFill>
              </a:rPr>
              <a:pPr/>
              <a:t>‹N°›</a:t>
            </a:fld>
            <a:endParaRPr lang="sv-SE">
              <a:solidFill>
                <a:prstClr val="black"/>
              </a:solidFill>
            </a:endParaRPr>
          </a:p>
        </p:txBody>
      </p:sp>
    </p:spTree>
    <p:extLst>
      <p:ext uri="{BB962C8B-B14F-4D97-AF65-F5344CB8AC3E}">
        <p14:creationId xmlns:p14="http://schemas.microsoft.com/office/powerpoint/2010/main" val="16780752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0.xml"/><Relationship Id="rId1" Type="http://schemas.openxmlformats.org/officeDocument/2006/relationships/slideLayout" Target="../slideLayouts/slideLayout29.xml"/><Relationship Id="rId5" Type="http://schemas.openxmlformats.org/officeDocument/2006/relationships/image" Target="../media/image7.emf"/><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8.emf"/><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3.emf"/><Relationship Id="rId5" Type="http://schemas.openxmlformats.org/officeDocument/2006/relationships/slideLayout" Target="../slideLayouts/slideLayout34.xml"/><Relationship Id="rId10" Type="http://schemas.openxmlformats.org/officeDocument/2006/relationships/theme" Target="../theme/theme11.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16.xml"/><Relationship Id="rId5" Type="http://schemas.openxmlformats.org/officeDocument/2006/relationships/image" Target="../media/image7.emf"/><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9.xml"/><Relationship Id="rId7"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8.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6.xml"/><Relationship Id="rId4" Type="http://schemas.openxmlformats.org/officeDocument/2006/relationships/image" Target="../media/image3.em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8.xml"/><Relationship Id="rId1" Type="http://schemas.openxmlformats.org/officeDocument/2006/relationships/slideLayout" Target="../slideLayouts/slideLayout24.xml"/><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theme" Target="../theme/theme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71E5731-8D22-4779-BA02-E43717BDA6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86598" y="157905"/>
            <a:ext cx="1620000" cy="1620000"/>
          </a:xfrm>
          <a:prstGeom prst="rect">
            <a:avLst/>
          </a:prstGeom>
        </p:spPr>
      </p:pic>
      <p:grpSp>
        <p:nvGrpSpPr>
          <p:cNvPr id="10" name="Gruppieren 9">
            <a:extLst>
              <a:ext uri="{FF2B5EF4-FFF2-40B4-BE49-F238E27FC236}">
                <a16:creationId xmlns:a16="http://schemas.microsoft.com/office/drawing/2014/main" id="{FCEF53FD-D573-4DEA-AB01-FA9618E1BF70}"/>
              </a:ext>
            </a:extLst>
          </p:cNvPr>
          <p:cNvGrpSpPr/>
          <p:nvPr userDrawn="1"/>
        </p:nvGrpSpPr>
        <p:grpSpPr>
          <a:xfrm>
            <a:off x="4091951" y="826478"/>
            <a:ext cx="2648818" cy="504207"/>
            <a:chOff x="4091951" y="826478"/>
            <a:chExt cx="2648818" cy="504207"/>
          </a:xfrm>
        </p:grpSpPr>
        <p:pic>
          <p:nvPicPr>
            <p:cNvPr id="7" name="Grafik 6">
              <a:extLst>
                <a:ext uri="{FF2B5EF4-FFF2-40B4-BE49-F238E27FC236}">
                  <a16:creationId xmlns:a16="http://schemas.microsoft.com/office/drawing/2014/main" id="{DEEA5124-5B0B-492C-A4A4-0A19AC5A60BF}"/>
                </a:ext>
              </a:extLst>
            </p:cNvPr>
            <p:cNvPicPr>
              <a:picLocks noChangeAspect="1"/>
            </p:cNvPicPr>
            <p:nvPr userDrawn="1"/>
          </p:nvPicPr>
          <p:blipFill>
            <a:blip r:embed="rId5"/>
            <a:stretch>
              <a:fillRect/>
            </a:stretch>
          </p:blipFill>
          <p:spPr>
            <a:xfrm>
              <a:off x="4091951" y="826478"/>
              <a:ext cx="738555" cy="504207"/>
            </a:xfrm>
            <a:prstGeom prst="rect">
              <a:avLst/>
            </a:prstGeom>
          </p:spPr>
        </p:pic>
        <p:sp>
          <p:nvSpPr>
            <p:cNvPr id="8" name="Textfeld 7">
              <a:extLst>
                <a:ext uri="{FF2B5EF4-FFF2-40B4-BE49-F238E27FC236}">
                  <a16:creationId xmlns:a16="http://schemas.microsoft.com/office/drawing/2014/main" id="{BB57567A-F86F-469C-BC23-33991EDE776E}"/>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9" name="Grafik 8">
            <a:extLst>
              <a:ext uri="{FF2B5EF4-FFF2-40B4-BE49-F238E27FC236}">
                <a16:creationId xmlns:a16="http://schemas.microsoft.com/office/drawing/2014/main" id="{A1AED919-0213-4E52-9E4D-F0FE76C3DB0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Tree>
    <p:extLst>
      <p:ext uri="{BB962C8B-B14F-4D97-AF65-F5344CB8AC3E}">
        <p14:creationId xmlns:p14="http://schemas.microsoft.com/office/powerpoint/2010/main" val="116244920"/>
      </p:ext>
    </p:extLst>
  </p:cSld>
  <p:clrMap bg1="lt1" tx1="dk1" bg2="lt2" tx2="dk2" accent1="accent1" accent2="accent2" accent3="accent3" accent4="accent4" accent5="accent5" accent6="accent6" hlink="hlink" folHlink="folHlink"/>
  <p:sldLayoutIdLst>
    <p:sldLayoutId id="2147483675" r:id="rId1"/>
    <p:sldLayoutId id="2147483785" r:id="rId2"/>
  </p:sldLayoutIdLst>
  <p:hf sldNum="0" hdr="0" ftr="0" dt="0"/>
  <p:txStyles>
    <p:titleStyle>
      <a:lvl1pPr algn="r" defTabSz="457200" rtl="0" eaLnBrk="1" latinLnBrk="0" hangingPunct="1">
        <a:spcBef>
          <a:spcPct val="0"/>
        </a:spcBef>
        <a:buNone/>
        <a:defRPr sz="20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FD02A6F-F280-42C4-97BA-767CB8F231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8828" y="1156962"/>
            <a:ext cx="1980000" cy="1980000"/>
          </a:xfrm>
          <a:prstGeom prst="rect">
            <a:avLst/>
          </a:prstGeom>
        </p:spPr>
      </p:pic>
      <p:grpSp>
        <p:nvGrpSpPr>
          <p:cNvPr id="8" name="Gruppieren 7">
            <a:extLst>
              <a:ext uri="{FF2B5EF4-FFF2-40B4-BE49-F238E27FC236}">
                <a16:creationId xmlns:a16="http://schemas.microsoft.com/office/drawing/2014/main" id="{866EB2BB-0834-4343-B542-4B9EE86B0838}"/>
              </a:ext>
            </a:extLst>
          </p:cNvPr>
          <p:cNvGrpSpPr/>
          <p:nvPr/>
        </p:nvGrpSpPr>
        <p:grpSpPr>
          <a:xfrm>
            <a:off x="2081443" y="1951888"/>
            <a:ext cx="2648818" cy="504207"/>
            <a:chOff x="4091951" y="826478"/>
            <a:chExt cx="2648818" cy="504207"/>
          </a:xfrm>
        </p:grpSpPr>
        <p:pic>
          <p:nvPicPr>
            <p:cNvPr id="9" name="Grafik 8">
              <a:extLst>
                <a:ext uri="{FF2B5EF4-FFF2-40B4-BE49-F238E27FC236}">
                  <a16:creationId xmlns:a16="http://schemas.microsoft.com/office/drawing/2014/main" id="{4222E159-CBB1-41B6-8CF0-93A3738B2543}"/>
                </a:ext>
              </a:extLst>
            </p:cNvPr>
            <p:cNvPicPr>
              <a:picLocks noChangeAspect="1"/>
            </p:cNvPicPr>
            <p:nvPr userDrawn="1"/>
          </p:nvPicPr>
          <p:blipFill>
            <a:blip r:embed="rId4"/>
            <a:stretch>
              <a:fillRect/>
            </a:stretch>
          </p:blipFill>
          <p:spPr>
            <a:xfrm>
              <a:off x="4091951" y="826478"/>
              <a:ext cx="738555" cy="504207"/>
            </a:xfrm>
            <a:prstGeom prst="rect">
              <a:avLst/>
            </a:prstGeom>
          </p:spPr>
        </p:pic>
        <p:sp>
          <p:nvSpPr>
            <p:cNvPr id="10" name="Textfeld 9">
              <a:extLst>
                <a:ext uri="{FF2B5EF4-FFF2-40B4-BE49-F238E27FC236}">
                  <a16:creationId xmlns:a16="http://schemas.microsoft.com/office/drawing/2014/main" id="{66884BA1-0FE4-4FB8-9C45-BE8D83B05A80}"/>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15" name="Grafik 14">
            <a:extLst>
              <a:ext uri="{FF2B5EF4-FFF2-40B4-BE49-F238E27FC236}">
                <a16:creationId xmlns:a16="http://schemas.microsoft.com/office/drawing/2014/main" id="{9C6E4A42-51E4-4A57-9AA7-3779F440FB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9514" y="3051264"/>
            <a:ext cx="5884985" cy="3696794"/>
          </a:xfrm>
          <a:prstGeom prst="rect">
            <a:avLst/>
          </a:prstGeom>
        </p:spPr>
      </p:pic>
    </p:spTree>
    <p:extLst>
      <p:ext uri="{BB962C8B-B14F-4D97-AF65-F5344CB8AC3E}">
        <p14:creationId xmlns:p14="http://schemas.microsoft.com/office/powerpoint/2010/main" val="2796587671"/>
      </p:ext>
    </p:extLst>
  </p:cSld>
  <p:clrMap bg1="lt1" tx1="dk1" bg2="lt2" tx2="dk2" accent1="accent1" accent2="accent2" accent3="accent3" accent4="accent4" accent5="accent5" accent6="accent6" hlink="hlink" folHlink="folHlink"/>
  <p:sldLayoutIdLst>
    <p:sldLayoutId id="2147483812"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11"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
        <p:nvSpPr>
          <p:cNvPr id="2" name="Titelplatzhalter 1"/>
          <p:cNvSpPr>
            <a:spLocks noGrp="1"/>
          </p:cNvSpPr>
          <p:nvPr>
            <p:ph type="title"/>
          </p:nvPr>
        </p:nvSpPr>
        <p:spPr>
          <a:xfrm>
            <a:off x="457199" y="116632"/>
            <a:ext cx="8229600" cy="926976"/>
          </a:xfrm>
          <a:prstGeom prst="rect">
            <a:avLst/>
          </a:prstGeom>
        </p:spPr>
        <p:txBody>
          <a:bodyPr vert="horz" lIns="0" tIns="0" rIns="0" bIns="0" rtlCol="0" anchor="ctr">
            <a:noAutofit/>
          </a:bodyPr>
          <a:lstStyle/>
          <a:p>
            <a:r>
              <a:rPr lang="de-DE" dirty="0"/>
              <a:t>Titelmasterformat durch Klicken bearbeiten</a:t>
            </a:r>
          </a:p>
        </p:txBody>
      </p:sp>
      <p:sp>
        <p:nvSpPr>
          <p:cNvPr id="3" name="Textplatzhalter 2"/>
          <p:cNvSpPr>
            <a:spLocks noGrp="1"/>
          </p:cNvSpPr>
          <p:nvPr>
            <p:ph type="body" idx="1"/>
          </p:nvPr>
        </p:nvSpPr>
        <p:spPr>
          <a:xfrm>
            <a:off x="457200" y="1196753"/>
            <a:ext cx="8229600" cy="4536505"/>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p:txBody>
      </p:sp>
      <p:sp>
        <p:nvSpPr>
          <p:cNvPr id="4" name="Datumsplatzhalter 3"/>
          <p:cNvSpPr>
            <a:spLocks noGrp="1"/>
          </p:cNvSpPr>
          <p:nvPr>
            <p:ph type="dt" sz="half" idx="2"/>
          </p:nvPr>
        </p:nvSpPr>
        <p:spPr>
          <a:xfrm>
            <a:off x="457200" y="6343636"/>
            <a:ext cx="802432" cy="365125"/>
          </a:xfrm>
          <a:prstGeom prst="rect">
            <a:avLst/>
          </a:prstGeom>
        </p:spPr>
        <p:txBody>
          <a:bodyPr vert="horz" lIns="0" tIns="0" rIns="0" bIns="0" rtlCol="0" anchor="ctr"/>
          <a:lstStyle>
            <a:lvl1pPr algn="l">
              <a:defRPr sz="1000">
                <a:solidFill>
                  <a:schemeClr val="tx1"/>
                </a:solidFill>
              </a:defRPr>
            </a:lvl1pPr>
          </a:lstStyle>
          <a:p>
            <a:endParaRPr lang="de-DE" dirty="0"/>
          </a:p>
        </p:txBody>
      </p:sp>
      <p:sp>
        <p:nvSpPr>
          <p:cNvPr id="6" name="Foliennummernplatzhalter 5"/>
          <p:cNvSpPr>
            <a:spLocks noGrp="1"/>
          </p:cNvSpPr>
          <p:nvPr>
            <p:ph type="sldNum" sz="quarter" idx="4"/>
          </p:nvPr>
        </p:nvSpPr>
        <p:spPr>
          <a:xfrm>
            <a:off x="1086471" y="6343636"/>
            <a:ext cx="288032" cy="365125"/>
          </a:xfrm>
          <a:prstGeom prst="rect">
            <a:avLst/>
          </a:prstGeom>
        </p:spPr>
        <p:txBody>
          <a:bodyPr vert="horz" lIns="0" tIns="0" rIns="0" bIns="0" rtlCol="0" anchor="ctr"/>
          <a:lstStyle>
            <a:lvl1pPr algn="r">
              <a:defRPr sz="1000">
                <a:solidFill>
                  <a:schemeClr val="tx1"/>
                </a:solidFill>
              </a:defRPr>
            </a:lvl1pPr>
          </a:lstStyle>
          <a:p>
            <a:fld id="{90D78F62-9005-4F33-B3BD-5A2E02E0B5B8}" type="slidenum">
              <a:rPr lang="de-DE" smtClean="0"/>
              <a:pPr/>
              <a:t>‹N°›</a:t>
            </a:fld>
            <a:endParaRPr lang="de-DE" dirty="0"/>
          </a:p>
        </p:txBody>
      </p:sp>
      <p:grpSp>
        <p:nvGrpSpPr>
          <p:cNvPr id="9" name="Gruppieren 8"/>
          <p:cNvGrpSpPr/>
          <p:nvPr userDrawn="1"/>
        </p:nvGrpSpPr>
        <p:grpSpPr>
          <a:xfrm>
            <a:off x="6588224" y="6329702"/>
            <a:ext cx="2259162" cy="432903"/>
            <a:chOff x="6411272" y="4582358"/>
            <a:chExt cx="2259162" cy="432902"/>
          </a:xfrm>
        </p:grpSpPr>
        <p:pic>
          <p:nvPicPr>
            <p:cNvPr id="10" name="Grafik 9"/>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8033637" y="4582358"/>
              <a:ext cx="636797" cy="432902"/>
            </a:xfrm>
            <a:prstGeom prst="rect">
              <a:avLst/>
            </a:prstGeom>
          </p:spPr>
        </p:pic>
        <p:sp>
          <p:nvSpPr>
            <p:cNvPr id="11" name="Textfeld 10"/>
            <p:cNvSpPr txBox="1"/>
            <p:nvPr userDrawn="1"/>
          </p:nvSpPr>
          <p:spPr>
            <a:xfrm>
              <a:off x="6411272" y="4731990"/>
              <a:ext cx="1545104" cy="216024"/>
            </a:xfrm>
            <a:prstGeom prst="rect">
              <a:avLst/>
            </a:prstGeom>
            <a:noFill/>
          </p:spPr>
          <p:txBody>
            <a:bodyPr wrap="square" lIns="0" tIns="0" rIns="0" bIns="0" rtlCol="0">
              <a:noAutofit/>
            </a:bodyPr>
            <a:lstStyle/>
            <a:p>
              <a:pPr algn="r"/>
              <a:r>
                <a:rPr lang="en-US" sz="500" dirty="0">
                  <a:solidFill>
                    <a:schemeClr val="tx1"/>
                  </a:solidFill>
                </a:rPr>
                <a:t>The Inno4Grass Project has received funding from the European</a:t>
              </a:r>
              <a:r>
                <a:rPr lang="en-US" sz="500" baseline="0" dirty="0">
                  <a:solidFill>
                    <a:schemeClr val="tx1"/>
                  </a:solidFill>
                </a:rPr>
                <a:t> </a:t>
              </a:r>
              <a:r>
                <a:rPr lang="en-US" sz="500" dirty="0">
                  <a:solidFill>
                    <a:schemeClr val="tx1"/>
                  </a:solidFill>
                </a:rPr>
                <a:t>Union’s Horizon 2020 research and</a:t>
              </a:r>
              <a:r>
                <a:rPr lang="en-US" sz="500" baseline="0" dirty="0">
                  <a:solidFill>
                    <a:schemeClr val="tx1"/>
                  </a:solidFill>
                </a:rPr>
                <a:t> </a:t>
              </a:r>
              <a:r>
                <a:rPr lang="en-US" sz="500" dirty="0">
                  <a:solidFill>
                    <a:schemeClr val="tx1"/>
                  </a:solidFill>
                </a:rPr>
                <a:t>innovation </a:t>
              </a:r>
              <a:r>
                <a:rPr lang="en-US" sz="500" dirty="0" err="1">
                  <a:solidFill>
                    <a:schemeClr val="tx1"/>
                  </a:solidFill>
                </a:rPr>
                <a:t>programme</a:t>
              </a:r>
              <a:r>
                <a:rPr lang="en-US" sz="500" dirty="0">
                  <a:solidFill>
                    <a:schemeClr val="tx1"/>
                  </a:solidFill>
                </a:rPr>
                <a:t> under grant agreement No 727368.</a:t>
              </a:r>
              <a:endParaRPr lang="de-DE" sz="500" dirty="0">
                <a:solidFill>
                  <a:schemeClr val="tx1"/>
                </a:solidFill>
              </a:endParaRPr>
            </a:p>
          </p:txBody>
        </p:sp>
      </p:grpSp>
    </p:spTree>
    <p:extLst>
      <p:ext uri="{BB962C8B-B14F-4D97-AF65-F5344CB8AC3E}">
        <p14:creationId xmlns:p14="http://schemas.microsoft.com/office/powerpoint/2010/main" val="2002019244"/>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Lst>
  <p:hf sldNum="0" hdr="0" ftr="0" dt="0"/>
  <p:txStyles>
    <p:titleStyle>
      <a:lvl1pPr algn="l" defTabSz="914400" rtl="0" eaLnBrk="1" latinLnBrk="0" hangingPunct="1">
        <a:spcBef>
          <a:spcPct val="0"/>
        </a:spcBef>
        <a:buNone/>
        <a:defRPr sz="2400"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71E5731-8D22-4779-BA02-E43717BDA6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86598" y="157905"/>
            <a:ext cx="1620000" cy="1620000"/>
          </a:xfrm>
          <a:prstGeom prst="rect">
            <a:avLst/>
          </a:prstGeom>
        </p:spPr>
      </p:pic>
      <p:grpSp>
        <p:nvGrpSpPr>
          <p:cNvPr id="10" name="Gruppieren 9">
            <a:extLst>
              <a:ext uri="{FF2B5EF4-FFF2-40B4-BE49-F238E27FC236}">
                <a16:creationId xmlns:a16="http://schemas.microsoft.com/office/drawing/2014/main" id="{FCEF53FD-D573-4DEA-AB01-FA9618E1BF70}"/>
              </a:ext>
            </a:extLst>
          </p:cNvPr>
          <p:cNvGrpSpPr/>
          <p:nvPr userDrawn="1"/>
        </p:nvGrpSpPr>
        <p:grpSpPr>
          <a:xfrm>
            <a:off x="4091951" y="826478"/>
            <a:ext cx="2648818" cy="504207"/>
            <a:chOff x="4091951" y="826478"/>
            <a:chExt cx="2648818" cy="504207"/>
          </a:xfrm>
        </p:grpSpPr>
        <p:pic>
          <p:nvPicPr>
            <p:cNvPr id="7" name="Grafik 6">
              <a:extLst>
                <a:ext uri="{FF2B5EF4-FFF2-40B4-BE49-F238E27FC236}">
                  <a16:creationId xmlns:a16="http://schemas.microsoft.com/office/drawing/2014/main" id="{DEEA5124-5B0B-492C-A4A4-0A19AC5A60BF}"/>
                </a:ext>
              </a:extLst>
            </p:cNvPr>
            <p:cNvPicPr>
              <a:picLocks noChangeAspect="1"/>
            </p:cNvPicPr>
            <p:nvPr userDrawn="1"/>
          </p:nvPicPr>
          <p:blipFill>
            <a:blip r:embed="rId5"/>
            <a:stretch>
              <a:fillRect/>
            </a:stretch>
          </p:blipFill>
          <p:spPr>
            <a:xfrm>
              <a:off x="4091951" y="826478"/>
              <a:ext cx="738555" cy="504207"/>
            </a:xfrm>
            <a:prstGeom prst="rect">
              <a:avLst/>
            </a:prstGeom>
          </p:spPr>
        </p:pic>
        <p:sp>
          <p:nvSpPr>
            <p:cNvPr id="8" name="Textfeld 7">
              <a:extLst>
                <a:ext uri="{FF2B5EF4-FFF2-40B4-BE49-F238E27FC236}">
                  <a16:creationId xmlns:a16="http://schemas.microsoft.com/office/drawing/2014/main" id="{BB57567A-F86F-469C-BC23-33991EDE776E}"/>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9" name="Grafik 8">
            <a:extLst>
              <a:ext uri="{FF2B5EF4-FFF2-40B4-BE49-F238E27FC236}">
                <a16:creationId xmlns:a16="http://schemas.microsoft.com/office/drawing/2014/main" id="{A1AED919-0213-4E52-9E4D-F0FE76C3DB0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Tree>
    <p:extLst>
      <p:ext uri="{BB962C8B-B14F-4D97-AF65-F5344CB8AC3E}">
        <p14:creationId xmlns:p14="http://schemas.microsoft.com/office/powerpoint/2010/main" val="2621476468"/>
      </p:ext>
    </p:extLst>
  </p:cSld>
  <p:clrMap bg1="lt1" tx1="dk1" bg2="lt2" tx2="dk2" accent1="accent1" accent2="accent2" accent3="accent3" accent4="accent4" accent5="accent5" accent6="accent6" hlink="hlink" folHlink="folHlink"/>
  <p:sldLayoutIdLst>
    <p:sldLayoutId id="2147483849" r:id="rId1"/>
    <p:sldLayoutId id="2147483850" r:id="rId2"/>
  </p:sldLayoutIdLst>
  <p:hf sldNum="0" hdr="0" ftr="0" dt="0"/>
  <p:txStyles>
    <p:titleStyle>
      <a:lvl1pPr algn="r" defTabSz="457200" rtl="0" eaLnBrk="1" latinLnBrk="0" hangingPunct="1">
        <a:spcBef>
          <a:spcPct val="0"/>
        </a:spcBef>
        <a:buNone/>
        <a:defRPr sz="20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pPr/>
              <a:t>‹N°›</a:t>
            </a:fld>
            <a:endParaRPr lang="es-ES"/>
          </a:p>
        </p:txBody>
      </p:sp>
      <p:pic>
        <p:nvPicPr>
          <p:cNvPr id="4" name="Grafik 3">
            <a:extLst>
              <a:ext uri="{FF2B5EF4-FFF2-40B4-BE49-F238E27FC236}">
                <a16:creationId xmlns:a16="http://schemas.microsoft.com/office/drawing/2014/main" id="{BBEF7CC8-3685-445B-A4CA-77243A158DA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1980273842"/>
      </p:ext>
    </p:extLst>
  </p:cSld>
  <p:clrMap bg1="lt1" tx1="dk1" bg2="lt2" tx2="dk2" accent1="accent1" accent2="accent2" accent3="accent3" accent4="accent4" accent5="accent5" accent6="accent6" hlink="hlink" folHlink="folHlink"/>
  <p:sldLayoutIdLst>
    <p:sldLayoutId id="2147483677" r:id="rId1"/>
    <p:sldLayoutId id="2147483700" r:id="rId2"/>
    <p:sldLayoutId id="2147483701" r:id="rId3"/>
    <p:sldLayoutId id="2147483702" r:id="rId4"/>
    <p:sldLayoutId id="2147483826" r:id="rId5"/>
    <p:sldLayoutId id="2147483827" r:id="rId6"/>
    <p:sldLayoutId id="2147483828" r:id="rId7"/>
    <p:sldLayoutId id="2147483833" r:id="rId8"/>
    <p:sldLayoutId id="2147483834" r:id="rId9"/>
    <p:sldLayoutId id="2147483835" r:id="rId10"/>
    <p:sldLayoutId id="2147483836" r:id="rId11"/>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4C48C6B-0371-4C26-A3C7-4400C1344E4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pic>
        <p:nvPicPr>
          <p:cNvPr id="7" name="Grafik 6">
            <a:extLst>
              <a:ext uri="{FF2B5EF4-FFF2-40B4-BE49-F238E27FC236}">
                <a16:creationId xmlns:a16="http://schemas.microsoft.com/office/drawing/2014/main" id="{99E2015E-C348-43BB-B235-5AB04EA6641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43090" y="0"/>
            <a:ext cx="1260000" cy="1260000"/>
          </a:xfrm>
          <a:prstGeom prst="rect">
            <a:avLst/>
          </a:prstGeom>
        </p:spPr>
      </p:pic>
    </p:spTree>
    <p:extLst>
      <p:ext uri="{BB962C8B-B14F-4D97-AF65-F5344CB8AC3E}">
        <p14:creationId xmlns:p14="http://schemas.microsoft.com/office/powerpoint/2010/main" val="3698791754"/>
      </p:ext>
    </p:extLst>
  </p:cSld>
  <p:clrMap bg1="lt1" tx1="dk1" bg2="lt2" tx2="dk2" accent1="accent1" accent2="accent2" accent3="accent3" accent4="accent4" accent5="accent5" accent6="accent6" hlink="hlink" folHlink="folHlink"/>
  <p:sldLayoutIdLst>
    <p:sldLayoutId id="2147483689" r:id="rId1"/>
    <p:sldLayoutId id="2147483698" r:id="rId2"/>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FD02A6F-F280-42C4-97BA-767CB8F231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98828" y="1156962"/>
            <a:ext cx="1980000" cy="1980000"/>
          </a:xfrm>
          <a:prstGeom prst="rect">
            <a:avLst/>
          </a:prstGeom>
        </p:spPr>
      </p:pic>
      <p:grpSp>
        <p:nvGrpSpPr>
          <p:cNvPr id="8" name="Gruppieren 7">
            <a:extLst>
              <a:ext uri="{FF2B5EF4-FFF2-40B4-BE49-F238E27FC236}">
                <a16:creationId xmlns:a16="http://schemas.microsoft.com/office/drawing/2014/main" id="{866EB2BB-0834-4343-B542-4B9EE86B0838}"/>
              </a:ext>
            </a:extLst>
          </p:cNvPr>
          <p:cNvGrpSpPr/>
          <p:nvPr userDrawn="1"/>
        </p:nvGrpSpPr>
        <p:grpSpPr>
          <a:xfrm>
            <a:off x="2081443" y="1951888"/>
            <a:ext cx="2648818" cy="504207"/>
            <a:chOff x="4091951" y="826478"/>
            <a:chExt cx="2648818" cy="504207"/>
          </a:xfrm>
        </p:grpSpPr>
        <p:pic>
          <p:nvPicPr>
            <p:cNvPr id="9" name="Grafik 8">
              <a:extLst>
                <a:ext uri="{FF2B5EF4-FFF2-40B4-BE49-F238E27FC236}">
                  <a16:creationId xmlns:a16="http://schemas.microsoft.com/office/drawing/2014/main" id="{4222E159-CBB1-41B6-8CF0-93A3738B2543}"/>
                </a:ext>
              </a:extLst>
            </p:cNvPr>
            <p:cNvPicPr>
              <a:picLocks noChangeAspect="1"/>
            </p:cNvPicPr>
            <p:nvPr userDrawn="1"/>
          </p:nvPicPr>
          <p:blipFill>
            <a:blip r:embed="rId4"/>
            <a:stretch>
              <a:fillRect/>
            </a:stretch>
          </p:blipFill>
          <p:spPr>
            <a:xfrm>
              <a:off x="4091951" y="826478"/>
              <a:ext cx="738555" cy="504207"/>
            </a:xfrm>
            <a:prstGeom prst="rect">
              <a:avLst/>
            </a:prstGeom>
          </p:spPr>
        </p:pic>
        <p:sp>
          <p:nvSpPr>
            <p:cNvPr id="10" name="Textfeld 9">
              <a:extLst>
                <a:ext uri="{FF2B5EF4-FFF2-40B4-BE49-F238E27FC236}">
                  <a16:creationId xmlns:a16="http://schemas.microsoft.com/office/drawing/2014/main" id="{66884BA1-0FE4-4FB8-9C45-BE8D83B05A80}"/>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15" name="Grafik 14">
            <a:extLst>
              <a:ext uri="{FF2B5EF4-FFF2-40B4-BE49-F238E27FC236}">
                <a16:creationId xmlns:a16="http://schemas.microsoft.com/office/drawing/2014/main" id="{9C6E4A42-51E4-4A57-9AA7-3779F440FB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29514" y="3051264"/>
            <a:ext cx="5884985" cy="3696794"/>
          </a:xfrm>
          <a:prstGeom prst="rect">
            <a:avLst/>
          </a:prstGeom>
        </p:spPr>
      </p:pic>
    </p:spTree>
    <p:extLst>
      <p:ext uri="{BB962C8B-B14F-4D97-AF65-F5344CB8AC3E}">
        <p14:creationId xmlns:p14="http://schemas.microsoft.com/office/powerpoint/2010/main" val="2719899082"/>
      </p:ext>
    </p:extLst>
  </p:cSld>
  <p:clrMap bg1="lt1" tx1="dk1" bg2="lt2" tx2="dk2" accent1="accent1" accent2="accent2" accent3="accent3" accent4="accent4" accent5="accent5" accent6="accent6" hlink="hlink" folHlink="folHlink"/>
  <p:sldLayoutIdLst>
    <p:sldLayoutId id="2147483697"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8"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
        <p:nvSpPr>
          <p:cNvPr id="2" name="Titelplatzhalter 1"/>
          <p:cNvSpPr>
            <a:spLocks noGrp="1"/>
          </p:cNvSpPr>
          <p:nvPr>
            <p:ph type="title"/>
          </p:nvPr>
        </p:nvSpPr>
        <p:spPr>
          <a:xfrm>
            <a:off x="457199" y="116632"/>
            <a:ext cx="8229600" cy="926976"/>
          </a:xfrm>
          <a:prstGeom prst="rect">
            <a:avLst/>
          </a:prstGeom>
        </p:spPr>
        <p:txBody>
          <a:bodyPr vert="horz" lIns="0" tIns="0" rIns="0" bIns="0"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196753"/>
            <a:ext cx="8229600" cy="4536505"/>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p:txBody>
      </p:sp>
      <p:sp>
        <p:nvSpPr>
          <p:cNvPr id="4" name="Datumsplatzhalter 3"/>
          <p:cNvSpPr>
            <a:spLocks noGrp="1"/>
          </p:cNvSpPr>
          <p:nvPr>
            <p:ph type="dt" sz="half" idx="2"/>
          </p:nvPr>
        </p:nvSpPr>
        <p:spPr>
          <a:xfrm>
            <a:off x="457200" y="6343636"/>
            <a:ext cx="802432" cy="365125"/>
          </a:xfrm>
          <a:prstGeom prst="rect">
            <a:avLst/>
          </a:prstGeom>
        </p:spPr>
        <p:txBody>
          <a:bodyPr vert="horz" lIns="0" tIns="0" rIns="0" bIns="0" rtlCol="0" anchor="ctr"/>
          <a:lstStyle>
            <a:lvl1pPr algn="l">
              <a:defRPr sz="1000">
                <a:solidFill>
                  <a:schemeClr val="tx1"/>
                </a:solidFill>
              </a:defRPr>
            </a:lvl1pPr>
          </a:lstStyle>
          <a:p>
            <a:endParaRPr lang="de-DE" dirty="0"/>
          </a:p>
        </p:txBody>
      </p:sp>
      <p:sp>
        <p:nvSpPr>
          <p:cNvPr id="6" name="Foliennummernplatzhalter 5"/>
          <p:cNvSpPr>
            <a:spLocks noGrp="1"/>
          </p:cNvSpPr>
          <p:nvPr>
            <p:ph type="sldNum" sz="quarter" idx="4"/>
          </p:nvPr>
        </p:nvSpPr>
        <p:spPr>
          <a:xfrm>
            <a:off x="1086471" y="6343636"/>
            <a:ext cx="288032" cy="365125"/>
          </a:xfrm>
          <a:prstGeom prst="rect">
            <a:avLst/>
          </a:prstGeom>
        </p:spPr>
        <p:txBody>
          <a:bodyPr vert="horz" lIns="0" tIns="0" rIns="0" bIns="0" rtlCol="0" anchor="ctr"/>
          <a:lstStyle>
            <a:lvl1pPr algn="r">
              <a:defRPr sz="1000">
                <a:solidFill>
                  <a:schemeClr val="tx1"/>
                </a:solidFill>
              </a:defRPr>
            </a:lvl1pPr>
          </a:lstStyle>
          <a:p>
            <a:fld id="{90D78F62-9005-4F33-B3BD-5A2E02E0B5B8}" type="slidenum">
              <a:rPr lang="de-DE" smtClean="0"/>
              <a:pPr/>
              <a:t>‹N°›</a:t>
            </a:fld>
            <a:endParaRPr lang="de-DE" dirty="0"/>
          </a:p>
        </p:txBody>
      </p:sp>
      <p:grpSp>
        <p:nvGrpSpPr>
          <p:cNvPr id="9" name="Gruppieren 8"/>
          <p:cNvGrpSpPr/>
          <p:nvPr userDrawn="1"/>
        </p:nvGrpSpPr>
        <p:grpSpPr>
          <a:xfrm>
            <a:off x="6588224" y="6329702"/>
            <a:ext cx="2259162" cy="432903"/>
            <a:chOff x="6411272" y="4582358"/>
            <a:chExt cx="2259162" cy="432902"/>
          </a:xfrm>
        </p:grpSpPr>
        <p:pic>
          <p:nvPicPr>
            <p:cNvPr id="10" name="Grafik 9"/>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033637" y="4582358"/>
              <a:ext cx="636797" cy="432902"/>
            </a:xfrm>
            <a:prstGeom prst="rect">
              <a:avLst/>
            </a:prstGeom>
          </p:spPr>
        </p:pic>
        <p:sp>
          <p:nvSpPr>
            <p:cNvPr id="11" name="Textfeld 10"/>
            <p:cNvSpPr txBox="1"/>
            <p:nvPr userDrawn="1"/>
          </p:nvSpPr>
          <p:spPr>
            <a:xfrm>
              <a:off x="6411272" y="4731990"/>
              <a:ext cx="1545104" cy="216024"/>
            </a:xfrm>
            <a:prstGeom prst="rect">
              <a:avLst/>
            </a:prstGeom>
            <a:noFill/>
          </p:spPr>
          <p:txBody>
            <a:bodyPr wrap="square" lIns="0" tIns="0" rIns="0" bIns="0" rtlCol="0">
              <a:noAutofit/>
            </a:bodyPr>
            <a:lstStyle/>
            <a:p>
              <a:pPr algn="r"/>
              <a:r>
                <a:rPr lang="en-US" sz="500" dirty="0" smtClean="0">
                  <a:solidFill>
                    <a:schemeClr val="tx1"/>
                  </a:solidFill>
                </a:rPr>
                <a:t>The Inno4Grass Project has received funding from the European</a:t>
              </a:r>
              <a:r>
                <a:rPr lang="en-US" sz="500" baseline="0" dirty="0" smtClean="0">
                  <a:solidFill>
                    <a:schemeClr val="tx1"/>
                  </a:solidFill>
                </a:rPr>
                <a:t> </a:t>
              </a:r>
              <a:r>
                <a:rPr lang="en-US" sz="500" dirty="0" smtClean="0">
                  <a:solidFill>
                    <a:schemeClr val="tx1"/>
                  </a:solidFill>
                </a:rPr>
                <a:t>Union’s Horizon 2020 research and</a:t>
              </a:r>
              <a:r>
                <a:rPr lang="en-US" sz="500" baseline="0" dirty="0" smtClean="0">
                  <a:solidFill>
                    <a:schemeClr val="tx1"/>
                  </a:solidFill>
                </a:rPr>
                <a:t> </a:t>
              </a:r>
              <a:r>
                <a:rPr lang="en-US" sz="500" dirty="0" smtClean="0">
                  <a:solidFill>
                    <a:schemeClr val="tx1"/>
                  </a:solidFill>
                </a:rPr>
                <a:t>innovation </a:t>
              </a:r>
              <a:r>
                <a:rPr lang="en-US" sz="500" dirty="0" err="1" smtClean="0">
                  <a:solidFill>
                    <a:schemeClr val="tx1"/>
                  </a:solidFill>
                </a:rPr>
                <a:t>programme</a:t>
              </a:r>
              <a:r>
                <a:rPr lang="en-US" sz="500" dirty="0" smtClean="0">
                  <a:solidFill>
                    <a:schemeClr val="tx1"/>
                  </a:solidFill>
                </a:rPr>
                <a:t> under grant agreement No 727368.</a:t>
              </a:r>
              <a:endParaRPr lang="de-DE" sz="500" dirty="0">
                <a:solidFill>
                  <a:schemeClr val="tx1"/>
                </a:solidFill>
              </a:endParaRPr>
            </a:p>
          </p:txBody>
        </p:sp>
      </p:grpSp>
    </p:spTree>
    <p:extLst>
      <p:ext uri="{BB962C8B-B14F-4D97-AF65-F5344CB8AC3E}">
        <p14:creationId xmlns:p14="http://schemas.microsoft.com/office/powerpoint/2010/main" val="278535029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Lst>
  <p:timing>
    <p:tnLst>
      <p:par>
        <p:cTn id="1" dur="indefinite" restart="never" nodeType="tmRoot"/>
      </p:par>
    </p:tnLst>
  </p:timing>
  <p:hf sldNum="0" hdr="0" ftr="0" dt="0"/>
  <p:txStyles>
    <p:titleStyle>
      <a:lvl1pPr algn="l" defTabSz="914400" rtl="0" eaLnBrk="1" latinLnBrk="0" hangingPunct="1">
        <a:spcBef>
          <a:spcPct val="0"/>
        </a:spcBef>
        <a:buNone/>
        <a:defRPr sz="2400"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71E5731-8D22-4779-BA02-E43717BDA6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86598" y="157905"/>
            <a:ext cx="1620000" cy="1620000"/>
          </a:xfrm>
          <a:prstGeom prst="rect">
            <a:avLst/>
          </a:prstGeom>
        </p:spPr>
      </p:pic>
      <p:grpSp>
        <p:nvGrpSpPr>
          <p:cNvPr id="10" name="Gruppieren 9">
            <a:extLst>
              <a:ext uri="{FF2B5EF4-FFF2-40B4-BE49-F238E27FC236}">
                <a16:creationId xmlns:a16="http://schemas.microsoft.com/office/drawing/2014/main" id="{FCEF53FD-D573-4DEA-AB01-FA9618E1BF70}"/>
              </a:ext>
            </a:extLst>
          </p:cNvPr>
          <p:cNvGrpSpPr/>
          <p:nvPr/>
        </p:nvGrpSpPr>
        <p:grpSpPr>
          <a:xfrm>
            <a:off x="4091951" y="826478"/>
            <a:ext cx="2648818" cy="504207"/>
            <a:chOff x="4091951" y="826478"/>
            <a:chExt cx="2648818" cy="504207"/>
          </a:xfrm>
        </p:grpSpPr>
        <p:pic>
          <p:nvPicPr>
            <p:cNvPr id="7" name="Grafik 6">
              <a:extLst>
                <a:ext uri="{FF2B5EF4-FFF2-40B4-BE49-F238E27FC236}">
                  <a16:creationId xmlns:a16="http://schemas.microsoft.com/office/drawing/2014/main" id="{DEEA5124-5B0B-492C-A4A4-0A19AC5A60BF}"/>
                </a:ext>
              </a:extLst>
            </p:cNvPr>
            <p:cNvPicPr>
              <a:picLocks noChangeAspect="1"/>
            </p:cNvPicPr>
            <p:nvPr userDrawn="1"/>
          </p:nvPicPr>
          <p:blipFill>
            <a:blip r:embed="rId3"/>
            <a:stretch>
              <a:fillRect/>
            </a:stretch>
          </p:blipFill>
          <p:spPr>
            <a:xfrm>
              <a:off x="4091951" y="826478"/>
              <a:ext cx="738555" cy="504207"/>
            </a:xfrm>
            <a:prstGeom prst="rect">
              <a:avLst/>
            </a:prstGeom>
          </p:spPr>
        </p:pic>
        <p:sp>
          <p:nvSpPr>
            <p:cNvPr id="8" name="Textfeld 7">
              <a:extLst>
                <a:ext uri="{FF2B5EF4-FFF2-40B4-BE49-F238E27FC236}">
                  <a16:creationId xmlns:a16="http://schemas.microsoft.com/office/drawing/2014/main" id="{BB57567A-F86F-469C-BC23-33991EDE776E}"/>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9" name="Grafik 8">
            <a:extLst>
              <a:ext uri="{FF2B5EF4-FFF2-40B4-BE49-F238E27FC236}">
                <a16:creationId xmlns:a16="http://schemas.microsoft.com/office/drawing/2014/main" id="{A1AED919-0213-4E52-9E4D-F0FE76C3DB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Tree>
    <p:extLst>
      <p:ext uri="{BB962C8B-B14F-4D97-AF65-F5344CB8AC3E}">
        <p14:creationId xmlns:p14="http://schemas.microsoft.com/office/powerpoint/2010/main" val="1310600696"/>
      </p:ext>
    </p:extLst>
  </p:cSld>
  <p:clrMap bg1="lt1" tx1="dk1" bg2="lt2" tx2="dk2" accent1="accent1" accent2="accent2" accent3="accent3" accent4="accent4" accent5="accent5" accent6="accent6" hlink="hlink" folHlink="folHlink"/>
  <p:hf sldNum="0" hdr="0" ftr="0" dt="0"/>
  <p:txStyles>
    <p:titleStyle>
      <a:lvl1pPr algn="r" defTabSz="457200" rtl="0" eaLnBrk="1" latinLnBrk="0" hangingPunct="1">
        <a:spcBef>
          <a:spcPct val="0"/>
        </a:spcBef>
        <a:buNone/>
        <a:defRPr sz="20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pPr/>
              <a:t>‹N°›</a:t>
            </a:fld>
            <a:endParaRPr lang="es-ES"/>
          </a:p>
        </p:txBody>
      </p:sp>
      <p:pic>
        <p:nvPicPr>
          <p:cNvPr id="4" name="Grafik 3">
            <a:extLst>
              <a:ext uri="{FF2B5EF4-FFF2-40B4-BE49-F238E27FC236}">
                <a16:creationId xmlns:a16="http://schemas.microsoft.com/office/drawing/2014/main" id="{BBEF7CC8-3685-445B-A4CA-77243A158D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335839514"/>
      </p:ext>
    </p:extLst>
  </p:cSld>
  <p:clrMap bg1="lt1" tx1="dk1" bg2="lt2" tx2="dk2" accent1="accent1" accent2="accent2" accent3="accent3" accent4="accent4" accent5="accent5" accent6="accent6" hlink="hlink" folHlink="folHlink"/>
  <p:sldLayoutIdLst>
    <p:sldLayoutId id="2147483803" r:id="rId1"/>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4C48C6B-0371-4C26-A3C7-4400C1344E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pic>
        <p:nvPicPr>
          <p:cNvPr id="7" name="Grafik 6">
            <a:extLst>
              <a:ext uri="{FF2B5EF4-FFF2-40B4-BE49-F238E27FC236}">
                <a16:creationId xmlns:a16="http://schemas.microsoft.com/office/drawing/2014/main" id="{99E2015E-C348-43BB-B235-5AB04EA664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3090" y="0"/>
            <a:ext cx="1260000" cy="1260000"/>
          </a:xfrm>
          <a:prstGeom prst="rect">
            <a:avLst/>
          </a:prstGeom>
        </p:spPr>
      </p:pic>
    </p:spTree>
    <p:extLst>
      <p:ext uri="{BB962C8B-B14F-4D97-AF65-F5344CB8AC3E}">
        <p14:creationId xmlns:p14="http://schemas.microsoft.com/office/powerpoint/2010/main" val="1979522153"/>
      </p:ext>
    </p:extLst>
  </p:cSld>
  <p:clrMap bg1="lt1" tx1="dk1" bg2="lt2" tx2="dk2" accent1="accent1" accent2="accent2" accent3="accent3" accent4="accent4" accent5="accent5" accent6="accent6" hlink="hlink" folHlink="folHlink"/>
  <p:sldLayoutIdLst>
    <p:sldLayoutId id="2147483806" r:id="rId1"/>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solidFill>
                  <a:prstClr val="black"/>
                </a:solidFill>
              </a:rPr>
              <a:pPr/>
              <a:t>‹N°›</a:t>
            </a:fld>
            <a:endParaRPr lang="es-ES">
              <a:solidFill>
                <a:prstClr val="black"/>
              </a:solidFill>
            </a:endParaRPr>
          </a:p>
        </p:txBody>
      </p:sp>
      <p:pic>
        <p:nvPicPr>
          <p:cNvPr id="4" name="Grafik 3">
            <a:extLst>
              <a:ext uri="{FF2B5EF4-FFF2-40B4-BE49-F238E27FC236}">
                <a16:creationId xmlns:a16="http://schemas.microsoft.com/office/drawing/2014/main" id="{BBEF7CC8-3685-445B-A4CA-77243A158D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330980455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37" r:id="rId4"/>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1.xml"/><Relationship Id="rId4" Type="http://schemas.openxmlformats.org/officeDocument/2006/relationships/image" Target="../media/image12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126.png"/></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1.xml"/><Relationship Id="rId4" Type="http://schemas.openxmlformats.org/officeDocument/2006/relationships/image" Target="../media/image129.png"/></Relationships>
</file>

<file path=ppt/slides/_rels/slide10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1.xml"/></Relationships>
</file>

<file path=ppt/slides/_rels/slide106.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31.xml"/></Relationships>
</file>

<file path=ppt/slides/_rels/slide10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1.xml"/></Relationships>
</file>

<file path=ppt/slides/_rels/slide10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31.xml"/><Relationship Id="rId5" Type="http://schemas.openxmlformats.org/officeDocument/2006/relationships/image" Target="../media/image138.jpeg"/><Relationship Id="rId4" Type="http://schemas.openxmlformats.org/officeDocument/2006/relationships/image" Target="../media/image137.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wmf"/><Relationship Id="rId1" Type="http://schemas.openxmlformats.org/officeDocument/2006/relationships/slideLayout" Target="../slideLayouts/slideLayout31.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2.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8.xml"/></Relationships>
</file>

<file path=ppt/slides/_rels/slide11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https://www.cr-delta.nl/sap/galerij9/images/Mts%20Hofstra_jpg.jpg" TargetMode="External"/><Relationship Id="rId1" Type="http://schemas.openxmlformats.org/officeDocument/2006/relationships/slideLayout" Target="../slideLayouts/slideLayout31.xml"/></Relationships>
</file>

<file path=ppt/slides/_rels/slide11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31.xml"/></Relationships>
</file>

<file path=ppt/slides/_rels/slide11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s://www.youtube.com/watch?v=9zp8PRConnM" TargetMode="External"/><Relationship Id="rId1" Type="http://schemas.openxmlformats.org/officeDocument/2006/relationships/slideLayout" Target="../slideLayouts/slideLayout31.xml"/><Relationship Id="rId4" Type="http://schemas.openxmlformats.org/officeDocument/2006/relationships/image" Target="../media/image152.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119.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hyperlink" Target="https://www.youtube.com/watch?v=1cnERj9fooc" TargetMode="External"/><Relationship Id="rId1" Type="http://schemas.openxmlformats.org/officeDocument/2006/relationships/slideLayout" Target="../slideLayouts/slideLayout31.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31.xml"/><Relationship Id="rId5" Type="http://schemas.openxmlformats.org/officeDocument/2006/relationships/image" Target="../media/image162.png"/><Relationship Id="rId4" Type="http://schemas.openxmlformats.org/officeDocument/2006/relationships/image" Target="../media/image161.jpeg"/></Relationships>
</file>

<file path=ppt/slides/_rels/slide12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31.xml"/></Relationships>
</file>

<file path=ppt/slides/_rels/slide12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eg"/><Relationship Id="rId1" Type="http://schemas.openxmlformats.org/officeDocument/2006/relationships/slideLayout" Target="../slideLayouts/slideLayout31.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36.xml"/><Relationship Id="rId4" Type="http://schemas.openxmlformats.org/officeDocument/2006/relationships/image" Target="../media/image172.png"/></Relationships>
</file>

<file path=ppt/slides/_rels/slide12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31.xml"/><Relationship Id="rId6" Type="http://schemas.openxmlformats.org/officeDocument/2006/relationships/image" Target="../media/image177.png"/><Relationship Id="rId5" Type="http://schemas.openxmlformats.org/officeDocument/2006/relationships/image" Target="../media/image176.jpeg"/><Relationship Id="rId4" Type="http://schemas.openxmlformats.org/officeDocument/2006/relationships/image" Target="../media/image175.jpeg"/></Relationships>
</file>

<file path=ppt/slides/_rels/slide12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31.xml"/></Relationships>
</file>

<file path=ppt/slides/_rels/slide12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31.xml"/><Relationship Id="rId4" Type="http://schemas.openxmlformats.org/officeDocument/2006/relationships/image" Target="../media/image182.png"/></Relationships>
</file>

<file path=ppt/slides/_rels/slide128.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84.jpeg"/><Relationship Id="rId7" Type="http://schemas.openxmlformats.org/officeDocument/2006/relationships/image" Target="../media/image188.emf"/><Relationship Id="rId2" Type="http://schemas.openxmlformats.org/officeDocument/2006/relationships/image" Target="../media/image183.jpeg"/><Relationship Id="rId1" Type="http://schemas.openxmlformats.org/officeDocument/2006/relationships/slideLayout" Target="../slideLayouts/slideLayout30.xml"/><Relationship Id="rId6" Type="http://schemas.openxmlformats.org/officeDocument/2006/relationships/image" Target="../media/image187.emf"/><Relationship Id="rId11" Type="http://schemas.openxmlformats.org/officeDocument/2006/relationships/image" Target="../media/image192.png"/><Relationship Id="rId5" Type="http://schemas.openxmlformats.org/officeDocument/2006/relationships/image" Target="../media/image186.emf"/><Relationship Id="rId10" Type="http://schemas.openxmlformats.org/officeDocument/2006/relationships/image" Target="../media/image191.png"/><Relationship Id="rId4" Type="http://schemas.openxmlformats.org/officeDocument/2006/relationships/image" Target="../media/image185.emf"/><Relationship Id="rId9" Type="http://schemas.openxmlformats.org/officeDocument/2006/relationships/image" Target="../media/image190.png"/></Relationships>
</file>

<file path=ppt/slides/_rels/slide12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emf"/><Relationship Id="rId1" Type="http://schemas.openxmlformats.org/officeDocument/2006/relationships/slideLayout" Target="../slideLayouts/slideLayout37.xml"/></Relationships>
</file>

<file path=ppt/slides/_rels/slide131.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hyperlink" Target="http://www.stichtingweidegang.nl/images/RobotenWeiden/Eindproducten/RobotWeiden_Concepten_102015.pdf" TargetMode="External"/><Relationship Id="rId1" Type="http://schemas.openxmlformats.org/officeDocument/2006/relationships/slideLayout" Target="../slideLayouts/slideLayout37.xml"/><Relationship Id="rId4" Type="http://schemas.openxmlformats.org/officeDocument/2006/relationships/image" Target="../media/image198.png"/></Relationships>
</file>

<file path=ppt/slides/_rels/slide13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31.xml"/><Relationship Id="rId5" Type="http://schemas.openxmlformats.org/officeDocument/2006/relationships/image" Target="../media/image202.png"/><Relationship Id="rId4" Type="http://schemas.openxmlformats.org/officeDocument/2006/relationships/image" Target="../media/image201.png"/></Relationships>
</file>

<file path=ppt/slides/_rels/slide13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37.xml"/><Relationship Id="rId5" Type="http://schemas.openxmlformats.org/officeDocument/2006/relationships/image" Target="../media/image206.png"/><Relationship Id="rId4" Type="http://schemas.openxmlformats.org/officeDocument/2006/relationships/image" Target="../media/image205.png"/></Relationships>
</file>

<file path=ppt/slides/_rels/slide134.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image" Target="../media/image207.emf"/><Relationship Id="rId1" Type="http://schemas.openxmlformats.org/officeDocument/2006/relationships/slideLayout" Target="../slideLayouts/slideLayout36.xml"/><Relationship Id="rId6" Type="http://schemas.openxmlformats.org/officeDocument/2006/relationships/image" Target="../media/image211.png"/><Relationship Id="rId5" Type="http://schemas.openxmlformats.org/officeDocument/2006/relationships/image" Target="../media/image210.emf"/><Relationship Id="rId4" Type="http://schemas.openxmlformats.org/officeDocument/2006/relationships/image" Target="../media/image209.png"/></Relationships>
</file>

<file path=ppt/slides/_rels/slide135.xml.rels><?xml version="1.0" encoding="UTF-8" standalone="yes"?>
<Relationships xmlns="http://schemas.openxmlformats.org/package/2006/relationships"><Relationship Id="rId8" Type="http://schemas.openxmlformats.org/officeDocument/2006/relationships/slide" Target="slide135.xml"/><Relationship Id="rId3" Type="http://schemas.openxmlformats.org/officeDocument/2006/relationships/slide" Target="slide119.xml"/><Relationship Id="rId7" Type="http://schemas.openxmlformats.org/officeDocument/2006/relationships/image" Target="../media/image214.png"/><Relationship Id="rId12" Type="http://schemas.openxmlformats.org/officeDocument/2006/relationships/image" Target="../media/image218.png"/><Relationship Id="rId2" Type="http://schemas.openxmlformats.org/officeDocument/2006/relationships/slideLayout" Target="../slideLayouts/slideLayout38.xml"/><Relationship Id="rId1" Type="http://schemas.openxmlformats.org/officeDocument/2006/relationships/tags" Target="../tags/tag3.xml"/><Relationship Id="rId6" Type="http://schemas.openxmlformats.org/officeDocument/2006/relationships/slide" Target="slide116.xml"/><Relationship Id="rId11" Type="http://schemas.openxmlformats.org/officeDocument/2006/relationships/image" Target="../media/image217.png"/><Relationship Id="rId5" Type="http://schemas.openxmlformats.org/officeDocument/2006/relationships/image" Target="../media/image213.png"/><Relationship Id="rId10" Type="http://schemas.openxmlformats.org/officeDocument/2006/relationships/image" Target="../media/image216.png"/><Relationship Id="rId4" Type="http://schemas.openxmlformats.org/officeDocument/2006/relationships/image" Target="../media/image212.png"/><Relationship Id="rId9" Type="http://schemas.openxmlformats.org/officeDocument/2006/relationships/image" Target="../media/image215.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notesSlide" Target="../notesSlides/notesSlide24.xml"/><Relationship Id="rId1" Type="http://schemas.openxmlformats.org/officeDocument/2006/relationships/slideLayout" Target="../slideLayouts/slideLayout27.xml"/><Relationship Id="rId5" Type="http://schemas.openxmlformats.org/officeDocument/2006/relationships/image" Target="../media/image221.png"/><Relationship Id="rId4" Type="http://schemas.openxmlformats.org/officeDocument/2006/relationships/image" Target="../media/image220.emf"/></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14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14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14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14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145.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230.jpeg"/><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220.emf"/><Relationship Id="rId5" Type="http://schemas.openxmlformats.org/officeDocument/2006/relationships/image" Target="../media/image229.emf"/><Relationship Id="rId4" Type="http://schemas.openxmlformats.org/officeDocument/2006/relationships/oleObject" Target="../embeddings/oleObject12.bin"/></Relationships>
</file>

<file path=ppt/slides/_rels/slide147.xml.rels><?xml version="1.0" encoding="UTF-8" standalone="yes"?>
<Relationships xmlns="http://schemas.openxmlformats.org/package/2006/relationships"><Relationship Id="rId3" Type="http://schemas.openxmlformats.org/officeDocument/2006/relationships/image" Target="../media/image222.png"/><Relationship Id="rId7" Type="http://schemas.openxmlformats.org/officeDocument/2006/relationships/image" Target="../media/image234.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14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230.jpeg"/></Relationships>
</file>

<file path=ppt/slides/_rels/slide14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239.jpeg"/><Relationship Id="rId4" Type="http://schemas.openxmlformats.org/officeDocument/2006/relationships/image" Target="../media/image238.jpeg"/></Relationships>
</file>

<file path=ppt/slides/_rels/slide15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41.png"/></Relationships>
</file>

<file path=ppt/slides/_rels/slide15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242.png"/><Relationship Id="rId4" Type="http://schemas.openxmlformats.org/officeDocument/2006/relationships/image" Target="../media/image220.emf"/></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21.emf"/><Relationship Id="rId4" Type="http://schemas.openxmlformats.org/officeDocument/2006/relationships/oleObject" Target="../embeddings/oleObject2.bin"/></Relationships>
</file>

<file path=ppt/slides/_rels/slide16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20.emf"/></Relationships>
</file>

<file path=ppt/slides/_rels/slide161.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246.gif"/><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249.jpeg"/><Relationship Id="rId5" Type="http://schemas.openxmlformats.org/officeDocument/2006/relationships/image" Target="../media/image248.gif"/><Relationship Id="rId4" Type="http://schemas.openxmlformats.org/officeDocument/2006/relationships/image" Target="../media/image247.gif"/></Relationships>
</file>

<file path=ppt/slides/_rels/slide16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jpeg"/><Relationship Id="rId1" Type="http://schemas.openxmlformats.org/officeDocument/2006/relationships/slideLayout" Target="../slideLayouts/slideLayout4.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17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4.xml"/><Relationship Id="rId4" Type="http://schemas.openxmlformats.org/officeDocument/2006/relationships/image" Target="../media/image258.png"/></Relationships>
</file>

<file path=ppt/slides/_rels/slide17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1.jpeg"/><Relationship Id="rId1" Type="http://schemas.openxmlformats.org/officeDocument/2006/relationships/slideLayout" Target="../slideLayouts/slideLayout4.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1.jpeg"/><Relationship Id="rId1" Type="http://schemas.openxmlformats.org/officeDocument/2006/relationships/slideLayout" Target="../slideLayouts/slideLayout4.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81.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image" Target="../media/image270.emf"/><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271.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1.jpeg"/><Relationship Id="rId1" Type="http://schemas.openxmlformats.org/officeDocument/2006/relationships/slideLayout" Target="../slideLayouts/slideLayout4.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3" Type="http://schemas.openxmlformats.org/officeDocument/2006/relationships/image" Target="../media/image280.emf"/><Relationship Id="rId2" Type="http://schemas.openxmlformats.org/officeDocument/2006/relationships/image" Target="../media/image279.emf"/><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4.xml"/><Relationship Id="rId4" Type="http://schemas.openxmlformats.org/officeDocument/2006/relationships/image" Target="../media/image283.png"/></Relationships>
</file>

<file path=ppt/slides/_rels/slide20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3" Type="http://schemas.openxmlformats.org/officeDocument/2006/relationships/image" Target="../media/image289.jpeg"/><Relationship Id="rId7" Type="http://schemas.openxmlformats.org/officeDocument/2006/relationships/image" Target="../media/image293.png"/><Relationship Id="rId2" Type="http://schemas.openxmlformats.org/officeDocument/2006/relationships/image" Target="../media/image288.jpeg"/><Relationship Id="rId1" Type="http://schemas.openxmlformats.org/officeDocument/2006/relationships/slideLayout" Target="../slideLayouts/slideLayout4.xml"/><Relationship Id="rId6" Type="http://schemas.openxmlformats.org/officeDocument/2006/relationships/image" Target="../media/image292.png"/><Relationship Id="rId5" Type="http://schemas.openxmlformats.org/officeDocument/2006/relationships/image" Target="../media/image291.png"/><Relationship Id="rId4" Type="http://schemas.openxmlformats.org/officeDocument/2006/relationships/image" Target="../media/image290.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4.xml"/><Relationship Id="rId4" Type="http://schemas.openxmlformats.org/officeDocument/2006/relationships/image" Target="../media/image296.png"/></Relationships>
</file>

<file path=ppt/slides/_rels/slide208.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4.xml"/><Relationship Id="rId5" Type="http://schemas.openxmlformats.org/officeDocument/2006/relationships/image" Target="../media/image304.png"/><Relationship Id="rId4" Type="http://schemas.openxmlformats.org/officeDocument/2006/relationships/image" Target="../media/image303.png"/></Relationships>
</file>

<file path=ppt/slides/_rels/slide211.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5.xml"/></Relationships>
</file>

<file path=ppt/slides/_rels/slide227.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png"/><Relationship Id="rId1" Type="http://schemas.openxmlformats.org/officeDocument/2006/relationships/slideLayout" Target="../slideLayouts/slideLayout5.xml"/><Relationship Id="rId5" Type="http://schemas.openxmlformats.org/officeDocument/2006/relationships/image" Target="../media/image317.png"/><Relationship Id="rId4" Type="http://schemas.openxmlformats.org/officeDocument/2006/relationships/image" Target="../media/image316.png"/></Relationships>
</file>

<file path=ppt/slides/_rels/slide228.xml.rels><?xml version="1.0" encoding="UTF-8" standalone="yes"?>
<Relationships xmlns="http://schemas.openxmlformats.org/package/2006/relationships"><Relationship Id="rId3" Type="http://schemas.openxmlformats.org/officeDocument/2006/relationships/image" Target="../media/image318.emf"/><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231.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5.xml"/></Relationships>
</file>

<file path=ppt/slides/_rels/slide232.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5.xml"/></Relationships>
</file>

<file path=ppt/slides/_rels/slide233.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5.xml"/></Relationships>
</file>

<file path=ppt/slides/_rels/slide234.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5.xml"/></Relationships>
</file>

<file path=ppt/slides/_rels/slide235.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5.xml"/></Relationships>
</file>

<file path=ppt/slides/_rels/slide237.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5.xml"/></Relationships>
</file>

<file path=ppt/slides/_rels/slide238.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5.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1.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image" Target="../media/image329.jpeg"/><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5.xml"/></Relationships>
</file>

<file path=ppt/slides/_rels/slide243.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63.xml"/><Relationship Id="rId1" Type="http://schemas.openxmlformats.org/officeDocument/2006/relationships/slideLayout" Target="../slideLayouts/slideLayout10.xml"/><Relationship Id="rId4" Type="http://schemas.openxmlformats.org/officeDocument/2006/relationships/image" Target="../media/image330.jpe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xml"/><Relationship Id="rId1" Type="http://schemas.openxmlformats.org/officeDocument/2006/relationships/vmlDrawing" Target="../drawings/vmlDrawing13.vml"/><Relationship Id="rId6" Type="http://schemas.openxmlformats.org/officeDocument/2006/relationships/image" Target="../media/image330.jpeg"/><Relationship Id="rId5" Type="http://schemas.openxmlformats.org/officeDocument/2006/relationships/image" Target="../media/image332.emf"/><Relationship Id="rId4" Type="http://schemas.openxmlformats.org/officeDocument/2006/relationships/oleObject" Target="../embeddings/oleObject13.bin"/></Relationships>
</file>

<file path=ppt/slides/_rels/slide245.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246.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24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330.jpeg"/></Relationships>
</file>

<file path=ppt/slides/_rels/slide248.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24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330.jpeg"/><Relationship Id="rId1" Type="http://schemas.openxmlformats.org/officeDocument/2006/relationships/slideLayout" Target="../slideLayouts/slideLayout5.xml"/><Relationship Id="rId4" Type="http://schemas.openxmlformats.org/officeDocument/2006/relationships/chart" Target="../charts/char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image" Target="../media/image330.jpeg"/><Relationship Id="rId1" Type="http://schemas.openxmlformats.org/officeDocument/2006/relationships/slideLayout" Target="../slideLayouts/slideLayout5.xml"/><Relationship Id="rId5" Type="http://schemas.openxmlformats.org/officeDocument/2006/relationships/image" Target="../media/image335.jpeg"/><Relationship Id="rId4" Type="http://schemas.openxmlformats.org/officeDocument/2006/relationships/image" Target="../media/image334.jpeg"/></Relationships>
</file>

<file path=ppt/slides/_rels/slide251.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5.xml"/></Relationships>
</file>

<file path=ppt/slides/_rels/slide252.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5.xml"/></Relationships>
</file>

<file path=ppt/slides/_rels/slide253.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5.xml"/></Relationships>
</file>

<file path=ppt/slides/_rels/slide254.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5.xml"/></Relationships>
</file>

<file path=ppt/slides/_rels/slide255.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5.xml"/></Relationships>
</file>

<file path=ppt/slides/_rels/slide256.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0.jpeg"/><Relationship Id="rId1" Type="http://schemas.openxmlformats.org/officeDocument/2006/relationships/slideLayout" Target="../slideLayouts/slideLayout5.xml"/></Relationships>
</file>

<file path=ppt/slides/_rels/slide257.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image" Target="../media/image337.png"/><Relationship Id="rId1" Type="http://schemas.openxmlformats.org/officeDocument/2006/relationships/slideLayout" Target="../slideLayouts/slideLayout9.xml"/><Relationship Id="rId5" Type="http://schemas.openxmlformats.org/officeDocument/2006/relationships/image" Target="../media/image340.jpeg"/><Relationship Id="rId4" Type="http://schemas.openxmlformats.org/officeDocument/2006/relationships/image" Target="../media/image339.jpeg"/></Relationships>
</file>

<file path=ppt/slides/_rels/slide261.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341.png"/></Relationships>
</file>

<file path=ppt/slides/_rels/slide26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2.xml"/><Relationship Id="rId1" Type="http://schemas.openxmlformats.org/officeDocument/2006/relationships/slideLayout" Target="../slideLayouts/slideLayout11.xml"/><Relationship Id="rId4" Type="http://schemas.openxmlformats.org/officeDocument/2006/relationships/image" Target="../media/image330.jpeg"/></Relationships>
</file>

<file path=ppt/slides/_rels/slide263.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264.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265.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266.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267.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268.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269.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70.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image" Target="../media/image342.png"/><Relationship Id="rId1" Type="http://schemas.openxmlformats.org/officeDocument/2006/relationships/slideLayout" Target="../slideLayouts/slideLayout11.xml"/><Relationship Id="rId6" Type="http://schemas.openxmlformats.org/officeDocument/2006/relationships/image" Target="../media/image330.jpeg"/><Relationship Id="rId5" Type="http://schemas.openxmlformats.org/officeDocument/2006/relationships/image" Target="../media/image345.png"/><Relationship Id="rId4" Type="http://schemas.openxmlformats.org/officeDocument/2006/relationships/image" Target="../media/image344.png"/></Relationships>
</file>

<file path=ppt/slides/_rels/slide271.xml.rels><?xml version="1.0" encoding="UTF-8" standalone="yes"?>
<Relationships xmlns="http://schemas.openxmlformats.org/package/2006/relationships"><Relationship Id="rId8" Type="http://schemas.openxmlformats.org/officeDocument/2006/relationships/image" Target="../media/image352.jpeg"/><Relationship Id="rId3" Type="http://schemas.openxmlformats.org/officeDocument/2006/relationships/image" Target="../media/image347.jpeg"/><Relationship Id="rId7" Type="http://schemas.openxmlformats.org/officeDocument/2006/relationships/image" Target="../media/image351.jpeg"/><Relationship Id="rId2" Type="http://schemas.openxmlformats.org/officeDocument/2006/relationships/image" Target="../media/image346.jpeg"/><Relationship Id="rId1" Type="http://schemas.openxmlformats.org/officeDocument/2006/relationships/slideLayout" Target="../slideLayouts/slideLayout9.xml"/><Relationship Id="rId6" Type="http://schemas.openxmlformats.org/officeDocument/2006/relationships/image" Target="../media/image350.jpeg"/><Relationship Id="rId5" Type="http://schemas.openxmlformats.org/officeDocument/2006/relationships/image" Target="../media/image349.jpeg"/><Relationship Id="rId4" Type="http://schemas.openxmlformats.org/officeDocument/2006/relationships/image" Target="../media/image348.jpeg"/></Relationships>
</file>

<file path=ppt/slides/_rels/slide272.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80.xml"/><Relationship Id="rId1" Type="http://schemas.openxmlformats.org/officeDocument/2006/relationships/slideLayout" Target="../slideLayouts/slideLayout11.xml"/><Relationship Id="rId6" Type="http://schemas.openxmlformats.org/officeDocument/2006/relationships/image" Target="../media/image355.jpeg"/><Relationship Id="rId5" Type="http://schemas.openxmlformats.org/officeDocument/2006/relationships/image" Target="../media/image354.jpeg"/><Relationship Id="rId4" Type="http://schemas.openxmlformats.org/officeDocument/2006/relationships/image" Target="../media/image353.png"/></Relationships>
</file>

<file path=ppt/slides/_rels/slide273.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356.png"/><Relationship Id="rId1" Type="http://schemas.openxmlformats.org/officeDocument/2006/relationships/slideLayout" Target="../slideLayouts/slideLayout9.xml"/><Relationship Id="rId5" Type="http://schemas.openxmlformats.org/officeDocument/2006/relationships/image" Target="../media/image359.png"/><Relationship Id="rId4" Type="http://schemas.openxmlformats.org/officeDocument/2006/relationships/image" Target="../media/image358.png"/></Relationships>
</file>

<file path=ppt/slides/_rels/slide274.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11.xml"/></Relationships>
</file>

<file path=ppt/slides/_rels/slide275.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27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82.xml"/><Relationship Id="rId1" Type="http://schemas.openxmlformats.org/officeDocument/2006/relationships/slideLayout" Target="../slideLayouts/slideLayout11.xml"/><Relationship Id="rId4" Type="http://schemas.openxmlformats.org/officeDocument/2006/relationships/image" Target="../media/image330.jpeg"/></Relationships>
</file>

<file path=ppt/slides/_rels/slide277.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83.xml"/><Relationship Id="rId1" Type="http://schemas.openxmlformats.org/officeDocument/2006/relationships/slideLayout" Target="../slideLayouts/slideLayout11.xml"/><Relationship Id="rId5" Type="http://schemas.openxmlformats.org/officeDocument/2006/relationships/image" Target="../media/image362.png"/><Relationship Id="rId4" Type="http://schemas.openxmlformats.org/officeDocument/2006/relationships/image" Target="../media/image361.jpeg"/></Relationships>
</file>

<file path=ppt/slides/_rels/slide278.xml.rels><?xml version="1.0" encoding="UTF-8" standalone="yes"?>
<Relationships xmlns="http://schemas.openxmlformats.org/package/2006/relationships"><Relationship Id="rId3" Type="http://schemas.openxmlformats.org/officeDocument/2006/relationships/image" Target="../media/image364.emf"/><Relationship Id="rId7" Type="http://schemas.openxmlformats.org/officeDocument/2006/relationships/image" Target="../media/image330.jpeg"/><Relationship Id="rId2" Type="http://schemas.openxmlformats.org/officeDocument/2006/relationships/image" Target="../media/image363.png"/><Relationship Id="rId1" Type="http://schemas.openxmlformats.org/officeDocument/2006/relationships/slideLayout" Target="../slideLayouts/slideLayout10.xml"/><Relationship Id="rId6" Type="http://schemas.openxmlformats.org/officeDocument/2006/relationships/image" Target="../media/image367.jpeg"/><Relationship Id="rId5" Type="http://schemas.openxmlformats.org/officeDocument/2006/relationships/image" Target="../media/image366.jpeg"/><Relationship Id="rId4" Type="http://schemas.openxmlformats.org/officeDocument/2006/relationships/image" Target="../media/image365.wmf"/></Relationships>
</file>

<file path=ppt/slides/_rels/slide279.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image" Target="../media/image368.png"/><Relationship Id="rId1" Type="http://schemas.openxmlformats.org/officeDocument/2006/relationships/slideLayout" Target="../slideLayouts/slideLayout9.xml"/><Relationship Id="rId6" Type="http://schemas.openxmlformats.org/officeDocument/2006/relationships/image" Target="../media/image372.png"/><Relationship Id="rId5" Type="http://schemas.openxmlformats.org/officeDocument/2006/relationships/image" Target="../media/image371.png"/><Relationship Id="rId4" Type="http://schemas.openxmlformats.org/officeDocument/2006/relationships/image" Target="../media/image37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0.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84.xml"/><Relationship Id="rId1" Type="http://schemas.openxmlformats.org/officeDocument/2006/relationships/slideLayout" Target="../slideLayouts/slideLayout11.xml"/><Relationship Id="rId4" Type="http://schemas.openxmlformats.org/officeDocument/2006/relationships/image" Target="../media/image373.jpe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2.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5.xml"/></Relationships>
</file>

<file path=ppt/slides/_rels/slide283.xml.rels><?xml version="1.0" encoding="UTF-8" standalone="yes"?>
<Relationships xmlns="http://schemas.openxmlformats.org/package/2006/relationships"><Relationship Id="rId8" Type="http://schemas.openxmlformats.org/officeDocument/2006/relationships/image" Target="../media/image377.jpeg"/><Relationship Id="rId3" Type="http://schemas.openxmlformats.org/officeDocument/2006/relationships/notesSlide" Target="../notesSlides/notesSlide85.xml"/><Relationship Id="rId7" Type="http://schemas.openxmlformats.org/officeDocument/2006/relationships/image" Target="../media/image376.jpeg"/><Relationship Id="rId2" Type="http://schemas.openxmlformats.org/officeDocument/2006/relationships/slideLayout" Target="../slideLayouts/slideLayout10.xml"/><Relationship Id="rId1" Type="http://schemas.openxmlformats.org/officeDocument/2006/relationships/vmlDrawing" Target="../drawings/vmlDrawing14.vml"/><Relationship Id="rId6" Type="http://schemas.openxmlformats.org/officeDocument/2006/relationships/image" Target="../media/image374.emf"/><Relationship Id="rId5" Type="http://schemas.openxmlformats.org/officeDocument/2006/relationships/oleObject" Target="../embeddings/oleObject14.bin"/><Relationship Id="rId10" Type="http://schemas.openxmlformats.org/officeDocument/2006/relationships/image" Target="../media/image330.jpeg"/><Relationship Id="rId4" Type="http://schemas.openxmlformats.org/officeDocument/2006/relationships/image" Target="../media/image375.png"/><Relationship Id="rId9" Type="http://schemas.openxmlformats.org/officeDocument/2006/relationships/image" Target="../media/image378.jpeg"/></Relationships>
</file>

<file path=ppt/slides/_rels/slide284.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86.xml"/><Relationship Id="rId1" Type="http://schemas.openxmlformats.org/officeDocument/2006/relationships/slideLayout" Target="../slideLayouts/slideLayout10.xml"/><Relationship Id="rId4" Type="http://schemas.openxmlformats.org/officeDocument/2006/relationships/image" Target="../media/image330.jpeg"/></Relationships>
</file>

<file path=ppt/slides/_rels/slide285.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7.xml.rels><?xml version="1.0" encoding="UTF-8" standalone="yes"?>
<Relationships xmlns="http://schemas.openxmlformats.org/package/2006/relationships"><Relationship Id="rId8" Type="http://schemas.openxmlformats.org/officeDocument/2006/relationships/image" Target="../media/image385.jpeg"/><Relationship Id="rId3" Type="http://schemas.openxmlformats.org/officeDocument/2006/relationships/image" Target="../media/image380.jpeg"/><Relationship Id="rId7" Type="http://schemas.openxmlformats.org/officeDocument/2006/relationships/image" Target="../media/image384.jpeg"/><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image" Target="../media/image383.jpeg"/><Relationship Id="rId5" Type="http://schemas.openxmlformats.org/officeDocument/2006/relationships/image" Target="../media/image382.jpeg"/><Relationship Id="rId4" Type="http://schemas.openxmlformats.org/officeDocument/2006/relationships/image" Target="../media/image381.jpeg"/><Relationship Id="rId9" Type="http://schemas.openxmlformats.org/officeDocument/2006/relationships/image" Target="../media/image330.jpeg"/></Relationships>
</file>

<file path=ppt/slides/_rels/slide288.xml.rels><?xml version="1.0" encoding="UTF-8" standalone="yes"?>
<Relationships xmlns="http://schemas.openxmlformats.org/package/2006/relationships"><Relationship Id="rId8" Type="http://schemas.openxmlformats.org/officeDocument/2006/relationships/image" Target="../media/image391.jpeg"/><Relationship Id="rId3" Type="http://schemas.openxmlformats.org/officeDocument/2006/relationships/image" Target="../media/image386.jpeg"/><Relationship Id="rId7" Type="http://schemas.openxmlformats.org/officeDocument/2006/relationships/image" Target="../media/image390.jpeg"/><Relationship Id="rId2" Type="http://schemas.openxmlformats.org/officeDocument/2006/relationships/notesSlide" Target="../notesSlides/notesSlide88.xml"/><Relationship Id="rId1" Type="http://schemas.openxmlformats.org/officeDocument/2006/relationships/slideLayout" Target="../slideLayouts/slideLayout5.xml"/><Relationship Id="rId6" Type="http://schemas.openxmlformats.org/officeDocument/2006/relationships/image" Target="../media/image389.jpeg"/><Relationship Id="rId5" Type="http://schemas.openxmlformats.org/officeDocument/2006/relationships/image" Target="../media/image388.jpeg"/><Relationship Id="rId4" Type="http://schemas.openxmlformats.org/officeDocument/2006/relationships/image" Target="../media/image387.jpeg"/><Relationship Id="rId9" Type="http://schemas.openxmlformats.org/officeDocument/2006/relationships/image" Target="../media/image330.jpeg"/></Relationships>
</file>

<file path=ppt/slides/_rels/slide289.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image" Target="../media/image392.png"/><Relationship Id="rId1" Type="http://schemas.openxmlformats.org/officeDocument/2006/relationships/slideLayout" Target="../slideLayouts/slideLayout10.xml"/><Relationship Id="rId6" Type="http://schemas.openxmlformats.org/officeDocument/2006/relationships/image" Target="../media/image330.jpeg"/><Relationship Id="rId5" Type="http://schemas.openxmlformats.org/officeDocument/2006/relationships/image" Target="../media/image395.jpeg"/><Relationship Id="rId4" Type="http://schemas.openxmlformats.org/officeDocument/2006/relationships/image" Target="../media/image394.png"/></Relationships>
</file>

<file path=ppt/slides/_rels/slide29.xml.rels><?xml version="1.0" encoding="UTF-8" standalone="yes"?>
<Relationships xmlns="http://schemas.openxmlformats.org/package/2006/relationships"><Relationship Id="rId2" Type="http://schemas.openxmlformats.org/officeDocument/2006/relationships/hyperlink" Target="https://autograssmilk.dk/" TargetMode="External"/><Relationship Id="rId1" Type="http://schemas.openxmlformats.org/officeDocument/2006/relationships/slideLayout" Target="../slideLayouts/slideLayout3.xml"/></Relationships>
</file>

<file path=ppt/slides/_rels/slide290.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image" Target="../media/image396.png"/><Relationship Id="rId1" Type="http://schemas.openxmlformats.org/officeDocument/2006/relationships/slideLayout" Target="../slideLayouts/slideLayout10.xml"/><Relationship Id="rId5" Type="http://schemas.openxmlformats.org/officeDocument/2006/relationships/image" Target="../media/image330.jpeg"/><Relationship Id="rId4" Type="http://schemas.openxmlformats.org/officeDocument/2006/relationships/image" Target="../media/image397.jpeg"/></Relationships>
</file>

<file path=ppt/slides/_rels/slide291.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notesSlide" Target="../notesSlides/notesSlide89.xml"/><Relationship Id="rId1" Type="http://schemas.openxmlformats.org/officeDocument/2006/relationships/slideLayout" Target="../slideLayouts/slideLayout12.xml"/><Relationship Id="rId5" Type="http://schemas.openxmlformats.org/officeDocument/2006/relationships/image" Target="../media/image400.jpeg"/><Relationship Id="rId4" Type="http://schemas.openxmlformats.org/officeDocument/2006/relationships/image" Target="../media/image399.jpeg"/></Relationships>
</file>

<file path=ppt/slides/_rels/slide292.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image" Target="../media/image401.png"/><Relationship Id="rId1" Type="http://schemas.openxmlformats.org/officeDocument/2006/relationships/slideLayout" Target="../slideLayouts/slideLayout5.xml"/></Relationships>
</file>

<file path=ppt/slides/_rels/slide293.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image" Target="../media/image394.png"/><Relationship Id="rId1" Type="http://schemas.openxmlformats.org/officeDocument/2006/relationships/slideLayout" Target="../slideLayouts/slideLayout5.xml"/><Relationship Id="rId4" Type="http://schemas.openxmlformats.org/officeDocument/2006/relationships/image" Target="../media/image330.jpe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5.xml.rels><?xml version="1.0" encoding="UTF-8" standalone="yes"?>
<Relationships xmlns="http://schemas.openxmlformats.org/package/2006/relationships"><Relationship Id="rId3" Type="http://schemas.openxmlformats.org/officeDocument/2006/relationships/image" Target="../media/image404.jpeg"/><Relationship Id="rId2" Type="http://schemas.openxmlformats.org/officeDocument/2006/relationships/image" Target="../media/image403.jpeg"/><Relationship Id="rId1" Type="http://schemas.openxmlformats.org/officeDocument/2006/relationships/slideLayout" Target="../slideLayouts/slideLayout5.xml"/><Relationship Id="rId6" Type="http://schemas.openxmlformats.org/officeDocument/2006/relationships/image" Target="../media/image330.jpeg"/><Relationship Id="rId5" Type="http://schemas.openxmlformats.org/officeDocument/2006/relationships/image" Target="../media/image406.emf"/><Relationship Id="rId4" Type="http://schemas.openxmlformats.org/officeDocument/2006/relationships/image" Target="../media/image405.jpeg"/></Relationships>
</file>

<file path=ppt/slides/_rels/slide296.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image" Target="../media/image407.png"/><Relationship Id="rId1" Type="http://schemas.openxmlformats.org/officeDocument/2006/relationships/slideLayout" Target="../slideLayouts/slideLayout10.xml"/></Relationships>
</file>

<file path=ppt/slides/_rels/slide297.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notesSlide" Target="../notesSlides/notesSlide90.xml"/><Relationship Id="rId1" Type="http://schemas.openxmlformats.org/officeDocument/2006/relationships/slideLayout" Target="../slideLayouts/slideLayout12.xml"/><Relationship Id="rId4" Type="http://schemas.openxmlformats.org/officeDocument/2006/relationships/image" Target="../media/image330.jpe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9.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image" Target="../media/image40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slide" Target="slide305.xml"/><Relationship Id="rId3" Type="http://schemas.openxmlformats.org/officeDocument/2006/relationships/slide" Target="slide47.xml"/><Relationship Id="rId7" Type="http://schemas.openxmlformats.org/officeDocument/2006/relationships/slide" Target="slide240.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175.xml"/><Relationship Id="rId5" Type="http://schemas.openxmlformats.org/officeDocument/2006/relationships/slide" Target="slide136.xml"/><Relationship Id="rId4" Type="http://schemas.openxmlformats.org/officeDocument/2006/relationships/slide" Target="slide92.xml"/><Relationship Id="rId9" Type="http://schemas.openxmlformats.org/officeDocument/2006/relationships/slide" Target="slide316.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00.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image" Target="../media/image410.png"/><Relationship Id="rId1" Type="http://schemas.openxmlformats.org/officeDocument/2006/relationships/slideLayout" Target="../slideLayouts/slideLayout5.xml"/></Relationships>
</file>

<file path=ppt/slides/_rels/slide301.xml.rels><?xml version="1.0" encoding="UTF-8" standalone="yes"?>
<Relationships xmlns="http://schemas.openxmlformats.org/package/2006/relationships"><Relationship Id="rId3" Type="http://schemas.openxmlformats.org/officeDocument/2006/relationships/image" Target="../media/image411.jpeg"/><Relationship Id="rId7" Type="http://schemas.openxmlformats.org/officeDocument/2006/relationships/image" Target="../media/image415.jpeg"/><Relationship Id="rId2" Type="http://schemas.openxmlformats.org/officeDocument/2006/relationships/image" Target="../media/image330.jpeg"/><Relationship Id="rId1" Type="http://schemas.openxmlformats.org/officeDocument/2006/relationships/slideLayout" Target="../slideLayouts/slideLayout13.xml"/><Relationship Id="rId6" Type="http://schemas.openxmlformats.org/officeDocument/2006/relationships/image" Target="../media/image414.png"/><Relationship Id="rId5" Type="http://schemas.openxmlformats.org/officeDocument/2006/relationships/image" Target="../media/image413.jpeg"/><Relationship Id="rId4" Type="http://schemas.openxmlformats.org/officeDocument/2006/relationships/image" Target="../media/image412.jpeg"/></Relationships>
</file>

<file path=ppt/slides/_rels/slide302.xml.rels><?xml version="1.0" encoding="UTF-8" standalone="yes"?>
<Relationships xmlns="http://schemas.openxmlformats.org/package/2006/relationships"><Relationship Id="rId8" Type="http://schemas.openxmlformats.org/officeDocument/2006/relationships/image" Target="../media/image422.jpeg"/><Relationship Id="rId3" Type="http://schemas.openxmlformats.org/officeDocument/2006/relationships/image" Target="../media/image417.jpeg"/><Relationship Id="rId7" Type="http://schemas.openxmlformats.org/officeDocument/2006/relationships/image" Target="../media/image421.jpeg"/><Relationship Id="rId2" Type="http://schemas.openxmlformats.org/officeDocument/2006/relationships/image" Target="../media/image416.jpeg"/><Relationship Id="rId1" Type="http://schemas.openxmlformats.org/officeDocument/2006/relationships/slideLayout" Target="../slideLayouts/slideLayout5.xml"/><Relationship Id="rId6" Type="http://schemas.openxmlformats.org/officeDocument/2006/relationships/image" Target="../media/image420.jpeg"/><Relationship Id="rId5" Type="http://schemas.openxmlformats.org/officeDocument/2006/relationships/image" Target="../media/image419.jpeg"/><Relationship Id="rId10" Type="http://schemas.openxmlformats.org/officeDocument/2006/relationships/image" Target="../media/image330.jpeg"/><Relationship Id="rId4" Type="http://schemas.openxmlformats.org/officeDocument/2006/relationships/image" Target="../media/image418.png"/><Relationship Id="rId9" Type="http://schemas.openxmlformats.org/officeDocument/2006/relationships/image" Target="../media/image423.jpeg"/></Relationships>
</file>

<file path=ppt/slides/_rels/slide303.xml.rels><?xml version="1.0" encoding="UTF-8" standalone="yes"?>
<Relationships xmlns="http://schemas.openxmlformats.org/package/2006/relationships"><Relationship Id="rId3" Type="http://schemas.openxmlformats.org/officeDocument/2006/relationships/image" Target="../media/image425.jpeg"/><Relationship Id="rId2" Type="http://schemas.openxmlformats.org/officeDocument/2006/relationships/image" Target="../media/image424.jpeg"/><Relationship Id="rId1" Type="http://schemas.openxmlformats.org/officeDocument/2006/relationships/slideLayout" Target="../slideLayouts/slideLayout5.xml"/><Relationship Id="rId4" Type="http://schemas.openxmlformats.org/officeDocument/2006/relationships/image" Target="../media/image426.jpeg"/></Relationships>
</file>

<file path=ppt/slides/_rels/slide304.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6.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image" Target="../media/image427.png"/><Relationship Id="rId1" Type="http://schemas.openxmlformats.org/officeDocument/2006/relationships/slideLayout" Target="../slideLayouts/slideLayout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8.xml.rels><?xml version="1.0" encoding="UTF-8" standalone="yes"?>
<Relationships xmlns="http://schemas.openxmlformats.org/package/2006/relationships"><Relationship Id="rId2" Type="http://schemas.openxmlformats.org/officeDocument/2006/relationships/image" Target="../media/image429.png"/><Relationship Id="rId1" Type="http://schemas.openxmlformats.org/officeDocument/2006/relationships/slideLayout" Target="../slideLayouts/slideLayout26.xml"/></Relationships>
</file>

<file path=ppt/slides/_rels/slide309.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430.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0.xml.rels><?xml version="1.0" encoding="UTF-8" standalone="yes"?>
<Relationships xmlns="http://schemas.openxmlformats.org/package/2006/relationships"><Relationship Id="rId2" Type="http://schemas.openxmlformats.org/officeDocument/2006/relationships/image" Target="../media/image432.png"/><Relationship Id="rId1" Type="http://schemas.openxmlformats.org/officeDocument/2006/relationships/slideLayout" Target="../slideLayouts/slideLayout26.xml"/></Relationships>
</file>

<file path=ppt/slides/_rels/slide311.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3.png"/><Relationship Id="rId1" Type="http://schemas.openxmlformats.org/officeDocument/2006/relationships/slideLayout" Target="../slideLayouts/slideLayout26.xml"/><Relationship Id="rId5" Type="http://schemas.openxmlformats.org/officeDocument/2006/relationships/image" Target="../media/image436.png"/><Relationship Id="rId4" Type="http://schemas.openxmlformats.org/officeDocument/2006/relationships/image" Target="../media/image435.png"/></Relationships>
</file>

<file path=ppt/slides/_rels/slide312.xml.rels><?xml version="1.0" encoding="UTF-8" standalone="yes"?>
<Relationships xmlns="http://schemas.openxmlformats.org/package/2006/relationships"><Relationship Id="rId2" Type="http://schemas.openxmlformats.org/officeDocument/2006/relationships/image" Target="../media/image437.jpeg"/><Relationship Id="rId1" Type="http://schemas.openxmlformats.org/officeDocument/2006/relationships/slideLayout" Target="../slideLayouts/slideLayout26.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6.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6.xml"/><Relationship Id="rId1" Type="http://schemas.openxmlformats.org/officeDocument/2006/relationships/vmlDrawing" Target="../drawings/vmlDrawing15.vml"/><Relationship Id="rId4" Type="http://schemas.openxmlformats.org/officeDocument/2006/relationships/image" Target="../media/image438.pn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8.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9.png"/><Relationship Id="rId1" Type="http://schemas.openxmlformats.org/officeDocument/2006/relationships/slideLayout" Target="../slideLayouts/slideLayout27.xml"/></Relationships>
</file>

<file path=ppt/slides/_rels/slide319.xml.rels><?xml version="1.0" encoding="UTF-8" standalone="yes"?>
<Relationships xmlns="http://schemas.openxmlformats.org/package/2006/relationships"><Relationship Id="rId2" Type="http://schemas.openxmlformats.org/officeDocument/2006/relationships/image" Target="../media/image441.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0.xml.rels><?xml version="1.0" encoding="UTF-8" standalone="yes"?>
<Relationships xmlns="http://schemas.openxmlformats.org/package/2006/relationships"><Relationship Id="rId2" Type="http://schemas.openxmlformats.org/officeDocument/2006/relationships/image" Target="../media/image442.png"/><Relationship Id="rId1" Type="http://schemas.openxmlformats.org/officeDocument/2006/relationships/slideLayout" Target="../slideLayouts/slideLayout27.xml"/></Relationships>
</file>

<file path=ppt/slides/_rels/slide321.xml.rels><?xml version="1.0" encoding="UTF-8" standalone="yes"?>
<Relationships xmlns="http://schemas.openxmlformats.org/package/2006/relationships"><Relationship Id="rId2" Type="http://schemas.openxmlformats.org/officeDocument/2006/relationships/image" Target="../media/image443.png"/><Relationship Id="rId1" Type="http://schemas.openxmlformats.org/officeDocument/2006/relationships/slideLayout" Target="../slideLayouts/slideLayout27.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3.xml.rels><?xml version="1.0" encoding="UTF-8" standalone="yes"?>
<Relationships xmlns="http://schemas.openxmlformats.org/package/2006/relationships"><Relationship Id="rId3" Type="http://schemas.openxmlformats.org/officeDocument/2006/relationships/image" Target="../media/image445.png"/><Relationship Id="rId2" Type="http://schemas.openxmlformats.org/officeDocument/2006/relationships/image" Target="../media/image444.png"/><Relationship Id="rId1" Type="http://schemas.openxmlformats.org/officeDocument/2006/relationships/slideLayout" Target="../slideLayouts/slideLayout18.xml"/></Relationships>
</file>

<file path=ppt/slides/_rels/slide324.xml.rels><?xml version="1.0" encoding="UTF-8" standalone="yes"?>
<Relationships xmlns="http://schemas.openxmlformats.org/package/2006/relationships"><Relationship Id="rId2" Type="http://schemas.openxmlformats.org/officeDocument/2006/relationships/image" Target="../media/image446.png"/><Relationship Id="rId1" Type="http://schemas.openxmlformats.org/officeDocument/2006/relationships/slideLayout" Target="../slideLayouts/slideLayout18.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7.png"/><Relationship Id="rId1" Type="http://schemas.openxmlformats.org/officeDocument/2006/relationships/slideLayout" Target="../slideLayouts/slideLayout18.xml"/><Relationship Id="rId6" Type="http://schemas.openxmlformats.org/officeDocument/2006/relationships/image" Target="../media/image450.png"/><Relationship Id="rId5" Type="http://schemas.openxmlformats.org/officeDocument/2006/relationships/image" Target="../media/image449.png"/><Relationship Id="rId4" Type="http://schemas.openxmlformats.org/officeDocument/2006/relationships/image" Target="../media/image448.png"/></Relationships>
</file>

<file path=ppt/slides/_rels/slide327.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image" Target="../media/image451.png"/><Relationship Id="rId1" Type="http://schemas.openxmlformats.org/officeDocument/2006/relationships/slideLayout" Target="../slideLayouts/slideLayout18.xml"/></Relationships>
</file>

<file path=ppt/slides/_rels/slide328.xml.rels><?xml version="1.0" encoding="UTF-8" standalone="yes"?>
<Relationships xmlns="http://schemas.openxmlformats.org/package/2006/relationships"><Relationship Id="rId2" Type="http://schemas.openxmlformats.org/officeDocument/2006/relationships/image" Target="../media/image453.jpeg"/><Relationship Id="rId1" Type="http://schemas.openxmlformats.org/officeDocument/2006/relationships/slideLayout" Target="../slideLayouts/slideLayout18.xml"/></Relationships>
</file>

<file path=ppt/slides/_rels/slide329.xml.rels><?xml version="1.0" encoding="UTF-8" standalone="yes"?>
<Relationships xmlns="http://schemas.openxmlformats.org/package/2006/relationships"><Relationship Id="rId3" Type="http://schemas.openxmlformats.org/officeDocument/2006/relationships/image" Target="../media/image455.jpeg"/><Relationship Id="rId2" Type="http://schemas.openxmlformats.org/officeDocument/2006/relationships/image" Target="../media/image454.jpeg"/><Relationship Id="rId1" Type="http://schemas.openxmlformats.org/officeDocument/2006/relationships/slideLayout" Target="../slideLayouts/slideLayout18.xml"/><Relationship Id="rId6" Type="http://schemas.openxmlformats.org/officeDocument/2006/relationships/image" Target="../media/image458.jpeg"/><Relationship Id="rId5" Type="http://schemas.openxmlformats.org/officeDocument/2006/relationships/image" Target="../media/image457.jpeg"/><Relationship Id="rId4" Type="http://schemas.openxmlformats.org/officeDocument/2006/relationships/image" Target="../media/image456.jpeg"/></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30.xml.rels><?xml version="1.0" encoding="UTF-8" standalone="yes"?>
<Relationships xmlns="http://schemas.openxmlformats.org/package/2006/relationships"><Relationship Id="rId2" Type="http://schemas.openxmlformats.org/officeDocument/2006/relationships/image" Target="../media/image459.wmf"/><Relationship Id="rId1" Type="http://schemas.openxmlformats.org/officeDocument/2006/relationships/slideLayout" Target="../slideLayouts/slideLayout18.xml"/></Relationships>
</file>

<file path=ppt/slides/_rels/slide331.xml.rels><?xml version="1.0" encoding="UTF-8" standalone="yes"?>
<Relationships xmlns="http://schemas.openxmlformats.org/package/2006/relationships"><Relationship Id="rId3" Type="http://schemas.openxmlformats.org/officeDocument/2006/relationships/image" Target="../media/image461.jpeg"/><Relationship Id="rId2" Type="http://schemas.openxmlformats.org/officeDocument/2006/relationships/image" Target="../media/image460.jpeg"/><Relationship Id="rId1" Type="http://schemas.openxmlformats.org/officeDocument/2006/relationships/slideLayout" Target="../slideLayouts/slideLayout18.xml"/><Relationship Id="rId5" Type="http://schemas.openxmlformats.org/officeDocument/2006/relationships/image" Target="../media/image463.png"/><Relationship Id="rId4" Type="http://schemas.openxmlformats.org/officeDocument/2006/relationships/image" Target="../media/image462.jpeg"/></Relationships>
</file>

<file path=ppt/slides/_rels/slide332.xml.rels><?xml version="1.0" encoding="UTF-8" standalone="yes"?>
<Relationships xmlns="http://schemas.openxmlformats.org/package/2006/relationships"><Relationship Id="rId3" Type="http://schemas.openxmlformats.org/officeDocument/2006/relationships/image" Target="../media/image465.png"/><Relationship Id="rId2" Type="http://schemas.openxmlformats.org/officeDocument/2006/relationships/image" Target="../media/image464.jpeg"/><Relationship Id="rId1" Type="http://schemas.openxmlformats.org/officeDocument/2006/relationships/slideLayout" Target="../slideLayouts/slideLayout18.xml"/></Relationships>
</file>

<file path=ppt/slides/_rels/slide333.xml.rels><?xml version="1.0" encoding="UTF-8" standalone="yes"?>
<Relationships xmlns="http://schemas.openxmlformats.org/package/2006/relationships"><Relationship Id="rId3" Type="http://schemas.openxmlformats.org/officeDocument/2006/relationships/image" Target="../media/image467.jpeg"/><Relationship Id="rId2" Type="http://schemas.openxmlformats.org/officeDocument/2006/relationships/image" Target="../media/image466.png"/><Relationship Id="rId1" Type="http://schemas.openxmlformats.org/officeDocument/2006/relationships/slideLayout" Target="../slideLayouts/slideLayout18.xml"/><Relationship Id="rId5" Type="http://schemas.openxmlformats.org/officeDocument/2006/relationships/image" Target="../media/image468.png"/><Relationship Id="rId4" Type="http://schemas.microsoft.com/office/2007/relationships/hdphoto" Target="../media/hdphoto2.wdp"/></Relationships>
</file>

<file path=ppt/slides/_rels/slide334.xml.rels><?xml version="1.0" encoding="UTF-8" standalone="yes"?>
<Relationships xmlns="http://schemas.openxmlformats.org/package/2006/relationships"><Relationship Id="rId2" Type="http://schemas.openxmlformats.org/officeDocument/2006/relationships/image" Target="../media/image469.wmf"/><Relationship Id="rId1" Type="http://schemas.openxmlformats.org/officeDocument/2006/relationships/slideLayout" Target="../slideLayouts/slideLayout18.xml"/></Relationships>
</file>

<file path=ppt/slides/_rels/slide335.xml.rels><?xml version="1.0" encoding="UTF-8" standalone="yes"?>
<Relationships xmlns="http://schemas.openxmlformats.org/package/2006/relationships"><Relationship Id="rId2" Type="http://schemas.openxmlformats.org/officeDocument/2006/relationships/image" Target="../media/image470.png"/><Relationship Id="rId1" Type="http://schemas.openxmlformats.org/officeDocument/2006/relationships/slideLayout" Target="../slideLayouts/slideLayout18.xml"/></Relationships>
</file>

<file path=ppt/slides/_rels/slide336.xml.rels><?xml version="1.0" encoding="UTF-8" standalone="yes"?>
<Relationships xmlns="http://schemas.openxmlformats.org/package/2006/relationships"><Relationship Id="rId8" Type="http://schemas.openxmlformats.org/officeDocument/2006/relationships/image" Target="../media/image477.png"/><Relationship Id="rId3" Type="http://schemas.openxmlformats.org/officeDocument/2006/relationships/image" Target="../media/image472.png"/><Relationship Id="rId7" Type="http://schemas.openxmlformats.org/officeDocument/2006/relationships/image" Target="../media/image476.wmf"/><Relationship Id="rId2" Type="http://schemas.openxmlformats.org/officeDocument/2006/relationships/image" Target="../media/image471.png"/><Relationship Id="rId1" Type="http://schemas.openxmlformats.org/officeDocument/2006/relationships/slideLayout" Target="../slideLayouts/slideLayout18.xml"/><Relationship Id="rId6" Type="http://schemas.openxmlformats.org/officeDocument/2006/relationships/image" Target="../media/image475.png"/><Relationship Id="rId5" Type="http://schemas.openxmlformats.org/officeDocument/2006/relationships/image" Target="../media/image474.png"/><Relationship Id="rId4" Type="http://schemas.openxmlformats.org/officeDocument/2006/relationships/image" Target="../media/image473.png"/></Relationships>
</file>

<file path=ppt/slides/_rels/slide337.xml.rels><?xml version="1.0" encoding="UTF-8" standalone="yes"?>
<Relationships xmlns="http://schemas.openxmlformats.org/package/2006/relationships"><Relationship Id="rId3" Type="http://schemas.openxmlformats.org/officeDocument/2006/relationships/image" Target="../media/image472.png"/><Relationship Id="rId7" Type="http://schemas.openxmlformats.org/officeDocument/2006/relationships/image" Target="../media/image481.jpeg"/><Relationship Id="rId2" Type="http://schemas.openxmlformats.org/officeDocument/2006/relationships/image" Target="../media/image471.png"/><Relationship Id="rId1" Type="http://schemas.openxmlformats.org/officeDocument/2006/relationships/slideLayout" Target="../slideLayouts/slideLayout18.xml"/><Relationship Id="rId6" Type="http://schemas.openxmlformats.org/officeDocument/2006/relationships/image" Target="../media/image480.jpeg"/><Relationship Id="rId5" Type="http://schemas.openxmlformats.org/officeDocument/2006/relationships/image" Target="../media/image479.jpeg"/><Relationship Id="rId4" Type="http://schemas.openxmlformats.org/officeDocument/2006/relationships/image" Target="../media/image478.jpeg"/></Relationships>
</file>

<file path=ppt/slides/_rels/slide338.xml.rels><?xml version="1.0" encoding="UTF-8" standalone="yes"?>
<Relationships xmlns="http://schemas.openxmlformats.org/package/2006/relationships"><Relationship Id="rId3" Type="http://schemas.openxmlformats.org/officeDocument/2006/relationships/image" Target="../media/image472.png"/><Relationship Id="rId2" Type="http://schemas.openxmlformats.org/officeDocument/2006/relationships/image" Target="../media/image471.png"/><Relationship Id="rId1" Type="http://schemas.openxmlformats.org/officeDocument/2006/relationships/slideLayout" Target="../slideLayouts/slideLayout18.xml"/><Relationship Id="rId5" Type="http://schemas.openxmlformats.org/officeDocument/2006/relationships/image" Target="../media/image483.png"/><Relationship Id="rId4" Type="http://schemas.openxmlformats.org/officeDocument/2006/relationships/image" Target="../media/image482.wmf"/></Relationships>
</file>

<file path=ppt/slides/_rels/slide339.xml.rels><?xml version="1.0" encoding="UTF-8" standalone="yes"?>
<Relationships xmlns="http://schemas.openxmlformats.org/package/2006/relationships"><Relationship Id="rId2" Type="http://schemas.openxmlformats.org/officeDocument/2006/relationships/image" Target="../media/image484.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3.xml"/></Relationships>
</file>

<file path=ppt/slides/_rels/slide340.xml.rels><?xml version="1.0" encoding="UTF-8" standalone="yes"?>
<Relationships xmlns="http://schemas.openxmlformats.org/package/2006/relationships"><Relationship Id="rId2" Type="http://schemas.openxmlformats.org/officeDocument/2006/relationships/image" Target="../media/image485.jpeg"/><Relationship Id="rId1" Type="http://schemas.openxmlformats.org/officeDocument/2006/relationships/slideLayout" Target="../slideLayouts/slideLayout18.xml"/></Relationships>
</file>

<file path=ppt/slides/_rels/slide341.xml.rels><?xml version="1.0" encoding="UTF-8" standalone="yes"?>
<Relationships xmlns="http://schemas.openxmlformats.org/package/2006/relationships"><Relationship Id="rId3" Type="http://schemas.openxmlformats.org/officeDocument/2006/relationships/image" Target="../media/image487.jpeg"/><Relationship Id="rId2" Type="http://schemas.openxmlformats.org/officeDocument/2006/relationships/image" Target="../media/image486.jpeg"/><Relationship Id="rId1" Type="http://schemas.openxmlformats.org/officeDocument/2006/relationships/slideLayout" Target="../slideLayouts/slideLayout18.xml"/><Relationship Id="rId5" Type="http://schemas.openxmlformats.org/officeDocument/2006/relationships/image" Target="../media/image489.jpeg"/><Relationship Id="rId4" Type="http://schemas.openxmlformats.org/officeDocument/2006/relationships/image" Target="../media/image488.jpeg"/></Relationships>
</file>

<file path=ppt/slides/_rels/slide342.xml.rels><?xml version="1.0" encoding="UTF-8" standalone="yes"?>
<Relationships xmlns="http://schemas.openxmlformats.org/package/2006/relationships"><Relationship Id="rId3" Type="http://schemas.openxmlformats.org/officeDocument/2006/relationships/image" Target="../media/image491.jpeg"/><Relationship Id="rId2" Type="http://schemas.openxmlformats.org/officeDocument/2006/relationships/image" Target="../media/image490.jpeg"/><Relationship Id="rId1" Type="http://schemas.openxmlformats.org/officeDocument/2006/relationships/slideLayout" Target="../slideLayouts/slideLayout18.xml"/><Relationship Id="rId5" Type="http://schemas.openxmlformats.org/officeDocument/2006/relationships/image" Target="../media/image493.jpeg"/><Relationship Id="rId4" Type="http://schemas.openxmlformats.org/officeDocument/2006/relationships/image" Target="../media/image492.jpeg"/></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8.xml.rels><?xml version="1.0" encoding="UTF-8" standalone="yes"?>
<Relationships xmlns="http://schemas.openxmlformats.org/package/2006/relationships"><Relationship Id="rId2" Type="http://schemas.openxmlformats.org/officeDocument/2006/relationships/image" Target="../media/image494.png"/><Relationship Id="rId1" Type="http://schemas.openxmlformats.org/officeDocument/2006/relationships/slideLayout" Target="../slideLayouts/slideLayout18.xml"/></Relationships>
</file>

<file path=ppt/slides/_rels/slide349.xml.rels><?xml version="1.0" encoding="UTF-8" standalone="yes"?>
<Relationships xmlns="http://schemas.openxmlformats.org/package/2006/relationships"><Relationship Id="rId2" Type="http://schemas.openxmlformats.org/officeDocument/2006/relationships/image" Target="../media/image495.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50.xml.rels><?xml version="1.0" encoding="UTF-8" standalone="yes"?>
<Relationships xmlns="http://schemas.openxmlformats.org/package/2006/relationships"><Relationship Id="rId3" Type="http://schemas.openxmlformats.org/officeDocument/2006/relationships/image" Target="../media/image497.jpeg"/><Relationship Id="rId7" Type="http://schemas.openxmlformats.org/officeDocument/2006/relationships/image" Target="../media/image501.jpeg"/><Relationship Id="rId2" Type="http://schemas.openxmlformats.org/officeDocument/2006/relationships/image" Target="../media/image496.jpeg"/><Relationship Id="rId1" Type="http://schemas.openxmlformats.org/officeDocument/2006/relationships/slideLayout" Target="../slideLayouts/slideLayout18.xml"/><Relationship Id="rId6" Type="http://schemas.openxmlformats.org/officeDocument/2006/relationships/image" Target="../media/image500.jpeg"/><Relationship Id="rId5" Type="http://schemas.openxmlformats.org/officeDocument/2006/relationships/image" Target="../media/image499.jpeg"/><Relationship Id="rId4" Type="http://schemas.openxmlformats.org/officeDocument/2006/relationships/image" Target="../media/image498.jpeg"/></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4.xml.rels><?xml version="1.0" encoding="UTF-8" standalone="yes"?>
<Relationships xmlns="http://schemas.openxmlformats.org/package/2006/relationships"><Relationship Id="rId2" Type="http://schemas.openxmlformats.org/officeDocument/2006/relationships/image" Target="../media/image502.png"/><Relationship Id="rId1" Type="http://schemas.openxmlformats.org/officeDocument/2006/relationships/slideLayout" Target="../slideLayouts/slideLayout18.xml"/></Relationships>
</file>

<file path=ppt/slides/_rels/slide355.xml.rels><?xml version="1.0" encoding="UTF-8" standalone="yes"?>
<Relationships xmlns="http://schemas.openxmlformats.org/package/2006/relationships"><Relationship Id="rId3" Type="http://schemas.openxmlformats.org/officeDocument/2006/relationships/image" Target="../media/image504.jpeg"/><Relationship Id="rId2" Type="http://schemas.openxmlformats.org/officeDocument/2006/relationships/image" Target="../media/image503.jpeg"/><Relationship Id="rId1" Type="http://schemas.openxmlformats.org/officeDocument/2006/relationships/slideLayout" Target="../slideLayouts/slideLayout18.xml"/><Relationship Id="rId4" Type="http://schemas.openxmlformats.org/officeDocument/2006/relationships/image" Target="../media/image505.jpeg"/></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7.xml.rels><?xml version="1.0" encoding="UTF-8" standalone="yes"?>
<Relationships xmlns="http://schemas.openxmlformats.org/package/2006/relationships"><Relationship Id="rId3" Type="http://schemas.openxmlformats.org/officeDocument/2006/relationships/image" Target="../media/image507.png"/><Relationship Id="rId2" Type="http://schemas.openxmlformats.org/officeDocument/2006/relationships/image" Target="../media/image506.png"/><Relationship Id="rId1" Type="http://schemas.openxmlformats.org/officeDocument/2006/relationships/slideLayout" Target="../slideLayouts/slideLayout18.xml"/></Relationships>
</file>

<file path=ppt/slides/_rels/slide358.xml.rels><?xml version="1.0" encoding="UTF-8" standalone="yes"?>
<Relationships xmlns="http://schemas.openxmlformats.org/package/2006/relationships"><Relationship Id="rId3" Type="http://schemas.openxmlformats.org/officeDocument/2006/relationships/image" Target="../media/image509.jpeg"/><Relationship Id="rId2" Type="http://schemas.openxmlformats.org/officeDocument/2006/relationships/image" Target="../media/image508.jpeg"/><Relationship Id="rId1" Type="http://schemas.openxmlformats.org/officeDocument/2006/relationships/slideLayout" Target="../slideLayouts/slideLayout18.xml"/><Relationship Id="rId4" Type="http://schemas.openxmlformats.org/officeDocument/2006/relationships/image" Target="../media/image510.jpeg"/></Relationships>
</file>

<file path=ppt/slides/_rels/slide359.xml.rels><?xml version="1.0" encoding="UTF-8" standalone="yes"?>
<Relationships xmlns="http://schemas.openxmlformats.org/package/2006/relationships"><Relationship Id="rId2" Type="http://schemas.openxmlformats.org/officeDocument/2006/relationships/image" Target="../media/image51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1.xml.rels><?xml version="1.0" encoding="UTF-8" standalone="yes"?>
<Relationships xmlns="http://schemas.openxmlformats.org/package/2006/relationships"><Relationship Id="rId3" Type="http://schemas.openxmlformats.org/officeDocument/2006/relationships/image" Target="../media/image513.emf"/><Relationship Id="rId2" Type="http://schemas.openxmlformats.org/officeDocument/2006/relationships/image" Target="../media/image512.emf"/><Relationship Id="rId1" Type="http://schemas.openxmlformats.org/officeDocument/2006/relationships/slideLayout" Target="../slideLayouts/slideLayout18.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5.xml.rels><?xml version="1.0" encoding="UTF-8" standalone="yes"?>
<Relationships xmlns="http://schemas.openxmlformats.org/package/2006/relationships"><Relationship Id="rId2" Type="http://schemas.openxmlformats.org/officeDocument/2006/relationships/image" Target="../media/image514.emf"/><Relationship Id="rId1" Type="http://schemas.openxmlformats.org/officeDocument/2006/relationships/slideLayout" Target="../slideLayouts/slideLayout18.xml"/></Relationships>
</file>

<file path=ppt/slides/_rels/slide366.xml.rels><?xml version="1.0" encoding="UTF-8" standalone="yes"?>
<Relationships xmlns="http://schemas.openxmlformats.org/package/2006/relationships"><Relationship Id="rId3" Type="http://schemas.openxmlformats.org/officeDocument/2006/relationships/image" Target="../media/image516.jpeg"/><Relationship Id="rId2" Type="http://schemas.openxmlformats.org/officeDocument/2006/relationships/image" Target="../media/image515.jpeg"/><Relationship Id="rId1" Type="http://schemas.openxmlformats.org/officeDocument/2006/relationships/slideLayout" Target="../slideLayouts/slideLayout18.xml"/></Relationships>
</file>

<file path=ppt/slides/_rels/slide367.xml.rels><?xml version="1.0" encoding="UTF-8" standalone="yes"?>
<Relationships xmlns="http://schemas.openxmlformats.org/package/2006/relationships"><Relationship Id="rId3" Type="http://schemas.openxmlformats.org/officeDocument/2006/relationships/image" Target="../media/image518.jpeg"/><Relationship Id="rId2" Type="http://schemas.openxmlformats.org/officeDocument/2006/relationships/image" Target="../media/image517.jpeg"/><Relationship Id="rId1" Type="http://schemas.openxmlformats.org/officeDocument/2006/relationships/slideLayout" Target="../slideLayouts/slideLayout18.xml"/><Relationship Id="rId5" Type="http://schemas.openxmlformats.org/officeDocument/2006/relationships/image" Target="../media/image520.jpeg"/><Relationship Id="rId4" Type="http://schemas.openxmlformats.org/officeDocument/2006/relationships/image" Target="../media/image519.jpeg"/></Relationships>
</file>

<file path=ppt/slides/_rels/slide368.xml.rels><?xml version="1.0" encoding="UTF-8" standalone="yes"?>
<Relationships xmlns="http://schemas.openxmlformats.org/package/2006/relationships"><Relationship Id="rId2" Type="http://schemas.openxmlformats.org/officeDocument/2006/relationships/image" Target="../media/image521.png"/><Relationship Id="rId1" Type="http://schemas.openxmlformats.org/officeDocument/2006/relationships/slideLayout" Target="../slideLayouts/slideLayout18.xml"/></Relationships>
</file>

<file path=ppt/slides/_rels/slide369.xml.rels><?xml version="1.0" encoding="UTF-8" standalone="yes"?>
<Relationships xmlns="http://schemas.openxmlformats.org/package/2006/relationships"><Relationship Id="rId2" Type="http://schemas.openxmlformats.org/officeDocument/2006/relationships/image" Target="../media/image522.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3.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8.xml"/></Relationships>
</file>

<file path=ppt/slides/_rels/slide374.xml.rels><?xml version="1.0" encoding="UTF-8" standalone="yes"?>
<Relationships xmlns="http://schemas.openxmlformats.org/package/2006/relationships"><Relationship Id="rId3" Type="http://schemas.openxmlformats.org/officeDocument/2006/relationships/image" Target="../media/image524.jpg"/><Relationship Id="rId2" Type="http://schemas.openxmlformats.org/officeDocument/2006/relationships/image" Target="../media/image523.jpg"/><Relationship Id="rId1" Type="http://schemas.openxmlformats.org/officeDocument/2006/relationships/slideLayout" Target="../slideLayouts/slideLayout18.xml"/><Relationship Id="rId4" Type="http://schemas.openxmlformats.org/officeDocument/2006/relationships/image" Target="../media/image525.jpg"/></Relationships>
</file>

<file path=ppt/slides/_rels/slide375.xml.rels><?xml version="1.0" encoding="UTF-8" standalone="yes"?>
<Relationships xmlns="http://schemas.openxmlformats.org/package/2006/relationships"><Relationship Id="rId3" Type="http://schemas.openxmlformats.org/officeDocument/2006/relationships/image" Target="../media/image527.jpeg"/><Relationship Id="rId7" Type="http://schemas.openxmlformats.org/officeDocument/2006/relationships/image" Target="../media/image531.jpg"/><Relationship Id="rId2" Type="http://schemas.openxmlformats.org/officeDocument/2006/relationships/image" Target="../media/image526.png"/><Relationship Id="rId1" Type="http://schemas.openxmlformats.org/officeDocument/2006/relationships/slideLayout" Target="../slideLayouts/slideLayout18.xml"/><Relationship Id="rId6" Type="http://schemas.openxmlformats.org/officeDocument/2006/relationships/image" Target="../media/image530.jpg"/><Relationship Id="rId5" Type="http://schemas.openxmlformats.org/officeDocument/2006/relationships/image" Target="../media/image529.jpg"/><Relationship Id="rId4" Type="http://schemas.openxmlformats.org/officeDocument/2006/relationships/image" Target="../media/image528.jpeg"/></Relationships>
</file>

<file path=ppt/slides/_rels/slide376.xml.rels><?xml version="1.0" encoding="UTF-8" standalone="yes"?>
<Relationships xmlns="http://schemas.openxmlformats.org/package/2006/relationships"><Relationship Id="rId2" Type="http://schemas.openxmlformats.org/officeDocument/2006/relationships/image" Target="../media/image532.png"/><Relationship Id="rId1" Type="http://schemas.openxmlformats.org/officeDocument/2006/relationships/slideLayout" Target="../slideLayouts/slideLayout18.xml"/></Relationships>
</file>

<file path=ppt/slides/_rels/slide377.xml.rels><?xml version="1.0" encoding="UTF-8" standalone="yes"?>
<Relationships xmlns="http://schemas.openxmlformats.org/package/2006/relationships"><Relationship Id="rId3" Type="http://schemas.openxmlformats.org/officeDocument/2006/relationships/image" Target="../media/image534.jpg"/><Relationship Id="rId2" Type="http://schemas.openxmlformats.org/officeDocument/2006/relationships/image" Target="../media/image533.jpeg"/><Relationship Id="rId1" Type="http://schemas.openxmlformats.org/officeDocument/2006/relationships/slideLayout" Target="../slideLayouts/slideLayout18.xml"/></Relationships>
</file>

<file path=ppt/slides/_rels/slide378.xml.rels><?xml version="1.0" encoding="UTF-8" standalone="yes"?>
<Relationships xmlns="http://schemas.openxmlformats.org/package/2006/relationships"><Relationship Id="rId2" Type="http://schemas.openxmlformats.org/officeDocument/2006/relationships/image" Target="../media/image535.emf"/><Relationship Id="rId1" Type="http://schemas.openxmlformats.org/officeDocument/2006/relationships/slideLayout" Target="../slideLayouts/slideLayout18.xml"/></Relationships>
</file>

<file path=ppt/slides/_rels/slide379.xml.rels><?xml version="1.0" encoding="UTF-8" standalone="yes"?>
<Relationships xmlns="http://schemas.openxmlformats.org/package/2006/relationships"><Relationship Id="rId2" Type="http://schemas.openxmlformats.org/officeDocument/2006/relationships/image" Target="../media/image536.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380.xml.rels><?xml version="1.0" encoding="UTF-8" standalone="yes"?>
<Relationships xmlns="http://schemas.openxmlformats.org/package/2006/relationships"><Relationship Id="rId3" Type="http://schemas.openxmlformats.org/officeDocument/2006/relationships/image" Target="../media/image538.png"/><Relationship Id="rId2" Type="http://schemas.openxmlformats.org/officeDocument/2006/relationships/image" Target="../media/image537.png"/><Relationship Id="rId1" Type="http://schemas.openxmlformats.org/officeDocument/2006/relationships/slideLayout" Target="../slideLayouts/slideLayout18.xml"/></Relationships>
</file>

<file path=ppt/slides/_rels/slide381.xml.rels><?xml version="1.0" encoding="UTF-8" standalone="yes"?>
<Relationships xmlns="http://schemas.openxmlformats.org/package/2006/relationships"><Relationship Id="rId3" Type="http://schemas.openxmlformats.org/officeDocument/2006/relationships/image" Target="../media/image540.jpeg"/><Relationship Id="rId2" Type="http://schemas.openxmlformats.org/officeDocument/2006/relationships/image" Target="../media/image539.jpeg"/><Relationship Id="rId1" Type="http://schemas.openxmlformats.org/officeDocument/2006/relationships/slideLayout" Target="../slideLayouts/slideLayout18.xml"/></Relationships>
</file>

<file path=ppt/slides/_rels/slide382.xml.rels><?xml version="1.0" encoding="UTF-8" standalone="yes"?>
<Relationships xmlns="http://schemas.openxmlformats.org/package/2006/relationships"><Relationship Id="rId3" Type="http://schemas.openxmlformats.org/officeDocument/2006/relationships/image" Target="../media/image542.jpeg"/><Relationship Id="rId2" Type="http://schemas.openxmlformats.org/officeDocument/2006/relationships/image" Target="../media/image541.jpeg"/><Relationship Id="rId1" Type="http://schemas.openxmlformats.org/officeDocument/2006/relationships/slideLayout" Target="../slideLayouts/slideLayout18.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xml"/><Relationship Id="rId1" Type="http://schemas.openxmlformats.org/officeDocument/2006/relationships/vmlDrawing" Target="../drawings/vmlDrawing4.v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55.emf"/><Relationship Id="rId4" Type="http://schemas.openxmlformats.org/officeDocument/2006/relationships/oleObject" Target="../embeddings/oleObject5.bin"/></Relationships>
</file>

<file path=ppt/slides/_rels/slide53.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6.xml"/><Relationship Id="rId1" Type="http://schemas.openxmlformats.org/officeDocument/2006/relationships/vmlDrawing" Target="../drawings/vmlDrawing6.vml"/><Relationship Id="rId4" Type="http://schemas.openxmlformats.org/officeDocument/2006/relationships/image" Target="../media/image59.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6.xml"/><Relationship Id="rId1" Type="http://schemas.openxmlformats.org/officeDocument/2006/relationships/vmlDrawing" Target="../drawings/vmlDrawing7.vml"/><Relationship Id="rId4" Type="http://schemas.openxmlformats.org/officeDocument/2006/relationships/image" Target="../media/image60.emf"/></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67.png"/><Relationship Id="rId2" Type="http://schemas.openxmlformats.org/officeDocument/2006/relationships/slideLayout" Target="../slideLayouts/slideLayout5.xml"/><Relationship Id="rId1" Type="http://schemas.openxmlformats.org/officeDocument/2006/relationships/vmlDrawing" Target="../drawings/vmlDrawing8.vml"/><Relationship Id="rId6" Type="http://schemas.openxmlformats.org/officeDocument/2006/relationships/image" Target="../media/image65.emf"/><Relationship Id="rId5" Type="http://schemas.openxmlformats.org/officeDocument/2006/relationships/oleObject" Target="../embeddings/oleObject8.bin"/><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mlDrawing" Target="../drawings/vmlDrawing9.vml"/><Relationship Id="rId5" Type="http://schemas.openxmlformats.org/officeDocument/2006/relationships/image" Target="../media/image68.emf"/><Relationship Id="rId4" Type="http://schemas.openxmlformats.org/officeDocument/2006/relationships/oleObject" Target="../embeddings/oleObject9.bin"/></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5.xml"/><Relationship Id="rId1" Type="http://schemas.openxmlformats.org/officeDocument/2006/relationships/vmlDrawing" Target="../drawings/vmlDrawing10.vml"/><Relationship Id="rId4" Type="http://schemas.openxmlformats.org/officeDocument/2006/relationships/image" Target="../media/image69.emf"/></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5.xml"/><Relationship Id="rId4" Type="http://schemas.openxmlformats.org/officeDocument/2006/relationships/image" Target="../media/image89.jpeg"/></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s://www.google.ie/url?sa=i&amp;rct=j&amp;q=&amp;esrc=s&amp;source=images&amp;cd=&amp;cad=rja&amp;uact=8&amp;ved=0ahUKEwiLodyshL_YAhWIA8AKHbiVB4QQjRwIBw&amp;url=https://www.grasstecgroup.com/agri-services/2014/01/01/grass-rotation-planner/&amp;psig=AOvVaw0xrFQpbFTDBP2ifxPIMVoH&amp;ust=1515180222955498" TargetMode="Externa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103.png"/><Relationship Id="rId4" Type="http://schemas.openxmlformats.org/officeDocument/2006/relationships/image" Target="../media/image102.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vmlDrawing" Target="../drawings/vmlDrawing11.vml"/><Relationship Id="rId5" Type="http://schemas.openxmlformats.org/officeDocument/2006/relationships/image" Target="../media/image114.emf"/><Relationship Id="rId4" Type="http://schemas.openxmlformats.org/officeDocument/2006/relationships/oleObject" Target="../embeddings/oleObject11.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4255" y="1671783"/>
            <a:ext cx="7823673" cy="3879272"/>
          </a:xfrm>
        </p:spPr>
        <p:txBody>
          <a:bodyPr/>
          <a:lstStyle/>
          <a:p>
            <a:pPr algn="l"/>
            <a:r>
              <a:rPr lang="en-GB" sz="1600" dirty="0"/>
              <a:t>Shared Innovation Space for Sustainable Productivity of Grasslands in Europe</a:t>
            </a:r>
            <a:r>
              <a:rPr lang="nl-NL" sz="1600" dirty="0"/>
              <a:t/>
            </a:r>
            <a:br>
              <a:rPr lang="nl-NL" sz="1600" dirty="0"/>
            </a:br>
            <a:r>
              <a:rPr lang="nl-NL" sz="1600" dirty="0" smtClean="0"/>
              <a:t/>
            </a:r>
            <a:br>
              <a:rPr lang="nl-NL" sz="1600" dirty="0" smtClean="0"/>
            </a:br>
            <a:r>
              <a:rPr lang="en-GB" sz="1600" dirty="0" smtClean="0"/>
              <a:t>Project </a:t>
            </a:r>
            <a:r>
              <a:rPr lang="en-GB" sz="1600" dirty="0"/>
              <a:t>Acronym: </a:t>
            </a:r>
            <a:r>
              <a:rPr lang="en-GB" sz="1600" u="sng" dirty="0"/>
              <a:t>Inno4Grass</a:t>
            </a:r>
            <a:r>
              <a:rPr lang="nl-NL" sz="1600" dirty="0"/>
              <a:t/>
            </a:r>
            <a:br>
              <a:rPr lang="nl-NL" sz="1600" dirty="0"/>
            </a:br>
            <a:r>
              <a:rPr lang="en-GB" sz="1600" dirty="0"/>
              <a:t>Project Number: 727368</a:t>
            </a:r>
            <a:r>
              <a:rPr lang="nl-NL" sz="1600" dirty="0"/>
              <a:t/>
            </a:r>
            <a:br>
              <a:rPr lang="nl-NL" sz="1600" dirty="0"/>
            </a:br>
            <a:r>
              <a:rPr lang="nl-NL" sz="1600" dirty="0" smtClean="0"/>
              <a:t/>
            </a:r>
            <a:br>
              <a:rPr lang="nl-NL" sz="1600" dirty="0" smtClean="0"/>
            </a:br>
            <a:r>
              <a:rPr lang="en-GB" sz="1600" dirty="0" smtClean="0"/>
              <a:t>Deliverable </a:t>
            </a:r>
            <a:r>
              <a:rPr lang="en-GB" sz="1600" dirty="0"/>
              <a:t>5.3. </a:t>
            </a:r>
            <a:r>
              <a:rPr lang="en-GB" sz="1600" dirty="0" smtClean="0"/>
              <a:t>Power </a:t>
            </a:r>
            <a:r>
              <a:rPr lang="en-GB" sz="1600" dirty="0"/>
              <a:t>point presentations available for young farmers and advisors</a:t>
            </a:r>
            <a:r>
              <a:rPr lang="nl-NL" sz="1600" dirty="0"/>
              <a:t/>
            </a:r>
            <a:br>
              <a:rPr lang="nl-NL" sz="1600" dirty="0"/>
            </a:br>
            <a:r>
              <a:rPr lang="nl-NL" sz="1600" dirty="0" smtClean="0"/>
              <a:t/>
            </a:r>
            <a:br>
              <a:rPr lang="nl-NL" sz="1600" dirty="0" smtClean="0"/>
            </a:br>
            <a:r>
              <a:rPr lang="en-GB" sz="1600" dirty="0" smtClean="0"/>
              <a:t>Responsible </a:t>
            </a:r>
            <a:r>
              <a:rPr lang="en-GB" sz="1600" dirty="0"/>
              <a:t>partner: TEAGASC (WP leader</a:t>
            </a:r>
            <a:r>
              <a:rPr lang="en-GB" sz="1600" dirty="0" smtClean="0"/>
              <a:t>)</a:t>
            </a:r>
            <a:br>
              <a:rPr lang="en-GB" sz="1600" dirty="0" smtClean="0"/>
            </a:br>
            <a:r>
              <a:rPr lang="en-GB" sz="1600" dirty="0" smtClean="0"/>
              <a:t/>
            </a:r>
            <a:br>
              <a:rPr lang="en-GB" sz="1600" dirty="0" smtClean="0"/>
            </a:br>
            <a:r>
              <a:rPr lang="en-GB" sz="1600" dirty="0" smtClean="0"/>
              <a:t>Task leader and lead editor: AERES (</a:t>
            </a:r>
            <a:r>
              <a:rPr lang="en-GB" sz="1600" dirty="0" err="1" smtClean="0"/>
              <a:t>Eds</a:t>
            </a:r>
            <a:r>
              <a:rPr lang="en-GB" sz="1600" dirty="0" smtClean="0"/>
              <a:t>)</a:t>
            </a:r>
            <a:r>
              <a:rPr lang="nl-NL" sz="1600" dirty="0"/>
              <a:t/>
            </a:r>
            <a:br>
              <a:rPr lang="nl-NL" sz="1600" dirty="0"/>
            </a:br>
            <a:r>
              <a:rPr lang="nl-NL" sz="1600" dirty="0" smtClean="0"/>
              <a:t/>
            </a:r>
            <a:br>
              <a:rPr lang="nl-NL" sz="1600" dirty="0" smtClean="0"/>
            </a:br>
            <a:r>
              <a:rPr lang="en-GB" sz="1600" dirty="0" smtClean="0"/>
              <a:t>Contributors</a:t>
            </a:r>
            <a:r>
              <a:rPr lang="en-GB" sz="1600" dirty="0"/>
              <a:t>: </a:t>
            </a:r>
            <a:r>
              <a:rPr lang="en-GB" sz="1600" dirty="0" smtClean="0"/>
              <a:t>AERES, GLZ, TEAGASC, WR, </a:t>
            </a:r>
            <a:r>
              <a:rPr lang="en-GB" sz="1600" dirty="0"/>
              <a:t>RHEA, IDELE, APCA, LWK, UGOE, TRAME, AWE, SLU, NLTO, CNR, PULS, WIR, AIA, LRC</a:t>
            </a:r>
            <a:r>
              <a:rPr lang="nl-NL" sz="1600" dirty="0"/>
              <a:t/>
            </a:r>
            <a:br>
              <a:rPr lang="nl-NL" sz="1600" dirty="0"/>
            </a:br>
            <a:r>
              <a:rPr lang="nl-NL" sz="1600" dirty="0" smtClean="0"/>
              <a:t/>
            </a:r>
            <a:br>
              <a:rPr lang="nl-NL" sz="1600" dirty="0" smtClean="0"/>
            </a:br>
            <a:r>
              <a:rPr lang="en-GB" sz="1600" dirty="0" smtClean="0"/>
              <a:t>Submission </a:t>
            </a:r>
            <a:r>
              <a:rPr lang="en-GB" sz="1600" dirty="0"/>
              <a:t>date: 28 February 2019</a:t>
            </a:r>
            <a:r>
              <a:rPr lang="nl-NL" dirty="0"/>
              <a:t/>
            </a:r>
            <a:br>
              <a:rPr lang="nl-NL" dirty="0"/>
            </a:br>
            <a:endParaRPr lang="nl-NL" dirty="0"/>
          </a:p>
        </p:txBody>
      </p:sp>
    </p:spTree>
    <p:extLst>
      <p:ext uri="{BB962C8B-B14F-4D97-AF65-F5344CB8AC3E}">
        <p14:creationId xmlns:p14="http://schemas.microsoft.com/office/powerpoint/2010/main" val="3319538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a:xfrm>
            <a:off x="369343" y="364805"/>
            <a:ext cx="6509129" cy="617514"/>
          </a:xfrm>
          <a:prstGeom prst="rect">
            <a:avLst/>
          </a:prstGeom>
        </p:spPr>
        <p:txBody>
          <a:bodyPr lIns="0" tIns="0" rIns="0" bIns="0"/>
          <a:lstStyle>
            <a:lvl1pPr algn="l" defTabSz="457200" rtl="0" eaLnBrk="1" latinLnBrk="0" hangingPunct="1">
              <a:spcBef>
                <a:spcPct val="0"/>
              </a:spcBef>
              <a:buNone/>
              <a:defRPr sz="1100" b="1" kern="1200" baseline="0">
                <a:solidFill>
                  <a:schemeClr val="tx1">
                    <a:lumMod val="50000"/>
                    <a:lumOff val="50000"/>
                  </a:schemeClr>
                </a:solidFill>
                <a:latin typeface="Arial"/>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2400" b="1" i="0" u="none" strike="noStrike" kern="1200" cap="none" spc="0" normalizeH="0" baseline="0" noProof="0" dirty="0" err="1" smtClean="0">
                <a:ln>
                  <a:noFill/>
                </a:ln>
                <a:solidFill>
                  <a:prstClr val="black"/>
                </a:solidFill>
                <a:effectLst/>
                <a:uLnTx/>
                <a:uFillTx/>
                <a:latin typeface="Calibri"/>
                <a:ea typeface="+mj-ea"/>
                <a:cs typeface="Times New Roman" panose="02020603050405020304" pitchFamily="18" charset="0"/>
              </a:rPr>
              <a:t>Typisk</a:t>
            </a:r>
            <a:r>
              <a:rPr kumimoji="0" lang="en-US" altLang="sv-SE" sz="2400" b="1" i="0" u="none" strike="noStrike" kern="1200" cap="none" spc="0" normalizeH="0" baseline="0" noProof="0" dirty="0" smtClean="0">
                <a:ln>
                  <a:noFill/>
                </a:ln>
                <a:solidFill>
                  <a:prstClr val="black"/>
                </a:solidFill>
                <a:effectLst/>
                <a:uLnTx/>
                <a:uFillTx/>
                <a:latin typeface="Calibri"/>
                <a:ea typeface="+mj-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j-ea"/>
                <a:cs typeface="Times New Roman" panose="02020603050405020304" pitchFamily="18" charset="0"/>
              </a:rPr>
              <a:t>foderstat</a:t>
            </a:r>
            <a:r>
              <a:rPr kumimoji="0" lang="en-US" altLang="sv-SE" sz="2400" b="1" i="0" u="none" strike="noStrike" kern="1200" cap="none" spc="0" normalizeH="0" baseline="0" noProof="0" dirty="0" smtClean="0">
                <a:ln>
                  <a:noFill/>
                </a:ln>
                <a:solidFill>
                  <a:prstClr val="black"/>
                </a:solidFill>
                <a:effectLst/>
                <a:uLnTx/>
                <a:uFillTx/>
                <a:latin typeface="Calibri"/>
                <a:ea typeface="+mj-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j-ea"/>
                <a:cs typeface="Times New Roman" panose="02020603050405020304" pitchFamily="18" charset="0"/>
              </a:rPr>
              <a:t>för</a:t>
            </a:r>
            <a:r>
              <a:rPr kumimoji="0" lang="en-US" altLang="sv-SE" sz="2400" b="1" i="0" u="none" strike="noStrike" kern="1200" cap="none" spc="0" normalizeH="0" noProof="0" dirty="0" smtClean="0">
                <a:ln>
                  <a:noFill/>
                </a:ln>
                <a:solidFill>
                  <a:prstClr val="black"/>
                </a:solidFill>
                <a:effectLst/>
                <a:uLnTx/>
                <a:uFillTx/>
                <a:latin typeface="Calibri"/>
                <a:ea typeface="+mj-ea"/>
                <a:cs typeface="Times New Roman" panose="02020603050405020304" pitchFamily="18" charset="0"/>
              </a:rPr>
              <a:t> </a:t>
            </a:r>
            <a:r>
              <a:rPr kumimoji="0" lang="en-US" altLang="sv-SE" sz="2400" b="1" i="0" u="none" strike="noStrike" kern="1200" cap="none" spc="0" normalizeH="0" noProof="0" dirty="0" err="1" smtClean="0">
                <a:ln>
                  <a:noFill/>
                </a:ln>
                <a:solidFill>
                  <a:prstClr val="black"/>
                </a:solidFill>
                <a:effectLst/>
                <a:uLnTx/>
                <a:uFillTx/>
                <a:latin typeface="Calibri"/>
                <a:ea typeface="+mj-ea"/>
                <a:cs typeface="Times New Roman" panose="02020603050405020304" pitchFamily="18" charset="0"/>
              </a:rPr>
              <a:t>högmjölkande</a:t>
            </a:r>
            <a:r>
              <a:rPr kumimoji="0" lang="en-US" altLang="sv-SE" sz="2400" b="1" i="0" u="none" strike="noStrike" kern="1200" cap="none" spc="0" normalizeH="0" noProof="0" dirty="0" smtClean="0">
                <a:ln>
                  <a:noFill/>
                </a:ln>
                <a:solidFill>
                  <a:prstClr val="black"/>
                </a:solidFill>
                <a:effectLst/>
                <a:uLnTx/>
                <a:uFillTx/>
                <a:latin typeface="Calibri"/>
                <a:ea typeface="+mj-ea"/>
                <a:cs typeface="Times New Roman" panose="02020603050405020304" pitchFamily="18" charset="0"/>
              </a:rPr>
              <a:t> </a:t>
            </a:r>
            <a:r>
              <a:rPr kumimoji="0" lang="en-US" altLang="sv-SE" sz="2400" b="1" i="0" u="none" strike="noStrike" kern="1200" cap="none" spc="0" normalizeH="0" noProof="0" dirty="0" err="1" smtClean="0">
                <a:ln>
                  <a:noFill/>
                </a:ln>
                <a:solidFill>
                  <a:prstClr val="black"/>
                </a:solidFill>
                <a:effectLst/>
                <a:uLnTx/>
                <a:uFillTx/>
                <a:latin typeface="Calibri"/>
                <a:ea typeface="+mj-ea"/>
                <a:cs typeface="Times New Roman" panose="02020603050405020304" pitchFamily="18" charset="0"/>
              </a:rPr>
              <a:t>kor</a:t>
            </a:r>
            <a:endParaRPr kumimoji="0" lang="en-US" altLang="sv-SE" sz="2400" b="0"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endParaRPr>
          </a:p>
        </p:txBody>
      </p:sp>
      <p:sp>
        <p:nvSpPr>
          <p:cNvPr id="7" name="Platshållare för innehåll 2"/>
          <p:cNvSpPr txBox="1">
            <a:spLocks/>
          </p:cNvSpPr>
          <p:nvPr/>
        </p:nvSpPr>
        <p:spPr>
          <a:xfrm>
            <a:off x="478525" y="1181561"/>
            <a:ext cx="7886700" cy="22710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11-13 kg ts ensilage.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Gräs</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klöver</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förtorkat</a:t>
            </a:r>
            <a:endPar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7-9 kg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krossad</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spannmål</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Korn</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havre</a:t>
            </a:r>
            <a:r>
              <a:rPr lang="en-GB" altLang="sv-SE" sz="2000" dirty="0" smtClean="0">
                <a:solidFill>
                  <a:prstClr val="black"/>
                </a:solidFill>
                <a:latin typeface="Calibri"/>
              </a:rPr>
              <a:t>, </a:t>
            </a:r>
            <a:r>
              <a:rPr lang="en-GB" altLang="sv-SE" sz="2000" dirty="0" err="1" smtClean="0">
                <a:solidFill>
                  <a:prstClr val="black"/>
                </a:solidFill>
                <a:latin typeface="Calibri"/>
              </a:rPr>
              <a:t>vete</a:t>
            </a:r>
            <a:endPar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5-7 kg protein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koncentrat</a:t>
            </a:r>
            <a:endPar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Rapsmjöl</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är</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vanligaste</a:t>
            </a:r>
            <a:r>
              <a:rPr kumimoji="0" lang="en-GB"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noProof="0" dirty="0" err="1" smtClean="0">
                <a:ln>
                  <a:noFill/>
                </a:ln>
                <a:solidFill>
                  <a:prstClr val="black"/>
                </a:solidFill>
                <a:effectLst/>
                <a:uLnTx/>
                <a:uFillTx/>
                <a:latin typeface="Calibri"/>
                <a:ea typeface="+mn-ea"/>
                <a:cs typeface="+mn-cs"/>
              </a:rPr>
              <a:t>proteinfodret</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följt</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av</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sojamjöl</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Palmkärnkaka</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och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betfiber</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är</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andra</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viktiga</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beståndsdelar</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av</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koncentratet</a:t>
            </a:r>
            <a:endPar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sv-SE"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ktangel 4"/>
          <p:cNvSpPr/>
          <p:nvPr/>
        </p:nvSpPr>
        <p:spPr>
          <a:xfrm>
            <a:off x="70770" y="6488668"/>
            <a:ext cx="363503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 </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spannmål</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betfiber</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oljekakor</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ell 1"/>
          <p:cNvGraphicFramePr>
            <a:graphicFrameLocks noGrp="1"/>
          </p:cNvGraphicFramePr>
          <p:nvPr>
            <p:extLst/>
          </p:nvPr>
        </p:nvGraphicFramePr>
        <p:xfrm>
          <a:off x="127920" y="3305175"/>
          <a:ext cx="8911305" cy="3055255"/>
        </p:xfrm>
        <a:graphic>
          <a:graphicData uri="http://schemas.openxmlformats.org/drawingml/2006/table">
            <a:tbl>
              <a:tblPr firstRow="1" firstCol="1" bandRow="1">
                <a:tableStyleId>{F5AB1C69-6EDB-4FF4-983F-18BD219EF322}</a:tableStyleId>
              </a:tblPr>
              <a:tblGrid>
                <a:gridCol w="884374">
                  <a:extLst>
                    <a:ext uri="{9D8B030D-6E8A-4147-A177-3AD203B41FA5}">
                      <a16:colId xmlns:a16="http://schemas.microsoft.com/office/drawing/2014/main" val="20000"/>
                    </a:ext>
                  </a:extLst>
                </a:gridCol>
                <a:gridCol w="5746725">
                  <a:extLst>
                    <a:ext uri="{9D8B030D-6E8A-4147-A177-3AD203B41FA5}">
                      <a16:colId xmlns:a16="http://schemas.microsoft.com/office/drawing/2014/main" val="20001"/>
                    </a:ext>
                  </a:extLst>
                </a:gridCol>
                <a:gridCol w="2280206">
                  <a:extLst>
                    <a:ext uri="{9D8B030D-6E8A-4147-A177-3AD203B41FA5}">
                      <a16:colId xmlns:a16="http://schemas.microsoft.com/office/drawing/2014/main" val="20002"/>
                    </a:ext>
                  </a:extLst>
                </a:gridCol>
              </a:tblGrid>
              <a:tr h="436465">
                <a:tc>
                  <a:txBody>
                    <a:bodyPr/>
                    <a:lstStyle/>
                    <a:p>
                      <a:pPr algn="just">
                        <a:spcAft>
                          <a:spcPts val="0"/>
                        </a:spcAft>
                      </a:pPr>
                      <a:r>
                        <a:rPr lang="en-GB" sz="1800" dirty="0" err="1" smtClean="0">
                          <a:effectLst/>
                        </a:rPr>
                        <a:t>År</a:t>
                      </a:r>
                      <a:endParaRPr lang="sv-SE" sz="1800" dirty="0">
                        <a:effectLst/>
                        <a:latin typeface="+mn-lt"/>
                        <a:ea typeface="Calibri"/>
                      </a:endParaRPr>
                    </a:p>
                  </a:txBody>
                  <a:tcPr marL="68580" marR="68580" marT="0" marB="0"/>
                </a:tc>
                <a:tc>
                  <a:txBody>
                    <a:bodyPr/>
                    <a:lstStyle/>
                    <a:p>
                      <a:pPr algn="just">
                        <a:spcAft>
                          <a:spcPts val="0"/>
                        </a:spcAft>
                      </a:pPr>
                      <a:r>
                        <a:rPr lang="en-GB" sz="1800" dirty="0" err="1" smtClean="0">
                          <a:effectLst/>
                        </a:rPr>
                        <a:t>Foderstat</a:t>
                      </a:r>
                      <a:endParaRPr lang="sv-SE" sz="1800" dirty="0">
                        <a:effectLst/>
                        <a:latin typeface="+mn-lt"/>
                        <a:ea typeface="Calibri"/>
                      </a:endParaRPr>
                    </a:p>
                  </a:txBody>
                  <a:tcPr marL="68580" marR="68580" marT="0" marB="0"/>
                </a:tc>
                <a:tc>
                  <a:txBody>
                    <a:bodyPr/>
                    <a:lstStyle/>
                    <a:p>
                      <a:pPr algn="l">
                        <a:spcAft>
                          <a:spcPts val="0"/>
                        </a:spcAft>
                      </a:pPr>
                      <a:r>
                        <a:rPr lang="sv-SE" sz="1800" dirty="0" smtClean="0">
                          <a:effectLst/>
                          <a:latin typeface="+mn-lt"/>
                          <a:ea typeface="Calibri"/>
                        </a:rPr>
                        <a:t>Mjölkavkastning</a:t>
                      </a:r>
                      <a:endParaRPr lang="sv-SE" sz="1800" dirty="0">
                        <a:effectLst/>
                        <a:latin typeface="+mn-lt"/>
                        <a:ea typeface="Calibri"/>
                      </a:endParaRPr>
                    </a:p>
                  </a:txBody>
                  <a:tcPr marL="68580" marR="68580" marT="0" marB="0"/>
                </a:tc>
                <a:extLst>
                  <a:ext uri="{0D108BD9-81ED-4DB2-BD59-A6C34878D82A}">
                    <a16:rowId xmlns:a16="http://schemas.microsoft.com/office/drawing/2014/main" val="10000"/>
                  </a:ext>
                </a:extLst>
              </a:tr>
              <a:tr h="436465">
                <a:tc>
                  <a:txBody>
                    <a:bodyPr/>
                    <a:lstStyle/>
                    <a:p>
                      <a:pPr algn="just">
                        <a:spcAft>
                          <a:spcPts val="0"/>
                        </a:spcAft>
                      </a:pPr>
                      <a:r>
                        <a:rPr lang="en-GB" sz="1800" dirty="0">
                          <a:effectLst/>
                        </a:rPr>
                        <a:t>1975</a:t>
                      </a:r>
                      <a:endParaRPr lang="sv-SE" sz="1800" dirty="0">
                        <a:effectLst/>
                        <a:latin typeface="+mn-lt"/>
                        <a:ea typeface="Calibri"/>
                      </a:endParaRPr>
                    </a:p>
                  </a:txBody>
                  <a:tcPr marL="68580" marR="68580" marT="0" marB="0"/>
                </a:tc>
                <a:tc>
                  <a:txBody>
                    <a:bodyPr/>
                    <a:lstStyle/>
                    <a:p>
                      <a:pPr algn="l">
                        <a:spcAft>
                          <a:spcPts val="0"/>
                        </a:spcAft>
                      </a:pPr>
                      <a:r>
                        <a:rPr lang="en-GB" sz="1800" dirty="0">
                          <a:effectLst/>
                        </a:rPr>
                        <a:t>7 kg </a:t>
                      </a:r>
                      <a:r>
                        <a:rPr lang="en-GB" sz="1800" dirty="0" err="1" smtClean="0">
                          <a:effectLst/>
                        </a:rPr>
                        <a:t>hö</a:t>
                      </a:r>
                      <a:r>
                        <a:rPr lang="en-GB" sz="1800" dirty="0" smtClean="0">
                          <a:effectLst/>
                        </a:rPr>
                        <a:t> + </a:t>
                      </a:r>
                      <a:r>
                        <a:rPr lang="en-GB" sz="1800" dirty="0">
                          <a:effectLst/>
                        </a:rPr>
                        <a:t>10 kg </a:t>
                      </a:r>
                      <a:r>
                        <a:rPr lang="en-GB" sz="1800" dirty="0" err="1" smtClean="0">
                          <a:effectLst/>
                        </a:rPr>
                        <a:t>kraftfoder</a:t>
                      </a:r>
                      <a:r>
                        <a:rPr lang="en-GB" sz="1800" dirty="0" smtClean="0">
                          <a:effectLst/>
                        </a:rPr>
                        <a:t>* (</a:t>
                      </a:r>
                      <a:r>
                        <a:rPr lang="en-GB" sz="1800" dirty="0" err="1" smtClean="0">
                          <a:effectLst/>
                        </a:rPr>
                        <a:t>övergång</a:t>
                      </a:r>
                      <a:r>
                        <a:rPr lang="en-GB" sz="1800" dirty="0" smtClean="0">
                          <a:effectLst/>
                        </a:rPr>
                        <a:t> </a:t>
                      </a:r>
                      <a:r>
                        <a:rPr lang="en-GB" sz="1800" dirty="0" err="1" smtClean="0">
                          <a:effectLst/>
                        </a:rPr>
                        <a:t>från</a:t>
                      </a:r>
                      <a:r>
                        <a:rPr lang="en-GB" sz="1800" dirty="0" smtClean="0">
                          <a:effectLst/>
                        </a:rPr>
                        <a:t> </a:t>
                      </a:r>
                      <a:r>
                        <a:rPr lang="en-GB" sz="1800" dirty="0" err="1" smtClean="0">
                          <a:effectLst/>
                        </a:rPr>
                        <a:t>hö</a:t>
                      </a:r>
                      <a:r>
                        <a:rPr lang="en-GB" sz="1800" dirty="0" smtClean="0">
                          <a:effectLst/>
                        </a:rPr>
                        <a:t> till ensilage)</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5 500 kg ECM</a:t>
                      </a:r>
                      <a:endParaRPr lang="sv-SE" sz="1800" dirty="0">
                        <a:effectLst/>
                        <a:latin typeface="+mn-lt"/>
                        <a:ea typeface="Calibri"/>
                      </a:endParaRPr>
                    </a:p>
                  </a:txBody>
                  <a:tcPr marL="68580" marR="68580" marT="0" marB="0"/>
                </a:tc>
                <a:extLst>
                  <a:ext uri="{0D108BD9-81ED-4DB2-BD59-A6C34878D82A}">
                    <a16:rowId xmlns:a16="http://schemas.microsoft.com/office/drawing/2014/main" val="10001"/>
                  </a:ext>
                </a:extLst>
              </a:tr>
              <a:tr h="436465">
                <a:tc>
                  <a:txBody>
                    <a:bodyPr/>
                    <a:lstStyle/>
                    <a:p>
                      <a:pPr algn="just">
                        <a:spcAft>
                          <a:spcPts val="0"/>
                        </a:spcAft>
                      </a:pPr>
                      <a:r>
                        <a:rPr lang="en-GB" sz="1800">
                          <a:effectLst/>
                        </a:rPr>
                        <a:t>1982</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11 kg </a:t>
                      </a:r>
                      <a:r>
                        <a:rPr lang="en-GB" sz="1800" dirty="0" smtClean="0">
                          <a:effectLst/>
                        </a:rPr>
                        <a:t>ts ensilage</a:t>
                      </a:r>
                      <a:r>
                        <a:rPr lang="en-GB" sz="1800" baseline="0" dirty="0" smtClean="0">
                          <a:effectLst/>
                        </a:rPr>
                        <a:t> </a:t>
                      </a:r>
                      <a:r>
                        <a:rPr lang="en-GB" sz="1800" dirty="0" smtClean="0">
                          <a:effectLst/>
                        </a:rPr>
                        <a:t>+ </a:t>
                      </a:r>
                      <a:r>
                        <a:rPr lang="en-GB" sz="1800" dirty="0">
                          <a:effectLst/>
                        </a:rPr>
                        <a:t>10 kg </a:t>
                      </a:r>
                      <a:r>
                        <a:rPr lang="en-GB" sz="1800" dirty="0" err="1" smtClean="0">
                          <a:effectLst/>
                        </a:rPr>
                        <a:t>kraftfoder</a:t>
                      </a:r>
                      <a:r>
                        <a:rPr lang="en-GB" sz="1800" dirty="0" smtClean="0">
                          <a:effectLst/>
                        </a:rPr>
                        <a:t> (75/10/15</a:t>
                      </a:r>
                      <a:r>
                        <a:rPr lang="en-GB" sz="1800" dirty="0">
                          <a:effectLst/>
                        </a:rPr>
                        <a:t>)*</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6 200 kg ECM</a:t>
                      </a: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436465">
                <a:tc>
                  <a:txBody>
                    <a:bodyPr/>
                    <a:lstStyle/>
                    <a:p>
                      <a:pPr algn="just">
                        <a:spcAft>
                          <a:spcPts val="0"/>
                        </a:spcAft>
                      </a:pPr>
                      <a:r>
                        <a:rPr lang="en-GB" sz="1800">
                          <a:effectLst/>
                        </a:rPr>
                        <a:t>1986</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9 kg </a:t>
                      </a:r>
                      <a:r>
                        <a:rPr lang="en-GB" sz="1800" dirty="0" smtClean="0">
                          <a:effectLst/>
                        </a:rPr>
                        <a:t>ts ensilage + </a:t>
                      </a:r>
                      <a:r>
                        <a:rPr lang="en-GB" sz="1800" dirty="0">
                          <a:effectLst/>
                        </a:rPr>
                        <a:t>13 kg </a:t>
                      </a:r>
                      <a:r>
                        <a:rPr lang="en-GB" sz="1800" dirty="0" err="1" smtClean="0">
                          <a:effectLst/>
                        </a:rPr>
                        <a:t>kraftfoder</a:t>
                      </a:r>
                      <a:r>
                        <a:rPr lang="en-GB" sz="1800" dirty="0" smtClean="0">
                          <a:effectLst/>
                        </a:rPr>
                        <a:t> (60/20/20</a:t>
                      </a:r>
                      <a:r>
                        <a:rPr lang="en-GB" sz="1800" dirty="0">
                          <a:effectLst/>
                        </a:rPr>
                        <a:t>)*</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6 700 kg ECM</a:t>
                      </a:r>
                      <a:endParaRPr lang="sv-SE" sz="1800" dirty="0">
                        <a:effectLst/>
                        <a:latin typeface="+mn-lt"/>
                        <a:ea typeface="Calibri"/>
                      </a:endParaRPr>
                    </a:p>
                  </a:txBody>
                  <a:tcPr marL="68580" marR="68580" marT="0" marB="0"/>
                </a:tc>
                <a:extLst>
                  <a:ext uri="{0D108BD9-81ED-4DB2-BD59-A6C34878D82A}">
                    <a16:rowId xmlns:a16="http://schemas.microsoft.com/office/drawing/2014/main" val="10003"/>
                  </a:ext>
                </a:extLst>
              </a:tr>
              <a:tr h="436465">
                <a:tc>
                  <a:txBody>
                    <a:bodyPr/>
                    <a:lstStyle/>
                    <a:p>
                      <a:pPr algn="just">
                        <a:spcAft>
                          <a:spcPts val="0"/>
                        </a:spcAft>
                      </a:pPr>
                      <a:r>
                        <a:rPr lang="en-GB" sz="1800">
                          <a:effectLst/>
                        </a:rPr>
                        <a:t>1994</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7 kg </a:t>
                      </a:r>
                      <a:r>
                        <a:rPr lang="en-GB" sz="1800" dirty="0" smtClean="0">
                          <a:effectLst/>
                        </a:rPr>
                        <a:t>ts ensilage + </a:t>
                      </a:r>
                      <a:r>
                        <a:rPr lang="en-GB" sz="1800" dirty="0">
                          <a:effectLst/>
                        </a:rPr>
                        <a:t>16 kg </a:t>
                      </a:r>
                      <a:r>
                        <a:rPr lang="en-GB" sz="1800" dirty="0" err="1" smtClean="0">
                          <a:effectLst/>
                        </a:rPr>
                        <a:t>kraftfoder</a:t>
                      </a:r>
                      <a:r>
                        <a:rPr lang="en-GB" sz="1800" dirty="0" smtClean="0">
                          <a:effectLst/>
                        </a:rPr>
                        <a:t> (50/30/20</a:t>
                      </a:r>
                      <a:r>
                        <a:rPr lang="en-GB" sz="1800" dirty="0">
                          <a:effectLst/>
                        </a:rPr>
                        <a:t>)*</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7</a:t>
                      </a:r>
                      <a:r>
                        <a:rPr lang="sv-SE" sz="1800" baseline="0" dirty="0" smtClean="0">
                          <a:effectLst/>
                          <a:latin typeface="+mn-lt"/>
                          <a:ea typeface="Calibri"/>
                        </a:rPr>
                        <a:t> 600 kg ECM</a:t>
                      </a:r>
                      <a:endParaRPr lang="sv-SE" sz="1800" dirty="0">
                        <a:effectLst/>
                        <a:latin typeface="+mn-lt"/>
                        <a:ea typeface="Calibri"/>
                      </a:endParaRPr>
                    </a:p>
                  </a:txBody>
                  <a:tcPr marL="68580" marR="68580" marT="0" marB="0"/>
                </a:tc>
                <a:extLst>
                  <a:ext uri="{0D108BD9-81ED-4DB2-BD59-A6C34878D82A}">
                    <a16:rowId xmlns:a16="http://schemas.microsoft.com/office/drawing/2014/main" val="10004"/>
                  </a:ext>
                </a:extLst>
              </a:tr>
              <a:tr h="436465">
                <a:tc>
                  <a:txBody>
                    <a:bodyPr/>
                    <a:lstStyle/>
                    <a:p>
                      <a:pPr algn="just">
                        <a:spcAft>
                          <a:spcPts val="0"/>
                        </a:spcAft>
                      </a:pPr>
                      <a:r>
                        <a:rPr lang="en-GB" sz="1800">
                          <a:effectLst/>
                        </a:rPr>
                        <a:t>2005</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9 kg </a:t>
                      </a:r>
                      <a:r>
                        <a:rPr lang="en-GB" sz="1800" dirty="0" smtClean="0">
                          <a:effectLst/>
                        </a:rPr>
                        <a:t>ts ensilage + </a:t>
                      </a:r>
                      <a:r>
                        <a:rPr lang="en-GB" sz="1800" dirty="0">
                          <a:effectLst/>
                        </a:rPr>
                        <a:t>16 kg </a:t>
                      </a:r>
                      <a:r>
                        <a:rPr lang="en-GB" sz="1800" dirty="0" err="1" smtClean="0">
                          <a:effectLst/>
                        </a:rPr>
                        <a:t>kraftfoder</a:t>
                      </a:r>
                      <a:r>
                        <a:rPr lang="en-GB" sz="1800" dirty="0" smtClean="0">
                          <a:effectLst/>
                        </a:rPr>
                        <a:t> </a:t>
                      </a:r>
                      <a:r>
                        <a:rPr lang="en-GB" sz="1800" dirty="0">
                          <a:effectLst/>
                        </a:rPr>
                        <a:t>(50/30/20)*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8 500 kg ECM</a:t>
                      </a: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436465">
                <a:tc>
                  <a:txBody>
                    <a:bodyPr/>
                    <a:lstStyle/>
                    <a:p>
                      <a:pPr algn="just">
                        <a:spcAft>
                          <a:spcPts val="0"/>
                        </a:spcAft>
                      </a:pPr>
                      <a:r>
                        <a:rPr lang="en-GB" sz="1800">
                          <a:effectLst/>
                        </a:rPr>
                        <a:t>2015</a:t>
                      </a:r>
                      <a:endParaRPr lang="sv-SE" sz="1800">
                        <a:effectLst/>
                        <a:latin typeface="+mn-lt"/>
                        <a:ea typeface="Calibri"/>
                      </a:endParaRPr>
                    </a:p>
                  </a:txBody>
                  <a:tcPr marL="68580" marR="68580" marT="0" marB="0"/>
                </a:tc>
                <a:tc>
                  <a:txBody>
                    <a:bodyPr/>
                    <a:lstStyle/>
                    <a:p>
                      <a:pPr algn="just">
                        <a:spcAft>
                          <a:spcPts val="0"/>
                        </a:spcAft>
                      </a:pPr>
                      <a:r>
                        <a:rPr lang="en-GB" sz="1800" dirty="0" smtClean="0">
                          <a:effectLst/>
                        </a:rPr>
                        <a:t>12 kg ts ensilage</a:t>
                      </a:r>
                      <a:r>
                        <a:rPr lang="en-GB" sz="1800" baseline="0" dirty="0" smtClean="0">
                          <a:effectLst/>
                        </a:rPr>
                        <a:t> </a:t>
                      </a:r>
                      <a:r>
                        <a:rPr lang="en-GB" sz="1800" dirty="0" smtClean="0">
                          <a:effectLst/>
                        </a:rPr>
                        <a:t>+ 15 kg </a:t>
                      </a:r>
                      <a:r>
                        <a:rPr lang="en-GB" sz="1800" dirty="0" err="1" smtClean="0">
                          <a:effectLst/>
                        </a:rPr>
                        <a:t>kraftfoder</a:t>
                      </a:r>
                      <a:r>
                        <a:rPr lang="en-GB" sz="1800" dirty="0" smtClean="0">
                          <a:effectLst/>
                        </a:rPr>
                        <a:t> (50/30/20)*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10 000 kg ECM</a:t>
                      </a: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53144183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sv-SE" sz="2000" b="1" i="1" dirty="0" smtClean="0"/>
              <a:t>Grazing </a:t>
            </a:r>
            <a:r>
              <a:rPr lang="sv-SE" sz="2000" b="1" i="1" dirty="0" err="1" smtClean="0"/>
              <a:t>Convenant</a:t>
            </a:r>
            <a:r>
              <a:rPr lang="sv-SE" sz="2000" b="1" i="1" dirty="0" smtClean="0"/>
              <a:t> – betesuppropet</a:t>
            </a:r>
            <a:endParaRPr lang="sv-SE" sz="2000" b="1" i="1" dirty="0"/>
          </a:p>
        </p:txBody>
      </p:sp>
      <p:sp>
        <p:nvSpPr>
          <p:cNvPr id="3" name="Tijdelijke aanduiding voor inhoud 2"/>
          <p:cNvSpPr>
            <a:spLocks noGrp="1"/>
          </p:cNvSpPr>
          <p:nvPr>
            <p:ph idx="1"/>
          </p:nvPr>
        </p:nvSpPr>
        <p:spPr>
          <a:xfrm>
            <a:off x="276447" y="1035125"/>
            <a:ext cx="3935513" cy="4419470"/>
          </a:xfrm>
        </p:spPr>
        <p:txBody>
          <a:bodyPr/>
          <a:lstStyle/>
          <a:p>
            <a:pPr>
              <a:lnSpc>
                <a:spcPts val="2000"/>
              </a:lnSpc>
              <a:buFont typeface="Arial" panose="020B0604020202020204" pitchFamily="34" charset="0"/>
              <a:buChar char="•"/>
            </a:pPr>
            <a:r>
              <a:rPr lang="sv-SE" sz="1600" dirty="0" smtClean="0"/>
              <a:t>Mjölkbönder: t.ex. LTO </a:t>
            </a:r>
            <a:r>
              <a:rPr lang="sv-SE" sz="1600" dirty="0" err="1" smtClean="0"/>
              <a:t>Nederland</a:t>
            </a:r>
            <a:endParaRPr lang="sv-SE" sz="1600" dirty="0" smtClean="0"/>
          </a:p>
          <a:p>
            <a:pPr>
              <a:lnSpc>
                <a:spcPts val="2000"/>
              </a:lnSpc>
              <a:buFont typeface="Arial" panose="020B0604020202020204" pitchFamily="34" charset="0"/>
              <a:buChar char="•"/>
            </a:pPr>
            <a:r>
              <a:rPr lang="sv-SE" sz="1600" dirty="0" smtClean="0"/>
              <a:t>Mejerierna</a:t>
            </a:r>
          </a:p>
          <a:p>
            <a:pPr>
              <a:lnSpc>
                <a:spcPts val="2000"/>
              </a:lnSpc>
              <a:buFont typeface="Arial" panose="020B0604020202020204" pitchFamily="34" charset="0"/>
              <a:buChar char="•"/>
            </a:pPr>
            <a:r>
              <a:rPr lang="sv-SE" sz="1600" dirty="0" smtClean="0"/>
              <a:t>Foderindustrin: t.ex. </a:t>
            </a:r>
            <a:r>
              <a:rPr lang="sv-SE" sz="1600" dirty="0" err="1" smtClean="0"/>
              <a:t>Agrifirm</a:t>
            </a:r>
            <a:r>
              <a:rPr lang="sv-SE" sz="1600" dirty="0" smtClean="0"/>
              <a:t>, For Farmers</a:t>
            </a:r>
          </a:p>
          <a:p>
            <a:pPr>
              <a:lnSpc>
                <a:spcPts val="2000"/>
              </a:lnSpc>
              <a:buFont typeface="Arial" panose="020B0604020202020204" pitchFamily="34" charset="0"/>
              <a:buChar char="•"/>
            </a:pPr>
            <a:r>
              <a:rPr lang="sv-SE" sz="1600" dirty="0" smtClean="0"/>
              <a:t>Banker: t.ex. ABN AMRO, Rabobank</a:t>
            </a:r>
          </a:p>
          <a:p>
            <a:pPr>
              <a:lnSpc>
                <a:spcPts val="2000"/>
              </a:lnSpc>
              <a:buFont typeface="Arial" panose="020B0604020202020204" pitchFamily="34" charset="0"/>
              <a:buChar char="•"/>
            </a:pPr>
            <a:r>
              <a:rPr lang="sv-SE" sz="1600" dirty="0" smtClean="0"/>
              <a:t>Redovisningsbyråer: t.ex. </a:t>
            </a:r>
            <a:r>
              <a:rPr lang="sv-SE" sz="1600" dirty="0" err="1" smtClean="0"/>
              <a:t>Accon</a:t>
            </a:r>
            <a:r>
              <a:rPr lang="sv-SE" sz="1600" dirty="0" smtClean="0"/>
              <a:t> AVM, Alfa</a:t>
            </a:r>
          </a:p>
          <a:p>
            <a:pPr>
              <a:lnSpc>
                <a:spcPts val="2000"/>
              </a:lnSpc>
              <a:buFont typeface="Arial" panose="020B0604020202020204" pitchFamily="34" charset="0"/>
              <a:buChar char="•"/>
            </a:pPr>
            <a:r>
              <a:rPr lang="sv-SE" sz="1600" dirty="0" smtClean="0"/>
              <a:t>Semin, veterinärer, osthandlare</a:t>
            </a:r>
          </a:p>
          <a:p>
            <a:pPr>
              <a:lnSpc>
                <a:spcPts val="2000"/>
              </a:lnSpc>
              <a:buFont typeface="Arial" panose="020B0604020202020204" pitchFamily="34" charset="0"/>
              <a:buChar char="•"/>
            </a:pPr>
            <a:r>
              <a:rPr lang="sv-SE" sz="1600" dirty="0" smtClean="0"/>
              <a:t>AMS-industrin: </a:t>
            </a:r>
            <a:r>
              <a:rPr lang="sv-SE" sz="1600" dirty="0" err="1" smtClean="0"/>
              <a:t>Lely</a:t>
            </a:r>
            <a:r>
              <a:rPr lang="sv-SE" sz="1600" dirty="0" smtClean="0"/>
              <a:t>, DeLaval</a:t>
            </a:r>
          </a:p>
          <a:p>
            <a:pPr>
              <a:lnSpc>
                <a:spcPts val="2000"/>
              </a:lnSpc>
              <a:buFont typeface="Arial" panose="020B0604020202020204" pitchFamily="34" charset="0"/>
              <a:buChar char="•"/>
            </a:pPr>
            <a:r>
              <a:rPr lang="sv-SE" sz="1600" dirty="0" smtClean="0"/>
              <a:t>Återförsäljare: Albert </a:t>
            </a:r>
            <a:r>
              <a:rPr lang="sv-SE" sz="1600" dirty="0" err="1" smtClean="0"/>
              <a:t>Heijn</a:t>
            </a:r>
            <a:r>
              <a:rPr lang="sv-SE" sz="1600" dirty="0" smtClean="0"/>
              <a:t>, Jumbo </a:t>
            </a:r>
            <a:r>
              <a:rPr lang="sv-SE" sz="1600" dirty="0" err="1" smtClean="0"/>
              <a:t>Supermarkten</a:t>
            </a:r>
            <a:endParaRPr lang="sv-SE" sz="1600" dirty="0" smtClean="0"/>
          </a:p>
          <a:p>
            <a:pPr>
              <a:lnSpc>
                <a:spcPts val="2000"/>
              </a:lnSpc>
              <a:buFont typeface="Arial" panose="020B0604020202020204" pitchFamily="34" charset="0"/>
              <a:buChar char="•"/>
            </a:pPr>
            <a:r>
              <a:rPr lang="sv-SE" sz="1600" dirty="0" smtClean="0"/>
              <a:t>Intresseorganisationer: </a:t>
            </a:r>
            <a:r>
              <a:rPr lang="sv-SE" sz="1600" dirty="0" err="1" smtClean="0"/>
              <a:t>Dierenbescherming</a:t>
            </a:r>
            <a:r>
              <a:rPr lang="sv-SE" sz="1600" dirty="0" smtClean="0"/>
              <a:t>, </a:t>
            </a:r>
            <a:r>
              <a:rPr lang="sv-SE" sz="1600" dirty="0" err="1" smtClean="0"/>
              <a:t>Natuur</a:t>
            </a:r>
            <a:r>
              <a:rPr lang="sv-SE" sz="1600" dirty="0" smtClean="0"/>
              <a:t> &amp; </a:t>
            </a:r>
            <a:r>
              <a:rPr lang="sv-SE" sz="1600" dirty="0" err="1" smtClean="0"/>
              <a:t>Milieu</a:t>
            </a:r>
            <a:endParaRPr lang="sv-SE" sz="1600" dirty="0" smtClean="0"/>
          </a:p>
          <a:p>
            <a:pPr>
              <a:lnSpc>
                <a:spcPts val="2000"/>
              </a:lnSpc>
              <a:buFont typeface="Arial" panose="020B0604020202020204" pitchFamily="34" charset="0"/>
              <a:buChar char="•"/>
            </a:pPr>
            <a:r>
              <a:rPr lang="sv-SE" sz="1600" dirty="0" smtClean="0"/>
              <a:t>Naturvårdare: </a:t>
            </a:r>
            <a:r>
              <a:rPr lang="sv-SE" sz="1600" dirty="0" err="1" smtClean="0"/>
              <a:t>Staatsbosbeheer</a:t>
            </a:r>
            <a:r>
              <a:rPr lang="sv-SE" sz="1600" dirty="0" smtClean="0"/>
              <a:t>, </a:t>
            </a:r>
            <a:r>
              <a:rPr lang="sv-SE" sz="1600" dirty="0" err="1" smtClean="0"/>
              <a:t>Natuurmonumenten</a:t>
            </a:r>
            <a:endParaRPr lang="sv-SE" sz="1600" dirty="0" smtClean="0"/>
          </a:p>
          <a:p>
            <a:pPr>
              <a:lnSpc>
                <a:spcPts val="2000"/>
              </a:lnSpc>
              <a:buFont typeface="Arial" panose="020B0604020202020204" pitchFamily="34" charset="0"/>
              <a:buChar char="•"/>
            </a:pPr>
            <a:r>
              <a:rPr lang="sv-SE" sz="1600" dirty="0" smtClean="0"/>
              <a:t>Regeringen</a:t>
            </a:r>
          </a:p>
          <a:p>
            <a:pPr>
              <a:lnSpc>
                <a:spcPts val="2000"/>
              </a:lnSpc>
              <a:buFont typeface="Arial" panose="020B0604020202020204" pitchFamily="34" charset="0"/>
              <a:buChar char="•"/>
            </a:pPr>
            <a:r>
              <a:rPr lang="sv-SE" sz="1600" dirty="0" smtClean="0"/>
              <a:t>Utbildning och forskning</a:t>
            </a:r>
          </a:p>
          <a:p>
            <a:endParaRPr lang="sv-SE" sz="1600" dirty="0"/>
          </a:p>
        </p:txBody>
      </p:sp>
      <p:pic>
        <p:nvPicPr>
          <p:cNvPr id="4" name="Afbeelding 3"/>
          <p:cNvPicPr>
            <a:picLocks noChangeAspect="1"/>
          </p:cNvPicPr>
          <p:nvPr/>
        </p:nvPicPr>
        <p:blipFill>
          <a:blip r:embed="rId2"/>
          <a:stretch>
            <a:fillRect/>
          </a:stretch>
        </p:blipFill>
        <p:spPr>
          <a:xfrm>
            <a:off x="4564782" y="6752"/>
            <a:ext cx="4602238" cy="3228008"/>
          </a:xfrm>
          <a:prstGeom prst="rect">
            <a:avLst/>
          </a:prstGeom>
        </p:spPr>
      </p:pic>
      <p:pic>
        <p:nvPicPr>
          <p:cNvPr id="5" name="Afbeelding 4"/>
          <p:cNvPicPr>
            <a:picLocks noChangeAspect="1"/>
          </p:cNvPicPr>
          <p:nvPr/>
        </p:nvPicPr>
        <p:blipFill>
          <a:blip r:embed="rId3"/>
          <a:stretch>
            <a:fillRect/>
          </a:stretch>
        </p:blipFill>
        <p:spPr>
          <a:xfrm>
            <a:off x="4564782" y="3428850"/>
            <a:ext cx="4579218" cy="3391750"/>
          </a:xfrm>
          <a:prstGeom prst="rect">
            <a:avLst/>
          </a:prstGeom>
        </p:spPr>
      </p:pic>
      <p:pic>
        <p:nvPicPr>
          <p:cNvPr id="7" name="Afbeelding 6"/>
          <p:cNvPicPr>
            <a:picLocks noChangeAspect="1"/>
          </p:cNvPicPr>
          <p:nvPr/>
        </p:nvPicPr>
        <p:blipFill>
          <a:blip r:embed="rId4"/>
          <a:stretch>
            <a:fillRect/>
          </a:stretch>
        </p:blipFill>
        <p:spPr>
          <a:xfrm>
            <a:off x="2244203" y="5452031"/>
            <a:ext cx="2152650" cy="752475"/>
          </a:xfrm>
          <a:prstGeom prst="rect">
            <a:avLst/>
          </a:prstGeom>
        </p:spPr>
      </p:pic>
    </p:spTree>
    <p:extLst>
      <p:ext uri="{BB962C8B-B14F-4D97-AF65-F5344CB8AC3E}">
        <p14:creationId xmlns:p14="http://schemas.microsoft.com/office/powerpoint/2010/main" val="169004296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sv-SE" b="1" dirty="0" smtClean="0"/>
              <a:t>Betespremie</a:t>
            </a:r>
            <a:endParaRPr lang="sv-SE" b="1" dirty="0"/>
          </a:p>
        </p:txBody>
      </p:sp>
      <p:sp>
        <p:nvSpPr>
          <p:cNvPr id="3" name="Tijdelijke aanduiding voor inhoud 2"/>
          <p:cNvSpPr>
            <a:spLocks noGrp="1"/>
          </p:cNvSpPr>
          <p:nvPr>
            <p:ph idx="1"/>
          </p:nvPr>
        </p:nvSpPr>
        <p:spPr/>
        <p:txBody>
          <a:bodyPr/>
          <a:lstStyle/>
          <a:p>
            <a:pPr>
              <a:lnSpc>
                <a:spcPts val="2000"/>
              </a:lnSpc>
              <a:buFont typeface="Arial" panose="020B0604020202020204" pitchFamily="34" charset="0"/>
              <a:buChar char="•"/>
            </a:pPr>
            <a:r>
              <a:rPr lang="sv-SE" dirty="0" smtClean="0"/>
              <a:t>Betespremie: </a:t>
            </a:r>
          </a:p>
          <a:p>
            <a:pPr lvl="1">
              <a:lnSpc>
                <a:spcPts val="2000"/>
              </a:lnSpc>
              <a:buFont typeface="Arial" panose="020B0604020202020204" pitchFamily="34" charset="0"/>
              <a:buChar char="•"/>
            </a:pPr>
            <a:r>
              <a:rPr lang="sv-SE" dirty="0" smtClean="0"/>
              <a:t>CONO var det första mejeriet</a:t>
            </a:r>
          </a:p>
          <a:p>
            <a:pPr lvl="1">
              <a:lnSpc>
                <a:spcPts val="2000"/>
              </a:lnSpc>
              <a:buFont typeface="Arial" panose="020B0604020202020204" pitchFamily="34" charset="0"/>
              <a:buChar char="•"/>
            </a:pPr>
            <a:r>
              <a:rPr lang="sv-SE" dirty="0" smtClean="0"/>
              <a:t>2012: </a:t>
            </a:r>
            <a:r>
              <a:rPr lang="sv-SE" dirty="0" err="1" smtClean="0"/>
              <a:t>FrieslandCampina</a:t>
            </a:r>
            <a:r>
              <a:rPr lang="sv-SE" dirty="0" smtClean="0"/>
              <a:t> (0,5 cent/kg), </a:t>
            </a:r>
            <a:r>
              <a:rPr lang="sv-SE" dirty="0" err="1" smtClean="0"/>
              <a:t>Rouveen</a:t>
            </a:r>
            <a:r>
              <a:rPr lang="sv-SE" dirty="0" smtClean="0"/>
              <a:t>	</a:t>
            </a:r>
          </a:p>
          <a:p>
            <a:pPr lvl="1">
              <a:lnSpc>
                <a:spcPts val="2000"/>
              </a:lnSpc>
              <a:buFont typeface="Arial" panose="020B0604020202020204" pitchFamily="34" charset="0"/>
              <a:buChar char="•"/>
            </a:pPr>
            <a:r>
              <a:rPr lang="sv-SE" dirty="0" smtClean="0"/>
              <a:t>2013: DOC </a:t>
            </a:r>
            <a:r>
              <a:rPr lang="sv-SE" dirty="0" err="1" smtClean="0"/>
              <a:t>Kaas</a:t>
            </a:r>
            <a:r>
              <a:rPr lang="sv-SE" dirty="0" smtClean="0"/>
              <a:t>, </a:t>
            </a:r>
            <a:r>
              <a:rPr lang="sv-SE" dirty="0" err="1" smtClean="0"/>
              <a:t>Vreugdenhil</a:t>
            </a:r>
            <a:r>
              <a:rPr lang="sv-SE" dirty="0" smtClean="0"/>
              <a:t>, Bel </a:t>
            </a:r>
            <a:r>
              <a:rPr lang="sv-SE" dirty="0" err="1" smtClean="0"/>
              <a:t>Leerdammer</a:t>
            </a:r>
            <a:endParaRPr lang="sv-SE" dirty="0" smtClean="0"/>
          </a:p>
          <a:p>
            <a:pPr lvl="1">
              <a:lnSpc>
                <a:spcPts val="2000"/>
              </a:lnSpc>
              <a:buFont typeface="Arial" panose="020B0604020202020204" pitchFamily="34" charset="0"/>
              <a:buChar char="•"/>
            </a:pPr>
            <a:r>
              <a:rPr lang="sv-SE" dirty="0" smtClean="0"/>
              <a:t>2015: </a:t>
            </a:r>
            <a:r>
              <a:rPr lang="sv-SE" dirty="0" err="1" smtClean="0"/>
              <a:t>FrieslandCampina</a:t>
            </a:r>
            <a:r>
              <a:rPr lang="sv-SE" dirty="0" smtClean="0"/>
              <a:t> (1 cent/kg)</a:t>
            </a:r>
          </a:p>
          <a:p>
            <a:pPr lvl="1">
              <a:lnSpc>
                <a:spcPts val="2000"/>
              </a:lnSpc>
              <a:buFont typeface="Arial" panose="020B0604020202020204" pitchFamily="34" charset="0"/>
              <a:buChar char="•"/>
            </a:pPr>
            <a:r>
              <a:rPr lang="sv-SE" dirty="0" smtClean="0"/>
              <a:t>2016: CONO (2 cent/kg)</a:t>
            </a:r>
          </a:p>
          <a:p>
            <a:pPr lvl="1">
              <a:lnSpc>
                <a:spcPts val="2000"/>
              </a:lnSpc>
              <a:buFont typeface="Arial" panose="020B0604020202020204" pitchFamily="34" charset="0"/>
              <a:buChar char="•"/>
            </a:pPr>
            <a:r>
              <a:rPr lang="sv-SE" dirty="0" smtClean="0"/>
              <a:t>2017 och 2018: </a:t>
            </a:r>
            <a:r>
              <a:rPr lang="sv-SE" dirty="0" err="1" smtClean="0"/>
              <a:t>FrieslandCampina</a:t>
            </a:r>
            <a:r>
              <a:rPr lang="sv-SE" dirty="0" smtClean="0"/>
              <a:t> (1,5 cent/kg)</a:t>
            </a:r>
          </a:p>
          <a:p>
            <a:pPr lvl="1">
              <a:lnSpc>
                <a:spcPts val="2000"/>
              </a:lnSpc>
              <a:buFont typeface="Arial" panose="020B0604020202020204" pitchFamily="34" charset="0"/>
              <a:buChar char="•"/>
            </a:pPr>
            <a:endParaRPr lang="sv-SE" dirty="0" smtClean="0"/>
          </a:p>
          <a:p>
            <a:pPr>
              <a:lnSpc>
                <a:spcPts val="2000"/>
              </a:lnSpc>
              <a:buFont typeface="Arial" panose="020B0604020202020204" pitchFamily="34" charset="0"/>
              <a:buChar char="•"/>
            </a:pPr>
            <a:r>
              <a:rPr lang="sv-SE" dirty="0" smtClean="0"/>
              <a:t>Mjölkproducenter med 1 000 000 kg mjölk: 15 000 Euro (150 000 SEK)</a:t>
            </a:r>
          </a:p>
          <a:p>
            <a:pPr>
              <a:lnSpc>
                <a:spcPts val="2000"/>
              </a:lnSpc>
              <a:buFont typeface="Arial" panose="020B0604020202020204" pitchFamily="34" charset="0"/>
              <a:buChar char="•"/>
            </a:pPr>
            <a:endParaRPr lang="sv-SE" dirty="0" smtClean="0"/>
          </a:p>
          <a:p>
            <a:pPr>
              <a:lnSpc>
                <a:spcPts val="2000"/>
              </a:lnSpc>
              <a:buFont typeface="Arial" panose="020B0604020202020204" pitchFamily="34" charset="0"/>
              <a:buChar char="•"/>
            </a:pPr>
            <a:r>
              <a:rPr lang="sv-SE" dirty="0" smtClean="0"/>
              <a:t>Krav för att få premien</a:t>
            </a:r>
          </a:p>
          <a:p>
            <a:pPr lvl="1">
              <a:lnSpc>
                <a:spcPts val="2000"/>
              </a:lnSpc>
              <a:buFont typeface="Arial" panose="020B0604020202020204" pitchFamily="34" charset="0"/>
              <a:buChar char="•"/>
            </a:pPr>
            <a:r>
              <a:rPr lang="sv-SE" dirty="0" smtClean="0"/>
              <a:t>Bete minst 6 timmar per dag i 120 dagar</a:t>
            </a:r>
          </a:p>
          <a:p>
            <a:pPr lvl="1">
              <a:lnSpc>
                <a:spcPts val="2000"/>
              </a:lnSpc>
              <a:buFont typeface="Arial" panose="020B0604020202020204" pitchFamily="34" charset="0"/>
              <a:buChar char="•"/>
            </a:pPr>
            <a:endParaRPr lang="sv-SE" dirty="0" smtClean="0"/>
          </a:p>
          <a:p>
            <a:pPr lvl="1">
              <a:lnSpc>
                <a:spcPts val="2000"/>
              </a:lnSpc>
              <a:buFont typeface="Arial" panose="020B0604020202020204" pitchFamily="34" charset="0"/>
              <a:buChar char="•"/>
            </a:pPr>
            <a:r>
              <a:rPr lang="sv-SE" dirty="0" smtClean="0"/>
              <a:t>En mindre premie möjlig om man har 25% av besättningen på bete</a:t>
            </a:r>
          </a:p>
        </p:txBody>
      </p:sp>
    </p:spTree>
    <p:extLst>
      <p:ext uri="{BB962C8B-B14F-4D97-AF65-F5344CB8AC3E}">
        <p14:creationId xmlns:p14="http://schemas.microsoft.com/office/powerpoint/2010/main" val="339464152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9" name="Rectangle 7"/>
          <p:cNvSpPr>
            <a:spLocks noGrp="1" noChangeArrowheads="1"/>
          </p:cNvSpPr>
          <p:nvPr>
            <p:ph type="title"/>
          </p:nvPr>
        </p:nvSpPr>
        <p:spPr>
          <a:xfrm>
            <a:off x="602711" y="132534"/>
            <a:ext cx="6336704" cy="936104"/>
          </a:xfrm>
        </p:spPr>
        <p:txBody>
          <a:bodyPr/>
          <a:lstStyle/>
          <a:p>
            <a:r>
              <a:rPr lang="sv-SE" b="1" dirty="0" smtClean="0"/>
              <a:t>Anledningar till minskat bete</a:t>
            </a:r>
            <a:endParaRPr lang="sv-SE" b="1" dirty="0"/>
          </a:p>
        </p:txBody>
      </p:sp>
      <p:sp>
        <p:nvSpPr>
          <p:cNvPr id="238600" name="Rectangle 8"/>
          <p:cNvSpPr>
            <a:spLocks noGrp="1" noChangeArrowheads="1"/>
          </p:cNvSpPr>
          <p:nvPr>
            <p:ph type="body" idx="1"/>
          </p:nvPr>
        </p:nvSpPr>
        <p:spPr>
          <a:xfrm>
            <a:off x="587617" y="1401321"/>
            <a:ext cx="8218488" cy="4632515"/>
          </a:xfrm>
        </p:spPr>
        <p:txBody>
          <a:bodyPr/>
          <a:lstStyle/>
          <a:p>
            <a:pPr>
              <a:buFont typeface="Arial" panose="020B0604020202020204" pitchFamily="34" charset="0"/>
              <a:buChar char="•"/>
            </a:pPr>
            <a:r>
              <a:rPr lang="sv-SE" dirty="0" smtClean="0"/>
              <a:t>För att ha kontroll över foderstaten och för att optimera utnyttjandet av vallen</a:t>
            </a:r>
          </a:p>
          <a:p>
            <a:pPr lvl="1">
              <a:buFont typeface="Arial" panose="020B0604020202020204" pitchFamily="34" charset="0"/>
              <a:buChar char="•"/>
            </a:pPr>
            <a:r>
              <a:rPr lang="sv-SE" dirty="0" smtClean="0"/>
              <a:t>Om man </a:t>
            </a:r>
            <a:r>
              <a:rPr lang="sv-SE" dirty="0"/>
              <a:t>endast ger bete, </a:t>
            </a:r>
            <a:r>
              <a:rPr lang="sv-SE" dirty="0" smtClean="0"/>
              <a:t>ts-intaget räcker till underhåll och </a:t>
            </a:r>
          </a:p>
          <a:p>
            <a:pPr marL="176213" lvl="1" indent="0">
              <a:buNone/>
            </a:pPr>
            <a:r>
              <a:rPr lang="sv-SE" dirty="0" smtClean="0"/>
              <a:t>    produktion av 22–28 kg mjölk</a:t>
            </a:r>
          </a:p>
          <a:p>
            <a:pPr>
              <a:buFont typeface="Arial" panose="020B0604020202020204" pitchFamily="34" charset="0"/>
              <a:buChar char="•"/>
            </a:pPr>
            <a:r>
              <a:rPr lang="sv-SE" dirty="0" smtClean="0"/>
              <a:t>Ökad besättningsstorlek</a:t>
            </a:r>
          </a:p>
          <a:p>
            <a:pPr>
              <a:buFont typeface="Arial" panose="020B0604020202020204" pitchFamily="34" charset="0"/>
              <a:buChar char="•"/>
            </a:pPr>
            <a:r>
              <a:rPr lang="sv-SE" dirty="0" smtClean="0"/>
              <a:t>Ökad användning av robotmjölkning (AMS)</a:t>
            </a:r>
          </a:p>
          <a:p>
            <a:pPr>
              <a:buFont typeface="Arial" panose="020B0604020202020204" pitchFamily="34" charset="0"/>
              <a:buChar char="•"/>
            </a:pPr>
            <a:r>
              <a:rPr lang="sv-SE" dirty="0" smtClean="0"/>
              <a:t>Minskad grästillväxt under sommaren (betessvacka)</a:t>
            </a:r>
          </a:p>
          <a:p>
            <a:pPr>
              <a:buFont typeface="Arial" panose="020B0604020202020204" pitchFamily="34" charset="0"/>
              <a:buChar char="•"/>
            </a:pPr>
            <a:r>
              <a:rPr lang="sv-SE" dirty="0" smtClean="0"/>
              <a:t>Bete “säljer inte”</a:t>
            </a:r>
          </a:p>
          <a:p>
            <a:pPr>
              <a:buFont typeface="Arial" panose="020B0604020202020204" pitchFamily="34" charset="0"/>
              <a:buChar char="•"/>
            </a:pPr>
            <a:r>
              <a:rPr lang="sv-SE" dirty="0" smtClean="0"/>
              <a:t>Behöver begränsa näringsförluster</a:t>
            </a:r>
          </a:p>
          <a:p>
            <a:pPr>
              <a:buFont typeface="Arial" panose="020B0604020202020204" pitchFamily="34" charset="0"/>
              <a:buChar char="•"/>
            </a:pPr>
            <a:r>
              <a:rPr lang="sv-SE" dirty="0" smtClean="0"/>
              <a:t>Arbetseffektiviteten</a:t>
            </a:r>
            <a:endParaRPr lang="sv-SE" dirty="0"/>
          </a:p>
        </p:txBody>
      </p:sp>
      <p:pic>
        <p:nvPicPr>
          <p:cNvPr id="23859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35782" y="3823855"/>
            <a:ext cx="3163980" cy="22099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4248" y="2095153"/>
            <a:ext cx="2195513" cy="1622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5591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6240598" cy="966564"/>
          </a:xfrm>
          <a:noFill/>
        </p:spPr>
        <p:txBody>
          <a:bodyPr/>
          <a:lstStyle/>
          <a:p>
            <a:r>
              <a:rPr lang="sv-SE" b="1" dirty="0" smtClean="0"/>
              <a:t>Bete i Nederländerna, % av kor som betar</a:t>
            </a:r>
            <a:endParaRPr lang="sv-SE" b="1" dirty="0"/>
          </a:p>
        </p:txBody>
      </p:sp>
      <p:pic>
        <p:nvPicPr>
          <p:cNvPr id="4" name="Tijdelijke aanduiding voor inhoud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2432" y="1769971"/>
            <a:ext cx="4148541" cy="4274097"/>
          </a:xfrm>
          <a:prstGeom prst="rect">
            <a:avLst/>
          </a:prstGeom>
        </p:spPr>
      </p:pic>
      <p:pic>
        <p:nvPicPr>
          <p:cNvPr id="5" name="Afbeelding 4"/>
          <p:cNvPicPr>
            <a:picLocks noChangeAspect="1"/>
          </p:cNvPicPr>
          <p:nvPr/>
        </p:nvPicPr>
        <p:blipFill>
          <a:blip r:embed="rId3"/>
          <a:stretch>
            <a:fillRect/>
          </a:stretch>
        </p:blipFill>
        <p:spPr>
          <a:xfrm>
            <a:off x="7391296" y="5822174"/>
            <a:ext cx="944962" cy="377985"/>
          </a:xfrm>
          <a:prstGeom prst="rect">
            <a:avLst/>
          </a:prstGeom>
        </p:spPr>
      </p:pic>
      <p:sp>
        <p:nvSpPr>
          <p:cNvPr id="6" name="Titel 1"/>
          <p:cNvSpPr txBox="1">
            <a:spLocks/>
          </p:cNvSpPr>
          <p:nvPr/>
        </p:nvSpPr>
        <p:spPr>
          <a:xfrm>
            <a:off x="4644008" y="2403011"/>
            <a:ext cx="4248472" cy="810496"/>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j-ea"/>
                <a:cs typeface="+mj-cs"/>
              </a:rPr>
              <a:t>Effekt av besättningsstorlek – stora gårdar börjar beta (% icke-bete)</a:t>
            </a:r>
            <a:endParaRPr kumimoji="0" lang="nl-NL" sz="18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7" name="Afbeelding 6"/>
          <p:cNvPicPr>
            <a:picLocks noChangeAspect="1"/>
          </p:cNvPicPr>
          <p:nvPr/>
        </p:nvPicPr>
        <p:blipFill>
          <a:blip r:embed="rId4"/>
          <a:stretch>
            <a:fillRect/>
          </a:stretch>
        </p:blipFill>
        <p:spPr>
          <a:xfrm>
            <a:off x="4160973" y="3356992"/>
            <a:ext cx="4886879" cy="2510690"/>
          </a:xfrm>
          <a:prstGeom prst="rect">
            <a:avLst/>
          </a:prstGeom>
        </p:spPr>
      </p:pic>
      <p:pic>
        <p:nvPicPr>
          <p:cNvPr id="8" name="Afbeelding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16018" y="6906874"/>
            <a:ext cx="566030" cy="226412"/>
          </a:xfrm>
          <a:prstGeom prst="rect">
            <a:avLst/>
          </a:prstGeom>
        </p:spPr>
      </p:pic>
      <p:sp>
        <p:nvSpPr>
          <p:cNvPr id="3" name="Rechthoek 2"/>
          <p:cNvSpPr/>
          <p:nvPr/>
        </p:nvSpPr>
        <p:spPr>
          <a:xfrm>
            <a:off x="320484" y="1380071"/>
            <a:ext cx="25551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betande</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kor</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per region</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240106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2" y="1145309"/>
            <a:ext cx="5344500" cy="2781321"/>
          </a:xfrm>
          <a:prstGeom prst="rect">
            <a:avLst/>
          </a:prstGeom>
        </p:spPr>
      </p:pic>
      <p:sp>
        <p:nvSpPr>
          <p:cNvPr id="2" name="Titel 1"/>
          <p:cNvSpPr>
            <a:spLocks noGrp="1"/>
          </p:cNvSpPr>
          <p:nvPr>
            <p:ph type="title"/>
          </p:nvPr>
        </p:nvSpPr>
        <p:spPr>
          <a:xfrm>
            <a:off x="491642" y="230188"/>
            <a:ext cx="8442796" cy="791650"/>
          </a:xfrm>
          <a:noFill/>
        </p:spPr>
        <p:txBody>
          <a:bodyPr/>
          <a:lstStyle/>
          <a:p>
            <a:r>
              <a:rPr lang="sv-SE" b="1" dirty="0" smtClean="0"/>
              <a:t>Bete i Nederländerna</a:t>
            </a:r>
            <a:endParaRPr lang="sv-SE" b="1" dirty="0"/>
          </a:p>
        </p:txBody>
      </p:sp>
      <p:sp>
        <p:nvSpPr>
          <p:cNvPr id="3" name="Tekstvak 2"/>
          <p:cNvSpPr txBox="1"/>
          <p:nvPr/>
        </p:nvSpPr>
        <p:spPr>
          <a:xfrm>
            <a:off x="323528" y="3851132"/>
            <a:ext cx="910827" cy="323165"/>
          </a:xfrm>
          <a:prstGeom prst="rect">
            <a:avLst/>
          </a:prstGeom>
          <a:noFill/>
          <a:ln>
            <a:noFill/>
          </a:ln>
        </p:spPr>
        <p:txBody>
          <a:bodyPr wrap="none" rtlCol="0">
            <a:spAutoFit/>
          </a:bodyPr>
          <a:lstStyle/>
          <a:p>
            <a:pPr marL="0" marR="0" lvl="0" indent="0" algn="l" defTabSz="914400" rtl="0" eaLnBrk="1" fontAlgn="base" latinLnBrk="0" hangingPunct="1">
              <a:lnSpc>
                <a:spcPts val="1800"/>
              </a:lnSpc>
              <a:spcBef>
                <a:spcPct val="0"/>
              </a:spcBef>
              <a:spcAft>
                <a:spcPct val="0"/>
              </a:spcAft>
              <a:buClrTx/>
              <a:buSzTx/>
              <a:buFontTx/>
              <a:buNone/>
              <a:tabLst/>
              <a:defRPr/>
            </a:pPr>
            <a:r>
              <a:rPr kumimoji="0" lang="nl-NL" sz="1400" b="0" i="0" u="none" strike="noStrike" kern="1200" cap="none" spc="0" normalizeH="0" baseline="0" noProof="0" dirty="0">
                <a:ln>
                  <a:noFill/>
                </a:ln>
                <a:solidFill>
                  <a:srgbClr val="005172"/>
                </a:solidFill>
                <a:effectLst/>
                <a:uLnTx/>
                <a:uFillTx/>
                <a:latin typeface="Calibri"/>
                <a:ea typeface="+mn-ea"/>
                <a:cs typeface="+mn-cs"/>
              </a:rPr>
              <a:t>CBS, </a:t>
            </a:r>
            <a:r>
              <a:rPr kumimoji="0" lang="nl-NL" sz="1400" b="0" i="0" u="none" strike="noStrike" kern="1200" cap="none" spc="0" normalizeH="0" baseline="0" noProof="0" dirty="0" smtClean="0">
                <a:ln>
                  <a:noFill/>
                </a:ln>
                <a:solidFill>
                  <a:srgbClr val="005172"/>
                </a:solidFill>
                <a:effectLst/>
                <a:uLnTx/>
                <a:uFillTx/>
                <a:latin typeface="Calibri"/>
                <a:ea typeface="+mn-ea"/>
                <a:cs typeface="+mn-cs"/>
              </a:rPr>
              <a:t>2017</a:t>
            </a:r>
            <a:endParaRPr kumimoji="0" lang="nl-NL" sz="1400" b="0" i="0" u="none" strike="noStrike" kern="1200" cap="none" spc="0" normalizeH="0" baseline="0" noProof="0" dirty="0">
              <a:ln>
                <a:noFill/>
              </a:ln>
              <a:solidFill>
                <a:srgbClr val="005172"/>
              </a:solidFill>
              <a:effectLst/>
              <a:uLnTx/>
              <a:uFillTx/>
              <a:latin typeface="Calibri"/>
              <a:ea typeface="+mn-ea"/>
              <a:cs typeface="+mn-cs"/>
            </a:endParaRPr>
          </a:p>
        </p:txBody>
      </p:sp>
      <p:pic>
        <p:nvPicPr>
          <p:cNvPr id="5" name="Afbeelding 4"/>
          <p:cNvPicPr>
            <a:picLocks noChangeAspect="1"/>
          </p:cNvPicPr>
          <p:nvPr/>
        </p:nvPicPr>
        <p:blipFill>
          <a:blip r:embed="rId3"/>
          <a:stretch>
            <a:fillRect/>
          </a:stretch>
        </p:blipFill>
        <p:spPr>
          <a:xfrm>
            <a:off x="4070163" y="3817030"/>
            <a:ext cx="5098004" cy="3007211"/>
          </a:xfrm>
          <a:prstGeom prst="rect">
            <a:avLst/>
          </a:prstGeom>
        </p:spPr>
      </p:pic>
      <p:sp>
        <p:nvSpPr>
          <p:cNvPr id="6" name="Titel 1"/>
          <p:cNvSpPr txBox="1">
            <a:spLocks/>
          </p:cNvSpPr>
          <p:nvPr/>
        </p:nvSpPr>
        <p:spPr>
          <a:xfrm>
            <a:off x="4345710" y="3582140"/>
            <a:ext cx="4546910" cy="647019"/>
          </a:xfrm>
          <a:prstGeom prst="rect">
            <a:avLst/>
          </a:prstGeom>
        </p:spPr>
        <p:txBody>
          <a:bodyPr vert="horz" lIns="0" tIns="0" rIns="0" bIns="0" rtlCol="0" anchor="ctr">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j-ea"/>
                <a:cs typeface="+mj-cs"/>
              </a:rPr>
              <a:t>Andelen gårdar med bete ökar igen</a:t>
            </a:r>
            <a:endParaRPr kumimoji="0" lang="nl-NL" sz="18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Tekstvak 6"/>
          <p:cNvSpPr txBox="1"/>
          <p:nvPr/>
        </p:nvSpPr>
        <p:spPr>
          <a:xfrm>
            <a:off x="7151463" y="6633623"/>
            <a:ext cx="1797287" cy="24820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13" b="0" i="0" u="none" strike="noStrike" kern="1200" cap="none" spc="0" normalizeH="0" baseline="0" noProof="0" dirty="0" smtClean="0">
                <a:ln>
                  <a:noFill/>
                </a:ln>
                <a:solidFill>
                  <a:prstClr val="black"/>
                </a:solidFill>
                <a:effectLst/>
                <a:uLnTx/>
                <a:uFillTx/>
                <a:latin typeface="Calibri" panose="020F0502020204030204"/>
                <a:ea typeface="+mn-ea"/>
                <a:cs typeface="+mn-cs"/>
              </a:rPr>
              <a:t>Source: </a:t>
            </a: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Duurzame Zuivelketen</a:t>
            </a:r>
          </a:p>
        </p:txBody>
      </p:sp>
    </p:spTree>
    <p:extLst>
      <p:ext uri="{BB962C8B-B14F-4D97-AF65-F5344CB8AC3E}">
        <p14:creationId xmlns:p14="http://schemas.microsoft.com/office/powerpoint/2010/main" val="368154184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r>
              <a:rPr lang="sv-SE" b="1" dirty="0" smtClean="0"/>
              <a:t>Grästillväxt 2014–2017</a:t>
            </a:r>
            <a:endParaRPr lang="sv-SE" b="1" dirty="0"/>
          </a:p>
        </p:txBody>
      </p:sp>
      <p:pic>
        <p:nvPicPr>
          <p:cNvPr id="8" name="Tijdelijke aanduiding voor inhoud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237" y="1645227"/>
            <a:ext cx="6864320" cy="4267540"/>
          </a:xfrm>
          <a:prstGeom prst="rect">
            <a:avLst/>
          </a:prstGeom>
        </p:spPr>
      </p:pic>
    </p:spTree>
    <p:extLst>
      <p:ext uri="{BB962C8B-B14F-4D97-AF65-F5344CB8AC3E}">
        <p14:creationId xmlns:p14="http://schemas.microsoft.com/office/powerpoint/2010/main" val="95149661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sv-SE" b="1" dirty="0" smtClean="0"/>
              <a:t>Effekt av bete på olika aspekter</a:t>
            </a:r>
            <a:endParaRPr lang="sv-SE" b="1" dirty="0"/>
          </a:p>
        </p:txBody>
      </p:sp>
      <p:pic>
        <p:nvPicPr>
          <p:cNvPr id="17410"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467293" y="1190847"/>
            <a:ext cx="7058689" cy="4951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4860032" y="5963677"/>
            <a:ext cx="3144707" cy="323165"/>
          </a:xfrm>
          <a:prstGeom prst="rect">
            <a:avLst/>
          </a:prstGeom>
          <a:noFill/>
          <a:ln>
            <a:noFill/>
          </a:ln>
        </p:spPr>
        <p:txBody>
          <a:bodyPr wrap="non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mn-ea"/>
                <a:cs typeface="+mn-cs"/>
              </a:rPr>
              <a:t>Van den Pol-van </a:t>
            </a:r>
            <a:r>
              <a:rPr kumimoji="0" lang="en-GB" sz="1400" b="0" i="0" u="none" strike="noStrike" kern="1200" cap="none" spc="0" normalizeH="0" baseline="0" noProof="0" dirty="0" err="1" smtClean="0">
                <a:ln>
                  <a:noFill/>
                </a:ln>
                <a:solidFill>
                  <a:prstClr val="black"/>
                </a:solidFill>
                <a:effectLst/>
                <a:uLnTx/>
                <a:uFillTx/>
                <a:latin typeface="Verdana" pitchFamily="34" charset="0"/>
                <a:ea typeface="+mn-ea"/>
                <a:cs typeface="+mn-cs"/>
              </a:rPr>
              <a:t>Dasselaar</a:t>
            </a:r>
            <a:r>
              <a:rPr kumimoji="0" lang="en-GB" sz="1400" b="0" i="0" u="none" strike="noStrike" kern="1200" cap="none" spc="0" normalizeH="0" baseline="0" noProof="0" dirty="0" smtClean="0">
                <a:ln>
                  <a:noFill/>
                </a:ln>
                <a:solidFill>
                  <a:prstClr val="black"/>
                </a:solidFill>
                <a:effectLst/>
                <a:uLnTx/>
                <a:uFillTx/>
                <a:latin typeface="Verdana" pitchFamily="34" charset="0"/>
                <a:ea typeface="+mn-ea"/>
                <a:cs typeface="+mn-cs"/>
              </a:rPr>
              <a:t>, 2008</a:t>
            </a:r>
            <a:endParaRPr kumimoji="0" lang="nl-NL" sz="1400" b="0" i="0" u="none" strike="noStrike" kern="1200" cap="none" spc="0" normalizeH="0" baseline="0" noProof="0" dirty="0" err="1" smtClean="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7899418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sv-SE" b="1" dirty="0" smtClean="0">
                <a:solidFill>
                  <a:schemeClr val="tx1"/>
                </a:solidFill>
              </a:rPr>
              <a:t>Ekonomi – betesintaget har avgörande betydelse</a:t>
            </a:r>
            <a:br>
              <a:rPr lang="sv-SE" b="1" dirty="0" smtClean="0">
                <a:solidFill>
                  <a:schemeClr val="tx1"/>
                </a:solidFill>
              </a:rPr>
            </a:br>
            <a:r>
              <a:rPr lang="sv-SE" b="1" dirty="0" smtClean="0"/>
              <a:t>Mer bete = bättre ekonomi </a:t>
            </a:r>
            <a:endParaRPr lang="sv-SE" b="1" dirty="0">
              <a:solidFill>
                <a:schemeClr val="tx1"/>
              </a:solidFill>
            </a:endParaRPr>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40836" y="1184303"/>
            <a:ext cx="7824858" cy="4778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3688685" y="1248259"/>
            <a:ext cx="4426226" cy="323165"/>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nl-NL" sz="1400" b="0" i="0" u="none" strike="noStrike" kern="1200" cap="none" spc="0" normalizeH="0" baseline="0" noProof="0" dirty="0" smtClean="0">
                <a:ln>
                  <a:noFill/>
                </a:ln>
                <a:solidFill>
                  <a:srgbClr val="005172"/>
                </a:solidFill>
                <a:effectLst/>
                <a:uLnTx/>
                <a:uFillTx/>
                <a:latin typeface="Verdana" pitchFamily="34" charset="0"/>
                <a:ea typeface="+mn-ea"/>
                <a:cs typeface="+mn-cs"/>
              </a:rPr>
              <a:t>Source: Van den Pol-van Dasselaar </a:t>
            </a:r>
            <a:r>
              <a:rPr kumimoji="0" lang="nl-NL" sz="1400" b="0" i="1" u="none" strike="noStrike" kern="1200" cap="none" spc="0" normalizeH="0" baseline="0" noProof="0" dirty="0" smtClean="0">
                <a:ln>
                  <a:noFill/>
                </a:ln>
                <a:solidFill>
                  <a:srgbClr val="005172"/>
                </a:solidFill>
                <a:effectLst/>
                <a:uLnTx/>
                <a:uFillTx/>
                <a:latin typeface="Verdana" pitchFamily="34" charset="0"/>
                <a:ea typeface="+mn-ea"/>
                <a:cs typeface="+mn-cs"/>
              </a:rPr>
              <a:t>et al</a:t>
            </a:r>
            <a:r>
              <a:rPr kumimoji="0" lang="nl-NL" sz="1400" b="0" i="0" u="none" strike="noStrike" kern="1200" cap="none" spc="0" normalizeH="0" baseline="0" noProof="0" dirty="0" smtClean="0">
                <a:ln>
                  <a:noFill/>
                </a:ln>
                <a:solidFill>
                  <a:srgbClr val="005172"/>
                </a:solidFill>
                <a:effectLst/>
                <a:uLnTx/>
                <a:uFillTx/>
                <a:latin typeface="Verdana" pitchFamily="34" charset="0"/>
                <a:ea typeface="+mn-ea"/>
                <a:cs typeface="+mn-cs"/>
              </a:rPr>
              <a:t>., 2014</a:t>
            </a:r>
          </a:p>
        </p:txBody>
      </p:sp>
    </p:spTree>
    <p:extLst>
      <p:ext uri="{BB962C8B-B14F-4D97-AF65-F5344CB8AC3E}">
        <p14:creationId xmlns:p14="http://schemas.microsoft.com/office/powerpoint/2010/main" val="2010177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p:txBody>
          <a:bodyPr/>
          <a:lstStyle/>
          <a:p>
            <a:r>
              <a:rPr lang="sv-SE" b="1" dirty="0" smtClean="0">
                <a:solidFill>
                  <a:schemeClr val="tx1"/>
                </a:solidFill>
              </a:rPr>
              <a:t>Men hur blir ekonomin under lite sämre förhållanden?</a:t>
            </a:r>
          </a:p>
        </p:txBody>
      </p:sp>
      <p:sp>
        <p:nvSpPr>
          <p:cNvPr id="21507" name="Tijdelijke aanduiding voor inhoud 2"/>
          <p:cNvSpPr>
            <a:spLocks noGrp="1"/>
          </p:cNvSpPr>
          <p:nvPr>
            <p:ph idx="1"/>
          </p:nvPr>
        </p:nvSpPr>
        <p:spPr/>
        <p:txBody>
          <a:bodyPr/>
          <a:lstStyle/>
          <a:p>
            <a:pPr>
              <a:buFont typeface="Arial" panose="020B0604020202020204" pitchFamily="34" charset="0"/>
              <a:buChar char="•"/>
            </a:pPr>
            <a:r>
              <a:rPr lang="sv-SE" sz="2400" dirty="0" smtClean="0">
                <a:solidFill>
                  <a:schemeClr val="tx1"/>
                </a:solidFill>
              </a:rPr>
              <a:t>Målsättning: Att studera ekonomin för betesdrift och 0-bete på gårdar med sämre förutsättningar för bete:</a:t>
            </a:r>
          </a:p>
          <a:p>
            <a:pPr lvl="1">
              <a:buFont typeface="Arial" panose="020B0604020202020204" pitchFamily="34" charset="0"/>
              <a:buChar char="•"/>
            </a:pPr>
            <a:r>
              <a:rPr lang="sv-SE" sz="2000" dirty="0" smtClean="0">
                <a:solidFill>
                  <a:schemeClr val="tx1"/>
                </a:solidFill>
              </a:rPr>
              <a:t>Mjölkning med robot (AMS)</a:t>
            </a:r>
          </a:p>
          <a:p>
            <a:pPr lvl="1">
              <a:buFont typeface="Arial" panose="020B0604020202020204" pitchFamily="34" charset="0"/>
              <a:buChar char="•"/>
            </a:pPr>
            <a:r>
              <a:rPr lang="sv-SE" sz="2000" dirty="0" smtClean="0">
                <a:solidFill>
                  <a:schemeClr val="tx1"/>
                </a:solidFill>
              </a:rPr>
              <a:t>Liten betesyta (25% i stället för 75%)</a:t>
            </a:r>
          </a:p>
          <a:p>
            <a:pPr lvl="1">
              <a:buFont typeface="Arial" panose="020B0604020202020204" pitchFamily="34" charset="0"/>
              <a:buChar char="•"/>
            </a:pPr>
            <a:r>
              <a:rPr lang="sv-SE" sz="2000" dirty="0" smtClean="0">
                <a:solidFill>
                  <a:schemeClr val="tx1"/>
                </a:solidFill>
              </a:rPr>
              <a:t>Stor besättning (150 kor i stället för 75)</a:t>
            </a:r>
          </a:p>
          <a:p>
            <a:pPr lvl="1">
              <a:buFont typeface="Arial" panose="020B0604020202020204" pitchFamily="34" charset="0"/>
              <a:buChar char="•"/>
            </a:pPr>
            <a:r>
              <a:rPr lang="sv-SE" sz="2000" dirty="0" smtClean="0">
                <a:solidFill>
                  <a:schemeClr val="tx1"/>
                </a:solidFill>
              </a:rPr>
              <a:t>Ökad mjölkavkastning (9 500 kg i stället för 8 000)</a:t>
            </a:r>
          </a:p>
        </p:txBody>
      </p:sp>
      <p:pic>
        <p:nvPicPr>
          <p:cNvPr id="21509" name="Picture 5" descr="1037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70107" y="4251234"/>
            <a:ext cx="1820087" cy="13644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koppel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3080" y="4242229"/>
            <a:ext cx="1802994" cy="137348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robo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384" y="4235829"/>
            <a:ext cx="1836838" cy="137988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grazende ko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56052" y="4242229"/>
            <a:ext cx="1818130" cy="137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471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r>
              <a:rPr lang="sv-SE" b="1" dirty="0" smtClean="0"/>
              <a:t>Ekonomisk skillnad mellan bete och 0-bete</a:t>
            </a:r>
            <a:endParaRPr lang="sv-SE" b="1" dirty="0" smtClean="0">
              <a:solidFill>
                <a:schemeClr val="tx1"/>
              </a:solidFill>
            </a:endParaRPr>
          </a:p>
        </p:txBody>
      </p:sp>
      <p:pic>
        <p:nvPicPr>
          <p:cNvPr id="23555"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966" t="-2690" r="24197" b="2690"/>
          <a:stretch/>
        </p:blipFill>
        <p:spPr bwMode="auto">
          <a:xfrm>
            <a:off x="697583" y="1003877"/>
            <a:ext cx="7423345" cy="4464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robot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8038" y="1989138"/>
            <a:ext cx="719137" cy="541337"/>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koppel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92725" y="1557338"/>
            <a:ext cx="792163" cy="520700"/>
          </a:xfrm>
          <a:prstGeom prst="rect">
            <a:avLst/>
          </a:prstGeom>
          <a:noFill/>
          <a:extLst>
            <a:ext uri="{909E8E84-426E-40DD-AFC4-6F175D3DCCD1}">
              <a14:hiddenFill xmlns:a14="http://schemas.microsoft.com/office/drawing/2010/main">
                <a:solidFill>
                  <a:srgbClr val="FFFFFF"/>
                </a:solidFill>
              </a14:hiddenFill>
            </a:ext>
          </a:extLst>
        </p:spPr>
      </p:pic>
      <p:pic>
        <p:nvPicPr>
          <p:cNvPr id="23559" name="Picture 7" descr="1037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56100" y="2349500"/>
            <a:ext cx="719138" cy="53975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grazende ko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72225" y="1412875"/>
            <a:ext cx="720725" cy="54451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3618502" y="5629275"/>
            <a:ext cx="37453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Van den Pol-van </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Dasselaar</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800" b="0" i="1" u="none" strike="noStrike" kern="1200" cap="none" spc="0" normalizeH="0" baseline="0" noProof="0" dirty="0" smtClean="0">
                <a:ln>
                  <a:noFill/>
                </a:ln>
                <a:solidFill>
                  <a:prstClr val="black"/>
                </a:solidFill>
                <a:effectLst/>
                <a:uLnTx/>
                <a:uFillTx/>
                <a:latin typeface="Calibri"/>
                <a:ea typeface="+mn-ea"/>
                <a:cs typeface="+mn-cs"/>
              </a:rPr>
              <a:t>et al</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2010</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3265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87413" y="498510"/>
            <a:ext cx="6887375" cy="1320863"/>
          </a:xfrm>
        </p:spPr>
        <p:txBody>
          <a:bodyPr/>
          <a:lstStyle/>
          <a:p>
            <a:r>
              <a:rPr lang="sv-SE" sz="2400" dirty="0" smtClean="0">
                <a:solidFill>
                  <a:schemeClr val="tx1"/>
                </a:solidFill>
                <a:latin typeface="+mn-lt"/>
              </a:rPr>
              <a:t>Stort foderintag är helt beroende på högkvalitativt vallfoder </a:t>
            </a:r>
            <a:r>
              <a:rPr lang="sv-SE" sz="2400" dirty="0" smtClean="0">
                <a:solidFill>
                  <a:schemeClr val="tx1"/>
                </a:solidFill>
              </a:rPr>
              <a:t>–</a:t>
            </a:r>
            <a:r>
              <a:rPr lang="sv-SE" sz="2400" dirty="0" smtClean="0">
                <a:solidFill>
                  <a:schemeClr val="tx1"/>
                </a:solidFill>
                <a:latin typeface="+mn-lt"/>
              </a:rPr>
              <a:t> gräs/klöver dominerar </a:t>
            </a:r>
            <a:endParaRPr lang="sv-SE" sz="2400" dirty="0">
              <a:solidFill>
                <a:schemeClr val="tx1"/>
              </a:solidFill>
              <a:latin typeface="+mn-lt"/>
            </a:endParaRPr>
          </a:p>
        </p:txBody>
      </p:sp>
      <p:graphicFrame>
        <p:nvGraphicFramePr>
          <p:cNvPr id="9" name="Object 2"/>
          <p:cNvGraphicFramePr>
            <a:graphicFrameLocks noChangeAspect="1"/>
          </p:cNvGraphicFramePr>
          <p:nvPr>
            <p:extLst>
              <p:ext uri="{D42A27DB-BD31-4B8C-83A1-F6EECF244321}">
                <p14:modId xmlns:p14="http://schemas.microsoft.com/office/powerpoint/2010/main" val="1195731810"/>
              </p:ext>
            </p:extLst>
          </p:nvPr>
        </p:nvGraphicFramePr>
        <p:xfrm>
          <a:off x="701269" y="1664088"/>
          <a:ext cx="8071471" cy="45466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7"/>
          <p:cNvSpPr>
            <a:spLocks noChangeArrowheads="1"/>
          </p:cNvSpPr>
          <p:nvPr/>
        </p:nvSpPr>
        <p:spPr bwMode="auto">
          <a:xfrm>
            <a:off x="650449" y="6045200"/>
            <a:ext cx="78585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Skördedatum</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är</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viktigare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lang="en-US" altLang="sv-SE" sz="2000" dirty="0" smtClean="0">
                <a:solidFill>
                  <a:prstClr val="black"/>
                </a:solidFill>
                <a:latin typeface="Calibri"/>
              </a:rPr>
              <a:t>i</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rent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gräs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än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i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blandvall</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234939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r>
              <a:rPr lang="sv-SE" b="1" dirty="0" smtClean="0">
                <a:solidFill>
                  <a:schemeClr val="tx1"/>
                </a:solidFill>
              </a:rPr>
              <a:t>Sammanfattning</a:t>
            </a:r>
          </a:p>
        </p:txBody>
      </p:sp>
      <p:sp>
        <p:nvSpPr>
          <p:cNvPr id="25603" name="Tijdelijke aanduiding voor inhoud 2"/>
          <p:cNvSpPr>
            <a:spLocks noGrp="1"/>
          </p:cNvSpPr>
          <p:nvPr>
            <p:ph idx="1"/>
          </p:nvPr>
        </p:nvSpPr>
        <p:spPr/>
        <p:txBody>
          <a:bodyPr/>
          <a:lstStyle/>
          <a:p>
            <a:pPr>
              <a:buFont typeface="Arial" panose="020B0604020202020204" pitchFamily="34" charset="0"/>
              <a:buChar char="•"/>
            </a:pPr>
            <a:r>
              <a:rPr lang="sv-SE" dirty="0" smtClean="0">
                <a:solidFill>
                  <a:schemeClr val="tx1"/>
                </a:solidFill>
              </a:rPr>
              <a:t>Generellt är ger bete bättre ekonomi än 0-bete</a:t>
            </a:r>
          </a:p>
          <a:p>
            <a:pPr>
              <a:buFont typeface="Arial" panose="020B0604020202020204" pitchFamily="34" charset="0"/>
              <a:buChar char="•"/>
            </a:pPr>
            <a:r>
              <a:rPr lang="sv-SE" dirty="0" smtClean="0">
                <a:solidFill>
                  <a:schemeClr val="tx1"/>
                </a:solidFill>
              </a:rPr>
              <a:t>Det enda undantaget är om tillgänglig betesareal är för liten (betesintaget mindre än 700 kg ts per ko och år)</a:t>
            </a:r>
          </a:p>
          <a:p>
            <a:pPr>
              <a:buFont typeface="Arial" panose="020B0604020202020204" pitchFamily="34" charset="0"/>
              <a:buChar char="•"/>
            </a:pPr>
            <a:r>
              <a:rPr lang="sv-SE" dirty="0" smtClean="0">
                <a:solidFill>
                  <a:schemeClr val="tx1"/>
                </a:solidFill>
              </a:rPr>
              <a:t>Ju mer gräs korna äter på betet desto bättre blir det ekonomiska utfallet</a:t>
            </a:r>
          </a:p>
          <a:p>
            <a:pPr>
              <a:buFont typeface="Arial" panose="020B0604020202020204" pitchFamily="34" charset="0"/>
              <a:buChar char="•"/>
            </a:pPr>
            <a:r>
              <a:rPr lang="sv-SE" dirty="0" smtClean="0">
                <a:solidFill>
                  <a:schemeClr val="tx1"/>
                </a:solidFill>
              </a:rPr>
              <a:t>Ekonomin är inte den viktigaste faktorn för betesdrift i nordvästra Europa</a:t>
            </a:r>
          </a:p>
          <a:p>
            <a:pPr>
              <a:buFont typeface="Arial" panose="020B0604020202020204" pitchFamily="34" charset="0"/>
              <a:buChar char="•"/>
            </a:pPr>
            <a:endParaRPr lang="sv-SE" dirty="0" smtClean="0"/>
          </a:p>
          <a:p>
            <a:pPr>
              <a:buFont typeface="Arial" panose="020B0604020202020204" pitchFamily="34" charset="0"/>
              <a:buChar char="•"/>
            </a:pPr>
            <a:endParaRPr lang="sv-SE" dirty="0" smtClean="0"/>
          </a:p>
          <a:p>
            <a:pPr>
              <a:buFont typeface="Arial" panose="020B0604020202020204" pitchFamily="34" charset="0"/>
              <a:buChar char="•"/>
            </a:pPr>
            <a:r>
              <a:rPr lang="sv-SE" dirty="0" smtClean="0"/>
              <a:t>Om inte betet är viktigast, vad är då viktigast?</a:t>
            </a:r>
          </a:p>
          <a:p>
            <a:pPr>
              <a:buFont typeface="Arial" panose="020B0604020202020204" pitchFamily="34" charset="0"/>
              <a:buChar char="•"/>
            </a:pPr>
            <a:endParaRPr lang="sv-SE" dirty="0" smtClean="0"/>
          </a:p>
          <a:p>
            <a:pPr lvl="1">
              <a:buFont typeface="Arial" panose="020B0604020202020204" pitchFamily="34" charset="0"/>
              <a:buChar char="•"/>
            </a:pPr>
            <a:r>
              <a:rPr lang="sv-SE" dirty="0" smtClean="0"/>
              <a:t>Nederländerna: Undersökning på 60 mjölkgårdar (</a:t>
            </a:r>
            <a:r>
              <a:rPr lang="sv-SE" dirty="0" err="1" smtClean="0"/>
              <a:t>Koe</a:t>
            </a:r>
            <a:r>
              <a:rPr lang="sv-SE" dirty="0" smtClean="0"/>
              <a:t> &amp; Wij)</a:t>
            </a:r>
          </a:p>
          <a:p>
            <a:pPr lvl="1">
              <a:buFont typeface="Arial" panose="020B0604020202020204" pitchFamily="34" charset="0"/>
              <a:buChar char="•"/>
            </a:pPr>
            <a:r>
              <a:rPr lang="sv-SE" dirty="0" smtClean="0"/>
              <a:t>Avgörande är: personlig preferens, erfarenhet och vana hos lantbrukaren är avgörande för om beslutet blir bete eller 0-bete</a:t>
            </a:r>
          </a:p>
          <a:p>
            <a:endParaRPr lang="sv-SE" dirty="0" smtClean="0">
              <a:solidFill>
                <a:schemeClr val="tx1"/>
              </a:solidFill>
            </a:endParaRPr>
          </a:p>
        </p:txBody>
      </p:sp>
      <p:pic>
        <p:nvPicPr>
          <p:cNvPr id="4" name="Picture 5" descr="FIETSKO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16216" y="2940852"/>
            <a:ext cx="2260637" cy="15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515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sv-SE" b="1" dirty="0" smtClean="0"/>
              <a:t>Hur öka intäkten?</a:t>
            </a:r>
          </a:p>
        </p:txBody>
      </p:sp>
      <p:sp>
        <p:nvSpPr>
          <p:cNvPr id="4" name="Tijdelijke aanduiding voor inhoud 3"/>
          <p:cNvSpPr>
            <a:spLocks noGrp="1"/>
          </p:cNvSpPr>
          <p:nvPr>
            <p:ph idx="1"/>
          </p:nvPr>
        </p:nvSpPr>
        <p:spPr/>
        <p:txBody>
          <a:bodyPr/>
          <a:lstStyle/>
          <a:p>
            <a:pPr>
              <a:buFont typeface="Arial" panose="020B0604020202020204" pitchFamily="34" charset="0"/>
              <a:buChar char="•"/>
            </a:pPr>
            <a:r>
              <a:rPr lang="sv-SE" dirty="0" smtClean="0">
                <a:solidFill>
                  <a:schemeClr val="tx1"/>
                </a:solidFill>
              </a:rPr>
              <a:t>Kompletteringsfoder och betesintag är nyckelfaktorer</a:t>
            </a:r>
          </a:p>
          <a:p>
            <a:pPr>
              <a:buFont typeface="Arial" panose="020B0604020202020204" pitchFamily="34" charset="0"/>
              <a:buChar char="•"/>
            </a:pPr>
            <a:endParaRPr lang="sv-SE" dirty="0" smtClean="0">
              <a:solidFill>
                <a:schemeClr val="tx1"/>
              </a:solidFill>
            </a:endParaRPr>
          </a:p>
          <a:p>
            <a:pPr>
              <a:buFont typeface="Arial" panose="020B0604020202020204" pitchFamily="34" charset="0"/>
              <a:buChar char="•"/>
            </a:pPr>
            <a:r>
              <a:rPr lang="sv-SE" dirty="0" smtClean="0">
                <a:solidFill>
                  <a:schemeClr val="tx1"/>
                </a:solidFill>
              </a:rPr>
              <a:t>Rådgivare konstaterar: många gårdar kan öka sin förtjänst med upp till 10 000 Euro (100 000 SEK)</a:t>
            </a:r>
          </a:p>
          <a:p>
            <a:pPr lvl="1">
              <a:buFont typeface="Arial" panose="020B0604020202020204" pitchFamily="34" charset="0"/>
              <a:buChar char="•"/>
            </a:pPr>
            <a:r>
              <a:rPr lang="sv-SE" dirty="0" smtClean="0">
                <a:solidFill>
                  <a:schemeClr val="tx1"/>
                </a:solidFill>
              </a:rPr>
              <a:t>Ökat betesintag</a:t>
            </a:r>
          </a:p>
          <a:p>
            <a:pPr lvl="1">
              <a:buFont typeface="Arial" panose="020B0604020202020204" pitchFamily="34" charset="0"/>
              <a:buChar char="•"/>
            </a:pPr>
            <a:r>
              <a:rPr lang="sv-SE" dirty="0" smtClean="0">
                <a:solidFill>
                  <a:schemeClr val="tx1"/>
                </a:solidFill>
              </a:rPr>
              <a:t>Mindre kompletteringsfoder</a:t>
            </a:r>
          </a:p>
          <a:p>
            <a:pPr lvl="1">
              <a:buFont typeface="Arial" panose="020B0604020202020204" pitchFamily="34" charset="0"/>
              <a:buChar char="•"/>
            </a:pPr>
            <a:r>
              <a:rPr lang="sv-SE" dirty="0" smtClean="0">
                <a:solidFill>
                  <a:schemeClr val="tx1"/>
                </a:solidFill>
              </a:rPr>
              <a:t>Ingen majs nära gården</a:t>
            </a:r>
          </a:p>
          <a:p>
            <a:pPr lvl="1">
              <a:buFont typeface="Arial" panose="020B0604020202020204" pitchFamily="34" charset="0"/>
              <a:buChar char="•"/>
            </a:pPr>
            <a:r>
              <a:rPr lang="sv-SE" dirty="0" smtClean="0">
                <a:solidFill>
                  <a:schemeClr val="tx1"/>
                </a:solidFill>
              </a:rPr>
              <a:t>Optimera betesskötseln</a:t>
            </a:r>
          </a:p>
          <a:p>
            <a:pPr lvl="1">
              <a:buFont typeface="Arial" panose="020B0604020202020204" pitchFamily="34" charset="0"/>
              <a:buChar char="•"/>
            </a:pPr>
            <a:r>
              <a:rPr lang="sv-SE" dirty="0" smtClean="0">
                <a:solidFill>
                  <a:schemeClr val="tx1"/>
                </a:solidFill>
              </a:rPr>
              <a:t>Börja betessäsongen tidigt och sluta den sent </a:t>
            </a:r>
          </a:p>
          <a:p>
            <a:pPr lvl="1"/>
            <a:endParaRPr lang="sv-SE" dirty="0"/>
          </a:p>
        </p:txBody>
      </p:sp>
      <p:sp>
        <p:nvSpPr>
          <p:cNvPr id="3" name="Rechthoek 2"/>
          <p:cNvSpPr/>
          <p:nvPr/>
        </p:nvSpPr>
        <p:spPr>
          <a:xfrm>
            <a:off x="467544" y="4293096"/>
            <a:ext cx="82089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Kostnad</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per kg </a:t>
            </a:r>
            <a:r>
              <a:rPr lang="en-GB" dirty="0" err="1" smtClean="0">
                <a:solidFill>
                  <a:prstClr val="black"/>
                </a:solidFill>
                <a:latin typeface="Calibri"/>
              </a:rPr>
              <a:t>ts</a:t>
            </a:r>
            <a:r>
              <a:rPr kumimoji="0" lang="en-GB" sz="1800" b="0" i="0" u="none" strike="noStrike" kern="1200" cap="none" spc="0" normalizeH="0" noProof="0" dirty="0" smtClean="0">
                <a:ln>
                  <a:noFill/>
                </a:ln>
                <a:solidFill>
                  <a:prstClr val="black"/>
                </a:solidFill>
                <a:effectLst/>
                <a:uLnTx/>
                <a:uFillTx/>
                <a:latin typeface="Calibri"/>
                <a:ea typeface="+mn-ea"/>
                <a:cs typeface="+mn-cs"/>
              </a:rPr>
              <a:t> </a:t>
            </a:r>
            <a:r>
              <a:rPr kumimoji="0" lang="en-GB" sz="1800" b="0" i="0" u="none" strike="noStrike" kern="1200" cap="none" spc="0" normalizeH="0" noProof="0" dirty="0" err="1" smtClean="0">
                <a:ln>
                  <a:noFill/>
                </a:ln>
                <a:solidFill>
                  <a:prstClr val="black"/>
                </a:solidFill>
                <a:effectLst/>
                <a:uLnTx/>
                <a:uFillTx/>
                <a:latin typeface="Calibri"/>
                <a:ea typeface="+mn-ea"/>
                <a:cs typeface="+mn-cs"/>
              </a:rPr>
              <a:t>för</a:t>
            </a:r>
            <a:r>
              <a:rPr kumimoji="0" lang="en-GB" sz="1800" b="0" i="0" u="none" strike="noStrike" kern="1200" cap="none" spc="0" normalizeH="0" noProof="0" dirty="0" smtClean="0">
                <a:ln>
                  <a:noFill/>
                </a:ln>
                <a:solidFill>
                  <a:prstClr val="black"/>
                </a:solidFill>
                <a:effectLst/>
                <a:uLnTx/>
                <a:uFillTx/>
                <a:latin typeface="Calibri"/>
                <a:ea typeface="+mn-ea"/>
                <a:cs typeface="+mn-cs"/>
              </a:rPr>
              <a:t> </a:t>
            </a:r>
            <a:r>
              <a:rPr kumimoji="0" lang="en-GB" sz="1800" b="0" i="0" u="none" strike="noStrike" kern="1200" cap="none" spc="0" normalizeH="0" noProof="0" dirty="0" err="1" smtClean="0">
                <a:ln>
                  <a:noFill/>
                </a:ln>
                <a:solidFill>
                  <a:prstClr val="black"/>
                </a:solidFill>
                <a:effectLst/>
                <a:uLnTx/>
                <a:uFillTx/>
                <a:latin typeface="Calibri"/>
                <a:ea typeface="+mn-ea"/>
                <a:cs typeface="+mn-cs"/>
              </a:rPr>
              <a:t>betat</a:t>
            </a:r>
            <a:r>
              <a:rPr kumimoji="0" lang="en-GB" sz="1800" b="0" i="0" u="none" strike="noStrike" kern="1200" cap="none" spc="0" normalizeH="0" noProof="0" dirty="0" smtClean="0">
                <a:ln>
                  <a:noFill/>
                </a:ln>
                <a:solidFill>
                  <a:prstClr val="black"/>
                </a:solidFill>
                <a:effectLst/>
                <a:uLnTx/>
                <a:uFillTx/>
                <a:latin typeface="Calibri"/>
                <a:ea typeface="+mn-ea"/>
                <a:cs typeface="+mn-cs"/>
              </a:rPr>
              <a:t> </a:t>
            </a:r>
            <a:r>
              <a:rPr kumimoji="0" lang="en-GB" sz="1800" b="0" i="0" u="none" strike="noStrike" kern="1200" cap="none" spc="0" normalizeH="0" noProof="0" dirty="0" err="1" smtClean="0">
                <a:ln>
                  <a:noFill/>
                </a:ln>
                <a:solidFill>
                  <a:prstClr val="black"/>
                </a:solidFill>
                <a:effectLst/>
                <a:uLnTx/>
                <a:uFillTx/>
                <a:latin typeface="Calibri"/>
                <a:ea typeface="+mn-ea"/>
                <a:cs typeface="+mn-cs"/>
              </a:rPr>
              <a:t>gräs</a:t>
            </a:r>
            <a:r>
              <a:rPr kumimoji="0" lang="en-GB" sz="1800" b="0" i="0" u="none" strike="noStrike" kern="1200" cap="none" spc="0" normalizeH="0" noProof="0" dirty="0" smtClean="0">
                <a:ln>
                  <a:noFill/>
                </a:ln>
                <a:solidFill>
                  <a:prstClr val="black"/>
                </a:solidFill>
                <a:effectLst/>
                <a:uLnTx/>
                <a:uFillTx/>
                <a:latin typeface="Calibri"/>
                <a:ea typeface="+mn-ea"/>
                <a:cs typeface="+mn-cs"/>
              </a:rPr>
              <a:t> </a:t>
            </a:r>
            <a:r>
              <a:rPr kumimoji="0" lang="en-GB" sz="1800" b="0" i="0" u="none" strike="noStrike" kern="1200" cap="none" spc="0" normalizeH="0" noProof="0" dirty="0" err="1" smtClean="0">
                <a:ln>
                  <a:noFill/>
                </a:ln>
                <a:solidFill>
                  <a:prstClr val="black"/>
                </a:solidFill>
                <a:effectLst/>
                <a:uLnTx/>
                <a:uFillTx/>
                <a:latin typeface="Calibri"/>
                <a:ea typeface="+mn-ea"/>
                <a:cs typeface="+mn-cs"/>
              </a:rPr>
              <a:t>är</a:t>
            </a:r>
            <a:r>
              <a:rPr kumimoji="0" lang="en-GB" sz="1800" b="0" i="0" u="none" strike="noStrike" kern="1200" cap="none" spc="0" normalizeH="0" noProof="0" dirty="0" smtClean="0">
                <a:ln>
                  <a:noFill/>
                </a:ln>
                <a:solidFill>
                  <a:prstClr val="black"/>
                </a:solidFill>
                <a:effectLst/>
                <a:uLnTx/>
                <a:uFillTx/>
                <a:latin typeface="Calibri"/>
                <a:ea typeface="+mn-ea"/>
                <a:cs typeface="+mn-cs"/>
              </a:rPr>
              <a:t> ca 10 cent (1 SEK) </a:t>
            </a:r>
            <a:r>
              <a:rPr kumimoji="0" lang="en-GB" sz="1800" b="0" i="0" u="none" strike="noStrike" kern="1200" cap="none" spc="0" normalizeH="0" noProof="0" dirty="0" err="1" smtClean="0">
                <a:ln>
                  <a:noFill/>
                </a:ln>
                <a:solidFill>
                  <a:prstClr val="black"/>
                </a:solidFill>
                <a:effectLst/>
                <a:uLnTx/>
                <a:uFillTx/>
                <a:latin typeface="Calibri"/>
                <a:ea typeface="+mn-ea"/>
                <a:cs typeface="+mn-cs"/>
              </a:rPr>
              <a:t>mindre</a:t>
            </a:r>
            <a:r>
              <a:rPr kumimoji="0" lang="en-GB" sz="1800" b="0" i="0" u="none" strike="noStrike" kern="1200" cap="none" spc="0" normalizeH="0" noProof="0" dirty="0" smtClean="0">
                <a:ln>
                  <a:noFill/>
                </a:ln>
                <a:solidFill>
                  <a:prstClr val="black"/>
                </a:solidFill>
                <a:effectLst/>
                <a:uLnTx/>
                <a:uFillTx/>
                <a:latin typeface="Calibri"/>
                <a:ea typeface="+mn-ea"/>
                <a:cs typeface="+mn-cs"/>
              </a:rPr>
              <a:t> </a:t>
            </a:r>
            <a:r>
              <a:rPr kumimoji="0" lang="en-GB" sz="1800" b="0" i="0" u="none" strike="noStrike" kern="1200" cap="none" spc="0" normalizeH="0" noProof="0" dirty="0" err="1" smtClean="0">
                <a:ln>
                  <a:noFill/>
                </a:ln>
                <a:solidFill>
                  <a:prstClr val="black"/>
                </a:solidFill>
                <a:effectLst/>
                <a:uLnTx/>
                <a:uFillTx/>
                <a:latin typeface="Calibri"/>
                <a:ea typeface="+mn-ea"/>
                <a:cs typeface="+mn-cs"/>
              </a:rPr>
              <a:t>än</a:t>
            </a:r>
            <a:r>
              <a:rPr kumimoji="0" lang="en-GB" sz="1800" b="0" i="0" u="none" strike="noStrike" kern="1200" cap="none" spc="0" normalizeH="0" noProof="0" dirty="0" smtClean="0">
                <a:ln>
                  <a:noFill/>
                </a:ln>
                <a:solidFill>
                  <a:prstClr val="black"/>
                </a:solidFill>
                <a:effectLst/>
                <a:uLnTx/>
                <a:uFillTx/>
                <a:latin typeface="Calibri"/>
                <a:ea typeface="+mn-ea"/>
                <a:cs typeface="+mn-cs"/>
              </a:rPr>
              <a:t> </a:t>
            </a:r>
            <a:r>
              <a:rPr kumimoji="0" lang="en-GB" sz="1800" b="0" i="0" u="none" strike="noStrike" kern="1200" cap="none" spc="0" normalizeH="0" noProof="0" dirty="0" err="1" smtClean="0">
                <a:ln>
                  <a:noFill/>
                </a:ln>
                <a:solidFill>
                  <a:prstClr val="black"/>
                </a:solidFill>
                <a:effectLst/>
                <a:uLnTx/>
                <a:uFillTx/>
                <a:latin typeface="Calibri"/>
                <a:ea typeface="+mn-ea"/>
                <a:cs typeface="+mn-cs"/>
              </a:rPr>
              <a:t>för</a:t>
            </a:r>
            <a:r>
              <a:rPr kumimoji="0" lang="en-GB" sz="1800" b="0" i="0" u="none" strike="noStrike" kern="1200" cap="none" spc="0" normalizeH="0" noProof="0" dirty="0" smtClean="0">
                <a:ln>
                  <a:noFill/>
                </a:ln>
                <a:solidFill>
                  <a:prstClr val="black"/>
                </a:solidFill>
                <a:effectLst/>
                <a:uLnTx/>
                <a:uFillTx/>
                <a:latin typeface="Calibri"/>
                <a:ea typeface="+mn-ea"/>
                <a:cs typeface="+mn-cs"/>
              </a:rPr>
              <a:t> </a:t>
            </a:r>
            <a:r>
              <a:rPr kumimoji="0" lang="en-GB" sz="1800" b="0" i="0" u="none" strike="noStrike" kern="1200" cap="none" spc="0" normalizeH="0" noProof="0" dirty="0" err="1" smtClean="0">
                <a:ln>
                  <a:noFill/>
                </a:ln>
                <a:solidFill>
                  <a:prstClr val="black"/>
                </a:solidFill>
                <a:effectLst/>
                <a:uLnTx/>
                <a:uFillTx/>
                <a:latin typeface="Calibri"/>
                <a:ea typeface="+mn-ea"/>
                <a:cs typeface="+mn-cs"/>
              </a:rPr>
              <a:t>konserverat</a:t>
            </a:r>
            <a:r>
              <a:rPr kumimoji="0" lang="en-GB" sz="1800" b="0" i="0" u="none" strike="noStrike" kern="1200" cap="none" spc="0" normalizeH="0" noProof="0" dirty="0" smtClean="0">
                <a:ln>
                  <a:noFill/>
                </a:ln>
                <a:solidFill>
                  <a:prstClr val="black"/>
                </a:solidFill>
                <a:effectLst/>
                <a:uLnTx/>
                <a:uFillTx/>
                <a:latin typeface="Calibri"/>
                <a:ea typeface="+mn-ea"/>
                <a:cs typeface="+mn-cs"/>
              </a:rPr>
              <a:t> </a:t>
            </a:r>
            <a:r>
              <a:rPr kumimoji="0" lang="en-GB" sz="1800" b="0" i="0" u="none" strike="noStrike" kern="1200" cap="none" spc="0" normalizeH="0" noProof="0" dirty="0" err="1" smtClean="0">
                <a:ln>
                  <a:noFill/>
                </a:ln>
                <a:solidFill>
                  <a:prstClr val="black"/>
                </a:solidFill>
                <a:effectLst/>
                <a:uLnTx/>
                <a:uFillTx/>
                <a:latin typeface="Calibri"/>
                <a:ea typeface="+mn-ea"/>
                <a:cs typeface="+mn-cs"/>
              </a:rPr>
              <a:t>gräs</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8684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91642" y="230188"/>
            <a:ext cx="8442796" cy="840125"/>
          </a:xfrm>
        </p:spPr>
        <p:txBody>
          <a:bodyPr/>
          <a:lstStyle/>
          <a:p>
            <a:r>
              <a:rPr lang="sv-SE" b="1" dirty="0" smtClean="0">
                <a:solidFill>
                  <a:schemeClr val="tx1"/>
                </a:solidFill>
              </a:rPr>
              <a:t>Effekt av bete </a:t>
            </a:r>
            <a:r>
              <a:rPr lang="sv-SE" b="1" dirty="0" smtClean="0"/>
              <a:t>på inkomst per gård </a:t>
            </a:r>
            <a:r>
              <a:rPr lang="sv-SE" sz="1800" dirty="0" smtClean="0">
                <a:solidFill>
                  <a:schemeClr val="tx1"/>
                </a:solidFill>
              </a:rPr>
              <a:t>(</a:t>
            </a:r>
            <a:r>
              <a:rPr lang="sv-SE" sz="1800" dirty="0" err="1" smtClean="0">
                <a:solidFill>
                  <a:schemeClr val="tx1"/>
                </a:solidFill>
              </a:rPr>
              <a:t>Reijs</a:t>
            </a:r>
            <a:r>
              <a:rPr lang="sv-SE" sz="1800" dirty="0" smtClean="0">
                <a:solidFill>
                  <a:schemeClr val="tx1"/>
                </a:solidFill>
              </a:rPr>
              <a:t> </a:t>
            </a:r>
            <a:r>
              <a:rPr lang="sv-SE" sz="1800" i="1" dirty="0" smtClean="0">
                <a:solidFill>
                  <a:schemeClr val="tx1"/>
                </a:solidFill>
              </a:rPr>
              <a:t>et al</a:t>
            </a:r>
            <a:r>
              <a:rPr lang="sv-SE" sz="1800" dirty="0" smtClean="0">
                <a:solidFill>
                  <a:schemeClr val="tx1"/>
                </a:solidFill>
              </a:rPr>
              <a:t>., 2013)</a:t>
            </a:r>
            <a:endParaRPr lang="sv-SE" sz="1800" dirty="0">
              <a:solidFill>
                <a:schemeClr val="tx1"/>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2970" y="908720"/>
            <a:ext cx="7317260" cy="53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75232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353086"/>
          </a:xfrm>
        </p:spPr>
        <p:txBody>
          <a:bodyPr/>
          <a:lstStyle/>
          <a:p>
            <a:r>
              <a:rPr lang="sv-SE" b="1" dirty="0" smtClean="0"/>
              <a:t>Marginal i Euro per ko och år som har olika betestider (timmar per ko) vid olika avkastningsnivåer (kg ECM/ko och år) </a:t>
            </a:r>
            <a:r>
              <a:rPr lang="sv-SE" sz="1600" dirty="0" smtClean="0"/>
              <a:t>(</a:t>
            </a:r>
            <a:r>
              <a:rPr lang="sv-SE" sz="1600" dirty="0" err="1" smtClean="0"/>
              <a:t>Booij</a:t>
            </a:r>
            <a:r>
              <a:rPr lang="sv-SE" sz="1600" dirty="0" smtClean="0"/>
              <a:t>, 2015)</a:t>
            </a:r>
            <a:endParaRPr lang="sv-SE" sz="1600" dirty="0"/>
          </a:p>
        </p:txBody>
      </p:sp>
      <p:sp>
        <p:nvSpPr>
          <p:cNvPr id="4" name="Rectangle 2"/>
          <p:cNvSpPr>
            <a:spLocks noChangeArrowheads="1"/>
          </p:cNvSpPr>
          <p:nvPr/>
        </p:nvSpPr>
        <p:spPr bwMode="auto">
          <a:xfrm>
            <a:off x="1143001"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5172"/>
              </a:solidFill>
              <a:effectLst/>
              <a:uLnTx/>
              <a:uFillTx/>
              <a:latin typeface="Calibri"/>
              <a:ea typeface="+mn-ea"/>
              <a:cs typeface="+mn-cs"/>
            </a:endParaRPr>
          </a:p>
        </p:txBody>
      </p:sp>
      <p:pic>
        <p:nvPicPr>
          <p:cNvPr id="409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6493" y="1583274"/>
            <a:ext cx="7737762" cy="4349991"/>
          </a:xfrm>
          <a:prstGeom prst="rect">
            <a:avLst/>
          </a:prstGeom>
          <a:noFill/>
          <a:ln w="9525">
            <a:solidFill>
              <a:srgbClr val="000000"/>
            </a:solidFill>
            <a:round/>
            <a:headEnd/>
            <a:tailEnd/>
          </a:ln>
          <a:extLst>
            <a:ext uri="{909E8E84-426E-40DD-AFC4-6F175D3DCCD1}">
              <a14:hiddenFill xmlns:a14="http://schemas.microsoft.com/office/drawing/2010/main">
                <a:blipFill dpi="0" rotWithShape="0">
                  <a:blip/>
                  <a:srcRect/>
                  <a:stretch>
                    <a:fillRect/>
                  </a:stretch>
                </a:blipFill>
              </a14:hiddenFill>
            </a:ext>
          </a:extLst>
        </p:spPr>
      </p:pic>
    </p:spTree>
    <p:extLst>
      <p:ext uri="{BB962C8B-B14F-4D97-AF65-F5344CB8AC3E}">
        <p14:creationId xmlns:p14="http://schemas.microsoft.com/office/powerpoint/2010/main" val="2732809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680" y="1256376"/>
            <a:ext cx="2856222" cy="840125"/>
          </a:xfrm>
        </p:spPr>
        <p:txBody>
          <a:bodyPr/>
          <a:lstStyle/>
          <a:p>
            <a:r>
              <a:rPr lang="sv-SE" dirty="0" smtClean="0"/>
              <a:t>Resultat 2013</a:t>
            </a:r>
            <a:endParaRPr lang="sv-SE" dirty="0"/>
          </a:p>
        </p:txBody>
      </p:sp>
      <p:sp>
        <p:nvSpPr>
          <p:cNvPr id="3" name="Tijdelijke aanduiding voor tekst 2"/>
          <p:cNvSpPr>
            <a:spLocks noGrp="1"/>
          </p:cNvSpPr>
          <p:nvPr>
            <p:ph type="body" sz="quarter" idx="10"/>
          </p:nvPr>
        </p:nvSpPr>
        <p:spPr>
          <a:xfrm>
            <a:off x="179512" y="1847329"/>
            <a:ext cx="3862768" cy="4089600"/>
          </a:xfrm>
        </p:spPr>
        <p:txBody>
          <a:bodyPr/>
          <a:lstStyle/>
          <a:p>
            <a:pPr>
              <a:buFont typeface="Arial" panose="020B0604020202020204" pitchFamily="34" charset="0"/>
              <a:buChar char="•"/>
            </a:pPr>
            <a:r>
              <a:rPr lang="sv-SE" sz="1800" dirty="0" smtClean="0"/>
              <a:t>Ingen effekt på mjölkproduktionen per ko</a:t>
            </a:r>
          </a:p>
          <a:p>
            <a:pPr>
              <a:buFont typeface="Arial" panose="020B0604020202020204" pitchFamily="34" charset="0"/>
              <a:buChar char="•"/>
            </a:pPr>
            <a:r>
              <a:rPr lang="sv-SE" sz="1800" dirty="0" smtClean="0"/>
              <a:t>Med bete: lägre </a:t>
            </a:r>
            <a:r>
              <a:rPr lang="sv-SE" sz="1800" dirty="0" err="1" smtClean="0"/>
              <a:t>krf</a:t>
            </a:r>
            <a:r>
              <a:rPr lang="sv-SE" sz="1800" dirty="0" smtClean="0"/>
              <a:t>-kostnad, högre </a:t>
            </a:r>
            <a:r>
              <a:rPr lang="sv-SE" sz="1800" dirty="0" err="1" smtClean="0"/>
              <a:t>grf</a:t>
            </a:r>
            <a:r>
              <a:rPr lang="sv-SE" sz="1800" dirty="0" smtClean="0"/>
              <a:t>-kostnad (beroende på mindre ensilageproduktion), ingen effekt på total utfodringskostnad</a:t>
            </a:r>
          </a:p>
          <a:p>
            <a:pPr>
              <a:buFont typeface="Arial" panose="020B0604020202020204" pitchFamily="34" charset="0"/>
              <a:buChar char="•"/>
            </a:pPr>
            <a:r>
              <a:rPr lang="sv-SE" sz="1800" dirty="0" smtClean="0"/>
              <a:t>Med bete: lägre maskinkostnad</a:t>
            </a:r>
          </a:p>
          <a:p>
            <a:pPr>
              <a:buFont typeface="Arial" panose="020B0604020202020204" pitchFamily="34" charset="0"/>
              <a:buChar char="•"/>
            </a:pPr>
            <a:r>
              <a:rPr lang="sv-SE" sz="1800" dirty="0" smtClean="0"/>
              <a:t>Mer Euro per 100 kg mjölk med fler betestimmar: </a:t>
            </a:r>
          </a:p>
          <a:p>
            <a:pPr lvl="1">
              <a:buFont typeface="Arial" panose="020B0604020202020204" pitchFamily="34" charset="0"/>
              <a:buChar char="•"/>
            </a:pPr>
            <a:r>
              <a:rPr lang="sv-SE" sz="1600" dirty="0" smtClean="0"/>
              <a:t>&lt; 1000: € 0,27 (</a:t>
            </a:r>
            <a:r>
              <a:rPr lang="sv-SE" sz="1600" i="1" dirty="0" smtClean="0"/>
              <a:t>ej signifikant</a:t>
            </a:r>
            <a:r>
              <a:rPr lang="sv-SE" sz="1600" dirty="0" smtClean="0"/>
              <a:t>)</a:t>
            </a:r>
          </a:p>
          <a:p>
            <a:pPr lvl="1">
              <a:buFont typeface="Arial" panose="020B0604020202020204" pitchFamily="34" charset="0"/>
              <a:buChar char="•"/>
            </a:pPr>
            <a:r>
              <a:rPr lang="sv-SE" sz="1600" dirty="0" smtClean="0"/>
              <a:t>1000–2000: € 0,82 (</a:t>
            </a:r>
            <a:r>
              <a:rPr lang="sv-SE" sz="1600" i="1" dirty="0" smtClean="0"/>
              <a:t>signifikant</a:t>
            </a:r>
            <a:r>
              <a:rPr lang="sv-SE" sz="1600" dirty="0" smtClean="0"/>
              <a:t>)</a:t>
            </a:r>
          </a:p>
          <a:p>
            <a:pPr lvl="1">
              <a:buFont typeface="Arial" panose="020B0604020202020204" pitchFamily="34" charset="0"/>
              <a:buChar char="•"/>
            </a:pPr>
            <a:r>
              <a:rPr lang="sv-SE" sz="1600" dirty="0" smtClean="0"/>
              <a:t>&gt;2000 € 0,74 (</a:t>
            </a:r>
            <a:r>
              <a:rPr lang="sv-SE" sz="1600" i="1" dirty="0" smtClean="0"/>
              <a:t>ej signifikant</a:t>
            </a:r>
            <a:r>
              <a:rPr lang="sv-SE" sz="1600" dirty="0" smtClean="0"/>
              <a:t>)</a:t>
            </a:r>
          </a:p>
          <a:p>
            <a:pPr lvl="1">
              <a:buFont typeface="Arial" panose="020B0604020202020204" pitchFamily="34" charset="0"/>
              <a:buChar char="•"/>
            </a:pPr>
            <a:r>
              <a:rPr lang="sv-SE" sz="1600" dirty="0" smtClean="0"/>
              <a:t>OBS! Betespremien var € 0,50 </a:t>
            </a:r>
            <a:endParaRPr lang="sv-SE" sz="1600" dirty="0"/>
          </a:p>
        </p:txBody>
      </p:sp>
      <p:sp>
        <p:nvSpPr>
          <p:cNvPr id="4" name="Titel 1"/>
          <p:cNvSpPr txBox="1">
            <a:spLocks/>
          </p:cNvSpPr>
          <p:nvPr/>
        </p:nvSpPr>
        <p:spPr>
          <a:xfrm>
            <a:off x="4435933" y="1256376"/>
            <a:ext cx="4506454" cy="791650"/>
          </a:xfrm>
          <a:prstGeom prst="rect">
            <a:avLst/>
          </a:prstGeom>
        </p:spPr>
        <p:txBody>
          <a:bodyPr vert="horz" lIns="0" tIns="0" rIns="0" bIns="0" rtlCol="0" anchor="ctr">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err="1" smtClean="0">
                <a:ln>
                  <a:noFill/>
                </a:ln>
                <a:solidFill>
                  <a:prstClr val="black"/>
                </a:solidFill>
                <a:effectLst/>
                <a:uLnTx/>
                <a:uFillTx/>
                <a:latin typeface="Calibri"/>
                <a:ea typeface="+mj-ea"/>
                <a:cs typeface="+mj-cs"/>
              </a:rPr>
              <a:t>Resultat</a:t>
            </a:r>
            <a:r>
              <a:rPr kumimoji="0" lang="en-GB" sz="2400" b="0" i="0" u="none" strike="noStrike" kern="1200" cap="none" spc="0" normalizeH="0" baseline="0" noProof="0" dirty="0" smtClean="0">
                <a:ln>
                  <a:noFill/>
                </a:ln>
                <a:solidFill>
                  <a:prstClr val="black"/>
                </a:solidFill>
                <a:effectLst/>
                <a:uLnTx/>
                <a:uFillTx/>
                <a:latin typeface="Calibri"/>
                <a:ea typeface="+mj-ea"/>
                <a:cs typeface="+mj-cs"/>
              </a:rPr>
              <a:t> 2014</a:t>
            </a:r>
            <a:endParaRPr kumimoji="0" lang="nl-NL"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Tijdelijke aanduiding voor tekst 2"/>
          <p:cNvSpPr txBox="1">
            <a:spLocks/>
          </p:cNvSpPr>
          <p:nvPr/>
        </p:nvSpPr>
        <p:spPr>
          <a:xfrm>
            <a:off x="4394090" y="1835249"/>
            <a:ext cx="4548297" cy="4089600"/>
          </a:xfrm>
          <a:prstGeom prst="rect">
            <a:avLst/>
          </a:prstGeom>
        </p:spPr>
        <p:txBody>
          <a:bodyPr vert="horz" lIns="0" tIns="0" rIns="0" bIns="0" rtlCol="0">
            <a:noAutofit/>
          </a:bodyPr>
          <a:lst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Clr>
                <a:schemeClr val="bg2"/>
              </a:buClr>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Större</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mjölkavkastning</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(0,5 cent </a:t>
            </a: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betespremie</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2014)</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Lägre</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krf-kostnad</a:t>
            </a:r>
            <a:endParaRPr kumimoji="0" lang="en-GB"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Lägre</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total </a:t>
            </a: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utfodringskostnad</a:t>
            </a:r>
            <a:endParaRPr kumimoji="0" lang="en-GB"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Större</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förtjänst</a:t>
            </a:r>
            <a:endParaRPr kumimoji="0" lang="en-GB"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MEN: Enormt</a:t>
            </a:r>
            <a:r>
              <a:rPr kumimoji="0" lang="nl-NL" sz="2000" b="0" i="0" u="none" strike="noStrike" kern="1200" cap="none" spc="0" normalizeH="0" noProof="0" dirty="0" smtClean="0">
                <a:ln>
                  <a:noFill/>
                </a:ln>
                <a:solidFill>
                  <a:prstClr val="black"/>
                </a:solidFill>
                <a:effectLst/>
                <a:uLnTx/>
                <a:uFillTx/>
                <a:latin typeface="Calibri"/>
                <a:ea typeface="+mn-ea"/>
                <a:cs typeface="+mn-cs"/>
              </a:rPr>
              <a:t> stor variation</a:t>
            </a:r>
            <a:endParaRPr kumimoji="0" lang="nl-NL" sz="2000" b="0" i="0" u="none" strike="noStrike" kern="1200" cap="none" spc="0" normalizeH="0" baseline="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27984" y="4271641"/>
            <a:ext cx="4392488" cy="195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vak 6"/>
          <p:cNvSpPr txBox="1"/>
          <p:nvPr/>
        </p:nvSpPr>
        <p:spPr>
          <a:xfrm>
            <a:off x="1531075" y="5705740"/>
            <a:ext cx="30576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Källa: Commercial</a:t>
            </a:r>
            <a:r>
              <a:rPr kumimoji="0" lang="nl-NL" sz="1400" b="0" i="0" u="none" strike="noStrike" kern="1200" cap="none" spc="0" normalizeH="0" noProof="0" dirty="0" smtClean="0">
                <a:ln>
                  <a:noFill/>
                </a:ln>
                <a:solidFill>
                  <a:prstClr val="black"/>
                </a:solidFill>
                <a:effectLst/>
                <a:uLnTx/>
                <a:uFillTx/>
                <a:latin typeface="Calibri"/>
                <a:ea typeface="+mn-ea"/>
                <a:cs typeface="+mn-cs"/>
              </a:rPr>
              <a:t> dairy farm</a:t>
            </a: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s Flynth;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Van den Pol-van </a:t>
            </a:r>
            <a:r>
              <a:rPr kumimoji="0" lang="nl-NL" sz="1400" b="0" i="0" u="none" strike="noStrike" kern="1200" cap="none" spc="0" normalizeH="0" baseline="0" noProof="0" dirty="0" err="1" smtClean="0">
                <a:ln>
                  <a:noFill/>
                </a:ln>
                <a:solidFill>
                  <a:prstClr val="black"/>
                </a:solidFill>
                <a:effectLst/>
                <a:uLnTx/>
                <a:uFillTx/>
                <a:latin typeface="Calibri"/>
                <a:ea typeface="+mn-ea"/>
                <a:cs typeface="+mn-cs"/>
              </a:rPr>
              <a:t>Dasselaar</a:t>
            </a: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 2016</a:t>
            </a: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itel 1"/>
          <p:cNvSpPr txBox="1">
            <a:spLocks/>
          </p:cNvSpPr>
          <p:nvPr/>
        </p:nvSpPr>
        <p:spPr>
          <a:xfrm>
            <a:off x="172692" y="-82609"/>
            <a:ext cx="8442796" cy="791650"/>
          </a:xfrm>
          <a:prstGeom prst="rect">
            <a:avLst/>
          </a:prstGeom>
        </p:spPr>
        <p:txBody>
          <a:bodyPr vert="horz" lIns="0" tIns="0" rIns="0" bIns="0" rtlCol="0" anchor="ctr">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err="1" smtClean="0">
                <a:ln>
                  <a:noFill/>
                </a:ln>
                <a:solidFill>
                  <a:prstClr val="black"/>
                </a:solidFill>
                <a:effectLst/>
                <a:uLnTx/>
                <a:uFillTx/>
                <a:latin typeface="Calibri"/>
                <a:ea typeface="+mj-ea"/>
                <a:cs typeface="+mj-cs"/>
              </a:rPr>
              <a:t>Räkenskapsdata</a:t>
            </a:r>
            <a:r>
              <a:rPr kumimoji="0" lang="en-GB" sz="2400" b="1" i="0" u="none" strike="noStrike" kern="1200" cap="none" spc="0" normalizeH="0" baseline="0" noProof="0" dirty="0" smtClean="0">
                <a:ln>
                  <a:noFill/>
                </a:ln>
                <a:solidFill>
                  <a:prstClr val="black"/>
                </a:solidFill>
                <a:effectLst/>
                <a:uLnTx/>
                <a:uFillTx/>
                <a:latin typeface="Calibri"/>
                <a:ea typeface="+mj-ea"/>
                <a:cs typeface="+mj-cs"/>
              </a:rPr>
              <a:t> </a:t>
            </a:r>
            <a:r>
              <a:rPr kumimoji="0" lang="en-GB" sz="2400" b="1" i="0" u="none" strike="noStrike" kern="1200" cap="none" spc="0" normalizeH="0" baseline="0" noProof="0" dirty="0" err="1" smtClean="0">
                <a:ln>
                  <a:noFill/>
                </a:ln>
                <a:solidFill>
                  <a:prstClr val="black"/>
                </a:solidFill>
                <a:effectLst/>
                <a:uLnTx/>
                <a:uFillTx/>
                <a:latin typeface="Calibri"/>
                <a:ea typeface="+mj-ea"/>
                <a:cs typeface="+mj-cs"/>
              </a:rPr>
              <a:t>från</a:t>
            </a:r>
            <a:r>
              <a:rPr kumimoji="0" lang="en-GB" sz="2400" b="1" i="0" u="none" strike="noStrike" kern="1200" cap="none" spc="0" normalizeH="0" baseline="0" noProof="0" dirty="0" smtClean="0">
                <a:ln>
                  <a:noFill/>
                </a:ln>
                <a:solidFill>
                  <a:prstClr val="black"/>
                </a:solidFill>
                <a:effectLst/>
                <a:uLnTx/>
                <a:uFillTx/>
                <a:latin typeface="Calibri"/>
                <a:ea typeface="+mj-ea"/>
                <a:cs typeface="+mj-cs"/>
              </a:rPr>
              <a:t> </a:t>
            </a:r>
            <a:r>
              <a:rPr kumimoji="0" lang="en-GB" sz="2400" b="1" i="0" u="none" strike="noStrike" kern="1200" cap="none" spc="0" normalizeH="0" baseline="0" noProof="0" dirty="0" err="1" smtClean="0">
                <a:ln>
                  <a:noFill/>
                </a:ln>
                <a:solidFill>
                  <a:prstClr val="black"/>
                </a:solidFill>
                <a:effectLst/>
                <a:uLnTx/>
                <a:uFillTx/>
                <a:latin typeface="Calibri"/>
                <a:ea typeface="+mj-ea"/>
                <a:cs typeface="+mj-cs"/>
              </a:rPr>
              <a:t>kommersiella</a:t>
            </a:r>
            <a:r>
              <a:rPr kumimoji="0" lang="en-GB" sz="2400" b="1" i="0" u="none" strike="noStrike" kern="1200" cap="none" spc="0" normalizeH="0" baseline="0" noProof="0" dirty="0" smtClean="0">
                <a:ln>
                  <a:noFill/>
                </a:ln>
                <a:solidFill>
                  <a:prstClr val="black"/>
                </a:solidFill>
                <a:effectLst/>
                <a:uLnTx/>
                <a:uFillTx/>
                <a:latin typeface="Calibri"/>
                <a:ea typeface="+mj-ea"/>
                <a:cs typeface="+mj-cs"/>
              </a:rPr>
              <a:t> </a:t>
            </a:r>
            <a:r>
              <a:rPr kumimoji="0" lang="en-GB" sz="2400" b="1" i="0" u="none" strike="noStrike" kern="1200" cap="none" spc="0" normalizeH="0" baseline="0" noProof="0" dirty="0" err="1" smtClean="0">
                <a:ln>
                  <a:noFill/>
                </a:ln>
                <a:solidFill>
                  <a:prstClr val="black"/>
                </a:solidFill>
                <a:effectLst/>
                <a:uLnTx/>
                <a:uFillTx/>
                <a:latin typeface="Calibri"/>
                <a:ea typeface="+mj-ea"/>
                <a:cs typeface="+mj-cs"/>
              </a:rPr>
              <a:t>gårdar</a:t>
            </a:r>
            <a:endParaRPr kumimoji="0" lang="en-GB" sz="2400" b="1" i="0" u="none" strike="noStrike" kern="1200" cap="none" spc="0" normalizeH="0" baseline="0" noProof="0" dirty="0">
              <a:ln>
                <a:noFill/>
              </a:ln>
              <a:solidFill>
                <a:prstClr val="black"/>
              </a:solidFill>
              <a:effectLst/>
              <a:uLnTx/>
              <a:uFillTx/>
              <a:latin typeface="Calibri"/>
              <a:ea typeface="+mj-ea"/>
              <a:cs typeface="+mj-cs"/>
            </a:endParaRPr>
          </a:p>
        </p:txBody>
      </p:sp>
      <p:sp>
        <p:nvSpPr>
          <p:cNvPr id="9" name="Tijdelijke aanduiding voor tekst 3"/>
          <p:cNvSpPr txBox="1">
            <a:spLocks/>
          </p:cNvSpPr>
          <p:nvPr/>
        </p:nvSpPr>
        <p:spPr>
          <a:xfrm>
            <a:off x="367332" y="444473"/>
            <a:ext cx="7961336" cy="954958"/>
          </a:xfrm>
          <a:prstGeom prst="rect">
            <a:avLst/>
          </a:prstGeom>
        </p:spPr>
        <p:txBody>
          <a:bodyPr vert="horz" lIns="0" tIns="0" rIns="0" bIns="0" rtlCol="0">
            <a:noAutofit/>
          </a:bodyPr>
          <a:lst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Clr>
                <a:schemeClr val="bg2"/>
              </a:buClr>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2013 och 2014: ~1000 gårdar, &gt;4 grupper</a:t>
            </a:r>
          </a:p>
          <a:p>
            <a:pPr marL="360363" marR="0" lvl="1" indent="-184150" algn="l" defTabSz="914400" rtl="0" eaLnBrk="1" fontAlgn="auto" latinLnBrk="0" hangingPunct="1">
              <a:lnSpc>
                <a:spcPct val="100000"/>
              </a:lnSpc>
              <a:spcBef>
                <a:spcPct val="20000"/>
              </a:spcBef>
              <a:spcAft>
                <a:spcPts val="0"/>
              </a:spcAft>
              <a:buClr>
                <a:srgbClr val="CAF278"/>
              </a:buClr>
              <a:buSzTx/>
              <a:buFont typeface="Wingdings" pitchFamily="2" charset="2"/>
              <a:buChar char="§"/>
              <a:tabLst/>
              <a:defRPr/>
            </a:pPr>
            <a:r>
              <a:rPr kumimoji="0" lang="nl-NL" sz="1200" b="0" i="0" u="none" strike="noStrike" kern="1200" cap="none" spc="0" normalizeH="0" baseline="0" noProof="0" dirty="0" smtClean="0">
                <a:ln>
                  <a:noFill/>
                </a:ln>
                <a:solidFill>
                  <a:prstClr val="black"/>
                </a:solidFill>
                <a:effectLst/>
                <a:uLnTx/>
                <a:uFillTx/>
                <a:latin typeface="Calibri"/>
                <a:ea typeface="+mn-ea"/>
                <a:cs typeface="+mn-cs"/>
              </a:rPr>
              <a:t>Inget bete</a:t>
            </a:r>
          </a:p>
          <a:p>
            <a:pPr marL="360363" marR="0" lvl="1" indent="-184150" algn="l" defTabSz="914400" rtl="0" eaLnBrk="1" fontAlgn="auto" latinLnBrk="0" hangingPunct="1">
              <a:lnSpc>
                <a:spcPct val="100000"/>
              </a:lnSpc>
              <a:spcBef>
                <a:spcPct val="20000"/>
              </a:spcBef>
              <a:spcAft>
                <a:spcPts val="0"/>
              </a:spcAft>
              <a:buClr>
                <a:srgbClr val="CAF278"/>
              </a:buClr>
              <a:buSzTx/>
              <a:buFont typeface="Wingdings" pitchFamily="2" charset="2"/>
              <a:buChar char="§"/>
              <a:tabLst/>
              <a:defRPr/>
            </a:pPr>
            <a:r>
              <a:rPr kumimoji="0" lang="nl-NL" sz="1200" b="0" i="0" u="none" strike="noStrike" kern="1200" cap="none" spc="0" normalizeH="0" baseline="0" noProof="0" dirty="0" smtClean="0">
                <a:ln>
                  <a:noFill/>
                </a:ln>
                <a:solidFill>
                  <a:prstClr val="black"/>
                </a:solidFill>
                <a:effectLst/>
                <a:uLnTx/>
                <a:uFillTx/>
                <a:latin typeface="Calibri"/>
                <a:ea typeface="+mn-ea"/>
                <a:cs typeface="+mn-cs"/>
              </a:rPr>
              <a:t>3 betande grupper med olika timmar bete per ko och år</a:t>
            </a:r>
          </a:p>
        </p:txBody>
      </p:sp>
    </p:spTree>
    <p:extLst>
      <p:ext uri="{BB962C8B-B14F-4D97-AF65-F5344CB8AC3E}">
        <p14:creationId xmlns:p14="http://schemas.microsoft.com/office/powerpoint/2010/main" val="266400290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491642" y="230188"/>
            <a:ext cx="5376502" cy="791650"/>
          </a:xfrm>
          <a:noFill/>
        </p:spPr>
        <p:txBody>
          <a:bodyPr/>
          <a:lstStyle/>
          <a:p>
            <a:r>
              <a:rPr lang="sv-SE" b="1" dirty="0" smtClean="0"/>
              <a:t>Att bete eller att inte beta?</a:t>
            </a:r>
            <a:endParaRPr lang="sv-SE" b="1" dirty="0"/>
          </a:p>
        </p:txBody>
      </p:sp>
      <p:sp>
        <p:nvSpPr>
          <p:cNvPr id="224259" name="Rectangle 3"/>
          <p:cNvSpPr>
            <a:spLocks noGrp="1" noChangeArrowheads="1"/>
          </p:cNvSpPr>
          <p:nvPr>
            <p:ph type="body" idx="1"/>
          </p:nvPr>
        </p:nvSpPr>
        <p:spPr>
          <a:xfrm>
            <a:off x="395536" y="908720"/>
            <a:ext cx="8218488" cy="5062710"/>
          </a:xfrm>
        </p:spPr>
        <p:txBody>
          <a:bodyPr/>
          <a:lstStyle/>
          <a:p>
            <a:endParaRPr lang="sv-SE" dirty="0" smtClean="0"/>
          </a:p>
          <a:p>
            <a:pPr>
              <a:buFont typeface="Arial" panose="020B0604020202020204" pitchFamily="34" charset="0"/>
              <a:buChar char="•"/>
            </a:pPr>
            <a:r>
              <a:rPr lang="sv-SE" sz="1800" dirty="0" smtClean="0"/>
              <a:t>Trenden med minskande % mjölkkor med obegränsad besättningsstorlek i Europa fortsätter</a:t>
            </a:r>
          </a:p>
          <a:p>
            <a:pPr>
              <a:buFont typeface="Arial" panose="020B0604020202020204" pitchFamily="34" charset="0"/>
              <a:buChar char="•"/>
            </a:pPr>
            <a:r>
              <a:rPr lang="sv-SE" sz="1800" dirty="0" smtClean="0"/>
              <a:t>Bakom denna minskning ligger ekonomiska, praktiska och personliga motiv</a:t>
            </a:r>
          </a:p>
          <a:p>
            <a:pPr>
              <a:buFont typeface="Arial" panose="020B0604020202020204" pitchFamily="34" charset="0"/>
              <a:buChar char="•"/>
            </a:pPr>
            <a:r>
              <a:rPr lang="sv-SE" sz="1800" dirty="0" smtClean="0"/>
              <a:t>Antalet betande mjölkkor kan komma att påverkas av lagar, kunskap och utveckling av enkla betessystem</a:t>
            </a:r>
          </a:p>
          <a:p>
            <a:pPr>
              <a:buFont typeface="Arial" panose="020B0604020202020204" pitchFamily="34" charset="0"/>
              <a:buChar char="•"/>
            </a:pPr>
            <a:r>
              <a:rPr lang="sv-SE" sz="1800" dirty="0" smtClean="0"/>
              <a:t>Utvecklingen på mjölkgårdar, speciellt ökad besättningsstorlek</a:t>
            </a:r>
          </a:p>
          <a:p>
            <a:pPr>
              <a:buFont typeface="Arial" panose="020B0604020202020204" pitchFamily="34" charset="0"/>
              <a:buChar char="•"/>
            </a:pPr>
            <a:r>
              <a:rPr lang="sv-SE" sz="1800" dirty="0" smtClean="0"/>
              <a:t>Bete är i stort sett lönsamt</a:t>
            </a:r>
          </a:p>
          <a:p>
            <a:pPr>
              <a:buFont typeface="Arial" panose="020B0604020202020204" pitchFamily="34" charset="0"/>
              <a:buChar char="•"/>
            </a:pPr>
            <a:r>
              <a:rPr lang="sv-SE" sz="1800" dirty="0" smtClean="0"/>
              <a:t>Personliga preferenser avgör om och vilket </a:t>
            </a:r>
            <a:r>
              <a:rPr lang="sv-SE" sz="1800" dirty="0" err="1" smtClean="0"/>
              <a:t>betessystem</a:t>
            </a:r>
            <a:r>
              <a:rPr lang="sv-SE" sz="1800" dirty="0" smtClean="0"/>
              <a:t> som tillämpas</a:t>
            </a:r>
          </a:p>
          <a:p>
            <a:pPr>
              <a:buFont typeface="Arial" panose="020B0604020202020204" pitchFamily="34" charset="0"/>
              <a:buChar char="•"/>
            </a:pPr>
            <a:r>
              <a:rPr lang="sv-SE" sz="1800" dirty="0" smtClean="0"/>
              <a:t>Kunskap om effekten av bete påverkas av personliga erfarenheter</a:t>
            </a:r>
          </a:p>
          <a:p>
            <a:pPr>
              <a:buFont typeface="Arial" panose="020B0604020202020204" pitchFamily="34" charset="0"/>
              <a:buChar char="•"/>
            </a:pPr>
            <a:r>
              <a:rPr lang="sv-SE" sz="1800" dirty="0" smtClean="0"/>
              <a:t>Vad man föredrar påverkas av:</a:t>
            </a:r>
          </a:p>
          <a:p>
            <a:pPr lvl="1">
              <a:buFont typeface="Arial" panose="020B0604020202020204" pitchFamily="34" charset="0"/>
              <a:buChar char="•"/>
            </a:pPr>
            <a:r>
              <a:rPr lang="sv-SE" sz="1600" dirty="0" smtClean="0"/>
              <a:t>Tidsandan</a:t>
            </a:r>
          </a:p>
          <a:p>
            <a:pPr lvl="1">
              <a:buFont typeface="Arial" panose="020B0604020202020204" pitchFamily="34" charset="0"/>
              <a:buChar char="•"/>
            </a:pPr>
            <a:r>
              <a:rPr lang="sv-SE" sz="1600" dirty="0" smtClean="0"/>
              <a:t>Personliga livserfarenheter</a:t>
            </a:r>
          </a:p>
          <a:p>
            <a:pPr lvl="1">
              <a:buFont typeface="Arial" panose="020B0604020202020204" pitchFamily="34" charset="0"/>
              <a:buChar char="•"/>
            </a:pPr>
            <a:r>
              <a:rPr lang="sv-SE" sz="1600" dirty="0" smtClean="0"/>
              <a:t>Kommunikationen med samhället</a:t>
            </a:r>
          </a:p>
          <a:p>
            <a:pPr>
              <a:buFont typeface="Arial" panose="020B0604020202020204" pitchFamily="34" charset="0"/>
              <a:buChar char="•"/>
            </a:pPr>
            <a:r>
              <a:rPr lang="sv-SE" sz="1800" dirty="0" smtClean="0"/>
              <a:t>Så den viktigaste faktorn är: DEN INDIVIDUELLA LANTBRUKAREN</a:t>
            </a:r>
          </a:p>
          <a:p>
            <a:endParaRPr lang="sv-SE" dirty="0" smtClean="0"/>
          </a:p>
          <a:p>
            <a:endParaRPr lang="sv-SE" dirty="0"/>
          </a:p>
        </p:txBody>
      </p:sp>
      <p:pic>
        <p:nvPicPr>
          <p:cNvPr id="224260" name="Picture 4" descr="Mts%20Hofstra_jpg">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4000" y="3861048"/>
            <a:ext cx="2540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100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67544" y="1166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1" i="0" u="none" strike="noStrike" kern="1200" cap="none" spc="0" normalizeH="0" baseline="0" noProof="0" dirty="0" smtClean="0">
                <a:ln>
                  <a:noFill/>
                </a:ln>
                <a:solidFill>
                  <a:prstClr val="black"/>
                </a:solidFill>
                <a:effectLst/>
                <a:uLnTx/>
                <a:uFillTx/>
                <a:latin typeface="Calibri"/>
                <a:ea typeface="+mj-ea"/>
                <a:cs typeface="+mj-cs"/>
              </a:rPr>
              <a:t>Dilemma: Stort</a:t>
            </a:r>
            <a:r>
              <a:rPr kumimoji="0" lang="nl-NL" sz="2400" b="1" i="0" u="none" strike="noStrike" kern="1200" cap="none" spc="0" normalizeH="0" noProof="0" dirty="0" smtClean="0">
                <a:ln>
                  <a:noFill/>
                </a:ln>
                <a:solidFill>
                  <a:prstClr val="black"/>
                </a:solidFill>
                <a:effectLst/>
                <a:uLnTx/>
                <a:uFillTx/>
                <a:latin typeface="Calibri"/>
                <a:ea typeface="+mj-ea"/>
                <a:cs typeface="+mj-cs"/>
              </a:rPr>
              <a:t> </a:t>
            </a:r>
            <a:r>
              <a:rPr kumimoji="0" lang="nl-NL" sz="2400" b="1" i="0" u="none" strike="noStrike" kern="1200" cap="none" spc="0" normalizeH="0" baseline="0" noProof="0" dirty="0" smtClean="0">
                <a:ln>
                  <a:noFill/>
                </a:ln>
                <a:solidFill>
                  <a:prstClr val="black"/>
                </a:solidFill>
                <a:effectLst/>
                <a:uLnTx/>
                <a:uFillTx/>
                <a:latin typeface="Calibri"/>
                <a:ea typeface="+mj-ea"/>
                <a:cs typeface="+mj-cs"/>
              </a:rPr>
              <a:t>betesintag eller högt</a:t>
            </a:r>
            <a:r>
              <a:rPr kumimoji="0" lang="nl-NL" sz="2400" b="1" i="0" u="none" strike="noStrike" kern="1200" cap="none" spc="0" normalizeH="0" noProof="0" dirty="0" smtClean="0">
                <a:ln>
                  <a:noFill/>
                </a:ln>
                <a:solidFill>
                  <a:prstClr val="black"/>
                </a:solidFill>
                <a:effectLst/>
                <a:uLnTx/>
                <a:uFillTx/>
                <a:latin typeface="Calibri"/>
                <a:ea typeface="+mj-ea"/>
                <a:cs typeface="+mj-cs"/>
              </a:rPr>
              <a:t> betesutnyttjande</a:t>
            </a:r>
            <a:r>
              <a:rPr kumimoji="0" lang="nl-NL" sz="2400" b="1" i="0" u="none" strike="noStrike" kern="1200" cap="none" spc="0" normalizeH="0" baseline="0" noProof="0" dirty="0" smtClean="0">
                <a:ln>
                  <a:noFill/>
                </a:ln>
                <a:solidFill>
                  <a:prstClr val="black"/>
                </a:solidFill>
                <a:effectLst/>
                <a:uLnTx/>
                <a:uFillTx/>
                <a:latin typeface="Calibri"/>
                <a:ea typeface="+mj-ea"/>
                <a:cs typeface="+mj-cs"/>
              </a:rPr>
              <a:t>?</a:t>
            </a:r>
            <a:endParaRPr kumimoji="0" lang="nl-NL" sz="2400" b="1" i="0" u="none" strike="noStrike" kern="1200" cap="none" spc="0" normalizeH="0" baseline="0" noProof="0" dirty="0">
              <a:ln>
                <a:noFill/>
              </a:ln>
              <a:solidFill>
                <a:prstClr val="black"/>
              </a:solidFill>
              <a:effectLst/>
              <a:uLnTx/>
              <a:uFillTx/>
              <a:latin typeface="Calibri"/>
              <a:ea typeface="+mj-ea"/>
              <a:cs typeface="+mj-cs"/>
            </a:endParaRPr>
          </a:p>
        </p:txBody>
      </p:sp>
      <p:sp>
        <p:nvSpPr>
          <p:cNvPr id="6" name="Rectangle 3"/>
          <p:cNvSpPr txBox="1">
            <a:spLocks noChangeArrowheads="1"/>
          </p:cNvSpPr>
          <p:nvPr/>
        </p:nvSpPr>
        <p:spPr>
          <a:xfrm>
            <a:off x="457968" y="1196753"/>
            <a:ext cx="8218488" cy="4632515"/>
          </a:xfrm>
          <a:prstGeom prst="rect">
            <a:avLst/>
          </a:prstGeom>
        </p:spPr>
        <p:txBody>
          <a:bodyPr vert="horz" lIns="0" tIns="0" rIns="0" bIns="0" rtlCol="0">
            <a:noAutofit/>
          </a:bodyPr>
          <a:lst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714375" indent="-176213"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898525" indent="-18415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Produktiviteten hos mjölkkorna påverkas av betesintaget och betets näringsvärde</a:t>
            </a: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Det är mycket effektivt att öka betesintaget</a:t>
            </a:r>
            <a:r>
              <a:rPr kumimoji="0" lang="nl-NL" sz="2000" b="0" i="0" u="none" strike="noStrike" kern="1200" cap="none" spc="0" normalizeH="0" noProof="0" dirty="0" smtClean="0">
                <a:ln>
                  <a:noFill/>
                </a:ln>
                <a:solidFill>
                  <a:prstClr val="black"/>
                </a:solidFill>
                <a:effectLst/>
                <a:uLnTx/>
                <a:uFillTx/>
                <a:latin typeface="Calibri"/>
                <a:ea typeface="+mn-ea"/>
                <a:cs typeface="+mn-cs"/>
              </a:rPr>
              <a:t> genom att öka mängden tillgängligt bete</a:t>
            </a:r>
            <a:endParaRPr kumimoji="0" lang="nl-NL" sz="2000" b="0" i="0" u="none" strike="noStrike" kern="1200" cap="none" spc="0" normalizeH="0" baseline="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MEN, detta sänker betesutnyttjandet</a:t>
            </a: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Det blir större</a:t>
            </a:r>
            <a:r>
              <a:rPr kumimoji="0" lang="nl-NL" sz="2000" b="0" i="0" u="none" strike="noStrike" kern="1200" cap="none" spc="0" normalizeH="0" noProof="0" dirty="0" smtClean="0">
                <a:ln>
                  <a:noFill/>
                </a:ln>
                <a:solidFill>
                  <a:prstClr val="black"/>
                </a:solidFill>
                <a:effectLst/>
                <a:uLnTx/>
                <a:uFillTx/>
                <a:latin typeface="Calibri"/>
                <a:ea typeface="+mn-ea"/>
                <a:cs typeface="+mn-cs"/>
              </a:rPr>
              <a:t> rester kvar på betet som inte utnyttjas</a:t>
            </a:r>
            <a:endParaRPr kumimoji="0" lang="nl-NL" sz="2000" b="0" i="0" u="none" strike="noStrike" kern="1200" cap="none" spc="0" normalizeH="0" baseline="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Strategier</a:t>
            </a: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Tidigt</a:t>
            </a:r>
            <a:r>
              <a:rPr kumimoji="0" lang="nl-NL" sz="1800" b="0" i="0" u="none" strike="noStrike" kern="1200" cap="none" spc="0" normalizeH="0" noProof="0" dirty="0" smtClean="0">
                <a:ln>
                  <a:noFill/>
                </a:ln>
                <a:solidFill>
                  <a:prstClr val="black"/>
                </a:solidFill>
                <a:effectLst/>
                <a:uLnTx/>
                <a:uFillTx/>
                <a:latin typeface="Calibri"/>
                <a:ea typeface="+mn-ea"/>
                <a:cs typeface="+mn-cs"/>
              </a:rPr>
              <a:t> bete</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Begränsat bete tvingar kon att beta mer effektivt</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Ledare-följare-</a:t>
            </a:r>
            <a:r>
              <a:rPr kumimoji="0" lang="nl-NL" sz="1800" b="0" i="0" u="none" strike="noStrike" kern="1200" cap="none" spc="0" normalizeH="0" noProof="0" dirty="0" smtClean="0">
                <a:ln>
                  <a:noFill/>
                </a:ln>
                <a:solidFill>
                  <a:prstClr val="black"/>
                </a:solidFill>
                <a:effectLst/>
                <a:uLnTx/>
                <a:uFillTx/>
                <a:latin typeface="Calibri"/>
                <a:ea typeface="+mn-ea"/>
                <a:cs typeface="+mn-cs"/>
              </a:rPr>
              <a:t>system </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(högmjölkare – lågmjölkare eller dikor</a:t>
            </a:r>
            <a:r>
              <a:rPr kumimoji="0" lang="nl-NL" sz="1800" b="0" i="0" u="none" strike="noStrike" kern="1200" cap="none" spc="0" normalizeH="0" noProof="0" dirty="0" smtClean="0">
                <a:ln>
                  <a:noFill/>
                </a:ln>
                <a:solidFill>
                  <a:prstClr val="black"/>
                </a:solidFill>
                <a:effectLst/>
                <a:uLnTx/>
                <a:uFillTx/>
                <a:latin typeface="Calibri"/>
                <a:ea typeface="+mn-ea"/>
                <a:cs typeface="+mn-cs"/>
              </a:rPr>
              <a:t> </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kvigor</a:t>
            </a:r>
            <a:r>
              <a:rPr kumimoji="0" lang="nl-NL" sz="1800" b="0" i="0" u="none" strike="noStrike" kern="1200" cap="none" spc="0" normalizeH="0" noProof="0" dirty="0" smtClean="0">
                <a:ln>
                  <a:noFill/>
                </a:ln>
                <a:solidFill>
                  <a:prstClr val="black"/>
                </a:solidFill>
                <a:effectLst/>
                <a:uLnTx/>
                <a:uFillTx/>
                <a:latin typeface="Calibri"/>
                <a:ea typeface="+mn-ea"/>
                <a:cs typeface="+mn-cs"/>
              </a:rPr>
              <a:t> eller får</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Putsning?</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Det finns möjligheter att öka betesintaget,</a:t>
            </a:r>
            <a:r>
              <a:rPr kumimoji="0" lang="nl-NL" sz="2000" b="0" i="0" u="none" strike="noStrike" kern="1200" cap="none" spc="0" normalizeH="0" noProof="0" dirty="0" smtClean="0">
                <a:ln>
                  <a:noFill/>
                </a:ln>
                <a:solidFill>
                  <a:prstClr val="black"/>
                </a:solidFill>
                <a:effectLst/>
                <a:uLnTx/>
                <a:uFillTx/>
                <a:latin typeface="Calibri"/>
                <a:ea typeface="+mn-ea"/>
                <a:cs typeface="+mn-cs"/>
              </a:rPr>
              <a:t> men det är ganska komplext</a:t>
            </a: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nl-NL" sz="2000" b="1" i="0" u="none" strike="noStrike" kern="1200" cap="none" spc="0" normalizeH="0" baseline="0" noProof="0" dirty="0" smtClean="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4" descr="ONDERZOE"/>
          <p:cNvPicPr>
            <a:picLocks noChangeAspect="1" noChangeArrowheads="1"/>
          </p:cNvPicPr>
          <p:nvPr/>
        </p:nvPicPr>
        <p:blipFill>
          <a:blip r:embed="rId2" cstate="screen">
            <a:lum bright="2000"/>
            <a:extLst>
              <a:ext uri="{28A0092B-C50C-407E-A947-70E740481C1C}">
                <a14:useLocalDpi xmlns:a14="http://schemas.microsoft.com/office/drawing/2010/main"/>
              </a:ext>
            </a:extLst>
          </a:blip>
          <a:srcRect/>
          <a:stretch>
            <a:fillRect/>
          </a:stretch>
        </p:blipFill>
        <p:spPr bwMode="auto">
          <a:xfrm>
            <a:off x="3721030" y="5422590"/>
            <a:ext cx="2164484" cy="143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LelyVoyag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85514" y="5422590"/>
            <a:ext cx="2195398" cy="143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824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35897"/>
            <a:ext cx="6336704" cy="936104"/>
          </a:xfrm>
          <a:noFill/>
        </p:spPr>
        <p:txBody>
          <a:bodyPr/>
          <a:lstStyle/>
          <a:p>
            <a:r>
              <a:rPr lang="sv-SE" dirty="0" smtClean="0"/>
              <a:t>Verktyg för att mäta betesmängd</a:t>
            </a:r>
            <a:br>
              <a:rPr lang="sv-SE" dirty="0" smtClean="0"/>
            </a:br>
            <a:endParaRPr lang="sv-SE" dirty="0"/>
          </a:p>
        </p:txBody>
      </p:sp>
      <p:sp>
        <p:nvSpPr>
          <p:cNvPr id="3" name="Tijdelijke aanduiding voor inhoud 2"/>
          <p:cNvSpPr>
            <a:spLocks noGrp="1"/>
          </p:cNvSpPr>
          <p:nvPr>
            <p:ph idx="1"/>
          </p:nvPr>
        </p:nvSpPr>
        <p:spPr/>
        <p:txBody>
          <a:bodyPr/>
          <a:lstStyle/>
          <a:p>
            <a:pPr lvl="0">
              <a:buFont typeface="Arial" panose="020B0604020202020204" pitchFamily="34" charset="0"/>
              <a:buChar char="•"/>
            </a:pPr>
            <a:r>
              <a:rPr lang="sv-SE" dirty="0" smtClean="0">
                <a:solidFill>
                  <a:schemeClr val="tx1">
                    <a:lumMod val="95000"/>
                    <a:lumOff val="5000"/>
                  </a:schemeClr>
                </a:solidFill>
              </a:rPr>
              <a:t>Metoder</a:t>
            </a:r>
          </a:p>
          <a:p>
            <a:pPr lvl="1">
              <a:buClr>
                <a:srgbClr val="E84249"/>
              </a:buClr>
              <a:buFont typeface="Arial" panose="020B0604020202020204" pitchFamily="34" charset="0"/>
              <a:buChar char="•"/>
            </a:pPr>
            <a:r>
              <a:rPr lang="sv-SE" dirty="0" smtClean="0">
                <a:solidFill>
                  <a:schemeClr val="tx1">
                    <a:lumMod val="95000"/>
                    <a:lumOff val="5000"/>
                  </a:schemeClr>
                </a:solidFill>
              </a:rPr>
              <a:t>Betesplatta</a:t>
            </a:r>
          </a:p>
          <a:p>
            <a:pPr lvl="1">
              <a:buClr>
                <a:srgbClr val="E84249"/>
              </a:buClr>
              <a:buFont typeface="Arial" panose="020B0604020202020204" pitchFamily="34" charset="0"/>
              <a:buChar char="•"/>
            </a:pPr>
            <a:r>
              <a:rPr lang="sv-SE" dirty="0" smtClean="0">
                <a:solidFill>
                  <a:schemeClr val="tx1">
                    <a:lumMod val="95000"/>
                    <a:lumOff val="5000"/>
                  </a:schemeClr>
                </a:solidFill>
              </a:rPr>
              <a:t>Klipp och väg</a:t>
            </a:r>
          </a:p>
          <a:p>
            <a:pPr lvl="1">
              <a:buClr>
                <a:srgbClr val="E84249"/>
              </a:buClr>
              <a:buFont typeface="Arial" panose="020B0604020202020204" pitchFamily="34" charset="0"/>
              <a:buChar char="•"/>
            </a:pPr>
            <a:r>
              <a:rPr lang="sv-SE" dirty="0" smtClean="0">
                <a:solidFill>
                  <a:schemeClr val="tx1">
                    <a:lumMod val="95000"/>
                    <a:lumOff val="5000"/>
                  </a:schemeClr>
                </a:solidFill>
              </a:rPr>
              <a:t>Erfarenhet</a:t>
            </a:r>
          </a:p>
          <a:p>
            <a:pPr lvl="1">
              <a:buClr>
                <a:srgbClr val="E84249"/>
              </a:buClr>
              <a:buFont typeface="Arial" panose="020B0604020202020204" pitchFamily="34" charset="0"/>
              <a:buChar char="•"/>
            </a:pPr>
            <a:r>
              <a:rPr lang="sv-SE" dirty="0" smtClean="0">
                <a:solidFill>
                  <a:schemeClr val="tx1">
                    <a:lumMod val="95000"/>
                    <a:lumOff val="5000"/>
                  </a:schemeClr>
                </a:solidFill>
              </a:rPr>
              <a:t>Satelliter/drönare</a:t>
            </a:r>
          </a:p>
          <a:p>
            <a:pPr>
              <a:buFont typeface="Arial" panose="020B0604020202020204" pitchFamily="34" charset="0"/>
              <a:buChar char="•"/>
            </a:pPr>
            <a:endParaRPr lang="sv-SE" sz="1350" dirty="0" smtClean="0">
              <a:solidFill>
                <a:schemeClr val="tx1">
                  <a:lumMod val="95000"/>
                  <a:lumOff val="5000"/>
                </a:schemeClr>
              </a:solidFill>
            </a:endParaRPr>
          </a:p>
          <a:p>
            <a:pPr>
              <a:buFont typeface="Arial" panose="020B0604020202020204" pitchFamily="34" charset="0"/>
              <a:buChar char="•"/>
            </a:pPr>
            <a:endParaRPr lang="sv-SE" sz="1350" dirty="0" smtClean="0">
              <a:solidFill>
                <a:schemeClr val="tx1">
                  <a:lumMod val="95000"/>
                  <a:lumOff val="5000"/>
                </a:schemeClr>
              </a:solidFill>
            </a:endParaRPr>
          </a:p>
          <a:p>
            <a:pPr>
              <a:buFont typeface="Arial" panose="020B0604020202020204" pitchFamily="34" charset="0"/>
              <a:buChar char="•"/>
            </a:pPr>
            <a:r>
              <a:rPr lang="sv-SE" b="1" dirty="0" smtClean="0">
                <a:solidFill>
                  <a:schemeClr val="tx1">
                    <a:lumMod val="95000"/>
                    <a:lumOff val="5000"/>
                  </a:schemeClr>
                </a:solidFill>
              </a:rPr>
              <a:t>Mät varje vecka!</a:t>
            </a:r>
          </a:p>
          <a:p>
            <a:pPr>
              <a:buFont typeface="Arial" panose="020B0604020202020204" pitchFamily="34" charset="0"/>
              <a:buChar char="•"/>
            </a:pPr>
            <a:endParaRPr lang="sv-SE" b="1" dirty="0" smtClean="0">
              <a:solidFill>
                <a:schemeClr val="tx1">
                  <a:lumMod val="95000"/>
                  <a:lumOff val="5000"/>
                </a:schemeClr>
              </a:solidFill>
            </a:endParaRPr>
          </a:p>
          <a:p>
            <a:pPr>
              <a:buFont typeface="Arial" panose="020B0604020202020204" pitchFamily="34" charset="0"/>
              <a:buChar char="•"/>
            </a:pPr>
            <a:r>
              <a:rPr lang="sv-SE" dirty="0" smtClean="0">
                <a:solidFill>
                  <a:schemeClr val="tx1">
                    <a:lumMod val="95000"/>
                    <a:lumOff val="5000"/>
                  </a:schemeClr>
                </a:solidFill>
              </a:rPr>
              <a:t>Flera typer av betesplattor</a:t>
            </a:r>
          </a:p>
          <a:p>
            <a:pPr lvl="1">
              <a:buFont typeface="Arial" panose="020B0604020202020204" pitchFamily="34" charset="0"/>
              <a:buChar char="•"/>
            </a:pPr>
            <a:r>
              <a:rPr lang="sv-SE" dirty="0" smtClean="0">
                <a:solidFill>
                  <a:schemeClr val="tx1">
                    <a:lumMod val="95000"/>
                    <a:lumOff val="5000"/>
                  </a:schemeClr>
                </a:solidFill>
              </a:rPr>
              <a:t>Manuella</a:t>
            </a:r>
          </a:p>
          <a:p>
            <a:pPr lvl="1">
              <a:buFont typeface="Arial" panose="020B0604020202020204" pitchFamily="34" charset="0"/>
              <a:buChar char="•"/>
            </a:pPr>
            <a:r>
              <a:rPr lang="sv-SE" dirty="0" smtClean="0">
                <a:solidFill>
                  <a:schemeClr val="tx1">
                    <a:lumMod val="95000"/>
                    <a:lumOff val="5000"/>
                  </a:schemeClr>
                </a:solidFill>
              </a:rPr>
              <a:t>Automatiska</a:t>
            </a:r>
          </a:p>
          <a:p>
            <a:pPr>
              <a:buFont typeface="Arial" panose="020B0604020202020204" pitchFamily="34" charset="0"/>
              <a:buChar char="•"/>
            </a:pPr>
            <a:r>
              <a:rPr lang="sv-SE" dirty="0" smtClean="0">
                <a:solidFill>
                  <a:schemeClr val="tx1">
                    <a:lumMod val="95000"/>
                    <a:lumOff val="5000"/>
                  </a:schemeClr>
                </a:solidFill>
                <a:hlinkClick r:id="rId2"/>
              </a:rPr>
              <a:t>https://www.youtube.com/watch?v=9zp8PRConnM</a:t>
            </a:r>
            <a:endParaRPr lang="sv-SE" dirty="0" smtClean="0">
              <a:solidFill>
                <a:schemeClr val="tx1">
                  <a:lumMod val="95000"/>
                  <a:lumOff val="5000"/>
                </a:schemeClr>
              </a:solidFill>
            </a:endParaRPr>
          </a:p>
          <a:p>
            <a:endParaRPr lang="sv-SE" b="1" dirty="0" smtClean="0"/>
          </a:p>
          <a:p>
            <a:endParaRPr lang="sv-SE" dirty="0"/>
          </a:p>
        </p:txBody>
      </p:sp>
      <p:pic>
        <p:nvPicPr>
          <p:cNvPr id="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7742" y="1761848"/>
            <a:ext cx="1879255" cy="154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07959" y="3886943"/>
            <a:ext cx="2382441" cy="178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357973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15636" y="82550"/>
            <a:ext cx="8331489" cy="1353086"/>
          </a:xfrm>
          <a:noFill/>
        </p:spPr>
        <p:txBody>
          <a:bodyPr/>
          <a:lstStyle/>
          <a:p>
            <a:r>
              <a:rPr lang="sv-SE" altLang="en-US" b="1" dirty="0"/>
              <a:t>L</a:t>
            </a:r>
            <a:r>
              <a:rPr lang="sv-SE" altLang="en-US" b="1" dirty="0" smtClean="0"/>
              <a:t>agstiftning: Nitratdirektivet och  </a:t>
            </a:r>
            <a:br>
              <a:rPr lang="sv-SE" altLang="en-US" b="1" dirty="0" smtClean="0"/>
            </a:br>
            <a:r>
              <a:rPr lang="sv-SE" altLang="en-US" b="1" dirty="0"/>
              <a:t>N</a:t>
            </a:r>
            <a:r>
              <a:rPr lang="sv-SE" altLang="en-US" b="1" dirty="0" smtClean="0"/>
              <a:t>ederländska aktionsplanen</a:t>
            </a:r>
          </a:p>
        </p:txBody>
      </p:sp>
      <p:sp>
        <p:nvSpPr>
          <p:cNvPr id="14339" name="Rectangle 3"/>
          <p:cNvSpPr>
            <a:spLocks noGrp="1" noChangeArrowheads="1"/>
          </p:cNvSpPr>
          <p:nvPr>
            <p:ph type="body" idx="1"/>
          </p:nvPr>
        </p:nvSpPr>
        <p:spPr>
          <a:xfrm>
            <a:off x="466580" y="1484784"/>
            <a:ext cx="8229600" cy="4897438"/>
          </a:xfrm>
        </p:spPr>
        <p:txBody>
          <a:bodyPr/>
          <a:lstStyle/>
          <a:p>
            <a:pPr>
              <a:buFont typeface="Arial" panose="020B0604020202020204" pitchFamily="34" charset="0"/>
              <a:buChar char="•"/>
            </a:pPr>
            <a:r>
              <a:rPr lang="sv-SE" altLang="en-US" sz="1800" dirty="0" smtClean="0"/>
              <a:t>Läckage: Max. 170 kg N från gödsel per ha (Nitratdirektivet)</a:t>
            </a:r>
          </a:p>
          <a:p>
            <a:pPr>
              <a:buFont typeface="Arial" panose="020B0604020202020204" pitchFamily="34" charset="0"/>
              <a:buChar char="•"/>
            </a:pPr>
            <a:r>
              <a:rPr lang="sv-SE" altLang="en-US" sz="1800" dirty="0" smtClean="0"/>
              <a:t>Nederländerna: Högre N-upptag p.g.a. bra klimat -&gt; justerat till upptill 250 kg N (i situationer med minst 80% vall)</a:t>
            </a:r>
            <a:endParaRPr lang="sv-SE" sz="1800" dirty="0" smtClean="0"/>
          </a:p>
          <a:p>
            <a:pPr>
              <a:buFont typeface="Arial" panose="020B0604020202020204" pitchFamily="34" charset="0"/>
              <a:buChar char="•"/>
            </a:pPr>
            <a:r>
              <a:rPr lang="sv-SE" sz="1800" dirty="0" smtClean="0"/>
              <a:t>Gödselstandarder har definierats</a:t>
            </a:r>
          </a:p>
          <a:p>
            <a:pPr>
              <a:buFont typeface="Arial" panose="020B0604020202020204" pitchFamily="34" charset="0"/>
              <a:buChar char="•"/>
              <a:defRPr/>
            </a:pPr>
            <a:r>
              <a:rPr lang="sv-SE" sz="1800" dirty="0" smtClean="0"/>
              <a:t>Vallbaserade system max. 250 kg N/ha</a:t>
            </a:r>
          </a:p>
          <a:p>
            <a:pPr>
              <a:buFont typeface="Arial" panose="020B0604020202020204" pitchFamily="34" charset="0"/>
              <a:buChar char="•"/>
              <a:defRPr/>
            </a:pPr>
            <a:r>
              <a:rPr lang="sv-SE" sz="1800" dirty="0" smtClean="0"/>
              <a:t>Max. aktivt N/ha: från organisk och mineralgödsel: 320–250 kg/ha, beroende på jordtyp och bete</a:t>
            </a:r>
          </a:p>
          <a:p>
            <a:pPr>
              <a:buFont typeface="Arial" panose="020B0604020202020204" pitchFamily="34" charset="0"/>
              <a:buChar char="•"/>
              <a:defRPr/>
            </a:pPr>
            <a:r>
              <a:rPr lang="sv-SE" sz="1800" dirty="0" smtClean="0"/>
              <a:t>Begränsningar av fosforgivan, ingen skillnad mellan organisk gödsel och mineralgödsel</a:t>
            </a:r>
          </a:p>
          <a:p>
            <a:pPr>
              <a:buFont typeface="Arial" panose="020B0604020202020204" pitchFamily="34" charset="0"/>
              <a:buChar char="•"/>
            </a:pPr>
            <a:r>
              <a:rPr lang="sv-SE" sz="1800" dirty="0" smtClean="0"/>
              <a:t>Högproducerande mjölkgårdar i Nederländerna ger höga N- och P-nivåer</a:t>
            </a:r>
          </a:p>
          <a:p>
            <a:pPr>
              <a:buFont typeface="Arial" panose="020B0604020202020204" pitchFamily="34" charset="0"/>
              <a:buChar char="•"/>
            </a:pPr>
            <a:r>
              <a:rPr lang="sv-SE" sz="1800" dirty="0" smtClean="0"/>
              <a:t>Forskning för att undvika förluster till miljön och för att öka produktionseffektiviteten</a:t>
            </a:r>
          </a:p>
          <a:p>
            <a:pPr>
              <a:buFont typeface="Arial" panose="020B0604020202020204" pitchFamily="34" charset="0"/>
              <a:buChar char="•"/>
            </a:pPr>
            <a:r>
              <a:rPr lang="sv-SE" sz="1800" dirty="0" smtClean="0"/>
              <a:t>Insyn i flödet av växtnäring på gårdsnivå</a:t>
            </a:r>
          </a:p>
          <a:p>
            <a:pPr>
              <a:buFont typeface="Arial" panose="020B0604020202020204" pitchFamily="34" charset="0"/>
              <a:buChar char="•"/>
            </a:pPr>
            <a:r>
              <a:rPr lang="sv-SE" sz="1800" dirty="0" smtClean="0"/>
              <a:t>Lättanvända verktyg för lantbrukare, t.ex. ANCA (</a:t>
            </a:r>
            <a:r>
              <a:rPr lang="sv-SE" sz="1800" dirty="0" err="1" smtClean="0"/>
              <a:t>Annual</a:t>
            </a:r>
            <a:r>
              <a:rPr lang="sv-SE" sz="1800" dirty="0" smtClean="0"/>
              <a:t> </a:t>
            </a:r>
            <a:r>
              <a:rPr lang="sv-SE" sz="1800" dirty="0" err="1" smtClean="0"/>
              <a:t>Nutrient</a:t>
            </a:r>
            <a:r>
              <a:rPr lang="sv-SE" sz="1800" dirty="0" smtClean="0"/>
              <a:t> </a:t>
            </a:r>
            <a:r>
              <a:rPr lang="sv-SE" sz="1800" dirty="0" err="1" smtClean="0"/>
              <a:t>Cycle</a:t>
            </a:r>
            <a:r>
              <a:rPr lang="sv-SE" sz="1800" dirty="0" smtClean="0"/>
              <a:t> </a:t>
            </a:r>
            <a:r>
              <a:rPr lang="sv-SE" sz="1800" dirty="0" err="1" smtClean="0"/>
              <a:t>Assessment</a:t>
            </a:r>
            <a:r>
              <a:rPr lang="sv-SE" sz="1800" dirty="0" smtClean="0"/>
              <a:t>)</a:t>
            </a:r>
          </a:p>
          <a:p>
            <a:pPr>
              <a:buFont typeface="Arial" panose="020B0604020202020204" pitchFamily="34" charset="0"/>
              <a:buChar char="•"/>
            </a:pPr>
            <a:r>
              <a:rPr lang="sv-SE" sz="1800" dirty="0" smtClean="0"/>
              <a:t>Från 2015 och vidare, ANCA används som licens för produktion</a:t>
            </a:r>
          </a:p>
          <a:p>
            <a:pPr>
              <a:defRPr/>
            </a:pPr>
            <a:endParaRPr lang="sv-SE" dirty="0" smtClean="0"/>
          </a:p>
          <a:p>
            <a:endParaRPr lang="sv-SE" altLang="en-US" dirty="0" smtClean="0"/>
          </a:p>
        </p:txBody>
      </p:sp>
    </p:spTree>
    <p:extLst>
      <p:ext uri="{BB962C8B-B14F-4D97-AF65-F5344CB8AC3E}">
        <p14:creationId xmlns:p14="http://schemas.microsoft.com/office/powerpoint/2010/main" val="4246313234"/>
      </p:ext>
    </p:extLst>
  </p:cSld>
  <p:clrMapOvr>
    <a:masterClrMapping/>
  </p:clrMapOvr>
  <p:transition spd="med"/>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a:xfrm>
            <a:off x="491642" y="230188"/>
            <a:ext cx="8442796" cy="840125"/>
          </a:xfrm>
          <a:noFill/>
        </p:spPr>
        <p:txBody>
          <a:bodyPr/>
          <a:lstStyle/>
          <a:p>
            <a:pPr eaLnBrk="1" hangingPunct="1"/>
            <a:r>
              <a:rPr lang="sv-SE" altLang="en-US" b="1" dirty="0" smtClean="0"/>
              <a:t>Gårdsspecifikt utsläpp (BEX)</a:t>
            </a:r>
          </a:p>
        </p:txBody>
      </p:sp>
      <p:sp>
        <p:nvSpPr>
          <p:cNvPr id="4099" name="Rectangle 5"/>
          <p:cNvSpPr>
            <a:spLocks noGrp="1" noChangeArrowheads="1"/>
          </p:cNvSpPr>
          <p:nvPr>
            <p:ph type="body" idx="1"/>
          </p:nvPr>
        </p:nvSpPr>
        <p:spPr>
          <a:xfrm>
            <a:off x="548186" y="1348409"/>
            <a:ext cx="8348353" cy="4997450"/>
          </a:xfrm>
        </p:spPr>
        <p:txBody>
          <a:bodyPr/>
          <a:lstStyle/>
          <a:p>
            <a:pPr eaLnBrk="1" hangingPunct="1">
              <a:buFont typeface="Arial" panose="020B0604020202020204" pitchFamily="34" charset="0"/>
              <a:buChar char="•"/>
              <a:defRPr/>
            </a:pPr>
            <a:r>
              <a:rPr lang="sv-SE" dirty="0" smtClean="0"/>
              <a:t>Använd standarder: lättanvänt, export av gödsel från gården är vanligt</a:t>
            </a:r>
          </a:p>
          <a:p>
            <a:pPr eaLnBrk="1" hangingPunct="1">
              <a:buFont typeface="Arial" panose="020B0604020202020204" pitchFamily="34" charset="0"/>
              <a:buChar char="•"/>
              <a:defRPr/>
            </a:pPr>
            <a:endParaRPr lang="sv-SE" dirty="0" smtClean="0"/>
          </a:p>
          <a:p>
            <a:pPr eaLnBrk="1" hangingPunct="1">
              <a:buFont typeface="Arial" panose="020B0604020202020204" pitchFamily="34" charset="0"/>
              <a:buChar char="•"/>
              <a:defRPr/>
            </a:pPr>
            <a:r>
              <a:rPr lang="sv-SE" dirty="0" smtClean="0"/>
              <a:t>Använda BEX:</a:t>
            </a:r>
          </a:p>
          <a:p>
            <a:pPr lvl="1">
              <a:buFont typeface="Arial" panose="020B0604020202020204" pitchFamily="34" charset="0"/>
              <a:buChar char="•"/>
              <a:defRPr/>
            </a:pPr>
            <a:r>
              <a:rPr lang="sv-SE" dirty="0" smtClean="0"/>
              <a:t>Finansministeriet gav en öppning</a:t>
            </a:r>
          </a:p>
          <a:p>
            <a:pPr lvl="1">
              <a:buFont typeface="Arial" panose="020B0604020202020204" pitchFamily="34" charset="0"/>
              <a:buChar char="•"/>
              <a:defRPr/>
            </a:pPr>
            <a:r>
              <a:rPr lang="sv-SE" dirty="0" smtClean="0"/>
              <a:t>Utmaningen: beräkna det gårdsspecifika flödet av N och P</a:t>
            </a:r>
          </a:p>
          <a:p>
            <a:pPr lvl="1">
              <a:buFont typeface="Arial" panose="020B0604020202020204" pitchFamily="34" charset="0"/>
              <a:buChar char="•"/>
              <a:defRPr/>
            </a:pPr>
            <a:r>
              <a:rPr lang="sv-SE" dirty="0" smtClean="0"/>
              <a:t>Systemet är bevisbaserat, transparent och kan underhållas</a:t>
            </a:r>
          </a:p>
          <a:p>
            <a:pPr>
              <a:buFont typeface="Arial" panose="020B0604020202020204" pitchFamily="34" charset="0"/>
              <a:buChar char="•"/>
              <a:defRPr/>
            </a:pPr>
            <a:endParaRPr lang="sv-SE" dirty="0" smtClean="0"/>
          </a:p>
          <a:p>
            <a:pPr marL="182563" indent="-182563">
              <a:buFont typeface="Arial" panose="020B0604020202020204" pitchFamily="34" charset="0"/>
              <a:buChar char="•"/>
              <a:defRPr/>
            </a:pPr>
            <a:r>
              <a:rPr lang="sv-SE" dirty="0" smtClean="0"/>
              <a:t>Stimulerar lantbrukare att förbättra effektiviteten av </a:t>
            </a:r>
          </a:p>
          <a:p>
            <a:pPr marL="182563" indent="-182563">
              <a:buNone/>
              <a:defRPr/>
            </a:pPr>
            <a:r>
              <a:rPr lang="sv-SE" dirty="0" smtClean="0"/>
              <a:t>   näringsämnena N och P</a:t>
            </a:r>
          </a:p>
          <a:p>
            <a:pPr>
              <a:buFont typeface="Arial" panose="020B0604020202020204" pitchFamily="34" charset="0"/>
              <a:buChar char="•"/>
              <a:defRPr/>
            </a:pPr>
            <a:endParaRPr lang="sv-SE" dirty="0" smtClean="0"/>
          </a:p>
          <a:p>
            <a:pPr>
              <a:buFont typeface="Arial" panose="020B0604020202020204" pitchFamily="34" charset="0"/>
              <a:buChar char="•"/>
              <a:defRPr/>
            </a:pPr>
            <a:r>
              <a:rPr lang="sv-SE" dirty="0" smtClean="0"/>
              <a:t>Läs mer:</a:t>
            </a:r>
          </a:p>
          <a:p>
            <a:pPr marL="0" indent="0">
              <a:buNone/>
              <a:defRPr/>
            </a:pPr>
            <a:r>
              <a:rPr lang="sv-SE" dirty="0" smtClean="0">
                <a:hlinkClick r:id="rId2"/>
              </a:rPr>
              <a:t>https://www.youtube.com/watch?v=1cnERj9fooc</a:t>
            </a:r>
            <a:endParaRPr lang="sv-SE" dirty="0" smtClean="0"/>
          </a:p>
          <a:p>
            <a:pPr marL="0" indent="0">
              <a:buNone/>
              <a:defRPr/>
            </a:pPr>
            <a:endParaRPr lang="sv-SE" dirty="0" smtClean="0"/>
          </a:p>
          <a:p>
            <a:pPr eaLnBrk="1" hangingPunct="1">
              <a:defRPr/>
            </a:pPr>
            <a:endParaRPr lang="sv-SE" dirty="0" smtClean="0"/>
          </a:p>
        </p:txBody>
      </p:sp>
      <p:pic>
        <p:nvPicPr>
          <p:cNvPr id="4" name="Picture 2" descr="M:\Koeien en Kansen\kringloopwijzer\kringloopwijzer-puzzel-BEX.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8114" y="3799151"/>
            <a:ext cx="2686452" cy="250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M:\Koeien en Kansen\kringloopwijzer\kringloopwijzer-puzzel-BEA.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M:\Koeien en Kansen\kringloopwijzer\kringloopwijzer-puzzel-BEP.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M:\Koeien en Kansen\kringloopwijzer\kringloopwijzer-puzzel-BEN.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M:\Koeien en Kansen\kringloopwijzer\kringloopwijzer-puzzel-BEC.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071992" y="335837"/>
            <a:ext cx="753610" cy="4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874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89000"/>
          </a:schemeClr>
        </a:solid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3825" y="2192339"/>
            <a:ext cx="8528050" cy="356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ctrTitle"/>
          </p:nvPr>
        </p:nvSpPr>
        <p:spPr>
          <a:xfrm>
            <a:off x="224970" y="434287"/>
            <a:ext cx="6887375" cy="784166"/>
          </a:xfrm>
        </p:spPr>
        <p:txBody>
          <a:bodyPr/>
          <a:lstStyle/>
          <a:p>
            <a:r>
              <a:rPr lang="sv-SE" sz="2400" dirty="0" smtClean="0">
                <a:solidFill>
                  <a:schemeClr val="tx1"/>
                </a:solidFill>
                <a:latin typeface="+mn-lt"/>
              </a:rPr>
              <a:t>Skördedatum har en “turboeffekt” på </a:t>
            </a:r>
            <a:r>
              <a:rPr lang="sv-SE" sz="2400" dirty="0" err="1" smtClean="0">
                <a:solidFill>
                  <a:schemeClr val="tx1"/>
                </a:solidFill>
                <a:latin typeface="+mn-lt"/>
              </a:rPr>
              <a:t>vallkvaliteten</a:t>
            </a:r>
            <a:r>
              <a:rPr lang="sv-SE" sz="2400" dirty="0" smtClean="0">
                <a:solidFill>
                  <a:schemeClr val="tx1"/>
                </a:solidFill>
                <a:latin typeface="+mn-lt"/>
              </a:rPr>
              <a:t> som beror på större intag av tidigt skördat vallfoder</a:t>
            </a:r>
            <a:endParaRPr lang="sv-SE" sz="2400" dirty="0">
              <a:solidFill>
                <a:schemeClr val="tx1"/>
              </a:solidFill>
              <a:latin typeface="+mn-lt"/>
            </a:endParaRPr>
          </a:p>
        </p:txBody>
      </p:sp>
      <p:sp>
        <p:nvSpPr>
          <p:cNvPr id="3" name="textruta 2"/>
          <p:cNvSpPr txBox="1"/>
          <p:nvPr/>
        </p:nvSpPr>
        <p:spPr>
          <a:xfrm>
            <a:off x="4737471" y="1768094"/>
            <a:ext cx="193048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1" i="1" u="none" strike="noStrike" kern="1200" cap="none" spc="0" normalizeH="0" baseline="0" noProof="0" dirty="0" err="1">
                <a:ln>
                  <a:noFill/>
                </a:ln>
                <a:solidFill>
                  <a:prstClr val="black"/>
                </a:solidFill>
                <a:effectLst/>
                <a:uLnTx/>
                <a:uFillTx/>
                <a:latin typeface="Calibri"/>
                <a:ea typeface="+mn-ea"/>
                <a:cs typeface="+mn-cs"/>
              </a:rPr>
              <a:t>Early</a:t>
            </a:r>
            <a:r>
              <a:rPr kumimoji="0" lang="sv-SE" sz="1600" b="1" i="1" u="none" strike="noStrike" kern="1200" cap="none" spc="0" normalizeH="0" baseline="0" noProof="0" dirty="0">
                <a:ln>
                  <a:noFill/>
                </a:ln>
                <a:solidFill>
                  <a:prstClr val="black"/>
                </a:solidFill>
                <a:effectLst/>
                <a:uLnTx/>
                <a:uFillTx/>
                <a:latin typeface="Calibri"/>
                <a:ea typeface="+mn-ea"/>
                <a:cs typeface="+mn-cs"/>
              </a:rPr>
              <a:t>  </a:t>
            </a:r>
            <a:r>
              <a:rPr kumimoji="0" lang="sv-SE" sz="1600" b="1" i="1" u="none" strike="noStrike" kern="1200" cap="none" spc="0" normalizeH="0" baseline="0" noProof="0" dirty="0" err="1">
                <a:ln>
                  <a:noFill/>
                </a:ln>
                <a:solidFill>
                  <a:prstClr val="black"/>
                </a:solidFill>
                <a:effectLst/>
                <a:uLnTx/>
                <a:uFillTx/>
                <a:latin typeface="Calibri"/>
                <a:ea typeface="+mn-ea"/>
                <a:cs typeface="+mn-cs"/>
              </a:rPr>
              <a:t>harvest</a:t>
            </a:r>
            <a:endParaRPr kumimoji="0" lang="sv-SE" sz="1600" b="1" i="1"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ruta 6"/>
          <p:cNvSpPr txBox="1"/>
          <p:nvPr/>
        </p:nvSpPr>
        <p:spPr>
          <a:xfrm>
            <a:off x="2256337" y="1772451"/>
            <a:ext cx="193048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1" i="1" u="none" strike="noStrike" kern="1200" cap="none" spc="0" normalizeH="0" baseline="0" noProof="0" dirty="0" smtClean="0">
                <a:ln>
                  <a:noFill/>
                </a:ln>
                <a:solidFill>
                  <a:prstClr val="black"/>
                </a:solidFill>
                <a:effectLst/>
                <a:uLnTx/>
                <a:uFillTx/>
                <a:latin typeface="Calibri"/>
                <a:ea typeface="+mn-ea"/>
                <a:cs typeface="+mn-cs"/>
              </a:rPr>
              <a:t>Late </a:t>
            </a:r>
            <a:r>
              <a:rPr kumimoji="0" lang="sv-SE" sz="1600" b="1" i="1" u="none" strike="noStrike" kern="1200" cap="none" spc="0" normalizeH="0" baseline="0" noProof="0" dirty="0" err="1" smtClean="0">
                <a:ln>
                  <a:noFill/>
                </a:ln>
                <a:solidFill>
                  <a:prstClr val="black"/>
                </a:solidFill>
                <a:effectLst/>
                <a:uLnTx/>
                <a:uFillTx/>
                <a:latin typeface="Calibri"/>
                <a:ea typeface="+mn-ea"/>
                <a:cs typeface="+mn-cs"/>
              </a:rPr>
              <a:t>harvest</a:t>
            </a:r>
            <a:endParaRPr kumimoji="0" lang="sv-SE" sz="1600" b="1" i="1"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ruta 3"/>
          <p:cNvSpPr txBox="1"/>
          <p:nvPr/>
        </p:nvSpPr>
        <p:spPr>
          <a:xfrm>
            <a:off x="431226" y="3119718"/>
            <a:ext cx="148722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smtClean="0">
                <a:ln>
                  <a:noFill/>
                </a:ln>
                <a:solidFill>
                  <a:prstClr val="black"/>
                </a:solidFill>
                <a:effectLst/>
                <a:uLnTx/>
                <a:uFillTx/>
                <a:latin typeface="Calibri"/>
                <a:ea typeface="+mn-ea"/>
                <a:cs typeface="+mn-cs"/>
              </a:rPr>
              <a:t>Silage</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sv-SE" sz="1600" b="0" i="0" u="none" strike="noStrike" kern="1200" cap="none" spc="0" normalizeH="0" baseline="0" noProof="0" dirty="0" err="1" smtClean="0">
                <a:ln>
                  <a:noFill/>
                </a:ln>
                <a:solidFill>
                  <a:prstClr val="black"/>
                </a:solidFill>
                <a:effectLst/>
                <a:uLnTx/>
                <a:uFillTx/>
                <a:latin typeface="Calibri"/>
                <a:ea typeface="+mn-ea"/>
                <a:cs typeface="+mn-cs"/>
              </a:rPr>
              <a:t>intake</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ruta 8"/>
          <p:cNvSpPr txBox="1"/>
          <p:nvPr/>
        </p:nvSpPr>
        <p:spPr>
          <a:xfrm>
            <a:off x="6858460" y="3112533"/>
            <a:ext cx="148722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smtClean="0">
                <a:ln>
                  <a:noFill/>
                </a:ln>
                <a:solidFill>
                  <a:prstClr val="black"/>
                </a:solidFill>
                <a:effectLst/>
                <a:uLnTx/>
                <a:uFillTx/>
                <a:latin typeface="Calibri"/>
                <a:ea typeface="+mn-ea"/>
                <a:cs typeface="+mn-cs"/>
              </a:rPr>
              <a:t>Silage</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sv-SE" sz="1600" b="0" i="0" u="none" strike="noStrike" kern="1200" cap="none" spc="0" normalizeH="0" baseline="0" noProof="0" dirty="0" err="1" smtClean="0">
                <a:ln>
                  <a:noFill/>
                </a:ln>
                <a:solidFill>
                  <a:prstClr val="black"/>
                </a:solidFill>
                <a:effectLst/>
                <a:uLnTx/>
                <a:uFillTx/>
                <a:latin typeface="Calibri"/>
                <a:ea typeface="+mn-ea"/>
                <a:cs typeface="+mn-cs"/>
              </a:rPr>
              <a:t>intake</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ruta 4"/>
          <p:cNvSpPr txBox="1"/>
          <p:nvPr/>
        </p:nvSpPr>
        <p:spPr>
          <a:xfrm>
            <a:off x="8362950" y="6296025"/>
            <a:ext cx="583827"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Afgeronde rechthoek 5"/>
          <p:cNvSpPr/>
          <p:nvPr/>
        </p:nvSpPr>
        <p:spPr>
          <a:xfrm>
            <a:off x="123825" y="1587785"/>
            <a:ext cx="8822952" cy="4311126"/>
          </a:xfrm>
          <a:prstGeom prst="roundRect">
            <a:avLst/>
          </a:prstGeom>
          <a:solidFill>
            <a:schemeClr val="accent3">
              <a:alpha val="31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4890223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sv-SE" altLang="nl-NL" dirty="0" smtClean="0"/>
              <a:t>‘</a:t>
            </a:r>
            <a:r>
              <a:rPr lang="sv-SE" altLang="nl-NL" b="1" dirty="0" smtClean="0"/>
              <a:t>Nya’ gödningsmedel</a:t>
            </a:r>
          </a:p>
        </p:txBody>
      </p:sp>
      <p:sp>
        <p:nvSpPr>
          <p:cNvPr id="29699" name="Rectangle 3"/>
          <p:cNvSpPr>
            <a:spLocks noGrp="1" noChangeArrowheads="1"/>
          </p:cNvSpPr>
          <p:nvPr>
            <p:ph type="body" idx="1"/>
          </p:nvPr>
        </p:nvSpPr>
        <p:spPr/>
        <p:txBody>
          <a:bodyPr/>
          <a:lstStyle/>
          <a:p>
            <a:pPr>
              <a:buFont typeface="Arial" panose="020B0604020202020204" pitchFamily="34" charset="0"/>
              <a:buChar char="•"/>
            </a:pPr>
            <a:r>
              <a:rPr lang="sv-SE" altLang="nl-NL" dirty="0" smtClean="0"/>
              <a:t>Flytande gödning</a:t>
            </a:r>
          </a:p>
          <a:p>
            <a:pPr>
              <a:buFont typeface="Arial" panose="020B0604020202020204" pitchFamily="34" charset="0"/>
              <a:buChar char="•"/>
            </a:pPr>
            <a:r>
              <a:rPr lang="sv-SE" altLang="nl-NL" dirty="0" smtClean="0"/>
              <a:t>Omsättning av flytgödsel</a:t>
            </a:r>
          </a:p>
          <a:p>
            <a:pPr>
              <a:buFont typeface="Arial" panose="020B0604020202020204" pitchFamily="34" charset="0"/>
              <a:buChar char="•"/>
            </a:pPr>
            <a:r>
              <a:rPr lang="sv-SE" altLang="nl-NL" dirty="0" smtClean="0"/>
              <a:t>Dela upp stallgödsel i fast (mest P) och flytande del (mest N)</a:t>
            </a:r>
          </a:p>
          <a:p>
            <a:endParaRPr lang="sv-SE" altLang="nl-NL" dirty="0" smtClean="0"/>
          </a:p>
        </p:txBody>
      </p:sp>
      <p:pic>
        <p:nvPicPr>
          <p:cNvPr id="29700" name="Picture 4" descr="vloeibarekunstmes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90010" y="3205018"/>
            <a:ext cx="3349432" cy="219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p:cNvGrpSpPr>
            <a:grpSpLocks/>
          </p:cNvGrpSpPr>
          <p:nvPr/>
        </p:nvGrpSpPr>
        <p:grpSpPr bwMode="auto">
          <a:xfrm>
            <a:off x="916360" y="2730061"/>
            <a:ext cx="4173650" cy="3130757"/>
            <a:chOff x="558" y="192"/>
            <a:chExt cx="5350" cy="3631"/>
          </a:xfrm>
        </p:grpSpPr>
        <p:pic>
          <p:nvPicPr>
            <p:cNvPr id="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8" y="192"/>
              <a:ext cx="2723" cy="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88" y="1301"/>
              <a:ext cx="2620" cy="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7" y="2069"/>
              <a:ext cx="2631" cy="1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379096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b="1" dirty="0" err="1" smtClean="0"/>
              <a:t>FarmWalk</a:t>
            </a:r>
            <a:r>
              <a:rPr lang="sv-SE" b="1" baseline="30000" dirty="0" smtClean="0"/>
              <a:t>®</a:t>
            </a:r>
            <a:endParaRPr lang="sv-SE" b="1" baseline="30000" dirty="0"/>
          </a:p>
        </p:txBody>
      </p:sp>
      <p:sp>
        <p:nvSpPr>
          <p:cNvPr id="3" name="Tijdelijke aanduiding voor inhoud 2"/>
          <p:cNvSpPr>
            <a:spLocks noGrp="1"/>
          </p:cNvSpPr>
          <p:nvPr>
            <p:ph idx="1"/>
          </p:nvPr>
        </p:nvSpPr>
        <p:spPr>
          <a:xfrm>
            <a:off x="457200" y="1772816"/>
            <a:ext cx="5894433" cy="4824536"/>
          </a:xfrm>
        </p:spPr>
        <p:txBody>
          <a:bodyPr>
            <a:normAutofit/>
          </a:bodyPr>
          <a:lstStyle/>
          <a:p>
            <a:pPr>
              <a:buFont typeface="Arial" panose="020B0604020202020204" pitchFamily="34" charset="0"/>
              <a:buChar char="•"/>
            </a:pPr>
            <a:r>
              <a:rPr lang="sv-SE" altLang="nl-NL" sz="2400" dirty="0" smtClean="0"/>
              <a:t>Fältvandring varje vecka</a:t>
            </a:r>
          </a:p>
          <a:p>
            <a:pPr>
              <a:buFont typeface="Arial" panose="020B0604020202020204" pitchFamily="34" charset="0"/>
              <a:buChar char="•"/>
            </a:pPr>
            <a:r>
              <a:rPr lang="sv-SE" altLang="nl-NL" sz="2400" dirty="0" smtClean="0"/>
              <a:t>Individuellt och i grupp</a:t>
            </a:r>
          </a:p>
          <a:p>
            <a:pPr>
              <a:buFont typeface="Arial" panose="020B0604020202020204" pitchFamily="34" charset="0"/>
              <a:buChar char="•"/>
            </a:pPr>
            <a:r>
              <a:rPr lang="sv-SE" altLang="nl-NL" sz="2400" dirty="0" smtClean="0"/>
              <a:t>Se, mät och bestäm, genomför</a:t>
            </a:r>
          </a:p>
          <a:p>
            <a:pPr>
              <a:buFont typeface="Arial" panose="020B0604020202020204" pitchFamily="34" charset="0"/>
              <a:buChar char="•"/>
            </a:pPr>
            <a:r>
              <a:rPr lang="sv-SE" altLang="nl-NL" sz="2400" dirty="0" smtClean="0"/>
              <a:t>Informera om val för kommande dagar, veckor och månader</a:t>
            </a:r>
          </a:p>
          <a:p>
            <a:endParaRPr lang="sv-SE" sz="2400" dirty="0" smtClean="0"/>
          </a:p>
          <a:p>
            <a:endParaRPr lang="sv-SE" altLang="nl-NL" sz="2400" dirty="0" smtClean="0"/>
          </a:p>
          <a:p>
            <a:pPr>
              <a:buFont typeface="Arial" panose="020B0604020202020204" pitchFamily="34" charset="0"/>
              <a:buChar char="•"/>
            </a:pPr>
            <a:r>
              <a:rPr lang="sv-SE" altLang="nl-NL" sz="3200" dirty="0" smtClean="0"/>
              <a:t>Resultat: ha kontroll</a:t>
            </a:r>
          </a:p>
        </p:txBody>
      </p:sp>
      <p:pic>
        <p:nvPicPr>
          <p:cNvPr id="11" name="Afbeelding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16016" y="4144263"/>
            <a:ext cx="4392489" cy="2648230"/>
          </a:xfrm>
          <a:prstGeom prst="rect">
            <a:avLst/>
          </a:prstGeom>
        </p:spPr>
      </p:pic>
      <p:pic>
        <p:nvPicPr>
          <p:cNvPr id="12" name="Picture 5" descr="C:\Users\Gebruiker\AppData\Local\Microsoft\Windows\Temporary Internet Files\Content.Outlook\QBK0N1ZQ\stichtingweidegang.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351633" y="1187121"/>
            <a:ext cx="2736304" cy="259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44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775" y="3233347"/>
            <a:ext cx="2715257" cy="3620343"/>
          </a:xfrm>
          <a:prstGeom prst="rect">
            <a:avLst/>
          </a:prstGeom>
        </p:spPr>
      </p:pic>
      <p:sp>
        <p:nvSpPr>
          <p:cNvPr id="2" name="Titel 1"/>
          <p:cNvSpPr>
            <a:spLocks noGrp="1"/>
          </p:cNvSpPr>
          <p:nvPr>
            <p:ph type="title"/>
          </p:nvPr>
        </p:nvSpPr>
        <p:spPr>
          <a:xfrm>
            <a:off x="491642" y="230188"/>
            <a:ext cx="8442796" cy="791650"/>
          </a:xfrm>
        </p:spPr>
        <p:txBody>
          <a:bodyPr/>
          <a:lstStyle/>
          <a:p>
            <a:r>
              <a:rPr lang="sv-SE" b="1" dirty="0" smtClean="0"/>
              <a:t>Betescoacher</a:t>
            </a:r>
            <a:endParaRPr lang="sv-SE" b="1" dirty="0"/>
          </a:p>
        </p:txBody>
      </p:sp>
      <p:sp>
        <p:nvSpPr>
          <p:cNvPr id="3" name="Tijdelijke aanduiding voor inhoud 2"/>
          <p:cNvSpPr>
            <a:spLocks noGrp="1"/>
          </p:cNvSpPr>
          <p:nvPr>
            <p:ph idx="1"/>
          </p:nvPr>
        </p:nvSpPr>
        <p:spPr>
          <a:xfrm>
            <a:off x="355600" y="1493672"/>
            <a:ext cx="8229600" cy="4824536"/>
          </a:xfrm>
        </p:spPr>
        <p:txBody>
          <a:bodyPr>
            <a:normAutofit/>
          </a:bodyPr>
          <a:lstStyle/>
          <a:p>
            <a:pPr>
              <a:buFont typeface="Arial" panose="020B0604020202020204" pitchFamily="34" charset="0"/>
              <a:buChar char="•"/>
            </a:pPr>
            <a:r>
              <a:rPr lang="sv-SE" altLang="nl-NL" sz="2400" dirty="0" smtClean="0"/>
              <a:t>Betescoacher tränar mjölkbönder i </a:t>
            </a:r>
            <a:r>
              <a:rPr lang="sv-SE" altLang="nl-NL" sz="2400" dirty="0" err="1" smtClean="0"/>
              <a:t>FarmWalk</a:t>
            </a:r>
            <a:r>
              <a:rPr lang="sv-SE" altLang="nl-NL" sz="2400" baseline="30000" dirty="0" smtClean="0"/>
              <a:t>®</a:t>
            </a:r>
            <a:r>
              <a:rPr lang="sv-SE" altLang="nl-NL" sz="2400" dirty="0" smtClean="0"/>
              <a:t> </a:t>
            </a:r>
          </a:p>
          <a:p>
            <a:pPr lvl="1">
              <a:buFont typeface="Arial" panose="020B0604020202020204" pitchFamily="34" charset="0"/>
              <a:buChar char="•"/>
            </a:pPr>
            <a:r>
              <a:rPr lang="sv-SE" altLang="nl-NL" sz="2000" dirty="0" smtClean="0"/>
              <a:t>Möten under växtsäsongen, grupper om 10 lantbrukare</a:t>
            </a:r>
          </a:p>
          <a:p>
            <a:pPr marL="0" indent="0">
              <a:buNone/>
            </a:pPr>
            <a:endParaRPr lang="sv-SE" altLang="nl-NL" sz="2000" dirty="0" smtClean="0"/>
          </a:p>
        </p:txBody>
      </p:sp>
      <p:pic>
        <p:nvPicPr>
          <p:cNvPr id="5" name="Afbeelding 4"/>
          <p:cNvPicPr>
            <a:picLocks noChangeAspect="1"/>
          </p:cNvPicPr>
          <p:nvPr/>
        </p:nvPicPr>
        <p:blipFill>
          <a:blip r:embed="rId3"/>
          <a:stretch>
            <a:fillRect/>
          </a:stretch>
        </p:blipFill>
        <p:spPr>
          <a:xfrm>
            <a:off x="1831517" y="3237657"/>
            <a:ext cx="4821378" cy="3616033"/>
          </a:xfrm>
          <a:prstGeom prst="rect">
            <a:avLst/>
          </a:prstGeom>
        </p:spPr>
      </p:pic>
      <p:pic>
        <p:nvPicPr>
          <p:cNvPr id="19" name="Afbeelding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0032" y="4920381"/>
            <a:ext cx="2602244" cy="1951683"/>
          </a:xfrm>
          <a:prstGeom prst="rect">
            <a:avLst/>
          </a:prstGeom>
        </p:spPr>
      </p:pic>
      <p:pic>
        <p:nvPicPr>
          <p:cNvPr id="20" name="Afbeelding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57375" y="4302439"/>
            <a:ext cx="2489287" cy="1866966"/>
          </a:xfrm>
          <a:prstGeom prst="rect">
            <a:avLst/>
          </a:prstGeom>
        </p:spPr>
      </p:pic>
      <p:pic>
        <p:nvPicPr>
          <p:cNvPr id="13" name="Afbeelding 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6169496" y="2590816"/>
            <a:ext cx="3078102" cy="171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997943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b="1" dirty="0" smtClean="0"/>
              <a:t>Utveckling av </a:t>
            </a:r>
            <a:r>
              <a:rPr lang="sv-SE" b="1" dirty="0" err="1" smtClean="0"/>
              <a:t>FarmWalk</a:t>
            </a:r>
            <a:r>
              <a:rPr lang="sv-SE" b="1" baseline="30000" dirty="0" smtClean="0"/>
              <a:t>®</a:t>
            </a:r>
            <a:endParaRPr lang="sv-SE" b="1" baseline="30000" dirty="0"/>
          </a:p>
        </p:txBody>
      </p:sp>
      <p:graphicFrame>
        <p:nvGraphicFramePr>
          <p:cNvPr id="4" name="Diagram 3"/>
          <p:cNvGraphicFramePr/>
          <p:nvPr>
            <p:extLst>
              <p:ext uri="{D42A27DB-BD31-4B8C-83A1-F6EECF244321}">
                <p14:modId xmlns:p14="http://schemas.microsoft.com/office/powerpoint/2010/main" val="4165965848"/>
              </p:ext>
            </p:extLst>
          </p:nvPr>
        </p:nvGraphicFramePr>
        <p:xfrm>
          <a:off x="179512" y="1340768"/>
          <a:ext cx="8496944"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845460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sv-SE" b="1" i="1" dirty="0" smtClean="0"/>
              <a:t>Grip </a:t>
            </a:r>
            <a:r>
              <a:rPr lang="sv-SE" b="1" i="1" dirty="0" err="1" smtClean="0"/>
              <a:t>op</a:t>
            </a:r>
            <a:r>
              <a:rPr lang="sv-SE" b="1" i="1" dirty="0" smtClean="0"/>
              <a:t> </a:t>
            </a:r>
            <a:r>
              <a:rPr lang="sv-SE" b="1" i="1" dirty="0" err="1" smtClean="0"/>
              <a:t>Gras</a:t>
            </a:r>
            <a:r>
              <a:rPr lang="sv-SE" b="1" dirty="0" smtClean="0"/>
              <a:t>: Verktyg för Beteskilen</a:t>
            </a:r>
            <a:endParaRPr lang="sv-SE" b="1" dirty="0">
              <a:solidFill>
                <a:schemeClr val="tx1"/>
              </a:solidFill>
            </a:endParaRPr>
          </a:p>
        </p:txBody>
      </p:sp>
      <p:pic>
        <p:nvPicPr>
          <p:cNvPr id="5" name="Picture 2" descr="Afbeeldingsresultaat voor grip op gra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2518" y="1597891"/>
            <a:ext cx="7141025" cy="405582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3"/>
          <a:stretch>
            <a:fillRect/>
          </a:stretch>
        </p:blipFill>
        <p:spPr>
          <a:xfrm>
            <a:off x="7027788" y="116632"/>
            <a:ext cx="2095500" cy="2038350"/>
          </a:xfrm>
          <a:prstGeom prst="rect">
            <a:avLst/>
          </a:prstGeom>
        </p:spPr>
      </p:pic>
      <p:pic>
        <p:nvPicPr>
          <p:cNvPr id="2052" name="Picture 4" descr="Afbeeldingsresultaat voor grip op gr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24328" y="2492896"/>
            <a:ext cx="1497647" cy="2553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3916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3004" name="Picture 12" descr="koppel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6600" y="935038"/>
            <a:ext cx="2057400" cy="1350962"/>
          </a:xfrm>
          <a:prstGeom prst="rect">
            <a:avLst/>
          </a:prstGeom>
          <a:noFill/>
          <a:extLst>
            <a:ext uri="{909E8E84-426E-40DD-AFC4-6F175D3DCCD1}">
              <a14:hiddenFill xmlns:a14="http://schemas.microsoft.com/office/drawing/2010/main">
                <a:solidFill>
                  <a:srgbClr val="FFFFFF"/>
                </a:solidFill>
              </a14:hiddenFill>
            </a:ext>
          </a:extLst>
        </p:spPr>
      </p:pic>
      <p:pic>
        <p:nvPicPr>
          <p:cNvPr id="213005" name="Picture 13" descr="1037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6600" y="2266950"/>
            <a:ext cx="20574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213006" name="Picture 14" descr="robo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3787775"/>
            <a:ext cx="2057400" cy="1546225"/>
          </a:xfrm>
          <a:prstGeom prst="rect">
            <a:avLst/>
          </a:prstGeom>
          <a:noFill/>
          <a:extLst>
            <a:ext uri="{909E8E84-426E-40DD-AFC4-6F175D3DCCD1}">
              <a14:hiddenFill xmlns:a14="http://schemas.microsoft.com/office/drawing/2010/main">
                <a:solidFill>
                  <a:srgbClr val="FFFFFF"/>
                </a:solidFill>
              </a14:hiddenFill>
            </a:ext>
          </a:extLst>
        </p:spPr>
      </p:pic>
      <p:pic>
        <p:nvPicPr>
          <p:cNvPr id="213007" name="Picture 15" descr="grazende ko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6600" y="5302250"/>
            <a:ext cx="2057400" cy="1555750"/>
          </a:xfrm>
          <a:prstGeom prst="rect">
            <a:avLst/>
          </a:prstGeom>
          <a:noFill/>
          <a:extLst>
            <a:ext uri="{909E8E84-426E-40DD-AFC4-6F175D3DCCD1}">
              <a14:hiddenFill xmlns:a14="http://schemas.microsoft.com/office/drawing/2010/main">
                <a:solidFill>
                  <a:srgbClr val="FFFFFF"/>
                </a:solidFill>
              </a14:hiddenFill>
            </a:ext>
          </a:extLst>
        </p:spPr>
      </p:pic>
      <p:sp>
        <p:nvSpPr>
          <p:cNvPr id="213008" name="Rectangle 16"/>
          <p:cNvSpPr>
            <a:spLocks noChangeArrowheads="1"/>
          </p:cNvSpPr>
          <p:nvPr/>
        </p:nvSpPr>
        <p:spPr bwMode="auto">
          <a:xfrm>
            <a:off x="7010400" y="990600"/>
            <a:ext cx="381000" cy="5867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smtClean="0">
              <a:ln>
                <a:noFill/>
              </a:ln>
              <a:solidFill>
                <a:srgbClr val="000000"/>
              </a:solidFill>
              <a:effectLst/>
              <a:uLnTx/>
              <a:uFillTx/>
              <a:latin typeface="Arial" charset="0"/>
              <a:ea typeface="+mn-ea"/>
              <a:cs typeface="+mn-cs"/>
            </a:endParaRPr>
          </a:p>
        </p:txBody>
      </p:sp>
      <p:pic>
        <p:nvPicPr>
          <p:cNvPr id="212994" name="Picture 2" descr="koe &amp; wij powerpoint"/>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9015413" cy="1014413"/>
          </a:xfrm>
          <a:prstGeom prst="rect">
            <a:avLst/>
          </a:prstGeom>
          <a:noFill/>
          <a:extLst>
            <a:ext uri="{909E8E84-426E-40DD-AFC4-6F175D3DCCD1}">
              <a14:hiddenFill xmlns:a14="http://schemas.microsoft.com/office/drawing/2010/main">
                <a:solidFill>
                  <a:srgbClr val="FFFFFF"/>
                </a:solidFill>
              </a14:hiddenFill>
            </a:ext>
          </a:extLst>
        </p:spPr>
      </p:pic>
      <p:sp>
        <p:nvSpPr>
          <p:cNvPr id="212995" name="Rectangle 3"/>
          <p:cNvSpPr>
            <a:spLocks noGrp="1" noChangeArrowheads="1"/>
          </p:cNvSpPr>
          <p:nvPr>
            <p:ph type="title"/>
          </p:nvPr>
        </p:nvSpPr>
        <p:spPr>
          <a:xfrm>
            <a:off x="323528" y="914400"/>
            <a:ext cx="6904360" cy="935038"/>
          </a:xfrm>
        </p:spPr>
        <p:txBody>
          <a:bodyPr/>
          <a:lstStyle/>
          <a:p>
            <a:r>
              <a:rPr lang="sv-SE" b="1" dirty="0" smtClean="0"/>
              <a:t>Betesråd från </a:t>
            </a:r>
            <a:r>
              <a:rPr lang="sv-SE" b="1" dirty="0" err="1" smtClean="0"/>
              <a:t>Erfa</a:t>
            </a:r>
            <a:r>
              <a:rPr lang="sv-SE" b="1" dirty="0" smtClean="0"/>
              <a:t>-grupper</a:t>
            </a:r>
            <a:endParaRPr lang="sv-SE" b="1" dirty="0"/>
          </a:p>
        </p:txBody>
      </p:sp>
      <p:sp>
        <p:nvSpPr>
          <p:cNvPr id="213003" name="Rectangle 11"/>
          <p:cNvSpPr>
            <a:spLocks noGrp="1" noChangeArrowheads="1"/>
          </p:cNvSpPr>
          <p:nvPr>
            <p:ph type="body" idx="1"/>
          </p:nvPr>
        </p:nvSpPr>
        <p:spPr>
          <a:xfrm>
            <a:off x="251520" y="2078058"/>
            <a:ext cx="7620000" cy="4525962"/>
          </a:xfrm>
          <a:noFill/>
          <a:ln/>
        </p:spPr>
        <p:txBody>
          <a:bodyPr/>
          <a:lstStyle/>
          <a:p>
            <a:pPr marL="609600" indent="-609600">
              <a:lnSpc>
                <a:spcPct val="80000"/>
              </a:lnSpc>
              <a:buFontTx/>
              <a:buNone/>
            </a:pPr>
            <a:r>
              <a:rPr lang="sv-SE" sz="2800" dirty="0" smtClean="0"/>
              <a:t>1</a:t>
            </a:r>
            <a:r>
              <a:rPr lang="sv-SE" sz="2400" dirty="0" smtClean="0"/>
              <a:t>. Det finns ett </a:t>
            </a:r>
            <a:r>
              <a:rPr lang="sv-SE" sz="2400" dirty="0" err="1" smtClean="0"/>
              <a:t>betessystem</a:t>
            </a:r>
            <a:r>
              <a:rPr lang="sv-SE" sz="2400" dirty="0" smtClean="0"/>
              <a:t> som passar dig</a:t>
            </a:r>
          </a:p>
          <a:p>
            <a:pPr marL="1752600" lvl="3" indent="-381000">
              <a:lnSpc>
                <a:spcPct val="80000"/>
              </a:lnSpc>
              <a:buFontTx/>
              <a:buNone/>
            </a:pPr>
            <a:r>
              <a:rPr lang="sv-SE" sz="1600" dirty="0"/>
              <a:t>När viljan finns, finns ett </a:t>
            </a:r>
            <a:r>
              <a:rPr lang="sv-SE" sz="1600" dirty="0" err="1"/>
              <a:t>betessystem</a:t>
            </a:r>
            <a:endParaRPr lang="sv-SE" sz="1600" dirty="0"/>
          </a:p>
          <a:p>
            <a:pPr marL="609600" indent="-609600">
              <a:lnSpc>
                <a:spcPct val="80000"/>
              </a:lnSpc>
              <a:buFontTx/>
              <a:buNone/>
            </a:pPr>
            <a:r>
              <a:rPr lang="sv-SE" sz="2400" dirty="0" smtClean="0"/>
              <a:t>2. En bra betesplanerare är en flexibel betesplanerare</a:t>
            </a:r>
          </a:p>
          <a:p>
            <a:pPr marL="1752600" lvl="3" indent="-381000">
              <a:lnSpc>
                <a:spcPct val="80000"/>
              </a:lnSpc>
              <a:buFontTx/>
              <a:buNone/>
            </a:pPr>
            <a:r>
              <a:rPr lang="sv-SE" sz="1600" dirty="0"/>
              <a:t>Vi har trots allt alla samma väder, eller hur?</a:t>
            </a:r>
          </a:p>
          <a:p>
            <a:pPr marL="1752600" lvl="3" indent="-1752600">
              <a:lnSpc>
                <a:spcPct val="80000"/>
              </a:lnSpc>
              <a:buFontTx/>
              <a:buNone/>
              <a:tabLst>
                <a:tab pos="628650" algn="l"/>
              </a:tabLst>
            </a:pPr>
            <a:r>
              <a:rPr lang="sv-SE" sz="2400" dirty="0"/>
              <a:t>3. Kon är chefen</a:t>
            </a:r>
          </a:p>
          <a:p>
            <a:pPr marL="1752600" lvl="3" indent="-381000">
              <a:lnSpc>
                <a:spcPct val="80000"/>
              </a:lnSpc>
              <a:buFontTx/>
              <a:buNone/>
            </a:pPr>
            <a:r>
              <a:rPr lang="sv-SE" sz="1600" dirty="0" smtClean="0"/>
              <a:t>Kon har sin egen rytm</a:t>
            </a:r>
          </a:p>
          <a:p>
            <a:pPr marL="609600" indent="-609600">
              <a:lnSpc>
                <a:spcPct val="80000"/>
              </a:lnSpc>
              <a:buFontTx/>
              <a:buNone/>
            </a:pPr>
            <a:r>
              <a:rPr lang="sv-SE" sz="2400" dirty="0" smtClean="0"/>
              <a:t>4. Urea kan definitivt påverkas </a:t>
            </a:r>
          </a:p>
          <a:p>
            <a:pPr marL="1752600" lvl="3" indent="-381000">
              <a:lnSpc>
                <a:spcPct val="80000"/>
              </a:lnSpc>
              <a:buFontTx/>
              <a:buNone/>
            </a:pPr>
            <a:r>
              <a:rPr lang="sv-SE" sz="1600" dirty="0" smtClean="0"/>
              <a:t> Mindre kogödsel och mer vall gör under</a:t>
            </a:r>
          </a:p>
          <a:p>
            <a:pPr marL="609600" indent="-609600">
              <a:lnSpc>
                <a:spcPct val="80000"/>
              </a:lnSpc>
              <a:buFontTx/>
              <a:buNone/>
            </a:pPr>
            <a:r>
              <a:rPr lang="sv-SE" sz="2400" dirty="0" smtClean="0"/>
              <a:t>5. Putsning som ett instrument i betesskötsel</a:t>
            </a:r>
          </a:p>
          <a:p>
            <a:pPr marL="1752600" lvl="3" indent="-381000">
              <a:lnSpc>
                <a:spcPct val="80000"/>
              </a:lnSpc>
              <a:buFontTx/>
              <a:buNone/>
            </a:pPr>
            <a:r>
              <a:rPr lang="sv-SE" sz="1600" dirty="0" smtClean="0"/>
              <a:t>Bättre smak med putsning</a:t>
            </a:r>
          </a:p>
          <a:p>
            <a:pPr marL="609600" indent="-609600">
              <a:lnSpc>
                <a:spcPct val="80000"/>
              </a:lnSpc>
              <a:buFontTx/>
              <a:buAutoNum type="arabicPeriod"/>
            </a:pPr>
            <a:endParaRPr lang="sv-SE" sz="2800" dirty="0" smtClean="0"/>
          </a:p>
          <a:p>
            <a:pPr marL="609600" indent="-609600">
              <a:lnSpc>
                <a:spcPct val="80000"/>
              </a:lnSpc>
            </a:pPr>
            <a:endParaRPr lang="sv-SE" sz="2800" b="1" dirty="0"/>
          </a:p>
        </p:txBody>
      </p:sp>
    </p:spTree>
    <p:extLst>
      <p:ext uri="{BB962C8B-B14F-4D97-AF65-F5344CB8AC3E}">
        <p14:creationId xmlns:p14="http://schemas.microsoft.com/office/powerpoint/2010/main" val="2807538700"/>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a:xfrm>
            <a:off x="491642" y="230188"/>
            <a:ext cx="8442796" cy="791650"/>
          </a:xfrm>
        </p:spPr>
        <p:txBody>
          <a:bodyPr/>
          <a:lstStyle/>
          <a:p>
            <a:r>
              <a:rPr lang="sv-SE" altLang="nl-NL" b="1" dirty="0" smtClean="0"/>
              <a:t>Praktiska råd: bete och stora gårdar</a:t>
            </a:r>
          </a:p>
        </p:txBody>
      </p:sp>
      <p:sp>
        <p:nvSpPr>
          <p:cNvPr id="41987" name="Tijdelijke aanduiding voor inhoud 3"/>
          <p:cNvSpPr>
            <a:spLocks noGrp="1"/>
          </p:cNvSpPr>
          <p:nvPr>
            <p:ph idx="1"/>
          </p:nvPr>
        </p:nvSpPr>
        <p:spPr>
          <a:xfrm>
            <a:off x="457200" y="1125538"/>
            <a:ext cx="8229600" cy="4038600"/>
          </a:xfrm>
        </p:spPr>
        <p:txBody>
          <a:bodyPr/>
          <a:lstStyle/>
          <a:p>
            <a:pPr>
              <a:buFont typeface="Arial" panose="020B0604020202020204" pitchFamily="34" charset="0"/>
              <a:buChar char="•"/>
            </a:pPr>
            <a:r>
              <a:rPr lang="sv-SE" altLang="nl-NL" dirty="0" smtClean="0"/>
              <a:t>Gör det bara!</a:t>
            </a:r>
          </a:p>
          <a:p>
            <a:pPr lvl="1">
              <a:buFont typeface="Arial" panose="020B0604020202020204" pitchFamily="34" charset="0"/>
              <a:buChar char="•"/>
            </a:pPr>
            <a:r>
              <a:rPr lang="sv-SE" altLang="nl-NL" dirty="0" smtClean="0"/>
              <a:t>Vad är en stor besättning?</a:t>
            </a:r>
          </a:p>
          <a:p>
            <a:pPr>
              <a:buFont typeface="Arial" panose="020B0604020202020204" pitchFamily="34" charset="0"/>
              <a:buChar char="•"/>
            </a:pPr>
            <a:r>
              <a:rPr lang="sv-SE" altLang="nl-NL" dirty="0" smtClean="0"/>
              <a:t>Allting är större...</a:t>
            </a:r>
          </a:p>
          <a:p>
            <a:pPr lvl="1">
              <a:buFont typeface="Arial" panose="020B0604020202020204" pitchFamily="34" charset="0"/>
              <a:buChar char="•"/>
            </a:pPr>
            <a:r>
              <a:rPr lang="sv-SE" altLang="nl-NL" dirty="0" smtClean="0"/>
              <a:t>Effekten också..</a:t>
            </a:r>
          </a:p>
          <a:p>
            <a:pPr>
              <a:buFont typeface="Arial" panose="020B0604020202020204" pitchFamily="34" charset="0"/>
              <a:buChar char="•"/>
            </a:pPr>
            <a:r>
              <a:rPr lang="sv-SE" altLang="nl-NL" dirty="0" smtClean="0"/>
              <a:t>Drivgångar, dricksvatten</a:t>
            </a:r>
          </a:p>
          <a:p>
            <a:pPr>
              <a:buFont typeface="Arial" panose="020B0604020202020204" pitchFamily="34" charset="0"/>
              <a:buChar char="•"/>
            </a:pPr>
            <a:r>
              <a:rPr lang="sv-SE" altLang="nl-NL" dirty="0" smtClean="0"/>
              <a:t>Tillräcklig betestilldelning</a:t>
            </a:r>
          </a:p>
          <a:p>
            <a:pPr>
              <a:buFont typeface="Arial" panose="020B0604020202020204" pitchFamily="34" charset="0"/>
              <a:buChar char="•"/>
            </a:pPr>
            <a:r>
              <a:rPr lang="sv-SE" altLang="nl-NL" dirty="0" smtClean="0"/>
              <a:t>Dela upp besättningen...</a:t>
            </a:r>
          </a:p>
          <a:p>
            <a:pPr lvl="1">
              <a:buFont typeface="Arial" panose="020B0604020202020204" pitchFamily="34" charset="0"/>
              <a:buChar char="•"/>
            </a:pPr>
            <a:r>
              <a:rPr lang="sv-SE" altLang="nl-NL" dirty="0" smtClean="0"/>
              <a:t>Hög- och lågmjölkande, ålder, laktationsstadium</a:t>
            </a:r>
          </a:p>
          <a:p>
            <a:pPr>
              <a:buFont typeface="Arial" panose="020B0604020202020204" pitchFamily="34" charset="0"/>
              <a:buChar char="•"/>
            </a:pPr>
            <a:r>
              <a:rPr lang="sv-SE" altLang="nl-NL" dirty="0" smtClean="0"/>
              <a:t>Kort rotation vid risk för trampskador i betet</a:t>
            </a:r>
          </a:p>
          <a:p>
            <a:pPr>
              <a:buFont typeface="Arial" panose="020B0604020202020204" pitchFamily="34" charset="0"/>
              <a:buChar char="•"/>
            </a:pPr>
            <a:r>
              <a:rPr lang="sv-SE" altLang="nl-NL" dirty="0" smtClean="0"/>
              <a:t>Ingen stress, korna bestämmer takten</a:t>
            </a:r>
          </a:p>
          <a:p>
            <a:endParaRPr lang="sv-SE" altLang="nl-NL" dirty="0" smtClean="0"/>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5925" y="1399782"/>
            <a:ext cx="3648075" cy="273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5" name="Afbeelding 4"/>
          <p:cNvPicPr>
            <a:picLocks noChangeAspect="1"/>
          </p:cNvPicPr>
          <p:nvPr/>
        </p:nvPicPr>
        <p:blipFill>
          <a:blip r:embed="rId3"/>
          <a:stretch>
            <a:fillRect/>
          </a:stretch>
        </p:blipFill>
        <p:spPr>
          <a:xfrm>
            <a:off x="4713040" y="5845976"/>
            <a:ext cx="9016765" cy="1012024"/>
          </a:xfrm>
          <a:prstGeom prst="rect">
            <a:avLst/>
          </a:prstGeom>
        </p:spPr>
      </p:pic>
    </p:spTree>
    <p:extLst>
      <p:ext uri="{BB962C8B-B14F-4D97-AF65-F5344CB8AC3E}">
        <p14:creationId xmlns:p14="http://schemas.microsoft.com/office/powerpoint/2010/main" val="3423886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r>
              <a:rPr lang="sv-SE" b="1" dirty="0" smtClean="0"/>
              <a:t>Innovationer &amp; Forskning i Nederländarna</a:t>
            </a:r>
            <a:endParaRPr lang="sv-SE" b="1"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755575" y="1579418"/>
            <a:ext cx="6086782" cy="4081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4288" y="1340768"/>
            <a:ext cx="165893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2280" y="3357436"/>
            <a:ext cx="1318751" cy="360040"/>
          </a:xfrm>
          <a:prstGeom prst="rect">
            <a:avLst/>
          </a:prstGeom>
        </p:spPr>
      </p:pic>
    </p:spTree>
    <p:extLst>
      <p:ext uri="{BB962C8B-B14F-4D97-AF65-F5344CB8AC3E}">
        <p14:creationId xmlns:p14="http://schemas.microsoft.com/office/powerpoint/2010/main" val="119320495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GNES_achtergrond pp_051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203" y="359588"/>
            <a:ext cx="8995284" cy="6382173"/>
          </a:xfrm>
          <a:prstGeom prst="rect">
            <a:avLst/>
          </a:prstGeom>
        </p:spPr>
      </p:pic>
      <p:pic>
        <p:nvPicPr>
          <p:cNvPr id="7" name="Afbeelding 6" descr="achtergrond engel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087" y="1083735"/>
            <a:ext cx="8253781" cy="5637936"/>
          </a:xfrm>
          <a:prstGeom prst="rect">
            <a:avLst/>
          </a:prstGeom>
        </p:spPr>
      </p:pic>
      <p:pic>
        <p:nvPicPr>
          <p:cNvPr id="9" name="Afbeelding 8"/>
          <p:cNvPicPr>
            <a:picLocks noChangeAspect="1"/>
          </p:cNvPicPr>
          <p:nvPr/>
        </p:nvPicPr>
        <p:blipFill>
          <a:blip r:embed="rId4"/>
          <a:stretch>
            <a:fillRect/>
          </a:stretch>
        </p:blipFill>
        <p:spPr>
          <a:xfrm>
            <a:off x="3633702" y="3031812"/>
            <a:ext cx="2568946" cy="838209"/>
          </a:xfrm>
          <a:prstGeom prst="rect">
            <a:avLst/>
          </a:prstGeom>
        </p:spPr>
      </p:pic>
      <p:pic>
        <p:nvPicPr>
          <p:cNvPr id="10" name="Afbeelding 9"/>
          <p:cNvPicPr>
            <a:picLocks noChangeAspect="1"/>
          </p:cNvPicPr>
          <p:nvPr/>
        </p:nvPicPr>
        <p:blipFill>
          <a:blip r:embed="rId4"/>
          <a:stretch>
            <a:fillRect/>
          </a:stretch>
        </p:blipFill>
        <p:spPr>
          <a:xfrm rot="17840203">
            <a:off x="2581962" y="2136208"/>
            <a:ext cx="2552700" cy="825500"/>
          </a:xfrm>
          <a:prstGeom prst="rect">
            <a:avLst/>
          </a:prstGeom>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b="18410"/>
          <a:stretch/>
        </p:blipFill>
        <p:spPr>
          <a:xfrm>
            <a:off x="3551767" y="3865035"/>
            <a:ext cx="2959100" cy="2476498"/>
          </a:xfrm>
          <a:prstGeom prst="rect">
            <a:avLst/>
          </a:prstGeom>
        </p:spPr>
      </p:pic>
      <p:pic>
        <p:nvPicPr>
          <p:cNvPr id="2" name="Afbeelding 1"/>
          <p:cNvPicPr>
            <a:picLocks noChangeAspect="1"/>
          </p:cNvPicPr>
          <p:nvPr/>
        </p:nvPicPr>
        <p:blipFill>
          <a:blip r:embed="rId6"/>
          <a:stretch>
            <a:fillRect/>
          </a:stretch>
        </p:blipFill>
        <p:spPr>
          <a:xfrm>
            <a:off x="5791200" y="3872313"/>
            <a:ext cx="2451100" cy="1104900"/>
          </a:xfrm>
          <a:prstGeom prst="rect">
            <a:avLst/>
          </a:prstGeom>
        </p:spPr>
      </p:pic>
      <p:pic>
        <p:nvPicPr>
          <p:cNvPr id="5" name="Afbeelding 4"/>
          <p:cNvPicPr>
            <a:picLocks noChangeAspect="1"/>
          </p:cNvPicPr>
          <p:nvPr/>
        </p:nvPicPr>
        <p:blipFill>
          <a:blip r:embed="rId7"/>
          <a:stretch>
            <a:fillRect/>
          </a:stretch>
        </p:blipFill>
        <p:spPr>
          <a:xfrm>
            <a:off x="1466770" y="4055532"/>
            <a:ext cx="4279900" cy="609600"/>
          </a:xfrm>
          <a:prstGeom prst="rect">
            <a:avLst/>
          </a:prstGeom>
        </p:spPr>
      </p:pic>
      <p:sp>
        <p:nvSpPr>
          <p:cNvPr id="3" name="Tekstvak 2"/>
          <p:cNvSpPr txBox="1"/>
          <p:nvPr/>
        </p:nvSpPr>
        <p:spPr>
          <a:xfrm>
            <a:off x="4518939" y="2087293"/>
            <a:ext cx="26138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solidFill>
                  <a:prstClr val="black"/>
                </a:solidFill>
                <a:latin typeface="Calibri"/>
              </a:rPr>
              <a:t>Teknik</a:t>
            </a:r>
            <a:endParaRPr kumimoji="0" lang="en-GB"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Ekonomi</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 </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arbete</a:t>
            </a:r>
            <a:endParaRPr kumimoji="0" lang="en-GB"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Social </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frågor</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Afbeelding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58709" y="452582"/>
            <a:ext cx="1357746" cy="905164"/>
          </a:xfrm>
          <a:prstGeom prst="rect">
            <a:avLst/>
          </a:prstGeom>
        </p:spPr>
      </p:pic>
      <p:pic>
        <p:nvPicPr>
          <p:cNvPr id="12"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58709" y="1458638"/>
            <a:ext cx="1345679" cy="70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758709" y="2273597"/>
            <a:ext cx="1357746" cy="77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p:cNvPicPr>
            <a:picLocks noChangeAspect="1"/>
          </p:cNvPicPr>
          <p:nvPr/>
        </p:nvPicPr>
        <p:blipFill>
          <a:blip r:embed="rId11"/>
          <a:stretch>
            <a:fillRect/>
          </a:stretch>
        </p:blipFill>
        <p:spPr>
          <a:xfrm>
            <a:off x="1307003" y="484680"/>
            <a:ext cx="1084910" cy="1583969"/>
          </a:xfrm>
          <a:prstGeom prst="rect">
            <a:avLst/>
          </a:prstGeom>
        </p:spPr>
      </p:pic>
      <p:sp>
        <p:nvSpPr>
          <p:cNvPr id="14" name="Tekstvak 13"/>
          <p:cNvSpPr txBox="1"/>
          <p:nvPr/>
        </p:nvSpPr>
        <p:spPr>
          <a:xfrm>
            <a:off x="2529386" y="522300"/>
            <a:ext cx="40589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Forskning</a:t>
            </a:r>
            <a:r>
              <a:rPr kumimoji="0" lang="nl-NL" sz="1800" b="0" i="0" u="none" strike="noStrike" kern="1200" cap="none" spc="0" normalizeH="0" noProof="0" dirty="0" smtClean="0">
                <a:ln>
                  <a:noFill/>
                </a:ln>
                <a:solidFill>
                  <a:prstClr val="black"/>
                </a:solidFill>
                <a:effectLst/>
                <a:uLnTx/>
                <a:uFillTx/>
                <a:latin typeface="Calibri"/>
                <a:ea typeface="+mn-ea"/>
                <a:cs typeface="+mn-cs"/>
              </a:rPr>
              <a:t> om bete</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497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r>
              <a:rPr lang="sv-SE" b="1" dirty="0" smtClean="0"/>
              <a:t>Mobil mjölkning</a:t>
            </a:r>
            <a:endParaRPr lang="sv-SE" b="1" dirty="0"/>
          </a:p>
        </p:txBody>
      </p:sp>
      <p:sp>
        <p:nvSpPr>
          <p:cNvPr id="288772" name="Rectangle 4"/>
          <p:cNvSpPr>
            <a:spLocks noGrp="1" noChangeArrowheads="1"/>
          </p:cNvSpPr>
          <p:nvPr>
            <p:ph type="body" idx="1"/>
          </p:nvPr>
        </p:nvSpPr>
        <p:spPr>
          <a:xfrm>
            <a:off x="202826" y="1279525"/>
            <a:ext cx="8521188" cy="4089600"/>
          </a:xfrm>
        </p:spPr>
        <p:txBody>
          <a:bodyPr/>
          <a:lstStyle/>
          <a:p>
            <a:pPr>
              <a:lnSpc>
                <a:spcPct val="90000"/>
              </a:lnSpc>
              <a:buFont typeface="Arial" panose="020B0604020202020204" pitchFamily="34" charset="0"/>
              <a:buChar char="•"/>
            </a:pPr>
            <a:r>
              <a:rPr lang="sv-SE" sz="2400" dirty="0" smtClean="0"/>
              <a:t>Perspektiv för mobilt mjölkstall</a:t>
            </a:r>
          </a:p>
          <a:p>
            <a:pPr>
              <a:lnSpc>
                <a:spcPct val="90000"/>
              </a:lnSpc>
              <a:buFont typeface="Arial" panose="020B0604020202020204" pitchFamily="34" charset="0"/>
              <a:buChar char="•"/>
            </a:pPr>
            <a:r>
              <a:rPr lang="sv-SE" sz="2400" dirty="0" smtClean="0"/>
              <a:t>Betet på långt avstånd från stallet</a:t>
            </a:r>
          </a:p>
          <a:p>
            <a:pPr>
              <a:lnSpc>
                <a:spcPct val="90000"/>
              </a:lnSpc>
              <a:buFont typeface="Arial" panose="020B0604020202020204" pitchFamily="34" charset="0"/>
              <a:buChar char="•"/>
            </a:pPr>
            <a:r>
              <a:rPr lang="sv-SE" sz="2400" dirty="0" smtClean="0"/>
              <a:t>Partiellt bete för stora gårdar</a:t>
            </a:r>
          </a:p>
          <a:p>
            <a:pPr>
              <a:lnSpc>
                <a:spcPct val="90000"/>
              </a:lnSpc>
              <a:buFont typeface="Arial" panose="020B0604020202020204" pitchFamily="34" charset="0"/>
              <a:buChar char="•"/>
            </a:pPr>
            <a:r>
              <a:rPr lang="sv-SE" sz="2400" dirty="0" smtClean="0"/>
              <a:t>“Naturjordbruk”</a:t>
            </a:r>
          </a:p>
          <a:p>
            <a:pPr>
              <a:lnSpc>
                <a:spcPct val="90000"/>
              </a:lnSpc>
              <a:buFont typeface="Arial" panose="020B0604020202020204" pitchFamily="34" charset="0"/>
              <a:buChar char="•"/>
            </a:pPr>
            <a:endParaRPr lang="sv-SE" sz="2400" dirty="0" smtClean="0"/>
          </a:p>
          <a:p>
            <a:pPr>
              <a:lnSpc>
                <a:spcPct val="90000"/>
              </a:lnSpc>
              <a:buFont typeface="Arial" panose="020B0604020202020204" pitchFamily="34" charset="0"/>
              <a:buChar char="•"/>
            </a:pPr>
            <a:r>
              <a:rPr lang="sv-SE" sz="2400" dirty="0" smtClean="0"/>
              <a:t>Forskningsteman “</a:t>
            </a:r>
            <a:r>
              <a:rPr lang="sv-SE" sz="2400" dirty="0" err="1" smtClean="0"/>
              <a:t>Natureluur</a:t>
            </a:r>
            <a:r>
              <a:rPr lang="sv-SE" sz="2400" dirty="0" smtClean="0"/>
              <a:t>” (NL)</a:t>
            </a:r>
          </a:p>
          <a:p>
            <a:pPr>
              <a:lnSpc>
                <a:spcPct val="90000"/>
              </a:lnSpc>
              <a:buNone/>
            </a:pPr>
            <a:r>
              <a:rPr lang="sv-SE" sz="2400" dirty="0" smtClean="0"/>
              <a:t>	(2008-2010)</a:t>
            </a:r>
          </a:p>
          <a:p>
            <a:pPr>
              <a:lnSpc>
                <a:spcPct val="90000"/>
              </a:lnSpc>
              <a:buFont typeface="Arial" panose="020B0604020202020204" pitchFamily="34" charset="0"/>
              <a:buChar char="•"/>
            </a:pPr>
            <a:r>
              <a:rPr lang="sv-SE" sz="2400" dirty="0" smtClean="0"/>
              <a:t>Teknisk utveckling av innovationen</a:t>
            </a:r>
          </a:p>
          <a:p>
            <a:pPr>
              <a:lnSpc>
                <a:spcPct val="90000"/>
              </a:lnSpc>
              <a:buFont typeface="Arial" panose="020B0604020202020204" pitchFamily="34" charset="0"/>
              <a:buChar char="•"/>
            </a:pPr>
            <a:r>
              <a:rPr lang="sv-SE" sz="2400" dirty="0" smtClean="0"/>
              <a:t>Undersök </a:t>
            </a:r>
            <a:r>
              <a:rPr lang="sv-SE" sz="2400" dirty="0" err="1" smtClean="0"/>
              <a:t>betessystem</a:t>
            </a:r>
            <a:r>
              <a:rPr lang="sv-SE" sz="2400" dirty="0" smtClean="0"/>
              <a:t> med ‘</a:t>
            </a:r>
            <a:r>
              <a:rPr lang="sv-SE" sz="2400" dirty="0" err="1" smtClean="0"/>
              <a:t>Natureluur</a:t>
            </a:r>
            <a:r>
              <a:rPr lang="sv-SE" sz="2400" dirty="0" smtClean="0"/>
              <a:t>’</a:t>
            </a:r>
          </a:p>
          <a:p>
            <a:pPr>
              <a:lnSpc>
                <a:spcPct val="90000"/>
              </a:lnSpc>
              <a:buFont typeface="Arial" panose="020B0604020202020204" pitchFamily="34" charset="0"/>
              <a:buChar char="•"/>
            </a:pPr>
            <a:r>
              <a:rPr lang="sv-SE" sz="2400" dirty="0" smtClean="0"/>
              <a:t>Hur kommer korna att reagera?</a:t>
            </a:r>
          </a:p>
          <a:p>
            <a:pPr>
              <a:lnSpc>
                <a:spcPct val="90000"/>
              </a:lnSpc>
              <a:buFont typeface="Arial" panose="020B0604020202020204" pitchFamily="34" charset="0"/>
              <a:buChar char="•"/>
            </a:pPr>
            <a:r>
              <a:rPr lang="sv-SE" sz="2400" dirty="0" smtClean="0"/>
              <a:t>Optimera skötseln</a:t>
            </a:r>
          </a:p>
          <a:p>
            <a:pPr>
              <a:lnSpc>
                <a:spcPct val="90000"/>
              </a:lnSpc>
            </a:pPr>
            <a:endParaRPr lang="sv-SE" sz="2400" dirty="0"/>
          </a:p>
        </p:txBody>
      </p:sp>
      <p:pic>
        <p:nvPicPr>
          <p:cNvPr id="288773" name="Picture 5" descr="F:\foto's\persfoto's Natureluur\Natureluur pers 2 interne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00" y="332656"/>
            <a:ext cx="3200400" cy="2101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F:\foto's\foto's fred\_RGB9293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85930" y="3306917"/>
            <a:ext cx="3229470" cy="2161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662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77959" y="696473"/>
            <a:ext cx="7240556" cy="1086639"/>
          </a:xfrm>
        </p:spPr>
        <p:txBody>
          <a:bodyPr/>
          <a:lstStyle/>
          <a:p>
            <a:r>
              <a:rPr lang="sv-SE" sz="2400" dirty="0" smtClean="0">
                <a:solidFill>
                  <a:schemeClr val="tx1"/>
                </a:solidFill>
                <a:latin typeface="+mn-lt"/>
              </a:rPr>
              <a:t>Kriterium för utmärkt </a:t>
            </a:r>
            <a:r>
              <a:rPr lang="sv-SE" sz="2400" dirty="0" err="1" smtClean="0">
                <a:solidFill>
                  <a:schemeClr val="tx1"/>
                </a:solidFill>
                <a:latin typeface="+mn-lt"/>
              </a:rPr>
              <a:t>vallkvalitet</a:t>
            </a:r>
            <a:r>
              <a:rPr lang="sv-SE" sz="2400" dirty="0" smtClean="0">
                <a:solidFill>
                  <a:schemeClr val="tx1"/>
                </a:solidFill>
                <a:latin typeface="+mn-lt"/>
              </a:rPr>
              <a:t> för högmjölkande kor</a:t>
            </a:r>
            <a:endParaRPr lang="sv-SE" sz="2400" dirty="0">
              <a:solidFill>
                <a:schemeClr val="tx1"/>
              </a:solidFill>
              <a:latin typeface="+mn-lt"/>
            </a:endParaRPr>
          </a:p>
        </p:txBody>
      </p:sp>
      <p:sp>
        <p:nvSpPr>
          <p:cNvPr id="7" name="Rectangle 3"/>
          <p:cNvSpPr>
            <a:spLocks noGrp="1" noChangeArrowheads="1"/>
          </p:cNvSpPr>
          <p:nvPr/>
        </p:nvSpPr>
        <p:spPr bwMode="auto">
          <a:xfrm>
            <a:off x="596072" y="1557385"/>
            <a:ext cx="6691313" cy="308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1000" indent="-381000" eaLnBrk="0" hangingPunct="0">
              <a:spcBef>
                <a:spcPct val="20000"/>
              </a:spcBef>
              <a:buChar char="•"/>
              <a:defRPr sz="3200">
                <a:solidFill>
                  <a:schemeClr val="tx1"/>
                </a:solidFill>
                <a:latin typeface="Arial" charset="0"/>
              </a:defRPr>
            </a:lvl1pPr>
            <a:lvl2pPr marL="1047750" indent="-4762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AU" altLang="en-US" sz="2000" b="0" i="0" u="none" strike="noStrike" kern="0" cap="none" spc="0" normalizeH="0" baseline="0" dirty="0" smtClean="0">
                <a:ln>
                  <a:noFill/>
                </a:ln>
                <a:solidFill>
                  <a:prstClr val="black"/>
                </a:solidFill>
                <a:effectLst/>
                <a:uLnTx/>
                <a:uFillTx/>
                <a:latin typeface="Calibri"/>
                <a:ea typeface="+mn-ea"/>
                <a:cs typeface="+mn-cs"/>
              </a:rPr>
              <a:t>Bra </a:t>
            </a:r>
            <a:r>
              <a:rPr kumimoji="0" lang="en-AU" altLang="en-US" sz="2000" b="0" i="0" u="none" strike="noStrike" kern="0" cap="none" spc="0" normalizeH="0" baseline="0" dirty="0" err="1" smtClean="0">
                <a:ln>
                  <a:noFill/>
                </a:ln>
                <a:solidFill>
                  <a:prstClr val="black"/>
                </a:solidFill>
                <a:effectLst/>
                <a:uLnTx/>
                <a:uFillTx/>
                <a:latin typeface="Calibri"/>
                <a:ea typeface="+mn-ea"/>
                <a:cs typeface="+mn-cs"/>
              </a:rPr>
              <a:t>näringsvärde</a:t>
            </a:r>
            <a:r>
              <a:rPr kumimoji="0" lang="en-AU" altLang="en-US" sz="2000" b="0" i="0" u="none" strike="noStrike" kern="0" cap="none" spc="0" normalizeH="0" baseline="0" dirty="0" smtClean="0">
                <a:ln>
                  <a:noFill/>
                </a:ln>
                <a:solidFill>
                  <a:prstClr val="black"/>
                </a:solidFill>
                <a:effectLst/>
                <a:uLnTx/>
                <a:uFillTx/>
                <a:latin typeface="Calibri"/>
                <a:ea typeface="+mn-ea"/>
                <a:cs typeface="+mn-cs"/>
              </a:rPr>
              <a:t>	</a:t>
            </a:r>
          </a:p>
          <a:p>
            <a:pPr marL="1047750" marR="0" lvl="1" indent="-476250" algn="l" defTabSz="914400" rtl="0" eaLnBrk="1" fontAlgn="auto" latinLnBrk="0" hangingPunct="1">
              <a:lnSpc>
                <a:spcPct val="100000"/>
              </a:lnSpc>
              <a:spcBef>
                <a:spcPct val="40000"/>
              </a:spcBef>
              <a:spcAft>
                <a:spcPts val="0"/>
              </a:spcAft>
              <a:buClrTx/>
              <a:buSzPct val="130000"/>
              <a:buFontTx/>
              <a:buChar char="–"/>
              <a:tabLst>
                <a:tab pos="3233738" algn="l"/>
              </a:tabLst>
              <a:defRPr/>
            </a:pPr>
            <a:r>
              <a:rPr kumimoji="0" lang="en-AU" altLang="en-US" sz="2000" b="0" i="0" u="none" strike="noStrike" kern="0" cap="none" spc="0" normalizeH="0" baseline="0" dirty="0" err="1" smtClean="0">
                <a:ln>
                  <a:noFill/>
                </a:ln>
                <a:solidFill>
                  <a:prstClr val="black"/>
                </a:solidFill>
                <a:effectLst/>
                <a:uLnTx/>
                <a:uFillTx/>
                <a:latin typeface="Calibri"/>
                <a:ea typeface="+mn-ea"/>
                <a:cs typeface="+mn-cs"/>
              </a:rPr>
              <a:t>Energi</a:t>
            </a:r>
            <a:r>
              <a:rPr kumimoji="0" lang="en-AU" altLang="en-US" sz="2000" b="0" i="0" u="none" strike="noStrike" kern="0" cap="none" spc="0" normalizeH="0" baseline="0" dirty="0" smtClean="0">
                <a:ln>
                  <a:noFill/>
                </a:ln>
                <a:solidFill>
                  <a:prstClr val="black"/>
                </a:solidFill>
                <a:effectLst/>
                <a:uLnTx/>
                <a:uFillTx/>
                <a:latin typeface="Calibri"/>
                <a:ea typeface="+mn-ea"/>
                <a:cs typeface="+mn-cs"/>
              </a:rPr>
              <a:t>	11-11,5 MJ/kg ts</a:t>
            </a:r>
          </a:p>
          <a:p>
            <a:pPr marL="1047750" marR="0" lvl="1" indent="-476250" algn="l" defTabSz="914400" rtl="0" eaLnBrk="1" fontAlgn="auto" latinLnBrk="0" hangingPunct="1">
              <a:lnSpc>
                <a:spcPct val="100000"/>
              </a:lnSpc>
              <a:spcBef>
                <a:spcPct val="40000"/>
              </a:spcBef>
              <a:spcAft>
                <a:spcPts val="0"/>
              </a:spcAft>
              <a:buClrTx/>
              <a:buSzPct val="130000"/>
              <a:buFontTx/>
              <a:buChar char="–"/>
              <a:tabLst>
                <a:tab pos="3233738" algn="l"/>
              </a:tabLst>
              <a:defRPr/>
            </a:pPr>
            <a:r>
              <a:rPr kumimoji="0" lang="en-AU" altLang="en-US" sz="2000" b="0" i="0" u="none" strike="noStrike" kern="0" cap="none" spc="0" normalizeH="0" baseline="0" dirty="0" smtClean="0">
                <a:ln>
                  <a:noFill/>
                </a:ln>
                <a:solidFill>
                  <a:prstClr val="black"/>
                </a:solidFill>
                <a:effectLst/>
                <a:uLnTx/>
                <a:uFillTx/>
                <a:latin typeface="Calibri"/>
                <a:ea typeface="+mn-ea"/>
                <a:cs typeface="+mn-cs"/>
              </a:rPr>
              <a:t>Råprotein	130-160 g/kg ts</a:t>
            </a:r>
          </a:p>
          <a:p>
            <a:pPr marL="1047750" marR="0" lvl="1" indent="-476250" algn="l" defTabSz="914400" rtl="0" eaLnBrk="1" fontAlgn="auto" latinLnBrk="0" hangingPunct="1">
              <a:lnSpc>
                <a:spcPct val="100000"/>
              </a:lnSpc>
              <a:spcBef>
                <a:spcPct val="40000"/>
              </a:spcBef>
              <a:spcAft>
                <a:spcPts val="0"/>
              </a:spcAft>
              <a:buClrTx/>
              <a:buSzPct val="130000"/>
              <a:buFontTx/>
              <a:buChar char="–"/>
              <a:tabLst>
                <a:tab pos="3233738" algn="l"/>
              </a:tabLst>
              <a:defRPr/>
            </a:pPr>
            <a:r>
              <a:rPr lang="en-AU" altLang="en-US" sz="2000" kern="0" dirty="0" err="1">
                <a:solidFill>
                  <a:prstClr val="black"/>
                </a:solidFill>
                <a:latin typeface="Calibri"/>
              </a:rPr>
              <a:t>T</a:t>
            </a:r>
            <a:r>
              <a:rPr lang="en-AU" altLang="en-US" sz="2000" kern="0" dirty="0" err="1" smtClean="0">
                <a:solidFill>
                  <a:prstClr val="black"/>
                </a:solidFill>
                <a:latin typeface="Calibri"/>
              </a:rPr>
              <a:t>s</a:t>
            </a:r>
            <a:r>
              <a:rPr kumimoji="0" lang="en-AU" altLang="en-US" sz="2000" b="0" i="0" u="none" strike="noStrike" kern="0" cap="none" spc="0" normalizeH="0" baseline="0" dirty="0" smtClean="0">
                <a:ln>
                  <a:noFill/>
                </a:ln>
                <a:solidFill>
                  <a:prstClr val="black"/>
                </a:solidFill>
                <a:effectLst/>
                <a:uLnTx/>
                <a:uFillTx/>
                <a:latin typeface="Calibri"/>
                <a:ea typeface="+mn-ea"/>
                <a:cs typeface="+mn-cs"/>
              </a:rPr>
              <a:t>	30-35%</a:t>
            </a:r>
          </a:p>
          <a:p>
            <a:pPr marL="1047750" marR="0" lvl="1" indent="-476250" algn="l" defTabSz="914400" rtl="0" eaLnBrk="1" fontAlgn="auto" latinLnBrk="0" hangingPunct="1">
              <a:lnSpc>
                <a:spcPct val="100000"/>
              </a:lnSpc>
              <a:spcBef>
                <a:spcPct val="40000"/>
              </a:spcBef>
              <a:spcAft>
                <a:spcPts val="0"/>
              </a:spcAft>
              <a:buClrTx/>
              <a:buSzPct val="130000"/>
              <a:buFontTx/>
              <a:buChar char="–"/>
              <a:tabLst>
                <a:tab pos="3233738" algn="l"/>
              </a:tabLst>
              <a:defRPr/>
            </a:pPr>
            <a:r>
              <a:rPr lang="en-AU" altLang="en-US" sz="2000" kern="0" dirty="0" err="1">
                <a:solidFill>
                  <a:prstClr val="black"/>
                </a:solidFill>
                <a:latin typeface="Calibri"/>
              </a:rPr>
              <a:t>F</a:t>
            </a:r>
            <a:r>
              <a:rPr kumimoji="0" lang="en-AU" altLang="en-US" sz="2000" b="0" i="0" u="none" strike="noStrike" kern="0" cap="none" spc="0" normalizeH="0" baseline="0" dirty="0" err="1" smtClean="0">
                <a:ln>
                  <a:noFill/>
                </a:ln>
                <a:solidFill>
                  <a:prstClr val="black"/>
                </a:solidFill>
                <a:effectLst/>
                <a:uLnTx/>
                <a:uFillTx/>
                <a:latin typeface="Calibri"/>
                <a:ea typeface="+mn-ea"/>
                <a:cs typeface="+mn-cs"/>
              </a:rPr>
              <a:t>iber</a:t>
            </a:r>
            <a:r>
              <a:rPr kumimoji="0" lang="en-AU" altLang="en-US" sz="2000" b="0" i="0" u="none" strike="noStrike" kern="0" cap="none" spc="0" normalizeH="0" baseline="0" dirty="0" smtClean="0">
                <a:ln>
                  <a:noFill/>
                </a:ln>
                <a:solidFill>
                  <a:prstClr val="black"/>
                </a:solidFill>
                <a:effectLst/>
                <a:uLnTx/>
                <a:uFillTx/>
                <a:latin typeface="Calibri"/>
                <a:ea typeface="+mn-ea"/>
                <a:cs typeface="+mn-cs"/>
              </a:rPr>
              <a:t>	450-550 g NDF/kg ts</a:t>
            </a: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AU" altLang="en-US" sz="2000" b="0" i="0" u="none" strike="noStrike" kern="0" cap="none" spc="0" normalizeH="0" baseline="0" dirty="0" err="1" smtClean="0">
                <a:ln>
                  <a:noFill/>
                </a:ln>
                <a:solidFill>
                  <a:prstClr val="black"/>
                </a:solidFill>
                <a:effectLst/>
                <a:uLnTx/>
                <a:uFillTx/>
                <a:latin typeface="Calibri"/>
                <a:ea typeface="+mn-ea"/>
                <a:cs typeface="+mn-cs"/>
              </a:rPr>
              <a:t>Smakligt</a:t>
            </a:r>
            <a:r>
              <a:rPr kumimoji="0" lang="en-AU" altLang="en-US" sz="2000" b="0" i="0" u="none" strike="noStrike" kern="0" cap="none" spc="0" normalizeH="0" baseline="0" dirty="0" smtClean="0">
                <a:ln>
                  <a:noFill/>
                </a:ln>
                <a:solidFill>
                  <a:prstClr val="black"/>
                </a:solidFill>
                <a:effectLst/>
                <a:uLnTx/>
                <a:uFillTx/>
                <a:latin typeface="Calibri"/>
                <a:ea typeface="+mn-ea"/>
                <a:cs typeface="+mn-cs"/>
              </a:rPr>
              <a:t> </a:t>
            </a: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AU" altLang="en-US" sz="2000" b="0" i="0" u="none" strike="noStrike" kern="0" cap="none" spc="0" normalizeH="0" baseline="0" dirty="0" smtClean="0">
                <a:ln>
                  <a:noFill/>
                </a:ln>
                <a:solidFill>
                  <a:prstClr val="black"/>
                </a:solidFill>
                <a:effectLst/>
                <a:uLnTx/>
                <a:uFillTx/>
                <a:latin typeface="Calibri"/>
                <a:ea typeface="+mn-ea"/>
                <a:cs typeface="+mn-cs"/>
              </a:rPr>
              <a:t>Bra </a:t>
            </a:r>
            <a:r>
              <a:rPr kumimoji="0" lang="en-AU" altLang="en-US" sz="2000" b="0" i="0" u="none" strike="noStrike" kern="0" cap="none" spc="0" normalizeH="0" baseline="0" dirty="0" err="1" smtClean="0">
                <a:ln>
                  <a:noFill/>
                </a:ln>
                <a:solidFill>
                  <a:prstClr val="black"/>
                </a:solidFill>
                <a:effectLst/>
                <a:uLnTx/>
                <a:uFillTx/>
                <a:latin typeface="Calibri"/>
                <a:ea typeface="+mn-ea"/>
                <a:cs typeface="+mn-cs"/>
              </a:rPr>
              <a:t>hygienisk</a:t>
            </a:r>
            <a:r>
              <a:rPr kumimoji="0" lang="en-AU" altLang="en-US" sz="2000" b="0" i="0" u="none" strike="noStrike" kern="0" cap="none" spc="0" normalizeH="0" dirty="0" smtClean="0">
                <a:ln>
                  <a:noFill/>
                </a:ln>
                <a:solidFill>
                  <a:prstClr val="black"/>
                </a:solidFill>
                <a:effectLst/>
                <a:uLnTx/>
                <a:uFillTx/>
                <a:latin typeface="Calibri"/>
                <a:ea typeface="+mn-ea"/>
                <a:cs typeface="+mn-cs"/>
              </a:rPr>
              <a:t> </a:t>
            </a:r>
            <a:r>
              <a:rPr kumimoji="0" lang="en-AU" altLang="en-US" sz="2000" b="0" i="0" u="none" strike="noStrike" kern="0" cap="none" spc="0" normalizeH="0" dirty="0" err="1" smtClean="0">
                <a:ln>
                  <a:noFill/>
                </a:ln>
                <a:solidFill>
                  <a:prstClr val="black"/>
                </a:solidFill>
                <a:effectLst/>
                <a:uLnTx/>
                <a:uFillTx/>
                <a:latin typeface="Calibri"/>
                <a:ea typeface="+mn-ea"/>
                <a:cs typeface="+mn-cs"/>
              </a:rPr>
              <a:t>kvalitet</a:t>
            </a:r>
            <a:endParaRPr kumimoji="0" lang="en-AU" altLang="en-US" sz="2000" b="0" i="0" u="none" strike="noStrike" kern="0" cap="none" spc="0" normalizeH="0" baseline="0" dirty="0" smtClean="0">
              <a:ln>
                <a:noFill/>
              </a:ln>
              <a:solidFill>
                <a:prstClr val="black"/>
              </a:solidFill>
              <a:effectLst/>
              <a:uLnTx/>
              <a:uFillTx/>
              <a:latin typeface="Calibri"/>
              <a:ea typeface="+mn-ea"/>
              <a:cs typeface="+mn-cs"/>
            </a:endParaRPr>
          </a:p>
        </p:txBody>
      </p:sp>
      <p:pic>
        <p:nvPicPr>
          <p:cNvPr id="3" name="Bildobjekt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2238" y="3797982"/>
            <a:ext cx="3812988" cy="2859741"/>
          </a:xfrm>
          <a:prstGeom prst="rect">
            <a:avLst/>
          </a:prstGeom>
          <a:ln>
            <a:noFill/>
          </a:ln>
          <a:effectLst>
            <a:outerShdw blurRad="292100" dist="139700" dir="2700000" algn="tl" rotWithShape="0">
              <a:srgbClr val="333333">
                <a:alpha val="65000"/>
              </a:srgbClr>
            </a:outerShdw>
          </a:effectLst>
        </p:spPr>
      </p:pic>
      <p:sp>
        <p:nvSpPr>
          <p:cNvPr id="6" name="textruta 5"/>
          <p:cNvSpPr txBox="1"/>
          <p:nvPr/>
        </p:nvSpPr>
        <p:spPr>
          <a:xfrm>
            <a:off x="7519442" y="6332368"/>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7421610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1" y="230188"/>
            <a:ext cx="7054467" cy="791650"/>
          </a:xfrm>
        </p:spPr>
        <p:txBody>
          <a:bodyPr/>
          <a:lstStyle/>
          <a:p>
            <a:r>
              <a:rPr lang="sv-SE" b="1" dirty="0" smtClean="0"/>
              <a:t>Dynamiskt bete – välj det rätta betessystemet</a:t>
            </a:r>
            <a:endParaRPr lang="sv-SE" b="1" dirty="0"/>
          </a:p>
        </p:txBody>
      </p:sp>
      <p:sp>
        <p:nvSpPr>
          <p:cNvPr id="3" name="Tijdelijke aanduiding voor tekst 2"/>
          <p:cNvSpPr>
            <a:spLocks noGrp="1"/>
          </p:cNvSpPr>
          <p:nvPr>
            <p:ph type="body" sz="quarter" idx="10"/>
          </p:nvPr>
        </p:nvSpPr>
        <p:spPr>
          <a:xfrm>
            <a:off x="421200" y="1835249"/>
            <a:ext cx="4070991" cy="4089600"/>
          </a:xfrm>
        </p:spPr>
        <p:txBody>
          <a:bodyPr/>
          <a:lstStyle/>
          <a:p>
            <a:r>
              <a:rPr lang="sv-SE" dirty="0" smtClean="0"/>
              <a:t>Välj systemet som passar...</a:t>
            </a:r>
          </a:p>
          <a:p>
            <a:pPr lvl="1"/>
            <a:r>
              <a:rPr lang="sv-SE" dirty="0" smtClean="0"/>
              <a:t>din gård och...</a:t>
            </a:r>
          </a:p>
          <a:p>
            <a:pPr lvl="1"/>
            <a:r>
              <a:rPr lang="sv-SE" dirty="0"/>
              <a:t>din preferens</a:t>
            </a:r>
            <a:endParaRPr lang="sv-SE" dirty="0" smtClean="0"/>
          </a:p>
          <a:p>
            <a:r>
              <a:rPr lang="sv-SE" dirty="0" smtClean="0"/>
              <a:t>Ex: max betestillväxt och betesutnyttjande: </a:t>
            </a:r>
            <a:r>
              <a:rPr lang="sv-SE" dirty="0" err="1" smtClean="0"/>
              <a:t>stripbete</a:t>
            </a:r>
            <a:r>
              <a:rPr lang="sv-SE" dirty="0" smtClean="0"/>
              <a:t>, rotationsbete</a:t>
            </a:r>
          </a:p>
          <a:p>
            <a:r>
              <a:rPr lang="sv-SE" dirty="0" smtClean="0"/>
              <a:t>Ex: min arbete: kontinuerligt bete</a:t>
            </a:r>
            <a:endParaRPr lang="sv-SE" dirty="0"/>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60059"/>
          <a:stretch/>
        </p:blipFill>
        <p:spPr bwMode="auto">
          <a:xfrm>
            <a:off x="4582731" y="1678969"/>
            <a:ext cx="4563965" cy="2088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58967"/>
          <a:stretch/>
        </p:blipFill>
        <p:spPr bwMode="auto">
          <a:xfrm>
            <a:off x="4585429" y="3782050"/>
            <a:ext cx="4558571" cy="214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7578" y="1182596"/>
            <a:ext cx="4374269" cy="420931"/>
          </a:xfrm>
          <a:prstGeom prst="rect">
            <a:avLst/>
          </a:prstGeom>
        </p:spPr>
      </p:pic>
    </p:spTree>
    <p:extLst>
      <p:ext uri="{BB962C8B-B14F-4D97-AF65-F5344CB8AC3E}">
        <p14:creationId xmlns:p14="http://schemas.microsoft.com/office/powerpoint/2010/main" val="405563190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b="1" dirty="0" smtClean="0"/>
              <a:t>Robot och bete</a:t>
            </a:r>
            <a:endParaRPr lang="sv-SE" b="1" dirty="0"/>
          </a:p>
        </p:txBody>
      </p:sp>
      <p:sp>
        <p:nvSpPr>
          <p:cNvPr id="3" name="Tijdelijke aanduiding voor tekst 2"/>
          <p:cNvSpPr>
            <a:spLocks noGrp="1"/>
          </p:cNvSpPr>
          <p:nvPr>
            <p:ph type="body" sz="quarter" idx="10"/>
          </p:nvPr>
        </p:nvSpPr>
        <p:spPr/>
        <p:txBody>
          <a:bodyPr/>
          <a:lstStyle/>
          <a:p>
            <a:pPr>
              <a:buFont typeface="Arial" panose="020B0604020202020204" pitchFamily="34" charset="0"/>
              <a:buChar char="•"/>
            </a:pPr>
            <a:r>
              <a:rPr lang="sv-SE" dirty="0" smtClean="0"/>
              <a:t>Se broschyr (på holländska): </a:t>
            </a:r>
            <a:r>
              <a:rPr lang="sv-SE" dirty="0" smtClean="0">
                <a:hlinkClick r:id="rId2"/>
              </a:rPr>
              <a:t>http://www.stichtingweidegang.nl/images/RobotenWeiden/Eindproducten/RobotWeiden_Concepten_102015.pdf</a:t>
            </a:r>
            <a:endParaRPr lang="sv-SE" dirty="0" smtClean="0"/>
          </a:p>
          <a:p>
            <a:endParaRPr lang="sv-S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96952"/>
            <a:ext cx="9144000" cy="2021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p:cNvPicPr>
            <a:picLocks noChangeAspect="1"/>
          </p:cNvPicPr>
          <p:nvPr/>
        </p:nvPicPr>
        <p:blipFill>
          <a:blip r:embed="rId4"/>
          <a:stretch>
            <a:fillRect/>
          </a:stretch>
        </p:blipFill>
        <p:spPr>
          <a:xfrm>
            <a:off x="6228184" y="5012928"/>
            <a:ext cx="2915816" cy="538942"/>
          </a:xfrm>
          <a:prstGeom prst="rect">
            <a:avLst/>
          </a:prstGeom>
        </p:spPr>
      </p:pic>
    </p:spTree>
    <p:extLst>
      <p:ext uri="{BB962C8B-B14F-4D97-AF65-F5344CB8AC3E}">
        <p14:creationId xmlns:p14="http://schemas.microsoft.com/office/powerpoint/2010/main" val="384491241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sv-SE" b="1" dirty="0" smtClean="0">
                <a:solidFill>
                  <a:schemeClr val="tx1"/>
                </a:solidFill>
              </a:rPr>
              <a:t>Verktyg – Färsk beteskalender</a:t>
            </a:r>
            <a:br>
              <a:rPr lang="sv-SE" b="1" dirty="0" smtClean="0">
                <a:solidFill>
                  <a:schemeClr val="tx1"/>
                </a:solidFill>
              </a:rPr>
            </a:br>
            <a:r>
              <a:rPr lang="sv-SE" b="1" dirty="0" smtClean="0"/>
              <a:t>Sommar 2013</a:t>
            </a:r>
            <a:endParaRPr lang="sv-SE" b="1" dirty="0">
              <a:solidFill>
                <a:schemeClr val="tx1"/>
              </a:solidFill>
            </a:endParaRP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389815" y="0"/>
            <a:ext cx="5163760" cy="174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05919" y="1660525"/>
            <a:ext cx="5164137"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8876" y="3406775"/>
            <a:ext cx="4775200" cy="178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7475" y="5165835"/>
            <a:ext cx="4289425" cy="178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el 3"/>
          <p:cNvGraphicFramePr>
            <a:graphicFrameLocks noGrp="1"/>
          </p:cNvGraphicFramePr>
          <p:nvPr>
            <p:extLst>
              <p:ext uri="{D42A27DB-BD31-4B8C-83A1-F6EECF244321}">
                <p14:modId xmlns:p14="http://schemas.microsoft.com/office/powerpoint/2010/main" val="1038052256"/>
              </p:ext>
            </p:extLst>
          </p:nvPr>
        </p:nvGraphicFramePr>
        <p:xfrm>
          <a:off x="6660232" y="3719567"/>
          <a:ext cx="1752600" cy="1143000"/>
        </p:xfrm>
        <a:graphic>
          <a:graphicData uri="http://schemas.openxmlformats.org/drawingml/2006/table">
            <a:tbl>
              <a:tblPr/>
              <a:tblGrid>
                <a:gridCol w="354351">
                  <a:extLst>
                    <a:ext uri="{9D8B030D-6E8A-4147-A177-3AD203B41FA5}">
                      <a16:colId xmlns:a16="http://schemas.microsoft.com/office/drawing/2014/main" val="20000"/>
                    </a:ext>
                  </a:extLst>
                </a:gridCol>
                <a:gridCol w="1398249">
                  <a:extLst>
                    <a:ext uri="{9D8B030D-6E8A-4147-A177-3AD203B41FA5}">
                      <a16:colId xmlns:a16="http://schemas.microsoft.com/office/drawing/2014/main" val="20001"/>
                    </a:ext>
                  </a:extLst>
                </a:gridCol>
              </a:tblGrid>
              <a:tr h="190500">
                <a:tc gridSpan="2">
                  <a:txBody>
                    <a:bodyPr/>
                    <a:lstStyle/>
                    <a:p>
                      <a:pPr algn="l" fontAlgn="b"/>
                      <a:r>
                        <a:rPr lang="nl-NL" sz="1100" b="1" i="0" u="none" strike="noStrike" dirty="0">
                          <a:solidFill>
                            <a:srgbClr val="000000"/>
                          </a:solidFill>
                          <a:effectLst/>
                          <a:latin typeface="Calibri" panose="020F0502020204030204" pitchFamily="34" charset="0"/>
                        </a:rPr>
                        <a:t>k</a:t>
                      </a:r>
                      <a:r>
                        <a:rPr lang="nl-NL" sz="1100" b="1" i="0" u="none" strike="noStrike" dirty="0" smtClean="0">
                          <a:solidFill>
                            <a:srgbClr val="000000"/>
                          </a:solidFill>
                          <a:effectLst/>
                          <a:latin typeface="Calibri" panose="020F0502020204030204" pitchFamily="34" charset="0"/>
                        </a:rPr>
                        <a:t>g ts intag per dag från: </a:t>
                      </a:r>
                      <a:endParaRPr lang="nl-NL" sz="11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endParaRPr lang="nl-NL"/>
                    </a:p>
                  </a:txBody>
                  <a:tcPr/>
                </a:tc>
                <a:extLst>
                  <a:ext uri="{0D108BD9-81ED-4DB2-BD59-A6C34878D82A}">
                    <a16:rowId xmlns:a16="http://schemas.microsoft.com/office/drawing/2014/main" val="10000"/>
                  </a:ext>
                </a:extLst>
              </a:tr>
              <a:tr h="190500">
                <a:tc>
                  <a:txBody>
                    <a:bodyPr/>
                    <a:lstStyle/>
                    <a:p>
                      <a:pPr algn="l" fontAlgn="b"/>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993300"/>
                    </a:solidFill>
                  </a:tcPr>
                </a:tc>
                <a:tc>
                  <a:txBody>
                    <a:bodyPr/>
                    <a:lstStyle/>
                    <a:p>
                      <a:pPr algn="l" fontAlgn="b"/>
                      <a:r>
                        <a:rPr lang="nl-NL" sz="1100" b="0" i="0" u="none" strike="noStrike" dirty="0" smtClean="0">
                          <a:solidFill>
                            <a:srgbClr val="000000"/>
                          </a:solidFill>
                          <a:effectLst/>
                          <a:latin typeface="Calibri" panose="020F0502020204030204" pitchFamily="34" charset="0"/>
                        </a:rPr>
                        <a:t>Kraftfoder</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E26B0A"/>
                    </a:solidFill>
                  </a:tcPr>
                </a:tc>
                <a:tc>
                  <a:txBody>
                    <a:bodyPr/>
                    <a:lstStyle/>
                    <a:p>
                      <a:pPr algn="l" fontAlgn="b"/>
                      <a:r>
                        <a:rPr lang="nl-NL" sz="1100" b="0" i="0" u="none" strike="noStrike" dirty="0" smtClean="0">
                          <a:solidFill>
                            <a:srgbClr val="000000"/>
                          </a:solidFill>
                          <a:effectLst/>
                          <a:latin typeface="Calibri" panose="020F0502020204030204" pitchFamily="34" charset="0"/>
                        </a:rPr>
                        <a:t>Annat</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2"/>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00"/>
                    </a:solidFill>
                  </a:tcPr>
                </a:tc>
                <a:tc>
                  <a:txBody>
                    <a:bodyPr/>
                    <a:lstStyle/>
                    <a:p>
                      <a:pPr algn="l" fontAlgn="b"/>
                      <a:r>
                        <a:rPr lang="nl-NL" sz="1100" b="0" i="0" u="none" strike="noStrike" dirty="0" smtClean="0">
                          <a:solidFill>
                            <a:srgbClr val="000000"/>
                          </a:solidFill>
                          <a:effectLst/>
                          <a:latin typeface="Calibri" panose="020F0502020204030204" pitchFamily="34" charset="0"/>
                        </a:rPr>
                        <a:t>Majsensilage</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3"/>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76933C"/>
                    </a:solidFill>
                  </a:tcPr>
                </a:tc>
                <a:tc>
                  <a:txBody>
                    <a:bodyPr/>
                    <a:lstStyle/>
                    <a:p>
                      <a:pPr algn="l" fontAlgn="b"/>
                      <a:r>
                        <a:rPr lang="nl-NL" sz="1100" b="0" i="0" u="none" strike="noStrike" dirty="0" smtClean="0">
                          <a:solidFill>
                            <a:srgbClr val="000000"/>
                          </a:solidFill>
                          <a:effectLst/>
                          <a:latin typeface="Calibri" panose="020F0502020204030204" pitchFamily="34" charset="0"/>
                        </a:rPr>
                        <a:t>Gräsensilage</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4"/>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FF00"/>
                    </a:solidFill>
                  </a:tcPr>
                </a:tc>
                <a:tc>
                  <a:txBody>
                    <a:bodyPr/>
                    <a:lstStyle/>
                    <a:p>
                      <a:pPr algn="l" fontAlgn="b"/>
                      <a:r>
                        <a:rPr lang="nl-NL" sz="1100" b="0" i="0" u="none" strike="noStrike" dirty="0" smtClean="0">
                          <a:solidFill>
                            <a:srgbClr val="000000"/>
                          </a:solidFill>
                          <a:effectLst/>
                          <a:latin typeface="Calibri" panose="020F0502020204030204" pitchFamily="34" charset="0"/>
                        </a:rPr>
                        <a:t>Bete</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05429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sv-SE" b="1" dirty="0" smtClean="0"/>
              <a:t>Sensordata – betestid</a:t>
            </a:r>
            <a:endParaRPr lang="sv-SE" b="1" dirty="0"/>
          </a:p>
        </p:txBody>
      </p:sp>
      <p:sp>
        <p:nvSpPr>
          <p:cNvPr id="3" name="Tijdelijke aanduiding voor tekst 2"/>
          <p:cNvSpPr>
            <a:spLocks noGrp="1"/>
          </p:cNvSpPr>
          <p:nvPr>
            <p:ph type="body" sz="quarter" idx="10"/>
          </p:nvPr>
        </p:nvSpPr>
        <p:spPr/>
        <p:txBody>
          <a:bodyPr/>
          <a:lstStyle/>
          <a:p>
            <a:endParaRPr lang="sv-SE" dirty="0" smtClean="0"/>
          </a:p>
          <a:p>
            <a:endParaRPr lang="sv-SE" dirty="0" smtClean="0"/>
          </a:p>
          <a:p>
            <a:endParaRPr lang="sv-SE" dirty="0" smtClean="0"/>
          </a:p>
          <a:p>
            <a:endParaRPr lang="sv-SE" dirty="0" smtClean="0"/>
          </a:p>
          <a:p>
            <a:endParaRPr lang="sv-SE" dirty="0" smtClean="0"/>
          </a:p>
          <a:p>
            <a:r>
              <a:rPr lang="sv-SE" dirty="0" smtClean="0"/>
              <a:t>Practical </a:t>
            </a:r>
            <a:r>
              <a:rPr lang="sv-SE" dirty="0" err="1" smtClean="0"/>
              <a:t>tool</a:t>
            </a:r>
            <a:r>
              <a:rPr lang="sv-SE" dirty="0" smtClean="0"/>
              <a:t> for farmers</a:t>
            </a:r>
          </a:p>
          <a:p>
            <a:pPr lvl="1"/>
            <a:r>
              <a:rPr lang="sv-SE" dirty="0" smtClean="0"/>
              <a:t>Uthållighet</a:t>
            </a:r>
          </a:p>
        </p:txBody>
      </p:sp>
      <p:pic>
        <p:nvPicPr>
          <p:cNvPr id="2867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486" y="5234609"/>
            <a:ext cx="4229493" cy="147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486" y="1202981"/>
            <a:ext cx="6145213"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06223" y="672410"/>
            <a:ext cx="333533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63334" y="5117410"/>
            <a:ext cx="35782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920560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48" y="114642"/>
            <a:ext cx="8442796" cy="840125"/>
          </a:xfrm>
        </p:spPr>
        <p:txBody>
          <a:bodyPr/>
          <a:lstStyle/>
          <a:p>
            <a:r>
              <a:rPr lang="sv-SE" b="1" dirty="0" smtClean="0"/>
              <a:t>Innovation: Virtuellt stängsel</a:t>
            </a:r>
            <a:endParaRPr lang="sv-SE" b="1" dirty="0"/>
          </a:p>
        </p:txBody>
      </p:sp>
      <p:sp>
        <p:nvSpPr>
          <p:cNvPr id="3" name="Text Placeholder 2"/>
          <p:cNvSpPr>
            <a:spLocks noGrp="1"/>
          </p:cNvSpPr>
          <p:nvPr>
            <p:ph type="body" sz="quarter" idx="10"/>
          </p:nvPr>
        </p:nvSpPr>
        <p:spPr>
          <a:xfrm>
            <a:off x="167323" y="1313653"/>
            <a:ext cx="8521188" cy="4089600"/>
          </a:xfrm>
        </p:spPr>
        <p:txBody>
          <a:bodyPr/>
          <a:lstStyle/>
          <a:p>
            <a:pPr lvl="1"/>
            <a:endParaRPr lang="sv-SE" dirty="0" smtClean="0"/>
          </a:p>
          <a:p>
            <a:endParaRPr lang="sv-SE" dirty="0"/>
          </a:p>
        </p:txBody>
      </p:sp>
      <p:grpSp>
        <p:nvGrpSpPr>
          <p:cNvPr id="1024" name="Group 1023"/>
          <p:cNvGrpSpPr>
            <a:grpSpLocks noChangeAspect="1"/>
          </p:cNvGrpSpPr>
          <p:nvPr/>
        </p:nvGrpSpPr>
        <p:grpSpPr>
          <a:xfrm>
            <a:off x="3707861" y="194825"/>
            <a:ext cx="5402071" cy="6410011"/>
            <a:chOff x="331301" y="1238287"/>
            <a:chExt cx="3956613" cy="4694854"/>
          </a:xfrm>
        </p:grpSpPr>
        <p:sp>
          <p:nvSpPr>
            <p:cNvPr id="5" name="Rectangle 4"/>
            <p:cNvSpPr/>
            <p:nvPr/>
          </p:nvSpPr>
          <p:spPr>
            <a:xfrm>
              <a:off x="51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6" name="Rectangle 5"/>
            <p:cNvSpPr/>
            <p:nvPr/>
          </p:nvSpPr>
          <p:spPr>
            <a:xfrm>
              <a:off x="87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 name="Rectangle 6"/>
            <p:cNvSpPr/>
            <p:nvPr/>
          </p:nvSpPr>
          <p:spPr>
            <a:xfrm>
              <a:off x="123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 name="Rectangle 7"/>
            <p:cNvSpPr/>
            <p:nvPr/>
          </p:nvSpPr>
          <p:spPr>
            <a:xfrm>
              <a:off x="159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 name="Rectangle 8"/>
            <p:cNvSpPr/>
            <p:nvPr/>
          </p:nvSpPr>
          <p:spPr>
            <a:xfrm>
              <a:off x="195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 name="Rectangle 9"/>
            <p:cNvSpPr/>
            <p:nvPr/>
          </p:nvSpPr>
          <p:spPr>
            <a:xfrm>
              <a:off x="231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 name="Rectangle 10"/>
            <p:cNvSpPr/>
            <p:nvPr/>
          </p:nvSpPr>
          <p:spPr>
            <a:xfrm>
              <a:off x="267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 name="Rectangle 11"/>
            <p:cNvSpPr/>
            <p:nvPr/>
          </p:nvSpPr>
          <p:spPr>
            <a:xfrm>
              <a:off x="303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3" name="Rectangle 12"/>
            <p:cNvSpPr/>
            <p:nvPr/>
          </p:nvSpPr>
          <p:spPr>
            <a:xfrm>
              <a:off x="339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4" name="Rectangle 13"/>
            <p:cNvSpPr/>
            <p:nvPr/>
          </p:nvSpPr>
          <p:spPr>
            <a:xfrm>
              <a:off x="375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5" name="Straight Connector 14"/>
            <p:cNvCxnSpPr/>
            <p:nvPr/>
          </p:nvCxnSpPr>
          <p:spPr>
            <a:xfrm>
              <a:off x="1235772" y="1238295"/>
              <a:ext cx="0" cy="371000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55772" y="1238293"/>
              <a:ext cx="0" cy="3814778"/>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15772" y="1238292"/>
              <a:ext cx="0" cy="3867167"/>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75772" y="1238291"/>
              <a:ext cx="0" cy="3919556"/>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35772" y="1238290"/>
              <a:ext cx="0" cy="3971945"/>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395772" y="1238289"/>
              <a:ext cx="0" cy="4024334"/>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55772" y="1238288"/>
              <a:ext cx="0" cy="4091819"/>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15772" y="1238287"/>
              <a:ext cx="0" cy="4163267"/>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515772" y="1238287"/>
              <a:ext cx="3600000" cy="1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22509" y="4948295"/>
              <a:ext cx="613264"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74395" y="5000683"/>
              <a:ext cx="92137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30957" y="5053071"/>
              <a:ext cx="1224816" cy="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5181" y="5105459"/>
              <a:ext cx="1530591"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39405" y="5157847"/>
              <a:ext cx="1836368"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93629" y="5210235"/>
              <a:ext cx="2142143" cy="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47853" y="5262623"/>
              <a:ext cx="2447920" cy="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1002077" y="5315011"/>
              <a:ext cx="2753695" cy="15106"/>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1056301" y="5372159"/>
              <a:ext cx="3059471" cy="14698"/>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22509" y="4948295"/>
              <a:ext cx="0" cy="615185"/>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672058" y="5000683"/>
              <a:ext cx="4675" cy="56279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30957" y="5053071"/>
              <a:ext cx="0" cy="510409"/>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785181" y="5105459"/>
              <a:ext cx="0" cy="458021"/>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39405" y="5157847"/>
              <a:ext cx="0" cy="405633"/>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93629" y="5210235"/>
              <a:ext cx="0" cy="353245"/>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47853" y="5255887"/>
              <a:ext cx="0" cy="307593"/>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002077" y="5308275"/>
              <a:ext cx="0" cy="255205"/>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056301" y="5384477"/>
              <a:ext cx="0" cy="179003"/>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93629" y="1238287"/>
              <a:ext cx="70767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4710" y="4895907"/>
              <a:ext cx="311062"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68285" y="4895908"/>
              <a:ext cx="0" cy="66757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511302"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0</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46" name="Rectangle 45"/>
            <p:cNvSpPr/>
            <p:nvPr/>
          </p:nvSpPr>
          <p:spPr>
            <a:xfrm>
              <a:off x="1941038"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47" name="Rectangle 46"/>
            <p:cNvSpPr/>
            <p:nvPr/>
          </p:nvSpPr>
          <p:spPr>
            <a:xfrm>
              <a:off x="876301"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1</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48" name="Rectangle 47"/>
            <p:cNvSpPr/>
            <p:nvPr/>
          </p:nvSpPr>
          <p:spPr>
            <a:xfrm>
              <a:off x="1241300"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2</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49" name="Rectangle 48"/>
            <p:cNvSpPr/>
            <p:nvPr/>
          </p:nvSpPr>
          <p:spPr>
            <a:xfrm>
              <a:off x="1606299"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3</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0" name="Rectangle 49"/>
            <p:cNvSpPr/>
            <p:nvPr/>
          </p:nvSpPr>
          <p:spPr>
            <a:xfrm>
              <a:off x="1971298"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4</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1" name="Rectangle 50"/>
            <p:cNvSpPr/>
            <p:nvPr/>
          </p:nvSpPr>
          <p:spPr>
            <a:xfrm>
              <a:off x="2336297"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5</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2" name="Rectangle 51"/>
            <p:cNvSpPr/>
            <p:nvPr/>
          </p:nvSpPr>
          <p:spPr>
            <a:xfrm>
              <a:off x="2701296"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6</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3" name="Rectangle 52"/>
            <p:cNvSpPr/>
            <p:nvPr/>
          </p:nvSpPr>
          <p:spPr>
            <a:xfrm>
              <a:off x="3066295"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7</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4" name="Rectangle 53"/>
            <p:cNvSpPr/>
            <p:nvPr/>
          </p:nvSpPr>
          <p:spPr>
            <a:xfrm>
              <a:off x="3431294"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8</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5" name="Rectangle 54"/>
            <p:cNvSpPr/>
            <p:nvPr/>
          </p:nvSpPr>
          <p:spPr>
            <a:xfrm>
              <a:off x="3796293"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9</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6" name="Rectangle 55"/>
            <p:cNvSpPr/>
            <p:nvPr/>
          </p:nvSpPr>
          <p:spPr>
            <a:xfrm>
              <a:off x="336830" y="5563490"/>
              <a:ext cx="904470" cy="3696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smtClean="0">
                  <a:ln>
                    <a:noFill/>
                  </a:ln>
                  <a:solidFill>
                    <a:srgbClr val="292929"/>
                  </a:solidFill>
                  <a:effectLst/>
                  <a:uLnTx/>
                  <a:uFillTx/>
                  <a:latin typeface="Calibri"/>
                  <a:ea typeface="+mn-ea"/>
                  <a:cs typeface="+mn-cs"/>
                </a:rPr>
                <a:t>Switch board</a:t>
              </a:r>
              <a:endParaRPr kumimoji="0" lang="nl-NL" sz="1200" b="1" i="0" u="none" strike="noStrike" kern="1200" cap="none" spc="0" normalizeH="0" baseline="0" noProof="0" dirty="0">
                <a:ln>
                  <a:noFill/>
                </a:ln>
                <a:solidFill>
                  <a:srgbClr val="292929"/>
                </a:solidFill>
                <a:effectLst/>
                <a:uLnTx/>
                <a:uFillTx/>
                <a:latin typeface="Calibri"/>
                <a:ea typeface="+mn-ea"/>
                <a:cs typeface="+mn-cs"/>
              </a:endParaRPr>
            </a:p>
          </p:txBody>
        </p:sp>
        <p:sp>
          <p:nvSpPr>
            <p:cNvPr id="57" name="Rectangle 56"/>
            <p:cNvSpPr/>
            <p:nvPr/>
          </p:nvSpPr>
          <p:spPr>
            <a:xfrm>
              <a:off x="1467325" y="5563490"/>
              <a:ext cx="1019355" cy="3696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err="1" smtClean="0">
                  <a:ln>
                    <a:noFill/>
                  </a:ln>
                  <a:solidFill>
                    <a:srgbClr val="292929"/>
                  </a:solidFill>
                  <a:effectLst/>
                  <a:uLnTx/>
                  <a:uFillTx/>
                  <a:latin typeface="Calibri"/>
                  <a:ea typeface="+mn-ea"/>
                  <a:cs typeface="+mn-cs"/>
                </a:rPr>
                <a:t>Energiser</a:t>
              </a:r>
              <a:endParaRPr kumimoji="0" lang="nl-NL" sz="1200" b="1" i="0" u="none" strike="noStrike" kern="1200" cap="none" spc="0" normalizeH="0" baseline="0" noProof="0" dirty="0">
                <a:ln>
                  <a:noFill/>
                </a:ln>
                <a:solidFill>
                  <a:srgbClr val="292929"/>
                </a:solidFill>
                <a:effectLst/>
                <a:uLnTx/>
                <a:uFillTx/>
                <a:latin typeface="Calibri"/>
                <a:ea typeface="+mn-ea"/>
                <a:cs typeface="+mn-cs"/>
              </a:endParaRPr>
            </a:p>
          </p:txBody>
        </p:sp>
        <p:cxnSp>
          <p:nvCxnSpPr>
            <p:cNvPr id="58" name="Straight Connector 57"/>
            <p:cNvCxnSpPr>
              <a:stCxn id="57" idx="1"/>
              <a:endCxn id="56" idx="3"/>
            </p:cNvCxnSpPr>
            <p:nvPr/>
          </p:nvCxnSpPr>
          <p:spPr>
            <a:xfrm flipH="1">
              <a:off x="1241300" y="5748316"/>
              <a:ext cx="2260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241300" y="5829694"/>
              <a:ext cx="2260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15772" y="1238297"/>
              <a:ext cx="0" cy="4325183"/>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331301" y="1343386"/>
              <a:ext cx="3956613" cy="3409025"/>
            </a:xfrm>
            <a:prstGeom prst="rect">
              <a:avLst/>
            </a:prstGeom>
            <a:noFill/>
            <a:ln w="635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62" name="Straight Connector 61"/>
            <p:cNvCxnSpPr/>
            <p:nvPr/>
          </p:nvCxnSpPr>
          <p:spPr>
            <a:xfrm>
              <a:off x="875772" y="1238296"/>
              <a:ext cx="0" cy="365761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595772" y="1238294"/>
              <a:ext cx="0" cy="376238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69"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4328158" y="1632939"/>
            <a:ext cx="415268" cy="419437"/>
          </a:xfrm>
          <a:prstGeom prst="rect">
            <a:avLst/>
          </a:prstGeom>
          <a:noFill/>
          <a:ln>
            <a:noFill/>
          </a:ln>
          <a:extLst/>
        </p:spPr>
      </p:pic>
      <p:grpSp>
        <p:nvGrpSpPr>
          <p:cNvPr id="70" name="Group 69"/>
          <p:cNvGrpSpPr/>
          <p:nvPr/>
        </p:nvGrpSpPr>
        <p:grpSpPr>
          <a:xfrm>
            <a:off x="4117339" y="1441344"/>
            <a:ext cx="168375" cy="232284"/>
            <a:chOff x="1628891" y="1138876"/>
            <a:chExt cx="123818" cy="169525"/>
          </a:xfrm>
        </p:grpSpPr>
        <p:sp>
          <p:nvSpPr>
            <p:cNvPr id="71" name="Oval 70"/>
            <p:cNvSpPr/>
            <p:nvPr/>
          </p:nvSpPr>
          <p:spPr>
            <a:xfrm>
              <a:off x="1628891" y="1242637"/>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72" name="Straight Connector 71"/>
            <p:cNvCxnSpPr/>
            <p:nvPr/>
          </p:nvCxnSpPr>
          <p:spPr>
            <a:xfrm flipV="1">
              <a:off x="1676060" y="1145209"/>
              <a:ext cx="0" cy="121298"/>
            </a:xfrm>
            <a:prstGeom prst="line">
              <a:avLst/>
            </a:prstGeom>
            <a:solidFill>
              <a:srgbClr val="00B0F0"/>
            </a:solidFill>
            <a:ln w="25400" cap="flat" cmpd="sng" algn="ctr">
              <a:solidFill>
                <a:srgbClr val="00B0F0"/>
              </a:solidFill>
              <a:prstDash val="solid"/>
            </a:ln>
            <a:effectLst/>
          </p:spPr>
        </p:cxnSp>
        <p:cxnSp>
          <p:nvCxnSpPr>
            <p:cNvPr id="73" name="Straight Connector 72"/>
            <p:cNvCxnSpPr/>
            <p:nvPr/>
          </p:nvCxnSpPr>
          <p:spPr>
            <a:xfrm>
              <a:off x="1664268" y="1138876"/>
              <a:ext cx="88441" cy="46278"/>
            </a:xfrm>
            <a:prstGeom prst="line">
              <a:avLst/>
            </a:prstGeom>
            <a:solidFill>
              <a:srgbClr val="00B0F0"/>
            </a:solidFill>
            <a:ln w="25400" cap="flat" cmpd="sng" algn="ctr">
              <a:solidFill>
                <a:srgbClr val="00B0F0"/>
              </a:solidFill>
              <a:prstDash val="solid"/>
            </a:ln>
            <a:effectLst/>
          </p:spPr>
        </p:cxnSp>
        <p:sp>
          <p:nvSpPr>
            <p:cNvPr id="74" name="Oval 73"/>
            <p:cNvSpPr/>
            <p:nvPr/>
          </p:nvSpPr>
          <p:spPr>
            <a:xfrm>
              <a:off x="1688759" y="1275763"/>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75" name="Straight Connector 74"/>
            <p:cNvCxnSpPr/>
            <p:nvPr/>
          </p:nvCxnSpPr>
          <p:spPr>
            <a:xfrm flipV="1">
              <a:off x="1735474" y="1178334"/>
              <a:ext cx="0" cy="121298"/>
            </a:xfrm>
            <a:prstGeom prst="line">
              <a:avLst/>
            </a:prstGeom>
            <a:solidFill>
              <a:srgbClr val="00B0F0"/>
            </a:solidFill>
            <a:ln w="25400" cap="flat" cmpd="sng" algn="ctr">
              <a:solidFill>
                <a:srgbClr val="00B0F0"/>
              </a:solidFill>
              <a:prstDash val="solid"/>
            </a:ln>
            <a:effectLst/>
          </p:spPr>
        </p:cxnSp>
      </p:grpSp>
      <p:sp>
        <p:nvSpPr>
          <p:cNvPr id="77" name="Lightning Bolt 76"/>
          <p:cNvSpPr/>
          <p:nvPr/>
        </p:nvSpPr>
        <p:spPr>
          <a:xfrm>
            <a:off x="4321159" y="1441344"/>
            <a:ext cx="111536" cy="166066"/>
          </a:xfrm>
          <a:prstGeom prst="lightningBolt">
            <a:avLst/>
          </a:prstGeom>
          <a:solidFill>
            <a:srgbClr val="1F497D"/>
          </a:solidFill>
          <a:ln w="25400" cap="flat" cmpd="sng" algn="ctr">
            <a:solidFill>
              <a:srgbClr val="1F497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850" b="0" i="0" u="none" strike="noStrike" kern="0" cap="none" spc="0" normalizeH="0" baseline="0" noProof="0" dirty="0">
                <a:ln>
                  <a:noFill/>
                </a:ln>
                <a:solidFill>
                  <a:sysClr val="windowText" lastClr="000000"/>
                </a:solidFill>
                <a:effectLst/>
                <a:uLnTx/>
                <a:uFillTx/>
                <a:latin typeface="Calibri"/>
                <a:ea typeface="Times New Roman"/>
                <a:cs typeface="Times New Roman"/>
              </a:rPr>
              <a:t> </a:t>
            </a:r>
            <a:endParaRPr kumimoji="0" lang="en-GB" sz="85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pic>
        <p:nvPicPr>
          <p:cNvPr id="78"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93157" y="3141426"/>
            <a:ext cx="462319" cy="419437"/>
          </a:xfrm>
          <a:prstGeom prst="rect">
            <a:avLst/>
          </a:prstGeom>
          <a:noFill/>
          <a:ln>
            <a:noFill/>
          </a:ln>
          <a:extLst/>
        </p:spPr>
      </p:pic>
      <p:pic>
        <p:nvPicPr>
          <p:cNvPr id="79"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4634109" y="3982083"/>
            <a:ext cx="415268" cy="419437"/>
          </a:xfrm>
          <a:prstGeom prst="rect">
            <a:avLst/>
          </a:prstGeom>
          <a:noFill/>
          <a:ln>
            <a:noFill/>
          </a:ln>
          <a:extLst/>
        </p:spPr>
      </p:pic>
      <p:pic>
        <p:nvPicPr>
          <p:cNvPr id="80"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4411257" y="789720"/>
            <a:ext cx="372903" cy="419437"/>
          </a:xfrm>
          <a:prstGeom prst="rect">
            <a:avLst/>
          </a:prstGeom>
          <a:noFill/>
          <a:ln>
            <a:noFill/>
          </a:ln>
          <a:extLst/>
        </p:spPr>
      </p:pic>
      <p:grpSp>
        <p:nvGrpSpPr>
          <p:cNvPr id="81" name="Group 80"/>
          <p:cNvGrpSpPr/>
          <p:nvPr/>
        </p:nvGrpSpPr>
        <p:grpSpPr>
          <a:xfrm>
            <a:off x="4445204" y="557436"/>
            <a:ext cx="168375" cy="232284"/>
            <a:chOff x="1628891" y="1138876"/>
            <a:chExt cx="123818" cy="169525"/>
          </a:xfrm>
        </p:grpSpPr>
        <p:sp>
          <p:nvSpPr>
            <p:cNvPr id="82" name="Oval 81"/>
            <p:cNvSpPr/>
            <p:nvPr/>
          </p:nvSpPr>
          <p:spPr>
            <a:xfrm>
              <a:off x="1628891" y="1242637"/>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83" name="Straight Connector 82"/>
            <p:cNvCxnSpPr/>
            <p:nvPr/>
          </p:nvCxnSpPr>
          <p:spPr>
            <a:xfrm flipV="1">
              <a:off x="1676060" y="1145209"/>
              <a:ext cx="0" cy="121298"/>
            </a:xfrm>
            <a:prstGeom prst="line">
              <a:avLst/>
            </a:prstGeom>
            <a:solidFill>
              <a:srgbClr val="00B0F0"/>
            </a:solidFill>
            <a:ln w="25400" cap="flat" cmpd="sng" algn="ctr">
              <a:solidFill>
                <a:srgbClr val="00B0F0"/>
              </a:solidFill>
              <a:prstDash val="solid"/>
            </a:ln>
            <a:effectLst/>
          </p:spPr>
        </p:cxnSp>
        <p:cxnSp>
          <p:nvCxnSpPr>
            <p:cNvPr id="84" name="Straight Connector 83"/>
            <p:cNvCxnSpPr/>
            <p:nvPr/>
          </p:nvCxnSpPr>
          <p:spPr>
            <a:xfrm>
              <a:off x="1664268" y="1138876"/>
              <a:ext cx="88441" cy="46278"/>
            </a:xfrm>
            <a:prstGeom prst="line">
              <a:avLst/>
            </a:prstGeom>
            <a:solidFill>
              <a:srgbClr val="00B0F0"/>
            </a:solidFill>
            <a:ln w="25400" cap="flat" cmpd="sng" algn="ctr">
              <a:solidFill>
                <a:srgbClr val="00B0F0"/>
              </a:solidFill>
              <a:prstDash val="solid"/>
            </a:ln>
            <a:effectLst/>
          </p:spPr>
        </p:cxnSp>
        <p:sp>
          <p:nvSpPr>
            <p:cNvPr id="85" name="Oval 84"/>
            <p:cNvSpPr/>
            <p:nvPr/>
          </p:nvSpPr>
          <p:spPr>
            <a:xfrm>
              <a:off x="1688759" y="1275763"/>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86" name="Straight Connector 85"/>
            <p:cNvCxnSpPr/>
            <p:nvPr/>
          </p:nvCxnSpPr>
          <p:spPr>
            <a:xfrm flipV="1">
              <a:off x="1735474" y="1178334"/>
              <a:ext cx="0" cy="121298"/>
            </a:xfrm>
            <a:prstGeom prst="line">
              <a:avLst/>
            </a:prstGeom>
            <a:solidFill>
              <a:srgbClr val="00B0F0"/>
            </a:solidFill>
            <a:ln w="25400" cap="flat" cmpd="sng" algn="ctr">
              <a:solidFill>
                <a:srgbClr val="00B0F0"/>
              </a:solidFill>
              <a:prstDash val="solid"/>
            </a:ln>
            <a:effectLst/>
          </p:spPr>
        </p:cxnSp>
      </p:grpSp>
      <p:sp>
        <p:nvSpPr>
          <p:cNvPr id="87" name="Lightning Bolt 86"/>
          <p:cNvSpPr/>
          <p:nvPr/>
        </p:nvSpPr>
        <p:spPr>
          <a:xfrm>
            <a:off x="5144691" y="2981417"/>
            <a:ext cx="111536" cy="166066"/>
          </a:xfrm>
          <a:prstGeom prst="lightningBolt">
            <a:avLst/>
          </a:prstGeom>
          <a:solidFill>
            <a:srgbClr val="1F497D"/>
          </a:solidFill>
          <a:ln w="25400" cap="flat" cmpd="sng" algn="ctr">
            <a:solidFill>
              <a:srgbClr val="1F497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GB" sz="85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pic>
        <p:nvPicPr>
          <p:cNvPr id="88"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8306" y="3560863"/>
            <a:ext cx="351824" cy="419437"/>
          </a:xfrm>
          <a:prstGeom prst="rect">
            <a:avLst/>
          </a:prstGeom>
          <a:noFill/>
          <a:ln>
            <a:noFill/>
          </a:ln>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804" y="3619541"/>
            <a:ext cx="2783371" cy="2586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46860" y="231303"/>
            <a:ext cx="1826351" cy="193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14215" y="1084919"/>
            <a:ext cx="1440672" cy="107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9" name="Group 88"/>
          <p:cNvGrpSpPr/>
          <p:nvPr/>
        </p:nvGrpSpPr>
        <p:grpSpPr>
          <a:xfrm>
            <a:off x="4955942" y="2942094"/>
            <a:ext cx="168375" cy="232284"/>
            <a:chOff x="1628891" y="1138876"/>
            <a:chExt cx="123818" cy="169525"/>
          </a:xfrm>
        </p:grpSpPr>
        <p:sp>
          <p:nvSpPr>
            <p:cNvPr id="90" name="Oval 89"/>
            <p:cNvSpPr/>
            <p:nvPr/>
          </p:nvSpPr>
          <p:spPr>
            <a:xfrm>
              <a:off x="1628891" y="1242637"/>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91" name="Straight Connector 90"/>
            <p:cNvCxnSpPr/>
            <p:nvPr/>
          </p:nvCxnSpPr>
          <p:spPr>
            <a:xfrm flipV="1">
              <a:off x="1676060" y="1145209"/>
              <a:ext cx="0" cy="121298"/>
            </a:xfrm>
            <a:prstGeom prst="line">
              <a:avLst/>
            </a:prstGeom>
            <a:solidFill>
              <a:srgbClr val="00B0F0"/>
            </a:solidFill>
            <a:ln w="25400" cap="flat" cmpd="sng" algn="ctr">
              <a:solidFill>
                <a:srgbClr val="00B0F0"/>
              </a:solidFill>
              <a:prstDash val="solid"/>
            </a:ln>
            <a:effectLst/>
          </p:spPr>
        </p:cxnSp>
        <p:cxnSp>
          <p:nvCxnSpPr>
            <p:cNvPr id="92" name="Straight Connector 91"/>
            <p:cNvCxnSpPr/>
            <p:nvPr/>
          </p:nvCxnSpPr>
          <p:spPr>
            <a:xfrm>
              <a:off x="1664268" y="1138876"/>
              <a:ext cx="88441" cy="46278"/>
            </a:xfrm>
            <a:prstGeom prst="line">
              <a:avLst/>
            </a:prstGeom>
            <a:solidFill>
              <a:srgbClr val="00B0F0"/>
            </a:solidFill>
            <a:ln w="25400" cap="flat" cmpd="sng" algn="ctr">
              <a:solidFill>
                <a:srgbClr val="00B0F0"/>
              </a:solidFill>
              <a:prstDash val="solid"/>
            </a:ln>
            <a:effectLst/>
          </p:spPr>
        </p:cxnSp>
        <p:sp>
          <p:nvSpPr>
            <p:cNvPr id="93" name="Oval 92"/>
            <p:cNvSpPr/>
            <p:nvPr/>
          </p:nvSpPr>
          <p:spPr>
            <a:xfrm>
              <a:off x="1688759" y="1275763"/>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94" name="Straight Connector 93"/>
            <p:cNvCxnSpPr/>
            <p:nvPr/>
          </p:nvCxnSpPr>
          <p:spPr>
            <a:xfrm flipV="1">
              <a:off x="1735474" y="1178334"/>
              <a:ext cx="0" cy="121298"/>
            </a:xfrm>
            <a:prstGeom prst="line">
              <a:avLst/>
            </a:prstGeom>
            <a:solidFill>
              <a:srgbClr val="00B0F0"/>
            </a:solidFill>
            <a:ln w="25400" cap="flat" cmpd="sng" algn="ctr">
              <a:solidFill>
                <a:srgbClr val="00B0F0"/>
              </a:solidFill>
              <a:prstDash val="solid"/>
            </a:ln>
            <a:effectLst/>
          </p:spPr>
        </p:cxnSp>
      </p:grpSp>
      <p:pic>
        <p:nvPicPr>
          <p:cNvPr id="95" name="Afbeelding 94"/>
          <p:cNvPicPr>
            <a:picLocks noChangeAspect="1"/>
          </p:cNvPicPr>
          <p:nvPr/>
        </p:nvPicPr>
        <p:blipFill>
          <a:blip r:embed="rId6"/>
          <a:stretch>
            <a:fillRect/>
          </a:stretch>
        </p:blipFill>
        <p:spPr>
          <a:xfrm>
            <a:off x="120067" y="1133469"/>
            <a:ext cx="3251630" cy="1029512"/>
          </a:xfrm>
          <a:prstGeom prst="rect">
            <a:avLst/>
          </a:prstGeom>
        </p:spPr>
      </p:pic>
    </p:spTree>
    <p:extLst>
      <p:ext uri="{BB962C8B-B14F-4D97-AF65-F5344CB8AC3E}">
        <p14:creationId xmlns:p14="http://schemas.microsoft.com/office/powerpoint/2010/main" val="408206779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97860" y="182448"/>
            <a:ext cx="3114300" cy="1143000"/>
          </a:xfrm>
        </p:spPr>
        <p:txBody>
          <a:bodyPr/>
          <a:lstStyle/>
          <a:p>
            <a:r>
              <a:rPr lang="sv-SE" b="1" dirty="0" smtClean="0">
                <a:solidFill>
                  <a:srgbClr val="53565A"/>
                </a:solidFill>
              </a:rPr>
              <a:t>Bete i form av block</a:t>
            </a:r>
            <a:endParaRPr lang="sv-SE" b="1" dirty="0"/>
          </a:p>
        </p:txBody>
      </p:sp>
      <p:pic>
        <p:nvPicPr>
          <p:cNvPr id="3" name="Afbeelding 2" descr="blok-grijs.png">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131" y="1800721"/>
            <a:ext cx="1868416" cy="716188"/>
          </a:xfrm>
          <a:prstGeom prst="rect">
            <a:avLst/>
          </a:prstGeom>
        </p:spPr>
      </p:pic>
      <p:sp>
        <p:nvSpPr>
          <p:cNvPr id="4" name="Subtitel 2">
            <a:hlinkClick r:id="rId3" action="ppaction://hlinksldjump"/>
          </p:cNvPr>
          <p:cNvSpPr txBox="1">
            <a:spLocks/>
          </p:cNvSpPr>
          <p:nvPr/>
        </p:nvSpPr>
        <p:spPr>
          <a:xfrm>
            <a:off x="872549" y="1899224"/>
            <a:ext cx="1790997" cy="617685"/>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smtClean="0">
                <a:ln>
                  <a:noFill/>
                </a:ln>
                <a:solidFill>
                  <a:prstClr val="white"/>
                </a:solidFill>
                <a:effectLst/>
                <a:uLnTx/>
                <a:uFillTx/>
                <a:latin typeface="Calibri"/>
                <a:ea typeface="+mn-ea"/>
                <a:cs typeface="Arial Narrow"/>
              </a:rPr>
              <a:t>Komplettering-foder</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pic>
        <p:nvPicPr>
          <p:cNvPr id="5" name="Afbeelding 4" descr="blok-grijs.png">
            <a:hlinkClick r:id="" action="ppaction://noaction"/>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5849" y="1800721"/>
            <a:ext cx="1790997" cy="716188"/>
          </a:xfrm>
          <a:prstGeom prst="rect">
            <a:avLst/>
          </a:prstGeom>
        </p:spPr>
      </p:pic>
      <p:sp>
        <p:nvSpPr>
          <p:cNvPr id="6" name="Subtitel 2">
            <a:hlinkClick r:id="" action="ppaction://noaction"/>
          </p:cNvPr>
          <p:cNvSpPr txBox="1">
            <a:spLocks/>
          </p:cNvSpPr>
          <p:nvPr/>
        </p:nvSpPr>
        <p:spPr>
          <a:xfrm>
            <a:off x="6295849" y="1899224"/>
            <a:ext cx="1790997" cy="61768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nl-NL" sz="2400" dirty="0" smtClean="0">
                <a:solidFill>
                  <a:prstClr val="white"/>
                </a:solidFill>
                <a:latin typeface="Calibri"/>
                <a:cs typeface="Arial Narrow"/>
              </a:rPr>
              <a:t>Kon</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pic>
        <p:nvPicPr>
          <p:cNvPr id="7" name="Afbeelding 6">
            <a:hlinkClick r:id="rId6" action="ppaction://hlinksldjump"/>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21065" y="1371038"/>
            <a:ext cx="1789200" cy="1145871"/>
          </a:xfrm>
          <a:prstGeom prst="rect">
            <a:avLst/>
          </a:prstGeom>
        </p:spPr>
      </p:pic>
      <p:sp>
        <p:nvSpPr>
          <p:cNvPr id="8" name="Subtitel 2">
            <a:hlinkClick r:id="rId3" action="ppaction://hlinksldjump"/>
          </p:cNvPr>
          <p:cNvSpPr txBox="1">
            <a:spLocks/>
          </p:cNvSpPr>
          <p:nvPr/>
        </p:nvSpPr>
        <p:spPr>
          <a:xfrm>
            <a:off x="3609826" y="1899225"/>
            <a:ext cx="1790997" cy="72567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smtClean="0">
                <a:ln>
                  <a:noFill/>
                </a:ln>
                <a:solidFill>
                  <a:prstClr val="white"/>
                </a:solidFill>
                <a:effectLst/>
                <a:uLnTx/>
                <a:uFillTx/>
                <a:latin typeface="Calibri"/>
                <a:ea typeface="+mn-ea"/>
                <a:cs typeface="Arial Narrow"/>
              </a:rPr>
              <a:t>Betesintag</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cxnSp>
        <p:nvCxnSpPr>
          <p:cNvPr id="9" name="Rechte verbindingslijn 8"/>
          <p:cNvCxnSpPr/>
          <p:nvPr/>
        </p:nvCxnSpPr>
        <p:spPr>
          <a:xfrm flipH="1">
            <a:off x="5556369" y="2202653"/>
            <a:ext cx="591141" cy="0"/>
          </a:xfrm>
          <a:prstGeom prst="line">
            <a:avLst/>
          </a:prstGeom>
          <a:ln w="38100">
            <a:solidFill>
              <a:srgbClr val="3F9C00"/>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10" name="Rechte verbindingslijn 9"/>
          <p:cNvCxnSpPr/>
          <p:nvPr/>
        </p:nvCxnSpPr>
        <p:spPr>
          <a:xfrm flipH="1">
            <a:off x="2809212" y="2202653"/>
            <a:ext cx="591141" cy="0"/>
          </a:xfrm>
          <a:prstGeom prst="line">
            <a:avLst/>
          </a:prstGeom>
          <a:ln w="38100">
            <a:solidFill>
              <a:srgbClr val="3F9C00"/>
            </a:solidFill>
            <a:headEnd type="triangle" w="lg" len="med"/>
            <a:tailEnd type="none" w="lg"/>
          </a:ln>
          <a:effectLst/>
        </p:spPr>
        <p:style>
          <a:lnRef idx="2">
            <a:schemeClr val="accent1"/>
          </a:lnRef>
          <a:fillRef idx="0">
            <a:schemeClr val="accent1"/>
          </a:fillRef>
          <a:effectRef idx="1">
            <a:schemeClr val="accent1"/>
          </a:effectRef>
          <a:fontRef idx="minor">
            <a:schemeClr val="tx1"/>
          </a:fontRef>
        </p:style>
      </p:cxnSp>
      <p:cxnSp>
        <p:nvCxnSpPr>
          <p:cNvPr id="11" name="Gebogen verbindingslijn 24"/>
          <p:cNvCxnSpPr/>
          <p:nvPr/>
        </p:nvCxnSpPr>
        <p:spPr>
          <a:xfrm>
            <a:off x="1997364" y="2794000"/>
            <a:ext cx="1402989" cy="461818"/>
          </a:xfrm>
          <a:prstGeom prst="straightConnector1">
            <a:avLst/>
          </a:prstGeom>
          <a:ln w="38100">
            <a:solidFill>
              <a:srgbClr val="3F9C00"/>
            </a:solidFill>
            <a:headEnd type="triangle" w="lg" len="med"/>
            <a:tailEnd type="none" w="lg"/>
          </a:ln>
          <a:effectLst/>
        </p:spPr>
        <p:style>
          <a:lnRef idx="2">
            <a:schemeClr val="accent1"/>
          </a:lnRef>
          <a:fillRef idx="0">
            <a:schemeClr val="accent1"/>
          </a:fillRef>
          <a:effectRef idx="1">
            <a:schemeClr val="accent1"/>
          </a:effectRef>
          <a:fontRef idx="minor">
            <a:schemeClr val="tx1"/>
          </a:fontRef>
        </p:style>
      </p:cxnSp>
      <p:cxnSp>
        <p:nvCxnSpPr>
          <p:cNvPr id="12" name="Gebogen verbindingslijn 24"/>
          <p:cNvCxnSpPr/>
          <p:nvPr/>
        </p:nvCxnSpPr>
        <p:spPr>
          <a:xfrm flipH="1">
            <a:off x="5556369" y="2794000"/>
            <a:ext cx="1163087" cy="461818"/>
          </a:xfrm>
          <a:prstGeom prst="straightConnector1">
            <a:avLst/>
          </a:prstGeom>
          <a:ln w="38100">
            <a:solidFill>
              <a:srgbClr val="3F9C00"/>
            </a:solidFill>
            <a:headEnd type="triangle" w="lg" len="med"/>
            <a:tailEnd type="none" w="lg"/>
          </a:ln>
          <a:effectLst/>
        </p:spPr>
        <p:style>
          <a:lnRef idx="2">
            <a:schemeClr val="accent1"/>
          </a:lnRef>
          <a:fillRef idx="0">
            <a:schemeClr val="accent1"/>
          </a:fillRef>
          <a:effectRef idx="1">
            <a:schemeClr val="accent1"/>
          </a:effectRef>
          <a:fontRef idx="minor">
            <a:schemeClr val="tx1"/>
          </a:fontRef>
        </p:style>
      </p:cxnSp>
      <p:cxnSp>
        <p:nvCxnSpPr>
          <p:cNvPr id="13" name="Gebogen verbindingslijn 24"/>
          <p:cNvCxnSpPr/>
          <p:nvPr/>
        </p:nvCxnSpPr>
        <p:spPr>
          <a:xfrm flipH="1">
            <a:off x="5556371" y="2794000"/>
            <a:ext cx="1474812" cy="1570182"/>
          </a:xfrm>
          <a:prstGeom prst="straightConnector1">
            <a:avLst/>
          </a:prstGeom>
          <a:ln w="38100">
            <a:solidFill>
              <a:srgbClr val="3F9C00"/>
            </a:solidFill>
            <a:headEnd type="none" w="lg" len="med"/>
            <a:tailEnd type="triangle" w="lg"/>
          </a:ln>
          <a:effectLst/>
        </p:spPr>
        <p:style>
          <a:lnRef idx="2">
            <a:schemeClr val="accent1"/>
          </a:lnRef>
          <a:fillRef idx="0">
            <a:schemeClr val="accent1"/>
          </a:fillRef>
          <a:effectRef idx="1">
            <a:schemeClr val="accent1"/>
          </a:effectRef>
          <a:fontRef idx="minor">
            <a:schemeClr val="tx1"/>
          </a:fontRef>
        </p:style>
      </p:cxnSp>
      <p:pic>
        <p:nvPicPr>
          <p:cNvPr id="14" name="Afbeelding 13" descr="blok-grijs.png">
            <a:hlinkClick r:id="rId8"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9826" y="2876758"/>
            <a:ext cx="1790997" cy="716188"/>
          </a:xfrm>
          <a:prstGeom prst="rect">
            <a:avLst/>
          </a:prstGeom>
        </p:spPr>
      </p:pic>
      <p:cxnSp>
        <p:nvCxnSpPr>
          <p:cNvPr id="15" name="Gebogen verbindingslijn 24"/>
          <p:cNvCxnSpPr/>
          <p:nvPr/>
        </p:nvCxnSpPr>
        <p:spPr>
          <a:xfrm flipH="1">
            <a:off x="5556369" y="2794000"/>
            <a:ext cx="1867358" cy="2632364"/>
          </a:xfrm>
          <a:prstGeom prst="straightConnector1">
            <a:avLst/>
          </a:prstGeom>
          <a:ln w="38100">
            <a:solidFill>
              <a:srgbClr val="3F9C00"/>
            </a:solidFill>
            <a:headEnd type="none" w="lg" len="med"/>
            <a:tailEnd type="triangle" w="lg"/>
          </a:ln>
          <a:effectLst/>
        </p:spPr>
        <p:style>
          <a:lnRef idx="2">
            <a:schemeClr val="accent1"/>
          </a:lnRef>
          <a:fillRef idx="0">
            <a:schemeClr val="accent1"/>
          </a:fillRef>
          <a:effectRef idx="1">
            <a:schemeClr val="accent1"/>
          </a:effectRef>
          <a:fontRef idx="minor">
            <a:schemeClr val="tx1"/>
          </a:fontRef>
        </p:style>
      </p:cxnSp>
      <p:sp>
        <p:nvSpPr>
          <p:cNvPr id="16" name="Subtitel 2">
            <a:hlinkClick r:id="rId8" action="ppaction://hlinksldjump"/>
          </p:cNvPr>
          <p:cNvSpPr txBox="1">
            <a:spLocks/>
          </p:cNvSpPr>
          <p:nvPr/>
        </p:nvSpPr>
        <p:spPr>
          <a:xfrm>
            <a:off x="3609826" y="2955581"/>
            <a:ext cx="1790997" cy="637365"/>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smtClean="0">
                <a:ln>
                  <a:noFill/>
                </a:ln>
                <a:solidFill>
                  <a:prstClr val="white"/>
                </a:solidFill>
                <a:effectLst/>
                <a:uLnTx/>
                <a:uFillTx/>
                <a:latin typeface="Calibri"/>
                <a:ea typeface="+mn-ea"/>
                <a:cs typeface="Arial Narrow"/>
              </a:rPr>
              <a:t>Betes-tilldelning</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pic>
        <p:nvPicPr>
          <p:cNvPr id="17" name="Afbeelding 16" descr="blok-grijs.png">
            <a:hlinkClick r:id="rId8"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8421" y="3979475"/>
            <a:ext cx="1790997" cy="716188"/>
          </a:xfrm>
          <a:prstGeom prst="rect">
            <a:avLst/>
          </a:prstGeom>
        </p:spPr>
      </p:pic>
      <p:sp>
        <p:nvSpPr>
          <p:cNvPr id="18" name="Subtitel 2">
            <a:hlinkClick r:id="rId8" action="ppaction://hlinksldjump"/>
          </p:cNvPr>
          <p:cNvSpPr txBox="1">
            <a:spLocks/>
          </p:cNvSpPr>
          <p:nvPr/>
        </p:nvSpPr>
        <p:spPr>
          <a:xfrm>
            <a:off x="3609826" y="4058298"/>
            <a:ext cx="1790997" cy="63736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smtClean="0">
                <a:ln>
                  <a:noFill/>
                </a:ln>
                <a:solidFill>
                  <a:prstClr val="white"/>
                </a:solidFill>
                <a:effectLst/>
                <a:uLnTx/>
                <a:uFillTx/>
                <a:latin typeface="Calibri"/>
                <a:ea typeface="+mn-ea"/>
                <a:cs typeface="Arial Narrow"/>
              </a:rPr>
              <a:t>Betestillväxt</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pic>
        <p:nvPicPr>
          <p:cNvPr id="19" name="Afbeelding 18" descr="blok-grijs.png">
            <a:hlinkClick r:id="" action="ppaction://noaction"/>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8421" y="5076555"/>
            <a:ext cx="1790997" cy="716188"/>
          </a:xfrm>
          <a:prstGeom prst="rect">
            <a:avLst/>
          </a:prstGeom>
        </p:spPr>
      </p:pic>
      <p:sp>
        <p:nvSpPr>
          <p:cNvPr id="20" name="Subtitel 2">
            <a:hlinkClick r:id="" action="ppaction://noaction"/>
          </p:cNvPr>
          <p:cNvSpPr txBox="1">
            <a:spLocks/>
          </p:cNvSpPr>
          <p:nvPr/>
        </p:nvSpPr>
        <p:spPr>
          <a:xfrm>
            <a:off x="3598421" y="5155378"/>
            <a:ext cx="1790997" cy="63736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400" b="0" i="0" u="none" strike="noStrike" kern="1200" cap="none" spc="0" normalizeH="0" baseline="0" noProof="0" dirty="0" smtClean="0">
                <a:ln>
                  <a:noFill/>
                </a:ln>
                <a:solidFill>
                  <a:prstClr val="white"/>
                </a:solidFill>
                <a:effectLst/>
                <a:uLnTx/>
                <a:uFillTx/>
                <a:latin typeface="Calibri"/>
                <a:ea typeface="+mn-ea"/>
                <a:cs typeface="Arial Narrow"/>
              </a:rPr>
              <a:t>Mark</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cxnSp>
        <p:nvCxnSpPr>
          <p:cNvPr id="21" name="Rechte verbindingslijn 20"/>
          <p:cNvCxnSpPr/>
          <p:nvPr/>
        </p:nvCxnSpPr>
        <p:spPr>
          <a:xfrm rot="5400000" flipH="1">
            <a:off x="4387272" y="2688467"/>
            <a:ext cx="273845" cy="0"/>
          </a:xfrm>
          <a:prstGeom prst="line">
            <a:avLst/>
          </a:prstGeom>
          <a:ln w="38100">
            <a:solidFill>
              <a:srgbClr val="3F9C00"/>
            </a:solidFill>
            <a:headEnd type="triangle" w="lg" len="med"/>
            <a:tailEnd type="triangle" w="lg"/>
          </a:ln>
          <a:effectLst/>
        </p:spPr>
        <p:style>
          <a:lnRef idx="2">
            <a:schemeClr val="accent1"/>
          </a:lnRef>
          <a:fillRef idx="0">
            <a:schemeClr val="accent1"/>
          </a:fillRef>
          <a:effectRef idx="1">
            <a:schemeClr val="accent1"/>
          </a:effectRef>
          <a:fontRef idx="minor">
            <a:schemeClr val="tx1"/>
          </a:fontRef>
        </p:style>
      </p:cxnSp>
      <p:cxnSp>
        <p:nvCxnSpPr>
          <p:cNvPr id="22" name="Rechte verbindingslijn 21"/>
          <p:cNvCxnSpPr/>
          <p:nvPr/>
        </p:nvCxnSpPr>
        <p:spPr>
          <a:xfrm rot="5400000" flipH="1">
            <a:off x="4387272" y="3784827"/>
            <a:ext cx="273845" cy="0"/>
          </a:xfrm>
          <a:prstGeom prst="line">
            <a:avLst/>
          </a:prstGeom>
          <a:ln w="38100">
            <a:solidFill>
              <a:srgbClr val="3F9C00"/>
            </a:solidFill>
            <a:headEnd type="triangle" w="lg" len="med"/>
            <a:tailEnd type="triangle" w="lg"/>
          </a:ln>
          <a:effectLst/>
        </p:spPr>
        <p:style>
          <a:lnRef idx="2">
            <a:schemeClr val="accent1"/>
          </a:lnRef>
          <a:fillRef idx="0">
            <a:schemeClr val="accent1"/>
          </a:fillRef>
          <a:effectRef idx="1">
            <a:schemeClr val="accent1"/>
          </a:effectRef>
          <a:fontRef idx="minor">
            <a:schemeClr val="tx1"/>
          </a:fontRef>
        </p:style>
      </p:cxnSp>
      <p:cxnSp>
        <p:nvCxnSpPr>
          <p:cNvPr id="23" name="Rechte verbindingslijn 22"/>
          <p:cNvCxnSpPr/>
          <p:nvPr/>
        </p:nvCxnSpPr>
        <p:spPr>
          <a:xfrm rot="5400000" flipH="1">
            <a:off x="4376418" y="4881907"/>
            <a:ext cx="273845" cy="0"/>
          </a:xfrm>
          <a:prstGeom prst="line">
            <a:avLst/>
          </a:prstGeom>
          <a:ln w="38100">
            <a:solidFill>
              <a:srgbClr val="3F9C00"/>
            </a:solidFill>
            <a:headEnd type="triangle" w="lg" len="med"/>
            <a:tailEnd type="triangle" w="lg"/>
          </a:ln>
          <a:effectLst/>
        </p:spPr>
        <p:style>
          <a:lnRef idx="2">
            <a:schemeClr val="accent1"/>
          </a:lnRef>
          <a:fillRef idx="0">
            <a:schemeClr val="accent1"/>
          </a:fillRef>
          <a:effectRef idx="1">
            <a:schemeClr val="accent1"/>
          </a:effectRef>
          <a:fontRef idx="minor">
            <a:schemeClr val="tx1"/>
          </a:fontRef>
        </p:style>
      </p:cxnSp>
      <p:pic>
        <p:nvPicPr>
          <p:cNvPr id="24" name="Afbeelding 23">
            <a:hlinkClick r:id="rId6" action="ppaction://hlinksldjump"/>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49125" y="5901637"/>
            <a:ext cx="762000" cy="499378"/>
          </a:xfrm>
          <a:prstGeom prst="rect">
            <a:avLst/>
          </a:prstGeom>
        </p:spPr>
      </p:pic>
      <p:pic>
        <p:nvPicPr>
          <p:cNvPr id="25" name="Afbeelding 24">
            <a:hlinkClick r:id="" action="ppaction://hlinkshowjump?jump=nextslide"/>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80395" y="5901637"/>
            <a:ext cx="413827" cy="499378"/>
          </a:xfrm>
          <a:prstGeom prst="rect">
            <a:avLst/>
          </a:prstGeom>
        </p:spPr>
      </p:pic>
      <p:pic>
        <p:nvPicPr>
          <p:cNvPr id="26" name="Afbeelding 25">
            <a:hlinkClick r:id="" action="ppaction://hlinkshowjump?jump=previousslide"/>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66028" y="5901637"/>
            <a:ext cx="413827" cy="499377"/>
          </a:xfrm>
          <a:prstGeom prst="rect">
            <a:avLst/>
          </a:prstGeom>
        </p:spPr>
      </p:pic>
      <p:pic>
        <p:nvPicPr>
          <p:cNvPr id="27" name="Afbeelding 26" descr="LOGO-AmazingGrazing-RGB-6x.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45818" y="128898"/>
            <a:ext cx="2054370" cy="1376150"/>
          </a:xfrm>
          <a:prstGeom prst="rect">
            <a:avLst/>
          </a:prstGeom>
        </p:spPr>
      </p:pic>
      <p:sp>
        <p:nvSpPr>
          <p:cNvPr id="28" name="Rechthoek 27"/>
          <p:cNvSpPr/>
          <p:nvPr/>
        </p:nvSpPr>
        <p:spPr>
          <a:xfrm>
            <a:off x="245818" y="2929061"/>
            <a:ext cx="2971464" cy="23391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Att finna lösningar för bete</a:t>
            </a: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dirty="0" err="1" smtClean="0">
                <a:ln>
                  <a:noFill/>
                </a:ln>
                <a:solidFill>
                  <a:prstClr val="black"/>
                </a:solidFill>
                <a:effectLst/>
                <a:uLnTx/>
                <a:uFillTx/>
                <a:latin typeface="Calibri"/>
                <a:ea typeface="+mn-ea"/>
                <a:cs typeface="+mn-cs"/>
              </a:rPr>
              <a:t>Att</a:t>
            </a: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400" b="0" i="0" u="none" strike="noStrike" kern="1200" cap="none" spc="0" normalizeH="0" baseline="0" noProof="0" dirty="0" err="1" smtClean="0">
                <a:ln>
                  <a:noFill/>
                </a:ln>
                <a:solidFill>
                  <a:prstClr val="black"/>
                </a:solidFill>
                <a:effectLst/>
                <a:uLnTx/>
                <a:uFillTx/>
                <a:latin typeface="Calibri"/>
                <a:ea typeface="+mn-ea"/>
                <a:cs typeface="+mn-cs"/>
              </a:rPr>
              <a:t>översätta</a:t>
            </a: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 till  </a:t>
            </a:r>
            <a:r>
              <a:rPr kumimoji="0" lang="en-GB" sz="1400" b="0" i="0" u="none" strike="noStrike" kern="1200" cap="none" spc="0" normalizeH="0" baseline="0" noProof="0" dirty="0" err="1" smtClean="0">
                <a:ln>
                  <a:noFill/>
                </a:ln>
                <a:solidFill>
                  <a:prstClr val="black"/>
                </a:solidFill>
                <a:effectLst/>
                <a:uLnTx/>
                <a:uFillTx/>
                <a:latin typeface="Calibri"/>
                <a:ea typeface="+mn-ea"/>
                <a:cs typeface="+mn-cs"/>
              </a:rPr>
              <a:t>kunskap</a:t>
            </a: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400" b="0" i="0" u="none" strike="noStrike" kern="1200" cap="none" spc="0" normalizeH="0" baseline="0" noProof="0" dirty="0" err="1" smtClean="0">
                <a:ln>
                  <a:noFill/>
                </a:ln>
                <a:solidFill>
                  <a:prstClr val="black"/>
                </a:solidFill>
                <a:effectLst/>
                <a:uLnTx/>
                <a:uFillTx/>
                <a:latin typeface="Calibri"/>
                <a:ea typeface="+mn-ea"/>
                <a:cs typeface="+mn-cs"/>
              </a:rPr>
              <a:t>skötselverktyg</a:t>
            </a: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400" b="0" i="0" u="none" strike="noStrike" kern="1200" cap="none" spc="0" normalizeH="0" baseline="0" noProof="0" dirty="0" err="1" smtClean="0">
                <a:ln>
                  <a:noFill/>
                </a:ln>
                <a:solidFill>
                  <a:prstClr val="black"/>
                </a:solidFill>
                <a:effectLst/>
                <a:uLnTx/>
                <a:uFillTx/>
                <a:latin typeface="Calibri"/>
                <a:ea typeface="+mn-ea"/>
                <a:cs typeface="+mn-cs"/>
              </a:rPr>
              <a:t>och</a:t>
            </a: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400" b="0" i="0" u="none" strike="noStrike" kern="1200" cap="none" spc="0" normalizeH="0" baseline="0" noProof="0" dirty="0" err="1" smtClean="0">
                <a:ln>
                  <a:noFill/>
                </a:ln>
                <a:solidFill>
                  <a:prstClr val="black"/>
                </a:solidFill>
                <a:effectLst/>
                <a:uLnTx/>
                <a:uFillTx/>
                <a:latin typeface="Calibri"/>
                <a:ea typeface="+mn-ea"/>
                <a:cs typeface="+mn-cs"/>
              </a:rPr>
              <a:t>betessystem</a:t>
            </a:r>
            <a:endParaRPr kumimoji="0" lang="en-GB" sz="14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smtClean="0">
                <a:ln>
                  <a:noFill/>
                </a:ln>
                <a:solidFill>
                  <a:prstClr val="black"/>
                </a:solidFill>
                <a:effectLst/>
                <a:uLnTx/>
                <a:uFillTx/>
                <a:latin typeface="Calibri"/>
                <a:ea typeface="+mn-ea"/>
                <a:cs typeface="+mn-cs"/>
              </a:rPr>
              <a:t>Stimulerar användning</a:t>
            </a:r>
            <a:r>
              <a:rPr kumimoji="0" lang="nl-NL" sz="1800" b="1" i="0" u="none" strike="noStrike" kern="1200" cap="none" spc="0" normalizeH="0" noProof="0" dirty="0" smtClean="0">
                <a:ln>
                  <a:noFill/>
                </a:ln>
                <a:solidFill>
                  <a:prstClr val="black"/>
                </a:solidFill>
                <a:effectLst/>
                <a:uLnTx/>
                <a:uFillTx/>
                <a:latin typeface="Calibri"/>
                <a:ea typeface="+mn-ea"/>
                <a:cs typeface="+mn-cs"/>
              </a:rPr>
              <a:t> och utveckling av bete i Nederländerna</a:t>
            </a:r>
            <a:r>
              <a:rPr kumimoji="0" lang="nl-NL" sz="1800" b="1" i="0" u="none" strike="noStrike" kern="1200" cap="none" spc="0" normalizeH="0" baseline="0" noProof="0" dirty="0" smtClean="0">
                <a:ln>
                  <a:noFill/>
                </a:ln>
                <a:solidFill>
                  <a:prstClr val="black"/>
                </a:solidFill>
                <a:effectLst/>
                <a:uLnTx/>
                <a:uFillTx/>
                <a:latin typeface="Calibri"/>
                <a:ea typeface="+mn-ea"/>
                <a:cs typeface="+mn-cs"/>
              </a:rPr>
              <a:t>, som en del av ett modernt hantverk,</a:t>
            </a:r>
            <a:r>
              <a:rPr kumimoji="0" lang="nl-NL" sz="1800" b="1" i="0" u="none" strike="noStrike" kern="1200" cap="none" spc="0" normalizeH="0" noProof="0" dirty="0" smtClean="0">
                <a:ln>
                  <a:noFill/>
                </a:ln>
                <a:solidFill>
                  <a:prstClr val="black"/>
                </a:solidFill>
                <a:effectLst/>
                <a:uLnTx/>
                <a:uFillTx/>
                <a:latin typeface="Calibri"/>
                <a:ea typeface="+mn-ea"/>
                <a:cs typeface="+mn-cs"/>
              </a:rPr>
              <a:t> nu och i framtiden</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408150925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sv-SE" sz="2400" dirty="0" smtClean="0"/>
              <a:t>Belgien</a:t>
            </a:r>
            <a:endParaRPr lang="sv-SE" sz="2400" dirty="0"/>
          </a:p>
        </p:txBody>
      </p:sp>
      <p:sp>
        <p:nvSpPr>
          <p:cNvPr id="4" name="Titel 3"/>
          <p:cNvSpPr>
            <a:spLocks noGrp="1"/>
          </p:cNvSpPr>
          <p:nvPr>
            <p:ph type="ctrTitle"/>
          </p:nvPr>
        </p:nvSpPr>
        <p:spPr/>
        <p:txBody>
          <a:bodyPr/>
          <a:lstStyle/>
          <a:p>
            <a:endParaRPr lang="sv-SE" dirty="0"/>
          </a:p>
        </p:txBody>
      </p:sp>
    </p:spTree>
    <p:extLst>
      <p:ext uri="{BB962C8B-B14F-4D97-AF65-F5344CB8AC3E}">
        <p14:creationId xmlns:p14="http://schemas.microsoft.com/office/powerpoint/2010/main" val="15271180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1362204-5CA9-4B86-8EAE-435D2268F2C6}"/>
              </a:ext>
            </a:extLst>
          </p:cNvPr>
          <p:cNvSpPr>
            <a:spLocks noGrp="1" noChangeArrowheads="1"/>
          </p:cNvSpPr>
          <p:nvPr>
            <p:ph type="title"/>
          </p:nvPr>
        </p:nvSpPr>
        <p:spPr>
          <a:xfrm>
            <a:off x="240700" y="2058460"/>
            <a:ext cx="8796620" cy="1606016"/>
          </a:xfrm>
          <a:noFill/>
        </p:spPr>
        <p:txBody>
          <a:bodyPr/>
          <a:lstStyle/>
          <a:p>
            <a:pPr algn="l" eaLnBrk="1" hangingPunct="1"/>
            <a:r>
              <a:rPr lang="sv-SE" altLang="nl-NL" sz="2800" b="1" dirty="0" smtClean="0">
                <a:solidFill>
                  <a:schemeClr val="tx1">
                    <a:lumMod val="95000"/>
                    <a:lumOff val="5000"/>
                  </a:schemeClr>
                </a:solidFill>
                <a:latin typeface="+mn-lt"/>
              </a:rPr>
              <a:t>Tempererade baljväxter: </a:t>
            </a:r>
            <a:br>
              <a:rPr lang="sv-SE" altLang="nl-NL" sz="2800" b="1" dirty="0" smtClean="0">
                <a:solidFill>
                  <a:schemeClr val="tx1">
                    <a:lumMod val="95000"/>
                    <a:lumOff val="5000"/>
                  </a:schemeClr>
                </a:solidFill>
                <a:latin typeface="+mn-lt"/>
              </a:rPr>
            </a:br>
            <a:r>
              <a:rPr lang="sv-SE" altLang="nl-NL" sz="2800" b="1" dirty="0" smtClean="0">
                <a:solidFill>
                  <a:schemeClr val="tx1">
                    <a:lumMod val="95000"/>
                    <a:lumOff val="5000"/>
                  </a:schemeClr>
                </a:solidFill>
                <a:latin typeface="+mn-lt"/>
              </a:rPr>
              <a:t>nyckelarter för hållbara </a:t>
            </a:r>
            <a:r>
              <a:rPr lang="sv-SE" altLang="nl-NL" sz="2800" dirty="0" smtClean="0">
                <a:solidFill>
                  <a:schemeClr val="tx1">
                    <a:lumMod val="95000"/>
                    <a:lumOff val="5000"/>
                  </a:schemeClr>
                </a:solidFill>
                <a:latin typeface="+mn-lt"/>
              </a:rPr>
              <a:t>tempererade blandningar i Belgien</a:t>
            </a:r>
            <a:endParaRPr lang="sv-SE" altLang="nl-NL" sz="2800" dirty="0">
              <a:solidFill>
                <a:schemeClr val="tx1">
                  <a:lumMod val="95000"/>
                  <a:lumOff val="5000"/>
                </a:schemeClr>
              </a:solidFill>
              <a:latin typeface="+mn-lt"/>
            </a:endParaRPr>
          </a:p>
        </p:txBody>
      </p:sp>
      <p:sp>
        <p:nvSpPr>
          <p:cNvPr id="4099" name="Rectangle 3">
            <a:extLst>
              <a:ext uri="{FF2B5EF4-FFF2-40B4-BE49-F238E27FC236}">
                <a16:creationId xmlns:a16="http://schemas.microsoft.com/office/drawing/2014/main" id="{442639BE-32BB-4EF9-A421-01F792EF748F}"/>
              </a:ext>
            </a:extLst>
          </p:cNvPr>
          <p:cNvSpPr>
            <a:spLocks noGrp="1" noChangeArrowheads="1"/>
          </p:cNvSpPr>
          <p:nvPr>
            <p:ph type="subTitle" idx="4294967295"/>
          </p:nvPr>
        </p:nvSpPr>
        <p:spPr>
          <a:xfrm>
            <a:off x="0" y="4069080"/>
            <a:ext cx="9144000" cy="1706880"/>
          </a:xfrm>
          <a:prstGeom prst="rect">
            <a:avLst/>
          </a:prstGeom>
          <a:solidFill>
            <a:srgbClr val="FFCC99">
              <a:alpha val="41176"/>
            </a:srgbClr>
          </a:solidFill>
        </p:spPr>
        <p:txBody>
          <a:bodyPr/>
          <a:lstStyle/>
          <a:p>
            <a:pPr eaLnBrk="1" hangingPunct="1"/>
            <a:r>
              <a:rPr lang="sv-SE" altLang="nl-NL" sz="2400" b="1" dirty="0" err="1" smtClean="0">
                <a:latin typeface="Times New Roman" panose="02020603050405020304" pitchFamily="18" charset="0"/>
              </a:rPr>
              <a:t>Peeters</a:t>
            </a:r>
            <a:r>
              <a:rPr lang="sv-SE" altLang="nl-NL" sz="2400" b="1" dirty="0" smtClean="0">
                <a:latin typeface="Times New Roman" panose="02020603050405020304" pitchFamily="18" charset="0"/>
              </a:rPr>
              <a:t> A.</a:t>
            </a:r>
            <a:r>
              <a:rPr lang="sv-SE" altLang="nl-NL" sz="2400" b="1" baseline="30000" dirty="0" smtClean="0">
                <a:latin typeface="Times New Roman" panose="02020603050405020304" pitchFamily="18" charset="0"/>
              </a:rPr>
              <a:t>1</a:t>
            </a:r>
            <a:r>
              <a:rPr lang="sv-SE" altLang="nl-NL" sz="2400" b="1" dirty="0" smtClean="0">
                <a:latin typeface="Times New Roman" panose="02020603050405020304" pitchFamily="18" charset="0"/>
              </a:rPr>
              <a:t>, </a:t>
            </a:r>
            <a:r>
              <a:rPr lang="sv-SE" altLang="nl-NL" sz="2400" b="1" dirty="0" err="1" smtClean="0">
                <a:latin typeface="Times New Roman" panose="02020603050405020304" pitchFamily="18" charset="0"/>
              </a:rPr>
              <a:t>Parente</a:t>
            </a:r>
            <a:r>
              <a:rPr lang="sv-SE" altLang="nl-NL" sz="2400" b="1" dirty="0" smtClean="0">
                <a:latin typeface="Times New Roman" panose="02020603050405020304" pitchFamily="18" charset="0"/>
              </a:rPr>
              <a:t> G.</a:t>
            </a:r>
            <a:r>
              <a:rPr lang="sv-SE" altLang="nl-NL" sz="2400" b="1" baseline="30000" dirty="0" smtClean="0">
                <a:latin typeface="Times New Roman" panose="02020603050405020304" pitchFamily="18" charset="0"/>
              </a:rPr>
              <a:t>2</a:t>
            </a:r>
            <a:r>
              <a:rPr lang="sv-SE" altLang="nl-NL" sz="2400" b="1" dirty="0" smtClean="0">
                <a:latin typeface="Times New Roman" panose="02020603050405020304" pitchFamily="18" charset="0"/>
              </a:rPr>
              <a:t> and Le Gall A.</a:t>
            </a:r>
            <a:r>
              <a:rPr lang="sv-SE" altLang="nl-NL" sz="2400" b="1" baseline="30000" dirty="0" smtClean="0">
                <a:latin typeface="Times New Roman" panose="02020603050405020304" pitchFamily="18" charset="0"/>
              </a:rPr>
              <a:t>3</a:t>
            </a:r>
            <a:endParaRPr lang="sv-SE" altLang="nl-NL" sz="2400" b="1" dirty="0" smtClean="0">
              <a:latin typeface="Times New Roman" panose="02020603050405020304" pitchFamily="18" charset="0"/>
            </a:endParaRPr>
          </a:p>
          <a:p>
            <a:pPr eaLnBrk="1" hangingPunct="1"/>
            <a:r>
              <a:rPr lang="sv-SE" altLang="nl-NL" sz="2400" b="1" i="1" baseline="30000" dirty="0" smtClean="0">
                <a:latin typeface="Times New Roman" panose="02020603050405020304" pitchFamily="18" charset="0"/>
              </a:rPr>
              <a:t>	1</a:t>
            </a:r>
            <a:r>
              <a:rPr lang="sv-SE" altLang="nl-NL" sz="2400" b="1" i="1" dirty="0" smtClean="0">
                <a:latin typeface="Times New Roman" panose="02020603050405020304" pitchFamily="18" charset="0"/>
              </a:rPr>
              <a:t>Unit of </a:t>
            </a:r>
            <a:r>
              <a:rPr lang="sv-SE" altLang="nl-NL" sz="2400" b="1" i="1" dirty="0" err="1" smtClean="0">
                <a:latin typeface="Times New Roman" panose="02020603050405020304" pitchFamily="18" charset="0"/>
              </a:rPr>
              <a:t>Grassland</a:t>
            </a:r>
            <a:r>
              <a:rPr lang="sv-SE" altLang="nl-NL" sz="2400" b="1" i="1" dirty="0" smtClean="0">
                <a:latin typeface="Times New Roman" panose="02020603050405020304" pitchFamily="18" charset="0"/>
              </a:rPr>
              <a:t> </a:t>
            </a:r>
            <a:r>
              <a:rPr lang="sv-SE" altLang="nl-NL" sz="2400" b="1" i="1" dirty="0" err="1" smtClean="0">
                <a:latin typeface="Times New Roman" panose="02020603050405020304" pitchFamily="18" charset="0"/>
              </a:rPr>
              <a:t>Ecology</a:t>
            </a:r>
            <a:r>
              <a:rPr lang="sv-SE" altLang="nl-NL" sz="2400" b="1" i="1" dirty="0" smtClean="0">
                <a:latin typeface="Times New Roman" panose="02020603050405020304" pitchFamily="18" charset="0"/>
              </a:rPr>
              <a:t>, UCL, </a:t>
            </a:r>
            <a:r>
              <a:rPr lang="sv-SE" altLang="nl-NL" sz="2400" b="1" i="1" dirty="0" err="1" smtClean="0">
                <a:latin typeface="Times New Roman" panose="02020603050405020304" pitchFamily="18" charset="0"/>
              </a:rPr>
              <a:t>Belgium</a:t>
            </a:r>
            <a:endParaRPr lang="sv-SE" altLang="nl-NL" sz="2400" b="1" i="1" dirty="0" smtClean="0">
              <a:latin typeface="Times New Roman" panose="02020603050405020304" pitchFamily="18" charset="0"/>
            </a:endParaRPr>
          </a:p>
          <a:p>
            <a:pPr eaLnBrk="1" hangingPunct="1"/>
            <a:r>
              <a:rPr lang="sv-SE" altLang="nl-NL" sz="2400" b="1" i="1" baseline="30000" dirty="0" smtClean="0">
                <a:latin typeface="Times New Roman" panose="02020603050405020304" pitchFamily="18" charset="0"/>
              </a:rPr>
              <a:t>	2</a:t>
            </a:r>
            <a:r>
              <a:rPr lang="sv-SE" altLang="nl-NL" sz="2400" b="1" i="1" dirty="0" smtClean="0">
                <a:latin typeface="Times New Roman" panose="02020603050405020304" pitchFamily="18" charset="0"/>
              </a:rPr>
              <a:t>ERSA, </a:t>
            </a:r>
            <a:r>
              <a:rPr lang="sv-SE" altLang="nl-NL" sz="2400" b="1" i="1" dirty="0" err="1" smtClean="0">
                <a:latin typeface="Times New Roman" panose="02020603050405020304" pitchFamily="18" charset="0"/>
              </a:rPr>
              <a:t>Italy</a:t>
            </a:r>
            <a:endParaRPr lang="sv-SE" altLang="nl-NL" sz="2400" b="1" i="1" dirty="0" smtClean="0">
              <a:latin typeface="Times New Roman" panose="02020603050405020304" pitchFamily="18" charset="0"/>
            </a:endParaRPr>
          </a:p>
          <a:p>
            <a:pPr eaLnBrk="1" hangingPunct="1"/>
            <a:r>
              <a:rPr lang="sv-SE" altLang="nl-NL" sz="2400" b="1" i="1" baseline="30000" dirty="0" smtClean="0">
                <a:latin typeface="Times New Roman" panose="02020603050405020304" pitchFamily="18" charset="0"/>
              </a:rPr>
              <a:t>	3</a:t>
            </a:r>
            <a:r>
              <a:rPr lang="sv-SE" altLang="nl-NL" sz="2400" b="1" i="1" dirty="0" smtClean="0">
                <a:latin typeface="Times New Roman" panose="02020603050405020304" pitchFamily="18" charset="0"/>
              </a:rPr>
              <a:t>Institut de </a:t>
            </a:r>
            <a:r>
              <a:rPr lang="sv-SE" altLang="nl-NL" sz="2400" b="1" i="1" dirty="0" err="1" smtClean="0">
                <a:latin typeface="Times New Roman" panose="02020603050405020304" pitchFamily="18" charset="0"/>
              </a:rPr>
              <a:t>l</a:t>
            </a:r>
            <a:r>
              <a:rPr lang="sv-SE" altLang="fr-FR" sz="2400" b="1" i="1" dirty="0" err="1" smtClean="0"/>
              <a:t>’</a:t>
            </a:r>
            <a:r>
              <a:rPr lang="sv-SE" altLang="ja-JP" sz="2400" b="1" i="1" dirty="0" err="1" smtClean="0">
                <a:latin typeface="Times New Roman" panose="02020603050405020304" pitchFamily="18" charset="0"/>
              </a:rPr>
              <a:t>Elevage</a:t>
            </a:r>
            <a:r>
              <a:rPr lang="sv-SE" altLang="ja-JP" sz="2400" b="1" i="1" dirty="0" smtClean="0">
                <a:latin typeface="Times New Roman" panose="02020603050405020304" pitchFamily="18" charset="0"/>
              </a:rPr>
              <a:t>, </a:t>
            </a:r>
            <a:r>
              <a:rPr lang="sv-SE" altLang="ja-JP" sz="2400" b="1" i="1" dirty="0" err="1" smtClean="0">
                <a:latin typeface="Times New Roman" panose="02020603050405020304" pitchFamily="18" charset="0"/>
              </a:rPr>
              <a:t>France</a:t>
            </a:r>
            <a:endParaRPr lang="sv-SE" altLang="nl-NL" sz="2400" b="1" i="1" dirty="0">
              <a:latin typeface="Times New Roman" panose="02020603050405020304" pitchFamily="18" charset="0"/>
            </a:endParaRPr>
          </a:p>
        </p:txBody>
      </p:sp>
    </p:spTree>
    <p:extLst>
      <p:ext uri="{BB962C8B-B14F-4D97-AF65-F5344CB8AC3E}">
        <p14:creationId xmlns:p14="http://schemas.microsoft.com/office/powerpoint/2010/main" val="123049587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a:extLst>
              <a:ext uri="{FF2B5EF4-FFF2-40B4-BE49-F238E27FC236}">
                <a16:creationId xmlns:a16="http://schemas.microsoft.com/office/drawing/2014/main" id="{DCE663BD-7BA4-4D1C-B765-4C22595C39CC}"/>
              </a:ext>
            </a:extLst>
          </p:cNvPr>
          <p:cNvSpPr txBox="1">
            <a:spLocks noChangeArrowheads="1"/>
          </p:cNvSpPr>
          <p:nvPr/>
        </p:nvSpPr>
        <p:spPr bwMode="auto">
          <a:xfrm>
            <a:off x="190500" y="1265382"/>
            <a:ext cx="8653249" cy="360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Förnyat</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intresse</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lang="en-GB" altLang="nl-NL" sz="2400" b="1" noProof="0" dirty="0" err="1" smtClean="0">
                <a:latin typeface="+mn-lt"/>
              </a:rPr>
              <a:t>för</a:t>
            </a:r>
            <a:r>
              <a:rPr lang="en-GB" altLang="nl-NL" sz="2400" b="1" noProof="0" dirty="0" smtClean="0">
                <a:latin typeface="+mn-lt"/>
              </a:rPr>
              <a:t> </a:t>
            </a:r>
            <a:r>
              <a:rPr lang="en-GB" altLang="nl-NL" sz="2400" b="1" noProof="0" dirty="0" err="1" smtClean="0">
                <a:latin typeface="+mn-lt"/>
              </a:rPr>
              <a:t>vallbaljväxter</a:t>
            </a:r>
            <a:r>
              <a:rPr kumimoji="0" lang="en-GB" altLang="nl-NL" sz="2000" b="1" i="0" u="none" strike="noStrike" kern="1200" cap="none" spc="0" normalizeH="0" baseline="0" noProof="0" dirty="0" smtClean="0">
                <a:ln>
                  <a:noFill/>
                </a:ln>
                <a:effectLst/>
                <a:uLnTx/>
                <a:uFillTx/>
                <a:latin typeface="+mn-lt"/>
                <a:ea typeface="MS PGothic" panose="020B0600070205080204" pitchFamily="34" charset="-128"/>
              </a:rPr>
              <a:t> </a:t>
            </a:r>
            <a:endParaRPr kumimoji="0" lang="en-GB" altLang="nl-NL" sz="2000" b="1" i="0" u="none" strike="noStrike" kern="1200" cap="none" spc="0" normalizeH="0" baseline="0" noProof="0" dirty="0">
              <a:ln>
                <a:noFill/>
              </a:ln>
              <a:effectLst/>
              <a:uLnTx/>
              <a:uFillTx/>
              <a:latin typeface="+mn-lt"/>
              <a:ea typeface="MS PGothic" panose="020B0600070205080204" pitchFamily="34" charset="-128"/>
            </a:endParaRP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GB" altLang="nl-NL" sz="2000" b="1" i="0" u="none" strike="noStrike" kern="1200" cap="none" spc="0" normalizeH="0" baseline="0" noProof="0" dirty="0">
              <a:ln>
                <a:noFill/>
              </a:ln>
              <a:effectLst/>
              <a:uLnTx/>
              <a:uFillTx/>
              <a:latin typeface="+mn-lt"/>
              <a:ea typeface="MS PGothic" panose="020B0600070205080204" pitchFamily="34" charset="-128"/>
            </a:endParaRPr>
          </a:p>
          <a:p>
            <a:pPr marL="285750" indent="-285750" defTabSz="914400" eaLnBrk="0" fontAlgn="base" hangingPunct="0">
              <a:spcBef>
                <a:spcPct val="0"/>
              </a:spcBef>
              <a:spcAft>
                <a:spcPct val="0"/>
              </a:spcAft>
              <a:defRPr/>
            </a:pPr>
            <a:r>
              <a:rPr lang="en-GB" altLang="nl-NL" sz="2000" b="1" dirty="0" err="1" smtClean="0">
                <a:latin typeface="+mn-lt"/>
              </a:rPr>
              <a:t>Nyare</a:t>
            </a:r>
            <a:r>
              <a:rPr lang="en-GB" altLang="nl-NL" sz="2000" b="1" dirty="0" smtClean="0">
                <a:latin typeface="+mn-lt"/>
              </a:rPr>
              <a:t> </a:t>
            </a:r>
            <a:r>
              <a:rPr lang="en-GB" altLang="nl-NL" sz="2000" b="1" dirty="0" err="1">
                <a:latin typeface="+mn-lt"/>
              </a:rPr>
              <a:t>e</a:t>
            </a:r>
            <a:r>
              <a:rPr lang="en-GB" altLang="nl-NL" sz="2000" b="1" dirty="0" err="1" smtClean="0">
                <a:latin typeface="+mn-lt"/>
              </a:rPr>
              <a:t>uropeiska</a:t>
            </a:r>
            <a:r>
              <a:rPr lang="en-GB" altLang="nl-NL" sz="2000" b="1" dirty="0" smtClean="0">
                <a:latin typeface="+mn-lt"/>
              </a:rPr>
              <a:t> </a:t>
            </a:r>
            <a:r>
              <a:rPr lang="en-GB" altLang="nl-NL" sz="2000" b="1" dirty="0" err="1" smtClean="0">
                <a:latin typeface="+mn-lt"/>
              </a:rPr>
              <a:t>forskningsprogram</a:t>
            </a:r>
            <a:endParaRPr kumimoji="0" lang="en-GB" altLang="nl-NL" sz="2000" b="1" i="0" u="none" strike="noStrike" kern="1200" cap="none" spc="0" normalizeH="0" baseline="0" noProof="0" dirty="0">
              <a:ln>
                <a:noFill/>
              </a:ln>
              <a:effectLst/>
              <a:uLnTx/>
              <a:uFillTx/>
              <a:latin typeface="+mn-lt"/>
              <a:ea typeface="MS PGothic" panose="020B0600070205080204" pitchFamily="34" charset="-128"/>
            </a:endParaRPr>
          </a:p>
          <a:p>
            <a:pPr marL="285750" indent="-285750" defTabSz="914400" eaLnBrk="0" fontAlgn="base" hangingPunct="0">
              <a:spcBef>
                <a:spcPct val="0"/>
              </a:spcBef>
              <a:spcAft>
                <a:spcPct val="0"/>
              </a:spcAft>
              <a:defRPr/>
            </a:pPr>
            <a:endParaRPr kumimoji="0" lang="en-GB" altLang="nl-NL" sz="2000" b="1" i="0" u="none" strike="noStrike" kern="1200" cap="none" spc="0" normalizeH="0" baseline="0" noProof="0" dirty="0">
              <a:ln>
                <a:noFill/>
              </a:ln>
              <a:effectLst/>
              <a:uLnTx/>
              <a:uFillTx/>
              <a:latin typeface="+mn-lt"/>
              <a:ea typeface="MS PGothic" panose="020B0600070205080204" pitchFamily="34" charset="-128"/>
            </a:endParaRPr>
          </a:p>
          <a:p>
            <a:pPr marL="1028700" lvl="1" defTabSz="914400" eaLnBrk="0" fontAlgn="base" hangingPunct="0">
              <a:spcBef>
                <a:spcPct val="0"/>
              </a:spcBef>
              <a:spcAft>
                <a:spcPct val="0"/>
              </a:spcAft>
              <a:defRPr/>
            </a:pPr>
            <a:r>
              <a:rPr kumimoji="0" lang="en-GB" altLang="nl-NL" sz="1600" b="1" i="0" u="none" strike="noStrike" kern="1200" cap="none" spc="0" normalizeH="0" baseline="0" noProof="0" dirty="0">
                <a:ln>
                  <a:noFill/>
                </a:ln>
                <a:effectLst/>
                <a:uLnTx/>
                <a:uFillTx/>
                <a:latin typeface="+mn-lt"/>
                <a:ea typeface="MS PGothic" panose="020B0600070205080204" pitchFamily="34" charset="-128"/>
              </a:rPr>
              <a:t>LEGSIL </a:t>
            </a:r>
            <a:r>
              <a:rPr kumimoji="0" lang="en-GB" altLang="fr-FR" sz="1600" b="1" i="0" u="none" strike="noStrike" kern="1200" cap="none" spc="0" normalizeH="0" baseline="0" noProof="0" dirty="0">
                <a:ln>
                  <a:noFill/>
                </a:ln>
                <a:effectLst/>
                <a:uLnTx/>
                <a:uFillTx/>
                <a:latin typeface="+mn-lt"/>
                <a:ea typeface="MS PGothic" panose="020B0600070205080204" pitchFamily="34" charset="-128"/>
              </a:rPr>
              <a:t>‘</a:t>
            </a:r>
            <a:r>
              <a:rPr kumimoji="0" lang="en-GB" altLang="nl-NL" sz="1600" b="1" i="0" u="none" strike="noStrike" kern="1200" cap="none" spc="0" normalizeH="0" baseline="0" noProof="0" dirty="0">
                <a:ln>
                  <a:noFill/>
                </a:ln>
                <a:effectLst/>
                <a:uLnTx/>
                <a:uFillTx/>
                <a:latin typeface="+mn-lt"/>
                <a:ea typeface="MS PGothic" panose="020B0600070205080204" pitchFamily="34" charset="-128"/>
              </a:rPr>
              <a:t>Legume Silages for Animal Production</a:t>
            </a:r>
            <a:r>
              <a:rPr kumimoji="0" lang="en-GB" altLang="fr-FR" sz="1600" b="1" i="0" u="none" strike="noStrike" kern="1200" cap="none" spc="0" normalizeH="0" baseline="0" noProof="0" dirty="0">
                <a:ln>
                  <a:noFill/>
                </a:ln>
                <a:effectLst/>
                <a:uLnTx/>
                <a:uFillTx/>
                <a:latin typeface="+mn-lt"/>
                <a:ea typeface="MS PGothic" panose="020B0600070205080204" pitchFamily="34" charset="-128"/>
              </a:rPr>
              <a:t>’</a:t>
            </a:r>
            <a:r>
              <a:rPr kumimoji="0" lang="en-GB" altLang="nl-NL" sz="1600" b="1" i="0" u="none" strike="noStrike" kern="1200" cap="none" spc="0" normalizeH="0" baseline="0" noProof="0" dirty="0">
                <a:ln>
                  <a:noFill/>
                </a:ln>
                <a:effectLst/>
                <a:uLnTx/>
                <a:uFillTx/>
                <a:latin typeface="+mn-lt"/>
                <a:ea typeface="MS PGothic" panose="020B0600070205080204" pitchFamily="34" charset="-128"/>
              </a:rPr>
              <a:t> </a:t>
            </a:r>
            <a:r>
              <a:rPr kumimoji="0" lang="en-GB" altLang="nl-NL" sz="1600" b="1" i="0" u="none" strike="noStrike" kern="1200" cap="none" spc="0" normalizeH="0" baseline="0" noProof="0" dirty="0" smtClean="0">
                <a:ln>
                  <a:noFill/>
                </a:ln>
                <a:effectLst/>
                <a:uLnTx/>
                <a:uFillTx/>
                <a:latin typeface="+mn-lt"/>
                <a:ea typeface="MS PGothic" panose="020B0600070205080204" pitchFamily="34" charset="-128"/>
              </a:rPr>
              <a:t>1997-2001</a:t>
            </a:r>
            <a:r>
              <a:rPr kumimoji="0" lang="en-GB" altLang="nl-NL" sz="2000" b="1" i="0" u="none" strike="noStrike" kern="1200" cap="none" spc="0" normalizeH="0" baseline="0" noProof="0" dirty="0" smtClean="0">
                <a:ln>
                  <a:noFill/>
                </a:ln>
                <a:effectLst/>
                <a:uLnTx/>
                <a:uFillTx/>
                <a:latin typeface="+mn-lt"/>
                <a:ea typeface="MS PGothic" panose="020B0600070205080204" pitchFamily="34" charset="-128"/>
              </a:rPr>
              <a:t> </a:t>
            </a:r>
            <a:endParaRPr kumimoji="0" lang="en-GB" altLang="nl-NL" sz="2000" b="1" i="0" u="none" strike="noStrike" kern="1200" cap="none" spc="0" normalizeH="0" baseline="0" noProof="0" dirty="0">
              <a:ln>
                <a:noFill/>
              </a:ln>
              <a:effectLst/>
              <a:uLnTx/>
              <a:uFillTx/>
              <a:latin typeface="+mn-lt"/>
              <a:ea typeface="MS PGothic" panose="020B0600070205080204" pitchFamily="34" charset="-128"/>
            </a:endParaRPr>
          </a:p>
          <a:p>
            <a:pPr marL="1028700" lvl="1" defTabSz="914400" eaLnBrk="0" fontAlgn="base" hangingPunct="0">
              <a:spcBef>
                <a:spcPct val="0"/>
              </a:spcBef>
              <a:spcAft>
                <a:spcPct val="0"/>
              </a:spcAft>
              <a:defRPr/>
            </a:pPr>
            <a:r>
              <a:rPr kumimoji="0" lang="en-GB" altLang="nl-NL" sz="1600" b="1" i="0" u="none" strike="noStrike" kern="1200" cap="none" spc="0" normalizeH="0" baseline="0" noProof="0" dirty="0">
                <a:ln>
                  <a:noFill/>
                </a:ln>
                <a:effectLst/>
                <a:uLnTx/>
                <a:uFillTx/>
                <a:latin typeface="+mn-lt"/>
                <a:ea typeface="MS PGothic" panose="020B0600070205080204" pitchFamily="34" charset="-128"/>
              </a:rPr>
              <a:t>LEGGRAZE </a:t>
            </a:r>
            <a:r>
              <a:rPr kumimoji="0" lang="en-GB" altLang="fr-FR" sz="1600" b="1" i="0" u="none" strike="noStrike" kern="1200" cap="none" spc="0" normalizeH="0" baseline="0" noProof="0" dirty="0">
                <a:ln>
                  <a:noFill/>
                </a:ln>
                <a:effectLst/>
                <a:uLnTx/>
                <a:uFillTx/>
                <a:latin typeface="+mn-lt"/>
                <a:ea typeface="MS PGothic" panose="020B0600070205080204" pitchFamily="34" charset="-128"/>
              </a:rPr>
              <a:t>‘</a:t>
            </a:r>
            <a:r>
              <a:rPr kumimoji="0" lang="en-GB" altLang="nl-NL" sz="1600" b="1" i="0" u="none" strike="noStrike" kern="1200" cap="none" spc="0" normalizeH="0" baseline="0" noProof="0" dirty="0">
                <a:ln>
                  <a:noFill/>
                </a:ln>
                <a:effectLst/>
                <a:uLnTx/>
                <a:uFillTx/>
                <a:latin typeface="+mn-lt"/>
                <a:ea typeface="MS PGothic" panose="020B0600070205080204" pitchFamily="34" charset="-128"/>
              </a:rPr>
              <a:t>Low input animal production based on forage legumes for grazing systems</a:t>
            </a:r>
            <a:r>
              <a:rPr kumimoji="0" lang="en-GB" altLang="fr-FR" sz="1600" b="1" i="0" u="none" strike="noStrike" kern="1200" cap="none" spc="0" normalizeH="0" baseline="0" noProof="0" dirty="0">
                <a:ln>
                  <a:noFill/>
                </a:ln>
                <a:effectLst/>
                <a:uLnTx/>
                <a:uFillTx/>
                <a:latin typeface="+mn-lt"/>
                <a:ea typeface="MS PGothic" panose="020B0600070205080204" pitchFamily="34" charset="-128"/>
              </a:rPr>
              <a:t>’</a:t>
            </a:r>
            <a:r>
              <a:rPr kumimoji="0" lang="en-GB" altLang="nl-NL" sz="1600" b="1" i="0" u="none" strike="noStrike" kern="1200" cap="none" spc="0" normalizeH="0" baseline="0" noProof="0" dirty="0">
                <a:ln>
                  <a:noFill/>
                </a:ln>
                <a:effectLst/>
                <a:uLnTx/>
                <a:uFillTx/>
                <a:latin typeface="+mn-lt"/>
                <a:ea typeface="MS PGothic" panose="020B0600070205080204" pitchFamily="34" charset="-128"/>
              </a:rPr>
              <a:t> 2001-2005 </a:t>
            </a:r>
          </a:p>
          <a:p>
            <a:pPr marL="285750" indent="-285750" defTabSz="914400" eaLnBrk="0" fontAlgn="base" hangingPunct="0">
              <a:spcBef>
                <a:spcPct val="0"/>
              </a:spcBef>
              <a:spcAft>
                <a:spcPct val="0"/>
              </a:spcAft>
              <a:defRPr/>
            </a:pPr>
            <a:endParaRPr kumimoji="0" lang="en-GB" altLang="nl-NL" sz="2000" b="1" i="0" u="none" strike="noStrike" kern="1200" cap="none" spc="0" normalizeH="0" baseline="0" noProof="0" dirty="0">
              <a:ln>
                <a:noFill/>
              </a:ln>
              <a:effectLst/>
              <a:uLnTx/>
              <a:uFillTx/>
              <a:latin typeface="+mn-lt"/>
              <a:ea typeface="MS PGothic" panose="020B0600070205080204" pitchFamily="34" charset="-128"/>
            </a:endParaRPr>
          </a:p>
          <a:p>
            <a:pPr marL="285750" indent="-285750" defTabSz="914400" eaLnBrk="0" fontAlgn="base" hangingPunct="0">
              <a:spcBef>
                <a:spcPct val="0"/>
              </a:spcBef>
              <a:spcAft>
                <a:spcPct val="0"/>
              </a:spcAft>
              <a:defRPr/>
            </a:pPr>
            <a:r>
              <a:rPr kumimoji="0" lang="en-GB" altLang="nl-NL" sz="2000" b="1" i="0" u="none" strike="noStrike" kern="1200" cap="none" spc="0" normalizeH="0" baseline="0" noProof="0" dirty="0" err="1" smtClean="0">
                <a:ln>
                  <a:noFill/>
                </a:ln>
                <a:effectLst/>
                <a:uLnTx/>
                <a:uFillTx/>
                <a:latin typeface="+mn-lt"/>
                <a:ea typeface="MS PGothic" panose="020B0600070205080204" pitchFamily="34" charset="-128"/>
              </a:rPr>
              <a:t>Europeiskt</a:t>
            </a:r>
            <a:r>
              <a:rPr lang="en-GB" altLang="nl-NL" sz="2000" b="1" dirty="0" smtClean="0">
                <a:latin typeface="+mn-lt"/>
              </a:rPr>
              <a:t> </a:t>
            </a:r>
            <a:r>
              <a:rPr lang="en-GB" altLang="nl-NL" sz="2000" b="1" dirty="0" err="1" smtClean="0">
                <a:latin typeface="+mn-lt"/>
              </a:rPr>
              <a:t>forskningsnätverk</a:t>
            </a:r>
            <a:endParaRPr kumimoji="0" lang="en-GB" altLang="nl-NL" sz="2000" b="1" i="0" u="none" strike="noStrike" kern="1200" cap="none" spc="0" normalizeH="0" baseline="0" noProof="0" dirty="0">
              <a:ln>
                <a:noFill/>
              </a:ln>
              <a:effectLst/>
              <a:uLnTx/>
              <a:uFillTx/>
              <a:latin typeface="+mn-lt"/>
              <a:ea typeface="MS PGothic" panose="020B0600070205080204" pitchFamily="34" charset="-128"/>
            </a:endParaRPr>
          </a:p>
          <a:p>
            <a:pPr marL="285750" indent="-285750" defTabSz="914400" eaLnBrk="0" fontAlgn="base" hangingPunct="0">
              <a:spcBef>
                <a:spcPct val="0"/>
              </a:spcBef>
              <a:spcAft>
                <a:spcPct val="0"/>
              </a:spcAft>
              <a:defRPr/>
            </a:pPr>
            <a:endParaRPr kumimoji="0" lang="en-GB" altLang="nl-NL" sz="2000" b="1" i="0" u="none" strike="noStrike" kern="1200" cap="none" spc="0" normalizeH="0" baseline="0" noProof="0" dirty="0">
              <a:ln>
                <a:noFill/>
              </a:ln>
              <a:effectLst/>
              <a:uLnTx/>
              <a:uFillTx/>
              <a:latin typeface="+mn-lt"/>
              <a:ea typeface="MS PGothic" panose="020B0600070205080204" pitchFamily="34" charset="-128"/>
            </a:endParaRPr>
          </a:p>
          <a:p>
            <a:pPr marL="1028700" lvl="1" defTabSz="914400" eaLnBrk="0" fontAlgn="base" hangingPunct="0">
              <a:spcBef>
                <a:spcPct val="0"/>
              </a:spcBef>
              <a:spcAft>
                <a:spcPct val="0"/>
              </a:spcAft>
              <a:defRPr/>
            </a:pPr>
            <a:r>
              <a:rPr kumimoji="0" lang="en-GB" altLang="nl-NL" sz="1600" b="1" i="0" u="none" strike="noStrike" kern="1200" cap="none" spc="0" normalizeH="0" baseline="0" noProof="0" dirty="0">
                <a:ln>
                  <a:noFill/>
                </a:ln>
                <a:effectLst/>
                <a:uLnTx/>
                <a:uFillTx/>
                <a:latin typeface="+mn-lt"/>
                <a:ea typeface="MS PGothic" panose="020B0600070205080204" pitchFamily="34" charset="-128"/>
              </a:rPr>
              <a:t>COST action 852 </a:t>
            </a:r>
            <a:r>
              <a:rPr kumimoji="0" lang="en-GB" altLang="fr-FR" sz="1600" b="1" i="0" u="none" strike="noStrike" kern="1200" cap="none" spc="0" normalizeH="0" baseline="0" noProof="0" dirty="0">
                <a:ln>
                  <a:noFill/>
                </a:ln>
                <a:effectLst/>
                <a:uLnTx/>
                <a:uFillTx/>
                <a:latin typeface="+mn-lt"/>
                <a:ea typeface="MS PGothic" panose="020B0600070205080204" pitchFamily="34" charset="-128"/>
              </a:rPr>
              <a:t>‘</a:t>
            </a:r>
            <a:r>
              <a:rPr kumimoji="0" lang="en-GB" altLang="nl-NL" sz="1600" b="1" i="0" u="none" strike="noStrike" kern="1200" cap="none" spc="0" normalizeH="0" baseline="0" noProof="0" dirty="0">
                <a:ln>
                  <a:noFill/>
                </a:ln>
                <a:effectLst/>
                <a:uLnTx/>
                <a:uFillTx/>
                <a:latin typeface="+mn-lt"/>
                <a:ea typeface="MS PGothic" panose="020B0600070205080204" pitchFamily="34" charset="-128"/>
              </a:rPr>
              <a:t>Quality legume-based forage systems for contrasting environments</a:t>
            </a:r>
            <a:r>
              <a:rPr kumimoji="0" lang="en-GB" altLang="fr-FR" sz="1600" b="1" i="0" u="none" strike="noStrike" kern="1200" cap="none" spc="0" normalizeH="0" baseline="0" noProof="0" dirty="0">
                <a:ln>
                  <a:noFill/>
                </a:ln>
                <a:effectLst/>
                <a:uLnTx/>
                <a:uFillTx/>
                <a:latin typeface="+mn-lt"/>
                <a:ea typeface="MS PGothic" panose="020B0600070205080204" pitchFamily="34" charset="-128"/>
              </a:rPr>
              <a:t>’</a:t>
            </a:r>
            <a:r>
              <a:rPr kumimoji="0" lang="en-GB" altLang="nl-NL" sz="1600" b="1" i="0" u="none" strike="noStrike" kern="1200" cap="none" spc="0" normalizeH="0" baseline="0" noProof="0" dirty="0">
                <a:ln>
                  <a:noFill/>
                </a:ln>
                <a:effectLst/>
                <a:uLnTx/>
                <a:uFillTx/>
                <a:latin typeface="+mn-lt"/>
                <a:ea typeface="MS PGothic" panose="020B0600070205080204" pitchFamily="34" charset="-128"/>
              </a:rPr>
              <a:t> </a:t>
            </a:r>
            <a:r>
              <a:rPr kumimoji="0" lang="en-GB" altLang="nl-NL" sz="1600" b="1" i="0" u="none" strike="noStrike" kern="1200" cap="none" spc="0" normalizeH="0" baseline="0" noProof="0" dirty="0" smtClean="0">
                <a:ln>
                  <a:noFill/>
                </a:ln>
                <a:effectLst/>
                <a:uLnTx/>
                <a:uFillTx/>
                <a:latin typeface="+mn-lt"/>
                <a:ea typeface="MS PGothic" panose="020B0600070205080204" pitchFamily="34" charset="-128"/>
              </a:rPr>
              <a:t>2001–2006</a:t>
            </a:r>
            <a:endParaRPr kumimoji="0" lang="fr-FR" altLang="nl-NL" sz="1600" b="1" i="0" u="none" strike="noStrike" kern="1200" cap="none" spc="0" normalizeH="0" baseline="0" noProof="0" dirty="0">
              <a:ln>
                <a:noFill/>
              </a:ln>
              <a:effectLst/>
              <a:uLnTx/>
              <a:uFillTx/>
              <a:latin typeface="+mn-lt"/>
              <a:ea typeface="MS PGothic" panose="020B0600070205080204" pitchFamily="34" charset="-128"/>
            </a:endParaRPr>
          </a:p>
        </p:txBody>
      </p:sp>
      <p:sp>
        <p:nvSpPr>
          <p:cNvPr id="2" name="Titel 1"/>
          <p:cNvSpPr>
            <a:spLocks noGrp="1"/>
          </p:cNvSpPr>
          <p:nvPr>
            <p:ph type="ctrTitle"/>
          </p:nvPr>
        </p:nvSpPr>
        <p:spPr>
          <a:xfrm>
            <a:off x="664308" y="710630"/>
            <a:ext cx="6687837" cy="462387"/>
          </a:xfrm>
        </p:spPr>
        <p:txBody>
          <a:bodyPr/>
          <a:lstStyle/>
          <a:p>
            <a:r>
              <a:rPr lang="sv-SE" sz="2000" dirty="0" smtClean="0"/>
              <a:t>Introduktion</a:t>
            </a:r>
            <a:endParaRPr lang="sv-SE" sz="2000" dirty="0"/>
          </a:p>
        </p:txBody>
      </p:sp>
    </p:spTree>
    <p:extLst>
      <p:ext uri="{BB962C8B-B14F-4D97-AF65-F5344CB8AC3E}">
        <p14:creationId xmlns:p14="http://schemas.microsoft.com/office/powerpoint/2010/main" val="40912616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C2A8A72-A1B6-4657-926A-CCFDBBF31A22}"/>
              </a:ext>
            </a:extLst>
          </p:cNvPr>
          <p:cNvSpPr>
            <a:spLocks noGrp="1" noChangeArrowheads="1"/>
          </p:cNvSpPr>
          <p:nvPr>
            <p:ph type="title"/>
          </p:nvPr>
        </p:nvSpPr>
        <p:spPr/>
        <p:txBody>
          <a:bodyPr/>
          <a:lstStyle/>
          <a:p>
            <a:pPr algn="l" eaLnBrk="1" hangingPunct="1"/>
            <a:r>
              <a:rPr lang="sv-SE" altLang="nl-NL" sz="2800" b="1" dirty="0" smtClean="0">
                <a:solidFill>
                  <a:schemeClr val="tx1"/>
                </a:solidFill>
                <a:latin typeface="+mn-lt"/>
              </a:rPr>
              <a:t>Arter</a:t>
            </a:r>
            <a:endParaRPr lang="sv-SE" altLang="nl-NL" sz="2800" b="1" dirty="0">
              <a:solidFill>
                <a:schemeClr val="tx1"/>
              </a:solidFill>
              <a:latin typeface="+mn-lt"/>
            </a:endParaRPr>
          </a:p>
        </p:txBody>
      </p:sp>
      <p:sp>
        <p:nvSpPr>
          <p:cNvPr id="3" name="Tijdelijke aanduiding voor inhoud 2"/>
          <p:cNvSpPr>
            <a:spLocks noGrp="1"/>
          </p:cNvSpPr>
          <p:nvPr>
            <p:ph idx="1"/>
          </p:nvPr>
        </p:nvSpPr>
        <p:spPr>
          <a:xfrm>
            <a:off x="628650" y="1576243"/>
            <a:ext cx="7886700" cy="4351338"/>
          </a:xfrm>
        </p:spPr>
        <p:txBody>
          <a:bodyPr/>
          <a:lstStyle/>
          <a:p>
            <a:r>
              <a:rPr lang="sv-SE" altLang="nl-NL" sz="2400" b="1" dirty="0" smtClean="0"/>
              <a:t>Vitklöver (</a:t>
            </a:r>
            <a:r>
              <a:rPr lang="sv-SE" altLang="nl-NL" sz="2400" b="1" i="1" dirty="0" err="1" smtClean="0"/>
              <a:t>Trifolium</a:t>
            </a:r>
            <a:r>
              <a:rPr lang="sv-SE" altLang="nl-NL" sz="2400" b="1" i="1" dirty="0" smtClean="0"/>
              <a:t> repens</a:t>
            </a:r>
            <a:r>
              <a:rPr lang="sv-SE" altLang="nl-NL" sz="2400" b="1" dirty="0" smtClean="0"/>
              <a:t>) </a:t>
            </a:r>
          </a:p>
          <a:p>
            <a:r>
              <a:rPr lang="sv-SE" altLang="nl-NL" sz="2400" b="1" dirty="0" smtClean="0"/>
              <a:t>Rödklöver (</a:t>
            </a:r>
            <a:r>
              <a:rPr lang="sv-SE" altLang="nl-NL" sz="2400" b="1" i="1" dirty="0" err="1" smtClean="0"/>
              <a:t>Trifolium</a:t>
            </a:r>
            <a:r>
              <a:rPr lang="sv-SE" altLang="nl-NL" sz="2400" b="1" i="1" dirty="0" smtClean="0"/>
              <a:t> pratense</a:t>
            </a:r>
            <a:r>
              <a:rPr lang="sv-SE" altLang="nl-NL" sz="2400" b="1" dirty="0" smtClean="0"/>
              <a:t>)</a:t>
            </a:r>
          </a:p>
          <a:p>
            <a:r>
              <a:rPr lang="sv-SE" altLang="nl-NL" sz="2400" b="1" dirty="0" smtClean="0"/>
              <a:t>Lusern (</a:t>
            </a:r>
            <a:r>
              <a:rPr lang="sv-SE" altLang="nl-NL" sz="2400" b="1" i="1" dirty="0" err="1" smtClean="0"/>
              <a:t>Medicago</a:t>
            </a:r>
            <a:r>
              <a:rPr lang="sv-SE" altLang="nl-NL" sz="2400" b="1" i="1" dirty="0" smtClean="0"/>
              <a:t> </a:t>
            </a:r>
            <a:r>
              <a:rPr lang="sv-SE" altLang="nl-NL" sz="2400" b="1" i="1" dirty="0" err="1" smtClean="0"/>
              <a:t>sativa</a:t>
            </a:r>
            <a:r>
              <a:rPr lang="sv-SE" altLang="nl-NL" sz="2400" b="1" dirty="0" smtClean="0"/>
              <a:t>)</a:t>
            </a:r>
            <a:endParaRPr lang="sv-SE" sz="2400" dirty="0"/>
          </a:p>
        </p:txBody>
      </p:sp>
      <p:grpSp>
        <p:nvGrpSpPr>
          <p:cNvPr id="8196" name="Group 9">
            <a:extLst>
              <a:ext uri="{FF2B5EF4-FFF2-40B4-BE49-F238E27FC236}">
                <a16:creationId xmlns:a16="http://schemas.microsoft.com/office/drawing/2014/main" id="{490D7BB9-3A64-491D-935E-8C40582E436B}"/>
              </a:ext>
            </a:extLst>
          </p:cNvPr>
          <p:cNvGrpSpPr>
            <a:grpSpLocks/>
          </p:cNvGrpSpPr>
          <p:nvPr/>
        </p:nvGrpSpPr>
        <p:grpSpPr bwMode="auto">
          <a:xfrm>
            <a:off x="0" y="3260725"/>
            <a:ext cx="9144000" cy="3216275"/>
            <a:chOff x="471" y="2054"/>
            <a:chExt cx="4857" cy="1690"/>
          </a:xfrm>
        </p:grpSpPr>
        <p:pic>
          <p:nvPicPr>
            <p:cNvPr id="8197" name="Picture 5">
              <a:extLst>
                <a:ext uri="{FF2B5EF4-FFF2-40B4-BE49-F238E27FC236}">
                  <a16:creationId xmlns:a16="http://schemas.microsoft.com/office/drawing/2014/main" id="{9C9AA161-D6B2-495E-B710-BEEF70816C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 y="2054"/>
              <a:ext cx="1689" cy="1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a:extLst>
                <a:ext uri="{FF2B5EF4-FFF2-40B4-BE49-F238E27FC236}">
                  <a16:creationId xmlns:a16="http://schemas.microsoft.com/office/drawing/2014/main" id="{138BA509-7820-42CF-93CE-9878F593D40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1" y="2064"/>
              <a:ext cx="1392"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a:extLst>
                <a:ext uri="{FF2B5EF4-FFF2-40B4-BE49-F238E27FC236}">
                  <a16:creationId xmlns:a16="http://schemas.microsoft.com/office/drawing/2014/main" id="{AF30367E-9FE4-4F7C-929E-58A83D9EA1B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43" y="2064"/>
              <a:ext cx="178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730684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223170" y="329751"/>
            <a:ext cx="49688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Vallfoder </a:t>
            </a:r>
            <a:r>
              <a:rPr kumimoji="0" lang="en-US" altLang="sv-SE" sz="20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måste</a:t>
            </a: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konserveras</a:t>
            </a:r>
            <a:r>
              <a:rPr kumimoji="0" lang="en-US" altLang="sv-SE" sz="2000" b="1"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1" i="0" u="none" strike="noStrike" kern="1200" cap="none" spc="0" normalizeH="0" noProof="0" dirty="0" err="1" smtClean="0">
                <a:ln>
                  <a:noFill/>
                </a:ln>
                <a:solidFill>
                  <a:prstClr val="black"/>
                </a:solidFill>
                <a:effectLst/>
                <a:uLnTx/>
                <a:uFillTx/>
                <a:latin typeface="Calibri"/>
                <a:ea typeface="+mn-ea"/>
                <a:cs typeface="Times New Roman" panose="02020603050405020304" pitchFamily="18" charset="0"/>
              </a:rPr>
              <a:t>för</a:t>
            </a:r>
            <a:r>
              <a:rPr kumimoji="0" lang="en-US" altLang="sv-SE" sz="2000" b="1"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lang="en-US" altLang="sv-SE" sz="2000" b="1" dirty="0" smtClean="0">
                <a:solidFill>
                  <a:prstClr val="black"/>
                </a:solidFill>
                <a:latin typeface="Calibri"/>
                <a:cs typeface="Times New Roman" panose="02020603050405020304" pitchFamily="18" charset="0"/>
              </a:rPr>
              <a:t>8 </a:t>
            </a:r>
            <a:r>
              <a:rPr lang="en-US" altLang="sv-SE" sz="2000" b="1" dirty="0" err="1" smtClean="0">
                <a:solidFill>
                  <a:prstClr val="black"/>
                </a:solidFill>
                <a:latin typeface="Calibri"/>
                <a:cs typeface="Times New Roman" panose="02020603050405020304" pitchFamily="18" charset="0"/>
              </a:rPr>
              <a:t>månaders</a:t>
            </a:r>
            <a:r>
              <a:rPr lang="en-US" altLang="sv-SE" sz="2000" b="1" dirty="0" smtClean="0">
                <a:solidFill>
                  <a:prstClr val="black"/>
                </a:solidFill>
                <a:latin typeface="Calibri"/>
                <a:cs typeface="Times New Roman" panose="02020603050405020304" pitchFamily="18" charset="0"/>
              </a:rPr>
              <a:t> </a:t>
            </a:r>
            <a:r>
              <a:rPr lang="en-US" altLang="sv-SE" sz="2000" b="1" dirty="0" err="1" smtClean="0">
                <a:solidFill>
                  <a:prstClr val="black"/>
                </a:solidFill>
                <a:latin typeface="Calibri"/>
                <a:cs typeface="Times New Roman" panose="02020603050405020304" pitchFamily="18" charset="0"/>
              </a:rPr>
              <a:t>vinterperiod</a:t>
            </a:r>
            <a:r>
              <a:rPr lang="en-US" altLang="sv-SE" sz="2000" b="1" dirty="0" smtClean="0">
                <a:solidFill>
                  <a:prstClr val="black"/>
                </a:solidFill>
                <a:latin typeface="Calibri"/>
                <a:cs typeface="Times New Roman" panose="02020603050405020304" pitchFamily="18" charset="0"/>
              </a:rPr>
              <a:t>. </a:t>
            </a:r>
            <a:r>
              <a:rPr lang="en-US" altLang="sv-SE" sz="2000" b="1" dirty="0" err="1" smtClean="0">
                <a:solidFill>
                  <a:prstClr val="black"/>
                </a:solidFill>
                <a:latin typeface="Calibri"/>
                <a:cs typeface="Times New Roman" panose="02020603050405020304" pitchFamily="18" charset="0"/>
              </a:rPr>
              <a:t>Förr</a:t>
            </a:r>
            <a:r>
              <a:rPr lang="en-US" altLang="sv-SE" sz="2000" b="1" dirty="0" smtClean="0">
                <a:solidFill>
                  <a:prstClr val="black"/>
                </a:solidFill>
                <a:latin typeface="Calibri"/>
                <a:cs typeface="Times New Roman" panose="02020603050405020304" pitchFamily="18" charset="0"/>
              </a:rPr>
              <a:t> </a:t>
            </a:r>
            <a:r>
              <a:rPr lang="en-US" altLang="sv-SE" sz="2000" b="1" dirty="0" err="1" smtClean="0">
                <a:solidFill>
                  <a:prstClr val="black"/>
                </a:solidFill>
                <a:latin typeface="Calibri"/>
                <a:cs typeface="Times New Roman" panose="02020603050405020304" pitchFamily="18" charset="0"/>
              </a:rPr>
              <a:t>var</a:t>
            </a:r>
            <a:r>
              <a:rPr lang="en-US" altLang="sv-SE" sz="2000" b="1" dirty="0" smtClean="0">
                <a:solidFill>
                  <a:prstClr val="black"/>
                </a:solidFill>
                <a:latin typeface="Calibri"/>
                <a:cs typeface="Times New Roman" panose="02020603050405020304" pitchFamily="18" charset="0"/>
              </a:rPr>
              <a:t> </a:t>
            </a:r>
            <a:r>
              <a:rPr lang="en-US" altLang="sv-SE" sz="2000" b="1" dirty="0" err="1" smtClean="0">
                <a:solidFill>
                  <a:prstClr val="black"/>
                </a:solidFill>
                <a:latin typeface="Calibri"/>
                <a:cs typeface="Times New Roman" panose="02020603050405020304" pitchFamily="18" charset="0"/>
              </a:rPr>
              <a:t>hö</a:t>
            </a:r>
            <a:r>
              <a:rPr lang="en-US" altLang="sv-SE" sz="2000" b="1" dirty="0" smtClean="0">
                <a:solidFill>
                  <a:prstClr val="black"/>
                </a:solidFill>
                <a:latin typeface="Calibri"/>
                <a:cs typeface="Times New Roman" panose="02020603050405020304" pitchFamily="18" charset="0"/>
              </a:rPr>
              <a:t> den </a:t>
            </a:r>
            <a:r>
              <a:rPr lang="en-US" altLang="sv-SE" sz="2000" b="1" dirty="0" err="1" smtClean="0">
                <a:solidFill>
                  <a:prstClr val="black"/>
                </a:solidFill>
                <a:latin typeface="Calibri"/>
                <a:cs typeface="Times New Roman" panose="02020603050405020304" pitchFamily="18" charset="0"/>
              </a:rPr>
              <a:t>enda</a:t>
            </a:r>
            <a:r>
              <a:rPr lang="en-US" altLang="sv-SE" sz="2000" b="1" dirty="0" smtClean="0">
                <a:solidFill>
                  <a:prstClr val="black"/>
                </a:solidFill>
                <a:latin typeface="Calibri"/>
                <a:cs typeface="Times New Roman" panose="02020603050405020304" pitchFamily="18" charset="0"/>
              </a:rPr>
              <a:t> </a:t>
            </a:r>
            <a:r>
              <a:rPr lang="en-US" altLang="sv-SE" sz="2000" b="1" dirty="0" err="1" smtClean="0">
                <a:solidFill>
                  <a:prstClr val="black"/>
                </a:solidFill>
                <a:latin typeface="Calibri"/>
                <a:cs typeface="Times New Roman" panose="02020603050405020304" pitchFamily="18" charset="0"/>
              </a:rPr>
              <a:t>tillgängliga</a:t>
            </a:r>
            <a:r>
              <a:rPr lang="en-US" altLang="sv-SE" sz="2000" b="1" dirty="0" smtClean="0">
                <a:solidFill>
                  <a:prstClr val="black"/>
                </a:solidFill>
                <a:latin typeface="Calibri"/>
                <a:cs typeface="Times New Roman" panose="02020603050405020304" pitchFamily="18" charset="0"/>
              </a:rPr>
              <a:t> </a:t>
            </a:r>
            <a:r>
              <a:rPr lang="en-US" altLang="sv-SE" sz="2000" b="1" dirty="0" err="1" smtClean="0">
                <a:solidFill>
                  <a:prstClr val="black"/>
                </a:solidFill>
                <a:latin typeface="Calibri"/>
                <a:cs typeface="Times New Roman" panose="02020603050405020304" pitchFamily="18" charset="0"/>
              </a:rPr>
              <a:t>metoden</a:t>
            </a:r>
            <a:endPar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1" name="textruta 10"/>
          <p:cNvSpPr txBox="1"/>
          <p:nvPr/>
        </p:nvSpPr>
        <p:spPr>
          <a:xfrm>
            <a:off x="4728021" y="2158738"/>
            <a:ext cx="395195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spcBef>
                <a:spcPct val="50000"/>
              </a:spcBef>
              <a:defRPr sz="2000" b="1">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1970–1980-talet</a:t>
            </a:r>
            <a:r>
              <a:rPr lang="en-US" dirty="0" smtClean="0">
                <a:solidFill>
                  <a:prstClr val="black"/>
                </a:solidFill>
                <a:latin typeface="Calibri"/>
              </a:rPr>
              <a:t> – </a:t>
            </a:r>
            <a:r>
              <a:rPr lang="en-US" dirty="0" err="1" smtClean="0">
                <a:solidFill>
                  <a:prstClr val="black"/>
                </a:solidFill>
                <a:latin typeface="Calibri"/>
              </a:rPr>
              <a:t>Övergång</a:t>
            </a:r>
            <a:r>
              <a:rPr lang="en-US" dirty="0" smtClean="0">
                <a:solidFill>
                  <a:prstClr val="black"/>
                </a:solidFill>
                <a:latin typeface="Calibri"/>
              </a:rPr>
              <a:t> </a:t>
            </a:r>
            <a:r>
              <a:rPr lang="en-US" dirty="0" err="1" smtClean="0">
                <a:solidFill>
                  <a:prstClr val="black"/>
                </a:solidFill>
                <a:latin typeface="Calibri"/>
              </a:rPr>
              <a:t>från</a:t>
            </a:r>
            <a:r>
              <a:rPr lang="en-US" dirty="0" smtClean="0">
                <a:solidFill>
                  <a:prstClr val="black"/>
                </a:solidFill>
                <a:latin typeface="Calibri"/>
              </a:rPr>
              <a:t> </a:t>
            </a:r>
            <a:r>
              <a:rPr lang="en-US" dirty="0" err="1" smtClean="0">
                <a:solidFill>
                  <a:prstClr val="black"/>
                </a:solidFill>
                <a:latin typeface="Calibri"/>
              </a:rPr>
              <a:t>hö</a:t>
            </a:r>
            <a:r>
              <a:rPr lang="en-US" dirty="0" smtClean="0">
                <a:solidFill>
                  <a:prstClr val="black"/>
                </a:solidFill>
                <a:latin typeface="Calibri"/>
              </a:rPr>
              <a:t> till ensilage:</a:t>
            </a:r>
            <a:endParaRPr kumimoji="0" lang="en-US" sz="2000" b="1" i="0" u="none" strike="noStrike" kern="1200" cap="none" spc="0" normalizeH="0" baseline="0" noProof="0" dirty="0">
              <a:ln>
                <a:noFill/>
              </a:ln>
              <a:solidFill>
                <a:schemeClr val="accent3"/>
              </a:solidFill>
              <a:effectLst/>
              <a:uLnTx/>
              <a:uFillTx/>
              <a:latin typeface="Calibri"/>
              <a:ea typeface="+mn-ea"/>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Större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gårdar</a:t>
            </a:r>
            <a:endPar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Mindre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väderberoende</a:t>
            </a:r>
            <a:endPar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Mindre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näringsförluster</a:t>
            </a:r>
            <a:endPar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Större</a:t>
            </a:r>
            <a:r>
              <a:rPr kumimoji="0" lang="en-US" altLang="sv-SE" sz="2000" b="0"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mjölkproduktion</a:t>
            </a:r>
            <a:endPar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7" name="Text Box 5"/>
          <p:cNvSpPr txBox="1">
            <a:spLocks noChangeArrowheads="1"/>
          </p:cNvSpPr>
          <p:nvPr/>
        </p:nvSpPr>
        <p:spPr bwMode="auto">
          <a:xfrm>
            <a:off x="427886" y="5022113"/>
            <a:ext cx="4968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sv-SE" sz="20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Efter</a:t>
            </a: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1980 </a:t>
            </a:r>
            <a:r>
              <a:rPr lang="en-US" altLang="sv-SE" sz="2000" b="1" dirty="0" smtClean="0">
                <a:solidFill>
                  <a:prstClr val="black"/>
                </a:solidFill>
                <a:latin typeface="Calibri"/>
                <a:cs typeface="Times New Roman" panose="02020603050405020304" pitchFamily="18" charset="0"/>
              </a:rPr>
              <a:t>tog </a:t>
            </a:r>
            <a:r>
              <a:rPr lang="en-US" altLang="sv-SE" sz="2000" b="1" dirty="0" err="1" smtClean="0">
                <a:solidFill>
                  <a:prstClr val="black"/>
                </a:solidFill>
                <a:latin typeface="Calibri"/>
                <a:cs typeface="Times New Roman" panose="02020603050405020304" pitchFamily="18" charset="0"/>
              </a:rPr>
              <a:t>ensilering</a:t>
            </a:r>
            <a:r>
              <a:rPr lang="en-US" altLang="sv-SE" sz="2000" b="1" dirty="0" smtClean="0">
                <a:solidFill>
                  <a:prstClr val="black"/>
                </a:solidFill>
                <a:latin typeface="Calibri"/>
                <a:cs typeface="Times New Roman" panose="02020603050405020304" pitchFamily="18" charset="0"/>
              </a:rPr>
              <a:t> </a:t>
            </a:r>
            <a:r>
              <a:rPr lang="en-US" altLang="sv-SE" sz="2000" b="1" dirty="0" err="1" smtClean="0">
                <a:solidFill>
                  <a:prstClr val="black"/>
                </a:solidFill>
                <a:latin typeface="Calibri"/>
                <a:cs typeface="Times New Roman" panose="02020603050405020304" pitchFamily="18" charset="0"/>
              </a:rPr>
              <a:t>över</a:t>
            </a:r>
            <a:r>
              <a:rPr lang="en-US" altLang="sv-SE" sz="2000" b="1" dirty="0" smtClean="0">
                <a:solidFill>
                  <a:prstClr val="black"/>
                </a:solidFill>
                <a:latin typeface="Calibri"/>
                <a:cs typeface="Times New Roman" panose="02020603050405020304" pitchFamily="18" charset="0"/>
              </a:rPr>
              <a:t> och </a:t>
            </a:r>
            <a:r>
              <a:rPr lang="en-US" altLang="sv-SE" sz="2000" b="1" dirty="0" err="1" smtClean="0">
                <a:solidFill>
                  <a:prstClr val="black"/>
                </a:solidFill>
                <a:latin typeface="Calibri"/>
                <a:cs typeface="Times New Roman" panose="02020603050405020304" pitchFamily="18" charset="0"/>
              </a:rPr>
              <a:t>är</a:t>
            </a:r>
            <a:r>
              <a:rPr lang="en-US" altLang="sv-SE" sz="2000" b="1" dirty="0" smtClean="0">
                <a:solidFill>
                  <a:prstClr val="black"/>
                </a:solidFill>
                <a:latin typeface="Calibri"/>
                <a:cs typeface="Times New Roman" panose="02020603050405020304" pitchFamily="18" charset="0"/>
              </a:rPr>
              <a:t> </a:t>
            </a:r>
            <a:r>
              <a:rPr lang="en-US" altLang="sv-SE" sz="2000" b="1" dirty="0" err="1" smtClean="0">
                <a:solidFill>
                  <a:prstClr val="black"/>
                </a:solidFill>
                <a:latin typeface="Calibri"/>
                <a:cs typeface="Times New Roman" panose="02020603050405020304" pitchFamily="18" charset="0"/>
              </a:rPr>
              <a:t>numera</a:t>
            </a:r>
            <a:r>
              <a:rPr lang="en-US" altLang="sv-SE" sz="2000" b="1" dirty="0" smtClean="0">
                <a:solidFill>
                  <a:prstClr val="black"/>
                </a:solidFill>
                <a:latin typeface="Calibri"/>
                <a:cs typeface="Times New Roman" panose="02020603050405020304" pitchFamily="18" charset="0"/>
              </a:rPr>
              <a:t> den </a:t>
            </a:r>
            <a:r>
              <a:rPr lang="en-US" altLang="sv-SE" sz="2000" b="1" dirty="0" err="1" smtClean="0">
                <a:solidFill>
                  <a:prstClr val="black"/>
                </a:solidFill>
                <a:latin typeface="Calibri"/>
                <a:cs typeface="Times New Roman" panose="02020603050405020304" pitchFamily="18" charset="0"/>
              </a:rPr>
              <a:t>helt</a:t>
            </a:r>
            <a:r>
              <a:rPr lang="en-US" altLang="sv-SE" sz="2000" b="1" dirty="0" smtClean="0">
                <a:solidFill>
                  <a:prstClr val="black"/>
                </a:solidFill>
                <a:latin typeface="Calibri"/>
                <a:cs typeface="Times New Roman" panose="02020603050405020304" pitchFamily="18" charset="0"/>
              </a:rPr>
              <a:t> </a:t>
            </a:r>
            <a:r>
              <a:rPr lang="en-US" altLang="sv-SE" sz="2000" b="1" dirty="0" err="1" smtClean="0">
                <a:solidFill>
                  <a:prstClr val="black"/>
                </a:solidFill>
                <a:latin typeface="Calibri"/>
                <a:cs typeface="Times New Roman" panose="02020603050405020304" pitchFamily="18" charset="0"/>
              </a:rPr>
              <a:t>dominerande</a:t>
            </a:r>
            <a:r>
              <a:rPr lang="en-US" altLang="sv-SE" sz="2000" b="1" dirty="0" smtClean="0">
                <a:solidFill>
                  <a:prstClr val="black"/>
                </a:solidFill>
                <a:latin typeface="Calibri"/>
                <a:cs typeface="Times New Roman" panose="02020603050405020304" pitchFamily="18" charset="0"/>
              </a:rPr>
              <a:t> </a:t>
            </a:r>
            <a:r>
              <a:rPr lang="en-US" altLang="sv-SE" sz="2000" b="1" dirty="0" err="1" smtClean="0">
                <a:solidFill>
                  <a:prstClr val="black"/>
                </a:solidFill>
                <a:latin typeface="Calibri"/>
                <a:cs typeface="Times New Roman" panose="02020603050405020304" pitchFamily="18" charset="0"/>
              </a:rPr>
              <a:t>metoden</a:t>
            </a:r>
            <a:endPar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2" name="Bildobjekt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4822" y="1571624"/>
            <a:ext cx="3794490" cy="2867928"/>
          </a:xfrm>
          <a:prstGeom prst="rect">
            <a:avLst/>
          </a:prstGeom>
        </p:spPr>
      </p:pic>
      <p:pic>
        <p:nvPicPr>
          <p:cNvPr id="3" name="Bildobjekt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5541" y="4014878"/>
            <a:ext cx="3563118" cy="2672339"/>
          </a:xfrm>
          <a:prstGeom prst="rect">
            <a:avLst/>
          </a:prstGeom>
        </p:spPr>
      </p:pic>
      <p:sp>
        <p:nvSpPr>
          <p:cNvPr id="8" name="textruta 7"/>
          <p:cNvSpPr txBox="1"/>
          <p:nvPr/>
        </p:nvSpPr>
        <p:spPr>
          <a:xfrm>
            <a:off x="7458701" y="6352331"/>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5226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a:extLst>
              <a:ext uri="{FF2B5EF4-FFF2-40B4-BE49-F238E27FC236}">
                <a16:creationId xmlns:a16="http://schemas.microsoft.com/office/drawing/2014/main" id="{DB4E228E-09C9-4BCE-B5DB-A65A24290B3B}"/>
              </a:ext>
            </a:extLst>
          </p:cNvPr>
          <p:cNvSpPr>
            <a:spLocks noGrp="1" noChangeArrowheads="1"/>
          </p:cNvSpPr>
          <p:nvPr>
            <p:ph type="title"/>
          </p:nvPr>
        </p:nvSpPr>
        <p:spPr/>
        <p:txBody>
          <a:bodyPr/>
          <a:lstStyle/>
          <a:p>
            <a:pPr algn="l"/>
            <a:r>
              <a:rPr lang="sv-SE" altLang="nl-NL" sz="2800" dirty="0" smtClean="0">
                <a:solidFill>
                  <a:schemeClr val="tx1"/>
                </a:solidFill>
                <a:latin typeface="+mn-lt"/>
                <a:ea typeface="MS PGothic" panose="020B0600070205080204" pitchFamily="34" charset="-128"/>
              </a:rPr>
              <a:t>Sekundära arter</a:t>
            </a:r>
            <a:endParaRPr lang="sv-SE" altLang="nl-NL" sz="2800" b="1" dirty="0">
              <a:solidFill>
                <a:schemeClr val="tx1"/>
              </a:solidFill>
              <a:latin typeface="+mn-lt"/>
            </a:endParaRPr>
          </a:p>
        </p:txBody>
      </p:sp>
      <p:sp>
        <p:nvSpPr>
          <p:cNvPr id="2" name="Tijdelijke aanduiding voor inhoud 1"/>
          <p:cNvSpPr>
            <a:spLocks noGrp="1"/>
          </p:cNvSpPr>
          <p:nvPr>
            <p:ph idx="1"/>
          </p:nvPr>
        </p:nvSpPr>
        <p:spPr>
          <a:xfrm>
            <a:off x="628650" y="1536339"/>
            <a:ext cx="7886700" cy="4351338"/>
          </a:xfrm>
        </p:spPr>
        <p:txBody>
          <a:bodyPr/>
          <a:lstStyle/>
          <a:p>
            <a:r>
              <a:rPr lang="sv-SE" altLang="nl-NL" sz="2400" b="1" dirty="0" smtClean="0"/>
              <a:t>Esparsett (</a:t>
            </a:r>
            <a:r>
              <a:rPr lang="sv-SE" altLang="nl-NL" sz="2400" b="1" i="1" dirty="0" err="1" smtClean="0"/>
              <a:t>Onobrychis</a:t>
            </a:r>
            <a:r>
              <a:rPr lang="sv-SE" altLang="nl-NL" sz="2400" b="1" i="1" dirty="0" smtClean="0"/>
              <a:t> </a:t>
            </a:r>
            <a:r>
              <a:rPr lang="sv-SE" altLang="nl-NL" sz="2400" b="1" i="1" dirty="0" err="1" smtClean="0"/>
              <a:t>viciifolia</a:t>
            </a:r>
            <a:r>
              <a:rPr lang="sv-SE" altLang="nl-NL" sz="2400" b="1" dirty="0" smtClean="0"/>
              <a:t>)</a:t>
            </a:r>
          </a:p>
          <a:p>
            <a:r>
              <a:rPr lang="sv-SE" altLang="nl-NL" sz="2400" b="1" dirty="0" smtClean="0"/>
              <a:t>Käringtand (</a:t>
            </a:r>
            <a:r>
              <a:rPr lang="sv-SE" altLang="nl-NL" sz="2400" b="1" i="1" dirty="0" smtClean="0"/>
              <a:t>Lotus</a:t>
            </a:r>
            <a:r>
              <a:rPr lang="sv-SE" altLang="nl-NL" sz="2400" b="1" dirty="0" smtClean="0"/>
              <a:t> </a:t>
            </a:r>
            <a:r>
              <a:rPr lang="sv-SE" altLang="nl-NL" sz="2400" b="1" dirty="0" err="1" smtClean="0"/>
              <a:t>spp</a:t>
            </a:r>
            <a:r>
              <a:rPr lang="sv-SE" altLang="nl-NL" sz="2400" b="1" dirty="0" smtClean="0"/>
              <a:t>.)</a:t>
            </a:r>
          </a:p>
          <a:p>
            <a:r>
              <a:rPr lang="sv-SE" altLang="nl-NL" sz="2400" b="1" dirty="0" smtClean="0"/>
              <a:t>Alsikeklöver (</a:t>
            </a:r>
            <a:r>
              <a:rPr lang="sv-SE" altLang="nl-NL" sz="2400" b="1" i="1" dirty="0" err="1" smtClean="0"/>
              <a:t>Trifolium</a:t>
            </a:r>
            <a:r>
              <a:rPr lang="sv-SE" altLang="nl-NL" sz="2400" b="1" i="1" dirty="0" smtClean="0"/>
              <a:t> </a:t>
            </a:r>
            <a:r>
              <a:rPr lang="sv-SE" altLang="nl-NL" sz="2400" b="1" i="1" dirty="0" err="1" smtClean="0"/>
              <a:t>hybridum</a:t>
            </a:r>
            <a:r>
              <a:rPr lang="sv-SE" altLang="nl-NL" sz="2400" b="1" dirty="0" smtClean="0"/>
              <a:t>)</a:t>
            </a:r>
          </a:p>
          <a:p>
            <a:r>
              <a:rPr lang="sv-SE" altLang="nl-NL" sz="2400" b="1" dirty="0" err="1" smtClean="0"/>
              <a:t>Getärt</a:t>
            </a:r>
            <a:r>
              <a:rPr lang="sv-SE" altLang="nl-NL" sz="2400" b="1" dirty="0" smtClean="0"/>
              <a:t> (</a:t>
            </a:r>
            <a:r>
              <a:rPr lang="sv-SE" altLang="nl-NL" sz="2400" b="1" i="1" dirty="0" err="1" smtClean="0"/>
              <a:t>Galega</a:t>
            </a:r>
            <a:r>
              <a:rPr lang="sv-SE" altLang="nl-NL" sz="2400" b="1" i="1" dirty="0" smtClean="0"/>
              <a:t> </a:t>
            </a:r>
            <a:r>
              <a:rPr lang="sv-SE" altLang="nl-NL" sz="2400" b="1" i="1" dirty="0" err="1" smtClean="0"/>
              <a:t>orientalis</a:t>
            </a:r>
            <a:r>
              <a:rPr lang="sv-SE" altLang="nl-NL" sz="2400" b="1" dirty="0" smtClean="0"/>
              <a:t>)</a:t>
            </a:r>
            <a:endParaRPr lang="sv-SE" sz="2400" dirty="0"/>
          </a:p>
        </p:txBody>
      </p:sp>
      <p:grpSp>
        <p:nvGrpSpPr>
          <p:cNvPr id="10244" name="Group 1032">
            <a:extLst>
              <a:ext uri="{FF2B5EF4-FFF2-40B4-BE49-F238E27FC236}">
                <a16:creationId xmlns:a16="http://schemas.microsoft.com/office/drawing/2014/main" id="{935BE558-D24C-4FC1-AFAC-3E09DAD556AB}"/>
              </a:ext>
            </a:extLst>
          </p:cNvPr>
          <p:cNvGrpSpPr>
            <a:grpSpLocks/>
          </p:cNvGrpSpPr>
          <p:nvPr/>
        </p:nvGrpSpPr>
        <p:grpSpPr bwMode="auto">
          <a:xfrm>
            <a:off x="0" y="3673475"/>
            <a:ext cx="9144000" cy="3032125"/>
            <a:chOff x="0" y="2314"/>
            <a:chExt cx="5760" cy="1910"/>
          </a:xfrm>
        </p:grpSpPr>
        <p:pic>
          <p:nvPicPr>
            <p:cNvPr id="10245" name="Picture 1028">
              <a:extLst>
                <a:ext uri="{FF2B5EF4-FFF2-40B4-BE49-F238E27FC236}">
                  <a16:creationId xmlns:a16="http://schemas.microsoft.com/office/drawing/2014/main" id="{6C2DD05E-7751-4A06-B7A3-4B32337264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 y="2314"/>
              <a:ext cx="2544"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29">
              <a:extLst>
                <a:ext uri="{FF2B5EF4-FFF2-40B4-BE49-F238E27FC236}">
                  <a16:creationId xmlns:a16="http://schemas.microsoft.com/office/drawing/2014/main" id="{9F8E45FF-6C36-4A78-A4D2-035B66F1E166}"/>
                </a:ext>
              </a:extLst>
            </p:cNvPr>
            <p:cNvPicPr>
              <a:picLocks noChangeAspect="1" noChangeArrowheads="1"/>
            </p:cNvPicPr>
            <p:nvPr/>
          </p:nvPicPr>
          <p:blipFill>
            <a:blip r:embed="rId4" cstate="screen">
              <a:lum contrast="36000"/>
              <a:extLst>
                <a:ext uri="{28A0092B-C50C-407E-A947-70E740481C1C}">
                  <a14:useLocalDpi xmlns:a14="http://schemas.microsoft.com/office/drawing/2010/main"/>
                </a:ext>
              </a:extLst>
            </a:blip>
            <a:srcRect/>
            <a:stretch>
              <a:fillRect/>
            </a:stretch>
          </p:blipFill>
          <p:spPr bwMode="auto">
            <a:xfrm>
              <a:off x="0" y="2320"/>
              <a:ext cx="1428" cy="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030">
              <a:extLst>
                <a:ext uri="{FF2B5EF4-FFF2-40B4-BE49-F238E27FC236}">
                  <a16:creationId xmlns:a16="http://schemas.microsoft.com/office/drawing/2014/main" id="{F366A89F-2389-488F-8E0C-7A164A37CF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22047"/>
            <a:stretch>
              <a:fillRect/>
            </a:stretch>
          </p:blipFill>
          <p:spPr bwMode="auto">
            <a:xfrm>
              <a:off x="3168" y="2314"/>
              <a:ext cx="1576" cy="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031">
              <a:extLst>
                <a:ext uri="{FF2B5EF4-FFF2-40B4-BE49-F238E27FC236}">
                  <a16:creationId xmlns:a16="http://schemas.microsoft.com/office/drawing/2014/main" id="{4BD1A672-624C-4AB2-B61F-F7A0E748F15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3" y="2314"/>
              <a:ext cx="1237" cy="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6274235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a:extLst>
              <a:ext uri="{FF2B5EF4-FFF2-40B4-BE49-F238E27FC236}">
                <a16:creationId xmlns:a16="http://schemas.microsoft.com/office/drawing/2014/main" id="{013376E6-40AF-4D9A-A8C1-0998C96D48D7}"/>
              </a:ext>
            </a:extLst>
          </p:cNvPr>
          <p:cNvSpPr>
            <a:spLocks noGrp="1" noChangeArrowheads="1"/>
          </p:cNvSpPr>
          <p:nvPr>
            <p:ph type="title"/>
          </p:nvPr>
        </p:nvSpPr>
        <p:spPr/>
        <p:txBody>
          <a:bodyPr/>
          <a:lstStyle/>
          <a:p>
            <a:pPr algn="l" eaLnBrk="1" hangingPunct="1"/>
            <a:r>
              <a:rPr lang="sv-SE" altLang="nl-NL" sz="2800" b="1" dirty="0" smtClean="0">
                <a:solidFill>
                  <a:schemeClr val="tx1"/>
                </a:solidFill>
                <a:latin typeface="+mn-lt"/>
              </a:rPr>
              <a:t>Nya arter </a:t>
            </a:r>
            <a:br>
              <a:rPr lang="sv-SE" altLang="nl-NL" sz="2800" b="1" dirty="0" smtClean="0">
                <a:solidFill>
                  <a:schemeClr val="tx1"/>
                </a:solidFill>
                <a:latin typeface="+mn-lt"/>
              </a:rPr>
            </a:br>
            <a:endParaRPr lang="sv-SE" altLang="nl-NL" sz="2800" b="1" dirty="0">
              <a:solidFill>
                <a:schemeClr val="tx1"/>
              </a:solidFill>
              <a:latin typeface="+mn-lt"/>
            </a:endParaRPr>
          </a:p>
        </p:txBody>
      </p:sp>
      <p:sp>
        <p:nvSpPr>
          <p:cNvPr id="3" name="Tijdelijke aanduiding voor inhoud 2"/>
          <p:cNvSpPr>
            <a:spLocks noGrp="1"/>
          </p:cNvSpPr>
          <p:nvPr>
            <p:ph idx="1"/>
          </p:nvPr>
        </p:nvSpPr>
        <p:spPr/>
        <p:txBody>
          <a:bodyPr/>
          <a:lstStyle/>
          <a:p>
            <a:r>
              <a:rPr lang="sv-SE" altLang="nl-NL" sz="2400" b="1" dirty="0" smtClean="0"/>
              <a:t>Kaukasisk klöver (</a:t>
            </a:r>
            <a:r>
              <a:rPr lang="sv-SE" altLang="nl-NL" sz="2400" b="1" i="1" dirty="0" err="1" smtClean="0"/>
              <a:t>Trifolium</a:t>
            </a:r>
            <a:r>
              <a:rPr lang="sv-SE" altLang="nl-NL" sz="2400" b="1" i="1" dirty="0" smtClean="0"/>
              <a:t> </a:t>
            </a:r>
            <a:r>
              <a:rPr lang="sv-SE" altLang="nl-NL" sz="2400" b="1" i="1" dirty="0" err="1" smtClean="0"/>
              <a:t>ambiguum</a:t>
            </a:r>
            <a:r>
              <a:rPr lang="sv-SE" altLang="nl-NL" sz="2400" b="1" dirty="0" smtClean="0"/>
              <a:t>)</a:t>
            </a:r>
            <a:endParaRPr lang="sv-SE" sz="2400" dirty="0"/>
          </a:p>
        </p:txBody>
      </p:sp>
      <p:pic>
        <p:nvPicPr>
          <p:cNvPr id="12292" name="Picture 1028">
            <a:extLst>
              <a:ext uri="{FF2B5EF4-FFF2-40B4-BE49-F238E27FC236}">
                <a16:creationId xmlns:a16="http://schemas.microsoft.com/office/drawing/2014/main" id="{CC177B0E-EA13-4B5A-99A8-ED1BCD06E7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4437" y="2585690"/>
            <a:ext cx="3915641" cy="401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7228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FC12994D-1EB7-4153-8DF6-4DBA383B9722}"/>
              </a:ext>
            </a:extLst>
          </p:cNvPr>
          <p:cNvSpPr txBox="1">
            <a:spLocks noChangeArrowheads="1"/>
          </p:cNvSpPr>
          <p:nvPr/>
        </p:nvSpPr>
        <p:spPr bwMode="auto">
          <a:xfrm>
            <a:off x="0" y="76200"/>
            <a:ext cx="914400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3200" b="1" i="0" u="none" strike="noStrike" kern="1200" cap="none" spc="0" normalizeH="0" baseline="0" noProof="0" dirty="0" err="1" smtClean="0">
                <a:ln>
                  <a:noFill/>
                </a:ln>
                <a:effectLst/>
                <a:uLnTx/>
                <a:uFillTx/>
                <a:latin typeface="+mn-lt"/>
                <a:ea typeface="MS PGothic" panose="020B0600070205080204" pitchFamily="34" charset="-128"/>
              </a:rPr>
              <a:t>Baljväxt-gräsblandningar</a:t>
            </a:r>
            <a:endParaRPr kumimoji="0" lang="fr-FR" altLang="nl-NL" sz="3200" b="1" i="0" u="none" strike="noStrike" kern="1200" cap="none" spc="0" normalizeH="0" baseline="0" noProof="0" dirty="0">
              <a:ln>
                <a:noFill/>
              </a:ln>
              <a:effectLst/>
              <a:uLnTx/>
              <a:uFillTx/>
              <a:latin typeface="+mn-lt"/>
              <a:ea typeface="MS PGothic" panose="020B0600070205080204" pitchFamily="34" charset="-128"/>
            </a:endParaRPr>
          </a:p>
        </p:txBody>
      </p:sp>
      <p:pic>
        <p:nvPicPr>
          <p:cNvPr id="14339" name="Picture 9" descr="image 5">
            <a:extLst>
              <a:ext uri="{FF2B5EF4-FFF2-40B4-BE49-F238E27FC236}">
                <a16:creationId xmlns:a16="http://schemas.microsoft.com/office/drawing/2014/main" id="{EC57C083-657D-43C0-89FE-E9A0BF0A5AED}"/>
              </a:ext>
            </a:extLst>
          </p:cNvPr>
          <p:cNvPicPr>
            <a:picLocks noChangeAspect="1" noChangeArrowheads="1"/>
          </p:cNvPicPr>
          <p:nvPr/>
        </p:nvPicPr>
        <p:blipFill>
          <a:blip r:embed="rId3" cstate="screen">
            <a:lum bright="-20000" contrast="40000"/>
            <a:extLst>
              <a:ext uri="{28A0092B-C50C-407E-A947-70E740481C1C}">
                <a14:useLocalDpi xmlns:a14="http://schemas.microsoft.com/office/drawing/2010/main"/>
              </a:ext>
            </a:extLst>
          </a:blip>
          <a:srcRect/>
          <a:stretch>
            <a:fillRect/>
          </a:stretch>
        </p:blipFill>
        <p:spPr bwMode="auto">
          <a:xfrm>
            <a:off x="2576513" y="839788"/>
            <a:ext cx="4205287" cy="6018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sp>
        <p:nvSpPr>
          <p:cNvPr id="14340" name="Text Box 10">
            <a:extLst>
              <a:ext uri="{FF2B5EF4-FFF2-40B4-BE49-F238E27FC236}">
                <a16:creationId xmlns:a16="http://schemas.microsoft.com/office/drawing/2014/main" id="{2DBA177C-7F76-4D9E-86D6-06174C70D9C2}"/>
              </a:ext>
            </a:extLst>
          </p:cNvPr>
          <p:cNvSpPr txBox="1">
            <a:spLocks noChangeArrowheads="1"/>
          </p:cNvSpPr>
          <p:nvPr/>
        </p:nvSpPr>
        <p:spPr bwMode="auto">
          <a:xfrm>
            <a:off x="-152400" y="807115"/>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Kompatibilitet</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mellan</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sorter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två</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arter</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14341" name="Text Box 11">
            <a:extLst>
              <a:ext uri="{FF2B5EF4-FFF2-40B4-BE49-F238E27FC236}">
                <a16:creationId xmlns:a16="http://schemas.microsoft.com/office/drawing/2014/main" id="{FC29F255-9963-476A-B416-E3984EF163C1}"/>
              </a:ext>
            </a:extLst>
          </p:cNvPr>
          <p:cNvSpPr txBox="1">
            <a:spLocks noChangeArrowheads="1"/>
          </p:cNvSpPr>
          <p:nvPr/>
        </p:nvSpPr>
        <p:spPr bwMode="auto">
          <a:xfrm>
            <a:off x="2514600" y="1676400"/>
            <a:ext cx="15240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smtClean="0">
                <a:ln>
                  <a:noFill/>
                </a:ln>
                <a:effectLst/>
                <a:uLnTx/>
                <a:uFillTx/>
                <a:latin typeface="+mn-lt"/>
                <a:ea typeface="MS PGothic" panose="020B0600070205080204" pitchFamily="34" charset="-128"/>
              </a:rPr>
              <a:t>Sen </a:t>
            </a:r>
            <a:r>
              <a:rPr kumimoji="0" lang="fr-FR" altLang="nl-NL" sz="1800" b="1" i="0" u="none" strike="noStrike" kern="1200" cap="none" spc="0" normalizeH="0" baseline="0" noProof="0" dirty="0" err="1">
                <a:ln>
                  <a:noFill/>
                </a:ln>
                <a:effectLst/>
                <a:uLnTx/>
                <a:uFillTx/>
                <a:latin typeface="+mn-lt"/>
                <a:ea typeface="MS PGothic" panose="020B0600070205080204" pitchFamily="34" charset="-128"/>
              </a:rPr>
              <a:t>diploid</a:t>
            </a:r>
            <a:endParaRPr kumimoji="0" lang="fr-FR" altLang="nl-NL" sz="1800" b="1" i="0" u="none" strike="noStrike" kern="1200" cap="none" spc="0" normalizeH="0" baseline="0" noProof="0" dirty="0">
              <a:ln>
                <a:noFill/>
              </a:ln>
              <a:effectLst/>
              <a:uLnTx/>
              <a:uFillTx/>
              <a:latin typeface="+mn-lt"/>
              <a:ea typeface="MS PGothic" panose="020B0600070205080204" pitchFamily="34" charset="-128"/>
            </a:endParaRPr>
          </a:p>
        </p:txBody>
      </p:sp>
      <p:sp>
        <p:nvSpPr>
          <p:cNvPr id="14342" name="Text Box 12">
            <a:extLst>
              <a:ext uri="{FF2B5EF4-FFF2-40B4-BE49-F238E27FC236}">
                <a16:creationId xmlns:a16="http://schemas.microsoft.com/office/drawing/2014/main" id="{23C8BE3B-FDAF-44CA-941F-8F630EA96064}"/>
              </a:ext>
            </a:extLst>
          </p:cNvPr>
          <p:cNvSpPr txBox="1">
            <a:spLocks noChangeArrowheads="1"/>
          </p:cNvSpPr>
          <p:nvPr/>
        </p:nvSpPr>
        <p:spPr bwMode="auto">
          <a:xfrm>
            <a:off x="2286000" y="3276600"/>
            <a:ext cx="2057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smtClean="0">
                <a:ln>
                  <a:noFill/>
                </a:ln>
                <a:effectLst/>
                <a:uLnTx/>
                <a:uFillTx/>
                <a:latin typeface="+mn-lt"/>
                <a:ea typeface="MS PGothic" panose="020B0600070205080204" pitchFamily="34" charset="-128"/>
              </a:rPr>
              <a:t>Sen </a:t>
            </a:r>
            <a:r>
              <a:rPr kumimoji="0" lang="fr-FR" altLang="nl-NL" sz="1800" b="1" i="0" u="none" strike="noStrike" kern="1200" cap="none" spc="0" normalizeH="0" baseline="0" noProof="0" dirty="0" err="1">
                <a:ln>
                  <a:noFill/>
                </a:ln>
                <a:effectLst/>
                <a:uLnTx/>
                <a:uFillTx/>
                <a:latin typeface="+mn-lt"/>
                <a:ea typeface="MS PGothic" panose="020B0600070205080204" pitchFamily="34" charset="-128"/>
              </a:rPr>
              <a:t>tetraploid</a:t>
            </a:r>
            <a:endParaRPr kumimoji="0" lang="fr-FR" altLang="nl-NL" sz="1800" b="1" i="0" u="none" strike="noStrike" kern="1200" cap="none" spc="0" normalizeH="0" baseline="0" noProof="0" dirty="0">
              <a:ln>
                <a:noFill/>
              </a:ln>
              <a:effectLst/>
              <a:uLnTx/>
              <a:uFillTx/>
              <a:latin typeface="+mn-lt"/>
              <a:ea typeface="MS PGothic" panose="020B0600070205080204" pitchFamily="34" charset="-128"/>
            </a:endParaRPr>
          </a:p>
        </p:txBody>
      </p:sp>
      <p:sp>
        <p:nvSpPr>
          <p:cNvPr id="14343" name="Text Box 13">
            <a:extLst>
              <a:ext uri="{FF2B5EF4-FFF2-40B4-BE49-F238E27FC236}">
                <a16:creationId xmlns:a16="http://schemas.microsoft.com/office/drawing/2014/main" id="{12D4D910-8C5C-4DE7-AA3F-8B3C54EA6B52}"/>
              </a:ext>
            </a:extLst>
          </p:cNvPr>
          <p:cNvSpPr txBox="1">
            <a:spLocks noChangeArrowheads="1"/>
          </p:cNvSpPr>
          <p:nvPr/>
        </p:nvSpPr>
        <p:spPr bwMode="auto">
          <a:xfrm>
            <a:off x="1981200" y="4953000"/>
            <a:ext cx="2438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err="1" smtClean="0">
                <a:ln>
                  <a:noFill/>
                </a:ln>
                <a:effectLst/>
                <a:uLnTx/>
                <a:uFillTx/>
                <a:latin typeface="+mn-lt"/>
                <a:ea typeface="MS PGothic" panose="020B0600070205080204" pitchFamily="34" charset="-128"/>
              </a:rPr>
              <a:t>Mycket</a:t>
            </a:r>
            <a:r>
              <a:rPr kumimoji="0" lang="fr-FR" altLang="nl-NL" sz="1800" b="1" i="0" u="none" strike="noStrike" kern="1200" cap="none" spc="0" normalizeH="0" baseline="0" noProof="0" dirty="0" smtClean="0">
                <a:ln>
                  <a:noFill/>
                </a:ln>
                <a:effectLst/>
                <a:uLnTx/>
                <a:uFillTx/>
                <a:latin typeface="+mn-lt"/>
                <a:ea typeface="MS PGothic" panose="020B0600070205080204" pitchFamily="34" charset="-128"/>
              </a:rPr>
              <a:t> sen </a:t>
            </a:r>
            <a:r>
              <a:rPr kumimoji="0" lang="fr-FR" altLang="nl-NL" sz="1800" b="1" i="0" u="none" strike="noStrike" kern="1200" cap="none" spc="0" normalizeH="0" baseline="0" noProof="0" dirty="0" err="1">
                <a:ln>
                  <a:noFill/>
                </a:ln>
                <a:effectLst/>
                <a:uLnTx/>
                <a:uFillTx/>
                <a:latin typeface="+mn-lt"/>
                <a:ea typeface="MS PGothic" panose="020B0600070205080204" pitchFamily="34" charset="-128"/>
              </a:rPr>
              <a:t>tetraploid</a:t>
            </a:r>
            <a:endParaRPr kumimoji="0" lang="fr-FR" altLang="nl-NL" sz="1800" b="1" i="0" u="none" strike="noStrike" kern="1200" cap="none" spc="0" normalizeH="0" baseline="0" noProof="0" dirty="0">
              <a:ln>
                <a:noFill/>
              </a:ln>
              <a:effectLst/>
              <a:uLnTx/>
              <a:uFillTx/>
              <a:latin typeface="+mn-lt"/>
              <a:ea typeface="MS PGothic" panose="020B0600070205080204" pitchFamily="34" charset="-128"/>
            </a:endParaRPr>
          </a:p>
        </p:txBody>
      </p:sp>
      <p:sp>
        <p:nvSpPr>
          <p:cNvPr id="14344" name="Text Box 14">
            <a:extLst>
              <a:ext uri="{FF2B5EF4-FFF2-40B4-BE49-F238E27FC236}">
                <a16:creationId xmlns:a16="http://schemas.microsoft.com/office/drawing/2014/main" id="{363AA36F-45A5-4486-AE89-1916F241A6E7}"/>
              </a:ext>
            </a:extLst>
          </p:cNvPr>
          <p:cNvSpPr txBox="1">
            <a:spLocks noChangeArrowheads="1"/>
          </p:cNvSpPr>
          <p:nvPr/>
        </p:nvSpPr>
        <p:spPr bwMode="auto">
          <a:xfrm>
            <a:off x="5334000" y="1722438"/>
            <a:ext cx="1676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altLang="nl-NL" sz="1800" b="1" dirty="0" err="1" smtClean="0">
                <a:latin typeface="+mn-lt"/>
              </a:rPr>
              <a:t>Storbladig</a:t>
            </a:r>
            <a:endParaRPr kumimoji="0" lang="fr-FR" altLang="nl-NL" sz="1800" b="1" i="0" u="none" strike="noStrike" kern="1200" cap="none" spc="0" normalizeH="0" baseline="0" noProof="0" dirty="0">
              <a:ln>
                <a:noFill/>
              </a:ln>
              <a:effectLst/>
              <a:uLnTx/>
              <a:uFillTx/>
              <a:latin typeface="+mn-lt"/>
              <a:ea typeface="MS PGothic" panose="020B0600070205080204" pitchFamily="34" charset="-128"/>
            </a:endParaRPr>
          </a:p>
        </p:txBody>
      </p:sp>
      <p:sp>
        <p:nvSpPr>
          <p:cNvPr id="14345" name="Text Box 15">
            <a:extLst>
              <a:ext uri="{FF2B5EF4-FFF2-40B4-BE49-F238E27FC236}">
                <a16:creationId xmlns:a16="http://schemas.microsoft.com/office/drawing/2014/main" id="{83EF35B1-E380-43F4-924F-DD8DD969DE3A}"/>
              </a:ext>
            </a:extLst>
          </p:cNvPr>
          <p:cNvSpPr txBox="1">
            <a:spLocks noChangeArrowheads="1"/>
          </p:cNvSpPr>
          <p:nvPr/>
        </p:nvSpPr>
        <p:spPr bwMode="auto">
          <a:xfrm>
            <a:off x="5334000" y="3276600"/>
            <a:ext cx="2514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err="1" smtClean="0">
                <a:ln>
                  <a:noFill/>
                </a:ln>
                <a:effectLst/>
                <a:uLnTx/>
                <a:uFillTx/>
                <a:latin typeface="+mn-lt"/>
                <a:ea typeface="MS PGothic" panose="020B0600070205080204" pitchFamily="34" charset="-128"/>
              </a:rPr>
              <a:t>Medelstora</a:t>
            </a:r>
            <a:r>
              <a:rPr kumimoji="0" lang="fr-FR" altLang="nl-NL" sz="1800" b="1" i="0" u="none" strike="noStrike" kern="1200" cap="none" spc="0" normalizeH="0" baseline="0" noProof="0" dirty="0" smtClean="0">
                <a:ln>
                  <a:noFill/>
                </a:ln>
                <a:effectLst/>
                <a:uLnTx/>
                <a:uFillTx/>
                <a:latin typeface="+mn-lt"/>
                <a:ea typeface="MS PGothic" panose="020B0600070205080204" pitchFamily="34" charset="-128"/>
              </a:rPr>
              <a:t> </a:t>
            </a:r>
            <a:r>
              <a:rPr kumimoji="0" lang="fr-FR" altLang="nl-NL" sz="1800" b="1" i="0" u="none" strike="noStrike" kern="1200" cap="none" spc="0" normalizeH="0" baseline="0" noProof="0" dirty="0" err="1" smtClean="0">
                <a:ln>
                  <a:noFill/>
                </a:ln>
                <a:effectLst/>
                <a:uLnTx/>
                <a:uFillTx/>
                <a:latin typeface="+mn-lt"/>
                <a:ea typeface="MS PGothic" panose="020B0600070205080204" pitchFamily="34" charset="-128"/>
              </a:rPr>
              <a:t>blad</a:t>
            </a:r>
            <a:endParaRPr kumimoji="0" lang="fr-FR" altLang="nl-NL" sz="1800" b="1" i="0" u="none" strike="noStrike" kern="1200" cap="none" spc="0" normalizeH="0" baseline="0" noProof="0" dirty="0">
              <a:ln>
                <a:noFill/>
              </a:ln>
              <a:effectLst/>
              <a:uLnTx/>
              <a:uFillTx/>
              <a:latin typeface="+mn-lt"/>
              <a:ea typeface="MS PGothic" panose="020B0600070205080204" pitchFamily="34" charset="-128"/>
            </a:endParaRPr>
          </a:p>
        </p:txBody>
      </p:sp>
      <p:sp>
        <p:nvSpPr>
          <p:cNvPr id="14346" name="Text Box 16">
            <a:extLst>
              <a:ext uri="{FF2B5EF4-FFF2-40B4-BE49-F238E27FC236}">
                <a16:creationId xmlns:a16="http://schemas.microsoft.com/office/drawing/2014/main" id="{6B7B09C8-5571-4DE6-B360-1FF8898B2030}"/>
              </a:ext>
            </a:extLst>
          </p:cNvPr>
          <p:cNvSpPr txBox="1">
            <a:spLocks noChangeArrowheads="1"/>
          </p:cNvSpPr>
          <p:nvPr/>
        </p:nvSpPr>
        <p:spPr bwMode="auto">
          <a:xfrm>
            <a:off x="5334000" y="4922838"/>
            <a:ext cx="1676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err="1" smtClean="0">
                <a:ln>
                  <a:noFill/>
                </a:ln>
                <a:effectLst/>
                <a:uLnTx/>
                <a:uFillTx/>
                <a:latin typeface="+mn-lt"/>
                <a:ea typeface="MS PGothic" panose="020B0600070205080204" pitchFamily="34" charset="-128"/>
              </a:rPr>
              <a:t>Småbladig</a:t>
            </a:r>
            <a:endParaRPr kumimoji="0" lang="fr-FR" altLang="nl-NL" sz="1800" b="1" i="0" u="none" strike="noStrike" kern="1200" cap="none" spc="0" normalizeH="0" baseline="0" noProof="0" dirty="0">
              <a:ln>
                <a:noFill/>
              </a:ln>
              <a:effectLst/>
              <a:uLnTx/>
              <a:uFillTx/>
              <a:latin typeface="+mn-lt"/>
              <a:ea typeface="MS PGothic" panose="020B0600070205080204" pitchFamily="34" charset="-128"/>
            </a:endParaRPr>
          </a:p>
        </p:txBody>
      </p:sp>
      <p:sp>
        <p:nvSpPr>
          <p:cNvPr id="14347" name="Text Box 17">
            <a:extLst>
              <a:ext uri="{FF2B5EF4-FFF2-40B4-BE49-F238E27FC236}">
                <a16:creationId xmlns:a16="http://schemas.microsoft.com/office/drawing/2014/main" id="{5231AEFC-C5C7-4CFA-B649-71EA6FA8F32A}"/>
              </a:ext>
            </a:extLst>
          </p:cNvPr>
          <p:cNvSpPr txBox="1">
            <a:spLocks noChangeArrowheads="1"/>
          </p:cNvSpPr>
          <p:nvPr/>
        </p:nvSpPr>
        <p:spPr bwMode="auto">
          <a:xfrm>
            <a:off x="2171700" y="1219200"/>
            <a:ext cx="6324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smtClean="0">
                <a:ln>
                  <a:noFill/>
                </a:ln>
                <a:solidFill>
                  <a:srgbClr val="FF022B"/>
                </a:solidFill>
                <a:effectLst/>
                <a:uLnTx/>
                <a:uFillTx/>
                <a:latin typeface="+mn-lt"/>
                <a:ea typeface="MS PGothic" panose="020B0600070205080204" pitchFamily="34" charset="-128"/>
              </a:rPr>
              <a:t>    </a:t>
            </a:r>
            <a:r>
              <a:rPr kumimoji="0" lang="fr-FR" altLang="nl-NL" sz="1800" b="1" i="0" u="none" strike="noStrike" kern="1200" cap="none" spc="0" normalizeH="0" baseline="0" noProof="0" dirty="0" err="1" smtClean="0">
                <a:ln>
                  <a:noFill/>
                </a:ln>
                <a:solidFill>
                  <a:srgbClr val="FF022B"/>
                </a:solidFill>
                <a:effectLst/>
                <a:uLnTx/>
                <a:uFillTx/>
                <a:latin typeface="+mn-lt"/>
                <a:ea typeface="MS PGothic" panose="020B0600070205080204" pitchFamily="34" charset="-128"/>
              </a:rPr>
              <a:t>Rajgrässorter</a:t>
            </a:r>
            <a:r>
              <a:rPr kumimoji="0" lang="fr-FR" altLang="nl-NL" sz="1800" b="1" i="0" u="none" strike="noStrike" kern="1200" cap="none" spc="0" normalizeH="0" baseline="0" noProof="0" dirty="0">
                <a:ln>
                  <a:noFill/>
                </a:ln>
                <a:solidFill>
                  <a:srgbClr val="FF022B"/>
                </a:solidFill>
                <a:effectLst/>
                <a:uLnTx/>
                <a:uFillTx/>
                <a:latin typeface="+mn-lt"/>
                <a:ea typeface="MS PGothic" panose="020B0600070205080204" pitchFamily="34" charset="-128"/>
              </a:rPr>
              <a:t>	   </a:t>
            </a:r>
            <a:r>
              <a:rPr kumimoji="0" lang="fr-FR" altLang="nl-NL" sz="1800" b="1" i="0" u="none" strike="noStrike" kern="1200" cap="none" spc="0" normalizeH="0" baseline="0" noProof="0" dirty="0" smtClean="0">
                <a:ln>
                  <a:noFill/>
                </a:ln>
                <a:solidFill>
                  <a:srgbClr val="FF022B"/>
                </a:solidFill>
                <a:effectLst/>
                <a:uLnTx/>
                <a:uFillTx/>
                <a:latin typeface="+mn-lt"/>
                <a:ea typeface="MS PGothic" panose="020B0600070205080204" pitchFamily="34" charset="-128"/>
              </a:rPr>
              <a:t>                        </a:t>
            </a:r>
            <a:r>
              <a:rPr lang="fr-FR" altLang="nl-NL" sz="1800" b="1" dirty="0" err="1" smtClean="0">
                <a:solidFill>
                  <a:srgbClr val="FF022B"/>
                </a:solidFill>
                <a:latin typeface="+mn-lt"/>
              </a:rPr>
              <a:t>Vitklöversorter</a:t>
            </a:r>
            <a:endParaRPr kumimoji="0" lang="fr-FR" altLang="nl-NL" sz="1800" b="1" i="0" u="none" strike="noStrike" kern="1200" cap="none" spc="0" normalizeH="0" baseline="0" noProof="0" dirty="0">
              <a:ln>
                <a:noFill/>
              </a:ln>
              <a:solidFill>
                <a:srgbClr val="FF022B"/>
              </a:solidFill>
              <a:effectLst/>
              <a:uLnTx/>
              <a:uFillTx/>
              <a:latin typeface="+mn-lt"/>
              <a:ea typeface="MS PGothic" panose="020B0600070205080204" pitchFamily="34" charset="-128"/>
            </a:endParaRPr>
          </a:p>
        </p:txBody>
      </p:sp>
    </p:spTree>
    <p:extLst>
      <p:ext uri="{BB962C8B-B14F-4D97-AF65-F5344CB8AC3E}">
        <p14:creationId xmlns:p14="http://schemas.microsoft.com/office/powerpoint/2010/main" val="222050275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a:extLst>
              <a:ext uri="{FF2B5EF4-FFF2-40B4-BE49-F238E27FC236}">
                <a16:creationId xmlns:a16="http://schemas.microsoft.com/office/drawing/2014/main" id="{00245AF4-2F76-4546-BAA8-E49D5D78139D}"/>
              </a:ext>
            </a:extLst>
          </p:cNvPr>
          <p:cNvSpPr txBox="1">
            <a:spLocks noChangeArrowheads="1"/>
          </p:cNvSpPr>
          <p:nvPr/>
        </p:nvSpPr>
        <p:spPr bwMode="auto">
          <a:xfrm>
            <a:off x="457200" y="1295400"/>
            <a:ext cx="8077200" cy="452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defTabSz="914400" eaLnBrk="0" fontAlgn="base" hangingPunct="0">
              <a:spcBef>
                <a:spcPct val="0"/>
              </a:spcBef>
              <a:spcAft>
                <a:spcPct val="0"/>
              </a:spcAf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Vitklöver</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lang="en-GB" altLang="nl-NL" sz="2400" b="1" dirty="0" smtClean="0">
                <a:latin typeface="+mn-lt"/>
              </a:rPr>
              <a:t>i renbestånd</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ungefär</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a:ln>
                  <a:noFill/>
                </a:ln>
                <a:effectLst/>
                <a:uLnTx/>
                <a:uFillTx/>
                <a:latin typeface="+mn-lt"/>
                <a:ea typeface="MS PGothic" panose="020B0600070205080204" pitchFamily="34" charset="-128"/>
              </a:rPr>
              <a:t>6-9 </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ts</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a:ln>
                  <a:noFill/>
                </a:ln>
                <a:effectLst/>
                <a:uLnTx/>
                <a:uFillTx/>
                <a:latin typeface="+mn-lt"/>
                <a:ea typeface="MS PGothic" panose="020B0600070205080204" pitchFamily="34" charset="-128"/>
              </a:rPr>
              <a:t>ha</a:t>
            </a:r>
            <a:r>
              <a:rPr kumimoji="0" lang="en-GB" altLang="nl-NL" sz="2400" b="1" i="0" u="none" strike="noStrike" kern="1200" cap="none" spc="0" normalizeH="0" baseline="30000" noProof="0" dirty="0">
                <a:ln>
                  <a:noFill/>
                </a:ln>
                <a:effectLst/>
                <a:uLnTx/>
                <a:uFillTx/>
                <a:latin typeface="+mn-lt"/>
                <a:ea typeface="MS PGothic" panose="020B0600070205080204" pitchFamily="34" charset="-128"/>
              </a:rPr>
              <a:t>-1</a:t>
            </a: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Vitklöver</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gräsblandningar</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under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goda</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förhållanden</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i</a:t>
            </a:r>
            <a:r>
              <a:rPr kumimoji="0" lang="en-GB" altLang="nl-NL" sz="2400" b="1"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noProof="0" dirty="0" err="1" smtClean="0">
                <a:ln>
                  <a:noFill/>
                </a:ln>
                <a:effectLst/>
                <a:uLnTx/>
                <a:uFillTx/>
                <a:latin typeface="+mn-lt"/>
                <a:ea typeface="MS PGothic" panose="020B0600070205080204" pitchFamily="34" charset="-128"/>
              </a:rPr>
              <a:t>västra</a:t>
            </a:r>
            <a:r>
              <a:rPr kumimoji="0" lang="en-GB" altLang="nl-NL" sz="2400" b="1" i="0" u="none" strike="noStrike" kern="1200" cap="none" spc="0" normalizeH="0" noProof="0" dirty="0" smtClean="0">
                <a:ln>
                  <a:noFill/>
                </a:ln>
                <a:effectLst/>
                <a:uLnTx/>
                <a:uFillTx/>
                <a:latin typeface="+mn-lt"/>
                <a:ea typeface="MS PGothic" panose="020B0600070205080204" pitchFamily="34" charset="-128"/>
              </a:rPr>
              <a:t> Europa</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effectLst/>
                <a:uLnTx/>
                <a:uFillTx/>
                <a:latin typeface="+mn-lt"/>
                <a:ea typeface="MS PGothic" panose="020B0600070205080204" pitchFamily="34" charset="-128"/>
              </a:rPr>
              <a:t>	7-11 t </a:t>
            </a:r>
            <a:r>
              <a:rPr lang="en-GB" altLang="nl-NL" sz="2400" b="1" dirty="0" err="1" smtClean="0">
                <a:latin typeface="+mn-lt"/>
              </a:rPr>
              <a:t>ts</a:t>
            </a:r>
            <a:r>
              <a:rPr lang="en-GB" altLang="nl-NL" sz="2400" b="1" dirty="0" smtClean="0">
                <a:latin typeface="+mn-lt"/>
              </a:rPr>
              <a:t> </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ha</a:t>
            </a:r>
            <a:r>
              <a:rPr kumimoji="0" lang="en-GB" altLang="nl-NL" sz="2400" b="1" i="0" u="none" strike="noStrike" kern="1200" cap="none" spc="0" normalizeH="0" baseline="30000" noProof="0" dirty="0" smtClean="0">
                <a:ln>
                  <a:noFill/>
                </a:ln>
                <a:effectLst/>
                <a:uLnTx/>
                <a:uFillTx/>
                <a:latin typeface="+mn-lt"/>
                <a:ea typeface="MS PGothic" panose="020B0600070205080204" pitchFamily="34" charset="-128"/>
              </a:rPr>
              <a:t>-1</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och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upp</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till </a:t>
            </a:r>
            <a:r>
              <a:rPr kumimoji="0" lang="en-GB" altLang="nl-NL" sz="2400" b="1" i="0" u="none" strike="noStrike" kern="1200" cap="none" spc="0" normalizeH="0" baseline="0" noProof="0" dirty="0">
                <a:ln>
                  <a:noFill/>
                </a:ln>
                <a:effectLst/>
                <a:uLnTx/>
                <a:uFillTx/>
                <a:latin typeface="+mn-lt"/>
                <a:ea typeface="MS PGothic" panose="020B0600070205080204" pitchFamily="34" charset="-128"/>
              </a:rPr>
              <a:t>20 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ts</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a:ln>
                  <a:noFill/>
                </a:ln>
                <a:effectLst/>
                <a:uLnTx/>
                <a:uFillTx/>
                <a:latin typeface="+mn-lt"/>
                <a:ea typeface="MS PGothic" panose="020B0600070205080204" pitchFamily="34" charset="-128"/>
              </a:rPr>
              <a:t>ha</a:t>
            </a:r>
            <a:r>
              <a:rPr kumimoji="0" lang="en-GB" altLang="nl-NL" sz="2400" b="1" i="0" u="none" strike="noStrike" kern="1200" cap="none" spc="0" normalizeH="0" baseline="30000" noProof="0" dirty="0">
                <a:ln>
                  <a:noFill/>
                </a:ln>
                <a:effectLst/>
                <a:uLnTx/>
                <a:uFillTx/>
                <a:latin typeface="+mn-lt"/>
                <a:ea typeface="MS PGothic" panose="020B0600070205080204" pitchFamily="34" charset="-128"/>
              </a:rPr>
              <a:t>-1</a:t>
            </a: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I </a:t>
            </a:r>
            <a:r>
              <a:rPr lang="en-GB" altLang="nl-NL" sz="2400" b="1" dirty="0" err="1">
                <a:latin typeface="+mn-lt"/>
              </a:rPr>
              <a:t>n</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orra</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Europa,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blandningar</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ca </a:t>
            </a:r>
            <a:r>
              <a:rPr kumimoji="0" lang="en-GB" altLang="nl-NL" sz="2400" b="1" i="0" u="none" strike="noStrike" kern="1200" cap="none" spc="0" normalizeH="0" baseline="0" noProof="0" dirty="0">
                <a:ln>
                  <a:noFill/>
                </a:ln>
                <a:effectLst/>
                <a:uLnTx/>
                <a:uFillTx/>
                <a:latin typeface="+mn-lt"/>
                <a:ea typeface="MS PGothic" panose="020B0600070205080204" pitchFamily="34" charset="-128"/>
              </a:rPr>
              <a:t>6-8 t </a:t>
            </a:r>
            <a:r>
              <a:rPr lang="en-GB" altLang="nl-NL" sz="2400" b="1" dirty="0" err="1" smtClean="0">
                <a:latin typeface="+mn-lt"/>
              </a:rPr>
              <a:t>ts</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a:ln>
                  <a:noFill/>
                </a:ln>
                <a:effectLst/>
                <a:uLnTx/>
                <a:uFillTx/>
                <a:latin typeface="+mn-lt"/>
                <a:ea typeface="MS PGothic" panose="020B0600070205080204" pitchFamily="34" charset="-128"/>
              </a:rPr>
              <a:t>ha</a:t>
            </a:r>
            <a:r>
              <a:rPr kumimoji="0" lang="en-GB" altLang="nl-NL" sz="2400" b="1" i="0" u="none" strike="noStrike" kern="1200" cap="none" spc="0" normalizeH="0" baseline="30000" noProof="0" dirty="0">
                <a:ln>
                  <a:noFill/>
                </a:ln>
                <a:effectLst/>
                <a:uLnTx/>
                <a:uFillTx/>
                <a:latin typeface="+mn-lt"/>
                <a:ea typeface="MS PGothic" panose="020B0600070205080204" pitchFamily="34" charset="-128"/>
              </a:rPr>
              <a:t>-1</a:t>
            </a:r>
            <a:r>
              <a:rPr kumimoji="0" lang="en-GB" altLang="nl-NL" sz="2400" b="1" i="0" u="none" strike="noStrike" kern="1200" cap="none" spc="0" normalizeH="0" baseline="0" noProof="0" dirty="0">
                <a:ln>
                  <a:noFill/>
                </a:ln>
                <a:effectLst/>
                <a:uLnTx/>
                <a:uFillTx/>
                <a:latin typeface="+mn-lt"/>
                <a:ea typeface="MS PGothic" panose="020B0600070205080204" pitchFamily="34" charset="-128"/>
              </a:rPr>
              <a:t> </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pic>
        <p:nvPicPr>
          <p:cNvPr id="16388" name="Picture 4">
            <a:extLst>
              <a:ext uri="{FF2B5EF4-FFF2-40B4-BE49-F238E27FC236}">
                <a16:creationId xmlns:a16="http://schemas.microsoft.com/office/drawing/2014/main" id="{BE9D26EE-0648-4E93-BE56-CDA3B26687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9745" y="4432251"/>
            <a:ext cx="3214255" cy="241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pPr algn="l"/>
            <a:r>
              <a:rPr lang="sv-SE" sz="2400" dirty="0" smtClean="0">
                <a:solidFill>
                  <a:schemeClr val="tx1"/>
                </a:solidFill>
              </a:rPr>
              <a:t>Avkastning hos vitklöver</a:t>
            </a:r>
            <a:endParaRPr lang="sv-SE" sz="2400" dirty="0">
              <a:solidFill>
                <a:schemeClr val="tx1"/>
              </a:solidFill>
            </a:endParaRPr>
          </a:p>
        </p:txBody>
      </p:sp>
    </p:spTree>
    <p:extLst>
      <p:ext uri="{BB962C8B-B14F-4D97-AF65-F5344CB8AC3E}">
        <p14:creationId xmlns:p14="http://schemas.microsoft.com/office/powerpoint/2010/main" val="102857495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5" name="Group 43">
            <a:extLst>
              <a:ext uri="{FF2B5EF4-FFF2-40B4-BE49-F238E27FC236}">
                <a16:creationId xmlns:a16="http://schemas.microsoft.com/office/drawing/2014/main" id="{25F5A93E-95CA-4A60-AE4D-B3A75DD470FA}"/>
              </a:ext>
            </a:extLst>
          </p:cNvPr>
          <p:cNvGrpSpPr>
            <a:grpSpLocks/>
          </p:cNvGrpSpPr>
          <p:nvPr/>
        </p:nvGrpSpPr>
        <p:grpSpPr bwMode="auto">
          <a:xfrm>
            <a:off x="533400" y="1295400"/>
            <a:ext cx="7953375" cy="4876800"/>
            <a:chOff x="528" y="912"/>
            <a:chExt cx="5010" cy="3072"/>
          </a:xfrm>
        </p:grpSpPr>
        <p:sp>
          <p:nvSpPr>
            <p:cNvPr id="18438" name="Text Box 4">
              <a:extLst>
                <a:ext uri="{FF2B5EF4-FFF2-40B4-BE49-F238E27FC236}">
                  <a16:creationId xmlns:a16="http://schemas.microsoft.com/office/drawing/2014/main" id="{008899FC-FC5C-44B0-9EA3-82D5699CE419}"/>
                </a:ext>
              </a:extLst>
            </p:cNvPr>
            <p:cNvSpPr txBox="1">
              <a:spLocks noChangeArrowheads="1"/>
            </p:cNvSpPr>
            <p:nvPr/>
          </p:nvSpPr>
          <p:spPr bwMode="auto">
            <a:xfrm>
              <a:off x="678" y="3476"/>
              <a:ext cx="133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000" b="1" i="0" u="none" strike="noStrike" kern="1200" cap="none" spc="0" normalizeH="0" baseline="0" noProof="0" dirty="0">
                  <a:ln>
                    <a:noFill/>
                  </a:ln>
                  <a:solidFill>
                    <a:srgbClr val="FFC000"/>
                  </a:solidFill>
                  <a:effectLst/>
                  <a:uLnTx/>
                  <a:uFillTx/>
                  <a:latin typeface="Comic Sans MS" panose="030F0702030302020204" pitchFamily="66" charset="0"/>
                  <a:ea typeface="MS PGothic" panose="020B0600070205080204" pitchFamily="34" charset="-128"/>
                  <a:cs typeface="Times New Roman" panose="02020603050405020304" pitchFamily="18" charset="0"/>
                </a:rPr>
                <a:t>Optimal </a:t>
              </a:r>
              <a:r>
                <a:rPr kumimoji="0" lang="fr-BE" altLang="nl-NL" sz="2000" b="1" i="0" u="none" strike="noStrike" kern="1200" cap="none" spc="0" normalizeH="0" baseline="0" noProof="0" dirty="0" err="1" smtClean="0">
                  <a:ln>
                    <a:noFill/>
                  </a:ln>
                  <a:solidFill>
                    <a:srgbClr val="FFC000"/>
                  </a:solidFill>
                  <a:effectLst/>
                  <a:uLnTx/>
                  <a:uFillTx/>
                  <a:latin typeface="Comic Sans MS" panose="030F0702030302020204" pitchFamily="66" charset="0"/>
                  <a:ea typeface="MS PGothic" panose="020B0600070205080204" pitchFamily="34" charset="-128"/>
                  <a:cs typeface="Times New Roman" panose="02020603050405020304" pitchFamily="18" charset="0"/>
                </a:rPr>
                <a:t>klöver-andel</a:t>
              </a:r>
              <a:endParaRPr kumimoji="0" lang="fr-FR" altLang="nl-NL" sz="2000" b="1" i="0" u="none" strike="noStrike" kern="1200" cap="none" spc="0" normalizeH="0" baseline="0" noProof="0" dirty="0">
                <a:ln>
                  <a:noFill/>
                </a:ln>
                <a:solidFill>
                  <a:srgbClr val="FFC000"/>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39" name="Line 5">
              <a:extLst>
                <a:ext uri="{FF2B5EF4-FFF2-40B4-BE49-F238E27FC236}">
                  <a16:creationId xmlns:a16="http://schemas.microsoft.com/office/drawing/2014/main" id="{F2B09728-05E7-4AC1-BDE3-1FE850F24158}"/>
                </a:ext>
              </a:extLst>
            </p:cNvPr>
            <p:cNvSpPr>
              <a:spLocks noChangeShapeType="1"/>
            </p:cNvSpPr>
            <p:nvPr/>
          </p:nvSpPr>
          <p:spPr bwMode="auto">
            <a:xfrm>
              <a:off x="2016" y="3120"/>
              <a:ext cx="0" cy="86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8440" name="Line 6">
              <a:extLst>
                <a:ext uri="{FF2B5EF4-FFF2-40B4-BE49-F238E27FC236}">
                  <a16:creationId xmlns:a16="http://schemas.microsoft.com/office/drawing/2014/main" id="{E5741E21-FDEA-4697-AD3A-25E8041A9CA3}"/>
                </a:ext>
              </a:extLst>
            </p:cNvPr>
            <p:cNvSpPr>
              <a:spLocks noChangeShapeType="1"/>
            </p:cNvSpPr>
            <p:nvPr/>
          </p:nvSpPr>
          <p:spPr bwMode="auto">
            <a:xfrm>
              <a:off x="2880" y="3120"/>
              <a:ext cx="0" cy="86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8441" name="Line 7">
              <a:extLst>
                <a:ext uri="{FF2B5EF4-FFF2-40B4-BE49-F238E27FC236}">
                  <a16:creationId xmlns:a16="http://schemas.microsoft.com/office/drawing/2014/main" id="{5B3F7087-154F-48B7-AC3B-8A335AA3C488}"/>
                </a:ext>
              </a:extLst>
            </p:cNvPr>
            <p:cNvSpPr>
              <a:spLocks noChangeShapeType="1"/>
            </p:cNvSpPr>
            <p:nvPr/>
          </p:nvSpPr>
          <p:spPr bwMode="auto">
            <a:xfrm>
              <a:off x="3984" y="3120"/>
              <a:ext cx="0" cy="86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8442" name="Text Box 8">
              <a:extLst>
                <a:ext uri="{FF2B5EF4-FFF2-40B4-BE49-F238E27FC236}">
                  <a16:creationId xmlns:a16="http://schemas.microsoft.com/office/drawing/2014/main" id="{7DA14927-40DF-40BE-9416-AAB554F8FA3D}"/>
                </a:ext>
              </a:extLst>
            </p:cNvPr>
            <p:cNvSpPr txBox="1">
              <a:spLocks noChangeArrowheads="1"/>
            </p:cNvSpPr>
            <p:nvPr/>
          </p:nvSpPr>
          <p:spPr bwMode="auto">
            <a:xfrm>
              <a:off x="2016" y="3552"/>
              <a:ext cx="86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000" b="1" i="0" u="none" strike="noStrike" kern="1200" cap="none" spc="0" normalizeH="0" baseline="0" noProof="0" dirty="0">
                  <a:ln>
                    <a:noFill/>
                  </a:ln>
                  <a:solidFill>
                    <a:srgbClr val="FFC000"/>
                  </a:solidFill>
                  <a:effectLst/>
                  <a:uLnTx/>
                  <a:uFillTx/>
                  <a:latin typeface="Comic Sans MS" panose="030F0702030302020204" pitchFamily="66" charset="0"/>
                  <a:ea typeface="MS PGothic" panose="020B0600070205080204" pitchFamily="34" charset="-128"/>
                  <a:cs typeface="Times New Roman" panose="02020603050405020304" pitchFamily="18" charset="0"/>
                </a:rPr>
                <a:t>20-30%</a:t>
              </a:r>
              <a:endParaRPr kumimoji="0" lang="fr-FR" altLang="nl-NL" sz="2000" b="1" i="0" u="none" strike="noStrike" kern="1200" cap="none" spc="0" normalizeH="0" baseline="0" noProof="0" dirty="0">
                <a:ln>
                  <a:noFill/>
                </a:ln>
                <a:solidFill>
                  <a:srgbClr val="FFC000"/>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43" name="Text Box 9">
              <a:extLst>
                <a:ext uri="{FF2B5EF4-FFF2-40B4-BE49-F238E27FC236}">
                  <a16:creationId xmlns:a16="http://schemas.microsoft.com/office/drawing/2014/main" id="{C824B621-C83C-41D1-BD88-1DD2A9070ACA}"/>
                </a:ext>
              </a:extLst>
            </p:cNvPr>
            <p:cNvSpPr txBox="1">
              <a:spLocks noChangeArrowheads="1"/>
            </p:cNvSpPr>
            <p:nvPr/>
          </p:nvSpPr>
          <p:spPr bwMode="auto">
            <a:xfrm>
              <a:off x="2976" y="3552"/>
              <a:ext cx="96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000" b="1" i="0" u="none" strike="noStrike" kern="1200" cap="none" spc="0" normalizeH="0" baseline="0" noProof="0" dirty="0">
                  <a:ln>
                    <a:noFill/>
                  </a:ln>
                  <a:solidFill>
                    <a:srgbClr val="FFC000"/>
                  </a:solidFill>
                  <a:effectLst/>
                  <a:uLnTx/>
                  <a:uFillTx/>
                  <a:latin typeface="Comic Sans MS" panose="030F0702030302020204" pitchFamily="66" charset="0"/>
                  <a:ea typeface="MS PGothic" panose="020B0600070205080204" pitchFamily="34" charset="-128"/>
                  <a:cs typeface="Times New Roman" panose="02020603050405020304" pitchFamily="18" charset="0"/>
                </a:rPr>
                <a:t>40-50%</a:t>
              </a:r>
              <a:endParaRPr kumimoji="0" lang="fr-FR" altLang="nl-NL" sz="2000" b="1" i="0" u="none" strike="noStrike" kern="1200" cap="none" spc="0" normalizeH="0" baseline="0" noProof="0" dirty="0">
                <a:ln>
                  <a:noFill/>
                </a:ln>
                <a:solidFill>
                  <a:srgbClr val="FFC000"/>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44" name="Line 11">
              <a:extLst>
                <a:ext uri="{FF2B5EF4-FFF2-40B4-BE49-F238E27FC236}">
                  <a16:creationId xmlns:a16="http://schemas.microsoft.com/office/drawing/2014/main" id="{EC82E22B-3331-435A-8F4A-A45EFA671746}"/>
                </a:ext>
              </a:extLst>
            </p:cNvPr>
            <p:cNvSpPr>
              <a:spLocks noChangeShapeType="1"/>
            </p:cNvSpPr>
            <p:nvPr/>
          </p:nvSpPr>
          <p:spPr bwMode="auto">
            <a:xfrm>
              <a:off x="1680" y="3120"/>
              <a:ext cx="3744" cy="0"/>
            </a:xfrm>
            <a:prstGeom prst="line">
              <a:avLst/>
            </a:prstGeom>
            <a:noFill/>
            <a:ln w="38100">
              <a:solidFill>
                <a:schemeClr val="accent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83980" name="Freeform 12">
              <a:extLst>
                <a:ext uri="{FF2B5EF4-FFF2-40B4-BE49-F238E27FC236}">
                  <a16:creationId xmlns:a16="http://schemas.microsoft.com/office/drawing/2014/main" id="{9BADB663-1C00-44F1-8EE8-BFA2134F18ED}"/>
                </a:ext>
              </a:extLst>
            </p:cNvPr>
            <p:cNvSpPr>
              <a:spLocks/>
            </p:cNvSpPr>
            <p:nvPr/>
          </p:nvSpPr>
          <p:spPr bwMode="auto">
            <a:xfrm>
              <a:off x="1824" y="1536"/>
              <a:ext cx="3456" cy="1344"/>
            </a:xfrm>
            <a:custGeom>
              <a:avLst/>
              <a:gdLst>
                <a:gd name="T0" fmla="*/ 0 w 3456"/>
                <a:gd name="T1" fmla="*/ 1296 h 1344"/>
                <a:gd name="T2" fmla="*/ 144 w 3456"/>
                <a:gd name="T3" fmla="*/ 1152 h 1344"/>
                <a:gd name="T4" fmla="*/ 176 w 3456"/>
                <a:gd name="T5" fmla="*/ 1104 h 1344"/>
                <a:gd name="T6" fmla="*/ 240 w 3456"/>
                <a:gd name="T7" fmla="*/ 1008 h 1344"/>
                <a:gd name="T8" fmla="*/ 336 w 3456"/>
                <a:gd name="T9" fmla="*/ 816 h 1344"/>
                <a:gd name="T10" fmla="*/ 432 w 3456"/>
                <a:gd name="T11" fmla="*/ 624 h 1344"/>
                <a:gd name="T12" fmla="*/ 528 w 3456"/>
                <a:gd name="T13" fmla="*/ 384 h 1344"/>
                <a:gd name="T14" fmla="*/ 624 w 3456"/>
                <a:gd name="T15" fmla="*/ 192 h 1344"/>
                <a:gd name="T16" fmla="*/ 720 w 3456"/>
                <a:gd name="T17" fmla="*/ 96 h 1344"/>
                <a:gd name="T18" fmla="*/ 816 w 3456"/>
                <a:gd name="T19" fmla="*/ 48 h 1344"/>
                <a:gd name="T20" fmla="*/ 1008 w 3456"/>
                <a:gd name="T21" fmla="*/ 0 h 1344"/>
                <a:gd name="T22" fmla="*/ 1152 w 3456"/>
                <a:gd name="T23" fmla="*/ 48 h 1344"/>
                <a:gd name="T24" fmla="*/ 1296 w 3456"/>
                <a:gd name="T25" fmla="*/ 144 h 1344"/>
                <a:gd name="T26" fmla="*/ 1440 w 3456"/>
                <a:gd name="T27" fmla="*/ 384 h 1344"/>
                <a:gd name="T28" fmla="*/ 1536 w 3456"/>
                <a:gd name="T29" fmla="*/ 624 h 1344"/>
                <a:gd name="T30" fmla="*/ 1656 w 3456"/>
                <a:gd name="T31" fmla="*/ 856 h 1344"/>
                <a:gd name="T32" fmla="*/ 1776 w 3456"/>
                <a:gd name="T33" fmla="*/ 1008 h 1344"/>
                <a:gd name="T34" fmla="*/ 1968 w 3456"/>
                <a:gd name="T35" fmla="*/ 1056 h 1344"/>
                <a:gd name="T36" fmla="*/ 2160 w 3456"/>
                <a:gd name="T37" fmla="*/ 1008 h 1344"/>
                <a:gd name="T38" fmla="*/ 2256 w 3456"/>
                <a:gd name="T39" fmla="*/ 912 h 1344"/>
                <a:gd name="T40" fmla="*/ 2352 w 3456"/>
                <a:gd name="T41" fmla="*/ 720 h 1344"/>
                <a:gd name="T42" fmla="*/ 2448 w 3456"/>
                <a:gd name="T43" fmla="*/ 576 h 1344"/>
                <a:gd name="T44" fmla="*/ 2592 w 3456"/>
                <a:gd name="T45" fmla="*/ 528 h 1344"/>
                <a:gd name="T46" fmla="*/ 2784 w 3456"/>
                <a:gd name="T47" fmla="*/ 528 h 1344"/>
                <a:gd name="T48" fmla="*/ 2928 w 3456"/>
                <a:gd name="T49" fmla="*/ 608 h 1344"/>
                <a:gd name="T50" fmla="*/ 3072 w 3456"/>
                <a:gd name="T51" fmla="*/ 768 h 1344"/>
                <a:gd name="T52" fmla="*/ 3216 w 3456"/>
                <a:gd name="T53" fmla="*/ 960 h 1344"/>
                <a:gd name="T54" fmla="*/ 3328 w 3456"/>
                <a:gd name="T55" fmla="*/ 1128 h 1344"/>
                <a:gd name="T56" fmla="*/ 3456 w 3456"/>
                <a:gd name="T57" fmla="*/ 1344 h 13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56" h="1344">
                  <a:moveTo>
                    <a:pt x="0" y="1296"/>
                  </a:moveTo>
                  <a:cubicBezTo>
                    <a:pt x="56" y="1240"/>
                    <a:pt x="115" y="1184"/>
                    <a:pt x="144" y="1152"/>
                  </a:cubicBezTo>
                  <a:cubicBezTo>
                    <a:pt x="173" y="1120"/>
                    <a:pt x="160" y="1128"/>
                    <a:pt x="176" y="1104"/>
                  </a:cubicBezTo>
                  <a:cubicBezTo>
                    <a:pt x="192" y="1080"/>
                    <a:pt x="213" y="1056"/>
                    <a:pt x="240" y="1008"/>
                  </a:cubicBezTo>
                  <a:cubicBezTo>
                    <a:pt x="267" y="960"/>
                    <a:pt x="304" y="880"/>
                    <a:pt x="336" y="816"/>
                  </a:cubicBezTo>
                  <a:cubicBezTo>
                    <a:pt x="368" y="752"/>
                    <a:pt x="400" y="696"/>
                    <a:pt x="432" y="624"/>
                  </a:cubicBezTo>
                  <a:cubicBezTo>
                    <a:pt x="464" y="552"/>
                    <a:pt x="496" y="456"/>
                    <a:pt x="528" y="384"/>
                  </a:cubicBezTo>
                  <a:cubicBezTo>
                    <a:pt x="560" y="312"/>
                    <a:pt x="592" y="240"/>
                    <a:pt x="624" y="192"/>
                  </a:cubicBezTo>
                  <a:cubicBezTo>
                    <a:pt x="656" y="144"/>
                    <a:pt x="688" y="120"/>
                    <a:pt x="720" y="96"/>
                  </a:cubicBezTo>
                  <a:cubicBezTo>
                    <a:pt x="752" y="72"/>
                    <a:pt x="768" y="64"/>
                    <a:pt x="816" y="48"/>
                  </a:cubicBezTo>
                  <a:cubicBezTo>
                    <a:pt x="864" y="32"/>
                    <a:pt x="952" y="0"/>
                    <a:pt x="1008" y="0"/>
                  </a:cubicBezTo>
                  <a:cubicBezTo>
                    <a:pt x="1064" y="0"/>
                    <a:pt x="1104" y="24"/>
                    <a:pt x="1152" y="48"/>
                  </a:cubicBezTo>
                  <a:cubicBezTo>
                    <a:pt x="1200" y="72"/>
                    <a:pt x="1248" y="88"/>
                    <a:pt x="1296" y="144"/>
                  </a:cubicBezTo>
                  <a:cubicBezTo>
                    <a:pt x="1344" y="200"/>
                    <a:pt x="1400" y="304"/>
                    <a:pt x="1440" y="384"/>
                  </a:cubicBezTo>
                  <a:cubicBezTo>
                    <a:pt x="1480" y="464"/>
                    <a:pt x="1500" y="545"/>
                    <a:pt x="1536" y="624"/>
                  </a:cubicBezTo>
                  <a:cubicBezTo>
                    <a:pt x="1572" y="703"/>
                    <a:pt x="1616" y="792"/>
                    <a:pt x="1656" y="856"/>
                  </a:cubicBezTo>
                  <a:cubicBezTo>
                    <a:pt x="1696" y="920"/>
                    <a:pt x="1724" y="975"/>
                    <a:pt x="1776" y="1008"/>
                  </a:cubicBezTo>
                  <a:cubicBezTo>
                    <a:pt x="1828" y="1041"/>
                    <a:pt x="1904" y="1056"/>
                    <a:pt x="1968" y="1056"/>
                  </a:cubicBezTo>
                  <a:cubicBezTo>
                    <a:pt x="2032" y="1056"/>
                    <a:pt x="2112" y="1032"/>
                    <a:pt x="2160" y="1008"/>
                  </a:cubicBezTo>
                  <a:cubicBezTo>
                    <a:pt x="2208" y="984"/>
                    <a:pt x="2224" y="960"/>
                    <a:pt x="2256" y="912"/>
                  </a:cubicBezTo>
                  <a:cubicBezTo>
                    <a:pt x="2288" y="864"/>
                    <a:pt x="2320" y="776"/>
                    <a:pt x="2352" y="720"/>
                  </a:cubicBezTo>
                  <a:cubicBezTo>
                    <a:pt x="2384" y="664"/>
                    <a:pt x="2408" y="608"/>
                    <a:pt x="2448" y="576"/>
                  </a:cubicBezTo>
                  <a:cubicBezTo>
                    <a:pt x="2488" y="544"/>
                    <a:pt x="2536" y="536"/>
                    <a:pt x="2592" y="528"/>
                  </a:cubicBezTo>
                  <a:cubicBezTo>
                    <a:pt x="2648" y="520"/>
                    <a:pt x="2728" y="515"/>
                    <a:pt x="2784" y="528"/>
                  </a:cubicBezTo>
                  <a:cubicBezTo>
                    <a:pt x="2840" y="541"/>
                    <a:pt x="2880" y="568"/>
                    <a:pt x="2928" y="608"/>
                  </a:cubicBezTo>
                  <a:cubicBezTo>
                    <a:pt x="2976" y="648"/>
                    <a:pt x="3024" y="709"/>
                    <a:pt x="3072" y="768"/>
                  </a:cubicBezTo>
                  <a:cubicBezTo>
                    <a:pt x="3120" y="827"/>
                    <a:pt x="3173" y="900"/>
                    <a:pt x="3216" y="960"/>
                  </a:cubicBezTo>
                  <a:cubicBezTo>
                    <a:pt x="3259" y="1020"/>
                    <a:pt x="3288" y="1064"/>
                    <a:pt x="3328" y="1128"/>
                  </a:cubicBezTo>
                  <a:cubicBezTo>
                    <a:pt x="3368" y="1192"/>
                    <a:pt x="3429" y="1299"/>
                    <a:pt x="3456" y="1344"/>
                  </a:cubicBezTo>
                </a:path>
              </a:pathLst>
            </a:custGeom>
            <a:noFill/>
            <a:ln w="50800" cap="flat" cmpd="sng">
              <a:solidFill>
                <a:srgbClr val="09FF3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83981" name="Freeform 13">
              <a:extLst>
                <a:ext uri="{FF2B5EF4-FFF2-40B4-BE49-F238E27FC236}">
                  <a16:creationId xmlns:a16="http://schemas.microsoft.com/office/drawing/2014/main" id="{60949062-FF2D-4454-8357-5916B9EA17A7}"/>
                </a:ext>
              </a:extLst>
            </p:cNvPr>
            <p:cNvSpPr>
              <a:spLocks/>
            </p:cNvSpPr>
            <p:nvPr/>
          </p:nvSpPr>
          <p:spPr bwMode="auto">
            <a:xfrm>
              <a:off x="3120" y="1632"/>
              <a:ext cx="1032" cy="772"/>
            </a:xfrm>
            <a:custGeom>
              <a:avLst/>
              <a:gdLst>
                <a:gd name="T0" fmla="*/ 0 w 1032"/>
                <a:gd name="T1" fmla="*/ 0 h 772"/>
                <a:gd name="T2" fmla="*/ 120 w 1032"/>
                <a:gd name="T3" fmla="*/ 136 h 772"/>
                <a:gd name="T4" fmla="*/ 192 w 1032"/>
                <a:gd name="T5" fmla="*/ 240 h 772"/>
                <a:gd name="T6" fmla="*/ 288 w 1032"/>
                <a:gd name="T7" fmla="*/ 384 h 772"/>
                <a:gd name="T8" fmla="*/ 432 w 1032"/>
                <a:gd name="T9" fmla="*/ 528 h 772"/>
                <a:gd name="T10" fmla="*/ 528 w 1032"/>
                <a:gd name="T11" fmla="*/ 624 h 772"/>
                <a:gd name="T12" fmla="*/ 672 w 1032"/>
                <a:gd name="T13" fmla="*/ 720 h 772"/>
                <a:gd name="T14" fmla="*/ 728 w 1032"/>
                <a:gd name="T15" fmla="*/ 744 h 772"/>
                <a:gd name="T16" fmla="*/ 864 w 1032"/>
                <a:gd name="T17" fmla="*/ 768 h 772"/>
                <a:gd name="T18" fmla="*/ 960 w 1032"/>
                <a:gd name="T19" fmla="*/ 720 h 772"/>
                <a:gd name="T20" fmla="*/ 1032 w 1032"/>
                <a:gd name="T21" fmla="*/ 672 h 7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32" h="772">
                  <a:moveTo>
                    <a:pt x="0" y="0"/>
                  </a:moveTo>
                  <a:cubicBezTo>
                    <a:pt x="20" y="23"/>
                    <a:pt x="88" y="96"/>
                    <a:pt x="120" y="136"/>
                  </a:cubicBezTo>
                  <a:cubicBezTo>
                    <a:pt x="152" y="176"/>
                    <a:pt x="164" y="199"/>
                    <a:pt x="192" y="240"/>
                  </a:cubicBezTo>
                  <a:cubicBezTo>
                    <a:pt x="220" y="281"/>
                    <a:pt x="248" y="336"/>
                    <a:pt x="288" y="384"/>
                  </a:cubicBezTo>
                  <a:cubicBezTo>
                    <a:pt x="328" y="432"/>
                    <a:pt x="392" y="488"/>
                    <a:pt x="432" y="528"/>
                  </a:cubicBezTo>
                  <a:cubicBezTo>
                    <a:pt x="472" y="568"/>
                    <a:pt x="488" y="592"/>
                    <a:pt x="528" y="624"/>
                  </a:cubicBezTo>
                  <a:cubicBezTo>
                    <a:pt x="568" y="656"/>
                    <a:pt x="639" y="700"/>
                    <a:pt x="672" y="720"/>
                  </a:cubicBezTo>
                  <a:cubicBezTo>
                    <a:pt x="705" y="740"/>
                    <a:pt x="696" y="736"/>
                    <a:pt x="728" y="744"/>
                  </a:cubicBezTo>
                  <a:cubicBezTo>
                    <a:pt x="760" y="752"/>
                    <a:pt x="825" y="772"/>
                    <a:pt x="864" y="768"/>
                  </a:cubicBezTo>
                  <a:cubicBezTo>
                    <a:pt x="903" y="764"/>
                    <a:pt x="932" y="736"/>
                    <a:pt x="960" y="720"/>
                  </a:cubicBezTo>
                  <a:cubicBezTo>
                    <a:pt x="988" y="704"/>
                    <a:pt x="1017" y="682"/>
                    <a:pt x="1032" y="672"/>
                  </a:cubicBezTo>
                </a:path>
              </a:pathLst>
            </a:custGeom>
            <a:noFill/>
            <a:ln w="38100" cap="flat" cmpd="sng">
              <a:solidFill>
                <a:srgbClr val="FF022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8447" name="Line 14">
              <a:extLst>
                <a:ext uri="{FF2B5EF4-FFF2-40B4-BE49-F238E27FC236}">
                  <a16:creationId xmlns:a16="http://schemas.microsoft.com/office/drawing/2014/main" id="{B2606AD2-F756-4762-922B-9737A115DB10}"/>
                </a:ext>
              </a:extLst>
            </p:cNvPr>
            <p:cNvSpPr>
              <a:spLocks noChangeShapeType="1"/>
            </p:cNvSpPr>
            <p:nvPr/>
          </p:nvSpPr>
          <p:spPr bwMode="auto">
            <a:xfrm flipV="1">
              <a:off x="1680" y="1344"/>
              <a:ext cx="0" cy="1776"/>
            </a:xfrm>
            <a:prstGeom prst="line">
              <a:avLst/>
            </a:prstGeom>
            <a:noFill/>
            <a:ln w="38100">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US"/>
            </a:p>
          </p:txBody>
        </p:sp>
        <p:sp>
          <p:nvSpPr>
            <p:cNvPr id="18448" name="Text Box 15">
              <a:extLst>
                <a:ext uri="{FF2B5EF4-FFF2-40B4-BE49-F238E27FC236}">
                  <a16:creationId xmlns:a16="http://schemas.microsoft.com/office/drawing/2014/main" id="{A53FA7D7-2E6D-4CD7-863C-884BC885601F}"/>
                </a:ext>
              </a:extLst>
            </p:cNvPr>
            <p:cNvSpPr txBox="1">
              <a:spLocks noChangeArrowheads="1"/>
            </p:cNvSpPr>
            <p:nvPr/>
          </p:nvSpPr>
          <p:spPr bwMode="auto">
            <a:xfrm>
              <a:off x="528" y="1344"/>
              <a:ext cx="103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nl-NL" sz="2000" b="1" i="0" u="none" strike="noStrike" kern="1200" cap="none" spc="0" normalizeH="0" baseline="0" noProof="0" dirty="0" err="1" smtClean="0">
                  <a:ln>
                    <a:noFill/>
                  </a:ln>
                  <a:solidFill>
                    <a:srgbClr val="FFC000"/>
                  </a:solidFill>
                  <a:effectLst/>
                  <a:uLnTx/>
                  <a:uFillTx/>
                  <a:latin typeface="Comic Sans MS" panose="030F0702030302020204" pitchFamily="66" charset="0"/>
                  <a:ea typeface="MS PGothic" panose="020B0600070205080204" pitchFamily="34" charset="-128"/>
                  <a:cs typeface="Times New Roman" panose="02020603050405020304" pitchFamily="18" charset="0"/>
                </a:rPr>
                <a:t>Tillväxttakt</a:t>
              </a:r>
              <a:endParaRPr kumimoji="0" lang="fr-FR" altLang="nl-NL" sz="2000" b="1" i="0" u="none" strike="noStrike" kern="1200" cap="none" spc="0" normalizeH="0" baseline="0" noProof="0" dirty="0">
                <a:ln>
                  <a:noFill/>
                </a:ln>
                <a:solidFill>
                  <a:srgbClr val="FFC000"/>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49" name="Text Box 16">
              <a:extLst>
                <a:ext uri="{FF2B5EF4-FFF2-40B4-BE49-F238E27FC236}">
                  <a16:creationId xmlns:a16="http://schemas.microsoft.com/office/drawing/2014/main" id="{0900EAFC-FD84-48C2-AC41-130A4E66C087}"/>
                </a:ext>
              </a:extLst>
            </p:cNvPr>
            <p:cNvSpPr txBox="1">
              <a:spLocks noChangeArrowheads="1"/>
            </p:cNvSpPr>
            <p:nvPr/>
          </p:nvSpPr>
          <p:spPr bwMode="auto">
            <a:xfrm>
              <a:off x="1536" y="912"/>
              <a:ext cx="120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dirty="0" err="1" smtClean="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Tidig</a:t>
              </a:r>
              <a:r>
                <a:rPr kumimoji="0" lang="fr-BE" altLang="nl-NL" sz="2000" b="1" i="0" u="none" strike="noStrike" kern="1200" cap="none" spc="0" normalizeH="0" baseline="0" noProof="0" dirty="0" smtClean="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 </a:t>
              </a:r>
              <a:r>
                <a:rPr kumimoji="0" lang="fr-BE" altLang="nl-NL" sz="2000" b="1" i="0" u="none" strike="noStrike" kern="1200" cap="none" spc="0" normalizeH="0" baseline="0" noProof="0" dirty="0" err="1" smtClean="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grästillväxt</a:t>
              </a:r>
              <a:r>
                <a:rPr kumimoji="0" lang="fr-BE" altLang="nl-NL" sz="2000" b="1" i="0" u="none" strike="noStrike" kern="1200" cap="none" spc="0" normalizeH="0" baseline="0" noProof="0" dirty="0" smtClean="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 </a:t>
              </a:r>
              <a:endParaRPr kumimoji="0" lang="fr-FR" altLang="nl-NL" sz="2000" b="1" i="0" u="none" strike="noStrike" kern="1200" cap="none" spc="0" normalizeH="0" baseline="0" noProof="0" dirty="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50" name="Text Box 17">
              <a:extLst>
                <a:ext uri="{FF2B5EF4-FFF2-40B4-BE49-F238E27FC236}">
                  <a16:creationId xmlns:a16="http://schemas.microsoft.com/office/drawing/2014/main" id="{6E4FC166-D884-4425-8823-9F3A2D9A9B47}"/>
                </a:ext>
              </a:extLst>
            </p:cNvPr>
            <p:cNvSpPr txBox="1">
              <a:spLocks noChangeArrowheads="1"/>
            </p:cNvSpPr>
            <p:nvPr/>
          </p:nvSpPr>
          <p:spPr bwMode="auto">
            <a:xfrm>
              <a:off x="3408" y="1344"/>
              <a:ext cx="121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dirty="0" err="1" smtClean="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rPr>
                <a:t>Sommar</a:t>
              </a:r>
              <a:r>
                <a:rPr kumimoji="0" lang="fr-BE" altLang="nl-NL" sz="2000" b="1" i="0" u="none" strike="noStrike" kern="1200" cap="none" spc="0" normalizeH="0" baseline="0" noProof="0" dirty="0" smtClean="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rPr>
                <a:t>- </a:t>
              </a:r>
              <a:r>
                <a:rPr lang="fr-BE" altLang="nl-NL" sz="2000" b="1" dirty="0">
                  <a:solidFill>
                    <a:srgbClr val="FF022B"/>
                  </a:solidFill>
                  <a:latin typeface="Comic Sans MS" panose="030F0702030302020204" pitchFamily="66" charset="0"/>
                  <a:cs typeface="Times New Roman" panose="02020603050405020304" pitchFamily="18" charset="0"/>
                </a:rPr>
                <a:t>k</a:t>
              </a:r>
              <a:r>
                <a:rPr kumimoji="0" lang="fr-BE" altLang="nl-NL" sz="2000" b="1" i="0" u="none" strike="noStrike" kern="1200" cap="none" spc="0" normalizeH="0" baseline="0" noProof="0" dirty="0" err="1" smtClean="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rPr>
                <a:t>ompensation</a:t>
              </a:r>
              <a:endParaRPr kumimoji="0" lang="fr-FR" altLang="nl-NL" sz="2000" b="1" i="0" u="none" strike="noStrike" kern="1200" cap="none" spc="0" normalizeH="0" baseline="0" noProof="0" dirty="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51" name="Line 18">
              <a:extLst>
                <a:ext uri="{FF2B5EF4-FFF2-40B4-BE49-F238E27FC236}">
                  <a16:creationId xmlns:a16="http://schemas.microsoft.com/office/drawing/2014/main" id="{F0EA841C-0C1A-4A91-8AFC-706191BB1A97}"/>
                </a:ext>
              </a:extLst>
            </p:cNvPr>
            <p:cNvSpPr>
              <a:spLocks noChangeShapeType="1"/>
            </p:cNvSpPr>
            <p:nvPr/>
          </p:nvSpPr>
          <p:spPr bwMode="auto">
            <a:xfrm flipH="1">
              <a:off x="3648" y="1920"/>
              <a:ext cx="192" cy="240"/>
            </a:xfrm>
            <a:prstGeom prst="line">
              <a:avLst/>
            </a:prstGeom>
            <a:noFill/>
            <a:ln w="38100">
              <a:solidFill>
                <a:srgbClr val="FF022B"/>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8452" name="Text Box 19">
              <a:extLst>
                <a:ext uri="{FF2B5EF4-FFF2-40B4-BE49-F238E27FC236}">
                  <a16:creationId xmlns:a16="http://schemas.microsoft.com/office/drawing/2014/main" id="{AD54880B-304D-4304-A8CE-BEC83A4D6714}"/>
                </a:ext>
              </a:extLst>
            </p:cNvPr>
            <p:cNvSpPr txBox="1">
              <a:spLocks noChangeArrowheads="1"/>
            </p:cNvSpPr>
            <p:nvPr/>
          </p:nvSpPr>
          <p:spPr bwMode="auto">
            <a:xfrm>
              <a:off x="2485" y="2609"/>
              <a:ext cx="136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dirty="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rPr>
                <a:t>  </a:t>
              </a:r>
              <a:r>
                <a:rPr kumimoji="0" lang="fr-BE" altLang="nl-NL" sz="2000" b="1" i="0" u="none" strike="noStrike" kern="1200" cap="none" spc="0" normalizeH="0" baseline="0" noProof="0" dirty="0" err="1" smtClean="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rPr>
                <a:t>Vitklöver</a:t>
              </a:r>
              <a:r>
                <a:rPr kumimoji="0" lang="fr-BE" altLang="nl-NL" sz="2000" b="1" i="0" u="none" strike="noStrike" kern="1200" cap="none" spc="0" normalizeH="0" baseline="0" noProof="0" dirty="0" smtClean="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rPr>
                <a:t>/</a:t>
              </a:r>
              <a:r>
                <a:rPr kumimoji="0" lang="fr-BE" altLang="nl-NL" sz="2000" b="1" i="0" u="none" strike="noStrike" kern="1200" cap="none" spc="0" normalizeH="0" baseline="0" noProof="0" dirty="0" err="1" smtClean="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rPr>
                <a:t>gräs</a:t>
              </a:r>
              <a:endParaRPr kumimoji="0" lang="fr-FR" altLang="nl-NL" sz="2000" b="1" i="0" u="none" strike="noStrike" kern="1200" cap="none" spc="0" normalizeH="0" baseline="0" noProof="0" dirty="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53" name="Text Box 20">
              <a:extLst>
                <a:ext uri="{FF2B5EF4-FFF2-40B4-BE49-F238E27FC236}">
                  <a16:creationId xmlns:a16="http://schemas.microsoft.com/office/drawing/2014/main" id="{F9376CB6-A1AD-4978-B175-86EE77CC7F34}"/>
                </a:ext>
              </a:extLst>
            </p:cNvPr>
            <p:cNvSpPr txBox="1">
              <a:spLocks noChangeArrowheads="1"/>
            </p:cNvSpPr>
            <p:nvPr/>
          </p:nvSpPr>
          <p:spPr bwMode="auto">
            <a:xfrm>
              <a:off x="4666" y="1488"/>
              <a:ext cx="87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dirty="0" err="1" smtClean="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Rent</a:t>
              </a:r>
              <a:r>
                <a:rPr kumimoji="0" lang="fr-BE" altLang="nl-NL" sz="2000" b="1" i="0" u="none" strike="noStrike" kern="1200" cap="none" spc="0" normalizeH="0" baseline="0" noProof="0" dirty="0" smtClean="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 </a:t>
              </a:r>
              <a:r>
                <a:rPr kumimoji="0" lang="fr-BE" altLang="nl-NL" sz="2000" b="1" i="0" u="none" strike="noStrike" kern="1200" cap="none" spc="0" normalizeH="0" baseline="0" noProof="0" dirty="0" err="1" smtClean="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gräs</a:t>
              </a:r>
              <a:endParaRPr kumimoji="0" lang="fr-FR" altLang="nl-NL" sz="2000" b="1" i="0" u="none" strike="noStrike" kern="1200" cap="none" spc="0" normalizeH="0" baseline="0" noProof="0" dirty="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54" name="Line 21">
              <a:extLst>
                <a:ext uri="{FF2B5EF4-FFF2-40B4-BE49-F238E27FC236}">
                  <a16:creationId xmlns:a16="http://schemas.microsoft.com/office/drawing/2014/main" id="{0677DCF5-F9C8-40F5-A05F-7A44D7F47A01}"/>
                </a:ext>
              </a:extLst>
            </p:cNvPr>
            <p:cNvSpPr>
              <a:spLocks noChangeShapeType="1"/>
            </p:cNvSpPr>
            <p:nvPr/>
          </p:nvSpPr>
          <p:spPr bwMode="auto">
            <a:xfrm flipV="1">
              <a:off x="4944" y="2448"/>
              <a:ext cx="0" cy="192"/>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8455" name="Line 22">
              <a:extLst>
                <a:ext uri="{FF2B5EF4-FFF2-40B4-BE49-F238E27FC236}">
                  <a16:creationId xmlns:a16="http://schemas.microsoft.com/office/drawing/2014/main" id="{77B9EDCA-36D8-4017-89FB-62585FA3F451}"/>
                </a:ext>
              </a:extLst>
            </p:cNvPr>
            <p:cNvSpPr>
              <a:spLocks noChangeShapeType="1"/>
            </p:cNvSpPr>
            <p:nvPr/>
          </p:nvSpPr>
          <p:spPr bwMode="auto">
            <a:xfrm flipH="1">
              <a:off x="2208" y="2784"/>
              <a:ext cx="240" cy="0"/>
            </a:xfrm>
            <a:prstGeom prst="line">
              <a:avLst/>
            </a:prstGeom>
            <a:noFill/>
            <a:ln w="38100">
              <a:solidFill>
                <a:srgbClr val="FF022B"/>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8456" name="Line 23">
              <a:extLst>
                <a:ext uri="{FF2B5EF4-FFF2-40B4-BE49-F238E27FC236}">
                  <a16:creationId xmlns:a16="http://schemas.microsoft.com/office/drawing/2014/main" id="{B4C6BAB3-2415-42CC-83D8-A6C7327537EC}"/>
                </a:ext>
              </a:extLst>
            </p:cNvPr>
            <p:cNvSpPr>
              <a:spLocks noChangeShapeType="1"/>
            </p:cNvSpPr>
            <p:nvPr/>
          </p:nvSpPr>
          <p:spPr bwMode="auto">
            <a:xfrm>
              <a:off x="2112"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8457" name="Line 24">
              <a:extLst>
                <a:ext uri="{FF2B5EF4-FFF2-40B4-BE49-F238E27FC236}">
                  <a16:creationId xmlns:a16="http://schemas.microsoft.com/office/drawing/2014/main" id="{5BD60EDF-C2F5-4BCB-92FB-3FE71E671D21}"/>
                </a:ext>
              </a:extLst>
            </p:cNvPr>
            <p:cNvSpPr>
              <a:spLocks noChangeShapeType="1"/>
            </p:cNvSpPr>
            <p:nvPr/>
          </p:nvSpPr>
          <p:spPr bwMode="auto">
            <a:xfrm>
              <a:off x="2496"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8458" name="Line 25">
              <a:extLst>
                <a:ext uri="{FF2B5EF4-FFF2-40B4-BE49-F238E27FC236}">
                  <a16:creationId xmlns:a16="http://schemas.microsoft.com/office/drawing/2014/main" id="{4BC6230A-8410-4877-BD1B-0DBD4997DA07}"/>
                </a:ext>
              </a:extLst>
            </p:cNvPr>
            <p:cNvSpPr>
              <a:spLocks noChangeShapeType="1"/>
            </p:cNvSpPr>
            <p:nvPr/>
          </p:nvSpPr>
          <p:spPr bwMode="auto">
            <a:xfrm>
              <a:off x="2880"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8459" name="Line 26">
              <a:extLst>
                <a:ext uri="{FF2B5EF4-FFF2-40B4-BE49-F238E27FC236}">
                  <a16:creationId xmlns:a16="http://schemas.microsoft.com/office/drawing/2014/main" id="{EADFBC03-9B1A-44DC-8C40-EA181B2B6DBA}"/>
                </a:ext>
              </a:extLst>
            </p:cNvPr>
            <p:cNvSpPr>
              <a:spLocks noChangeShapeType="1"/>
            </p:cNvSpPr>
            <p:nvPr/>
          </p:nvSpPr>
          <p:spPr bwMode="auto">
            <a:xfrm>
              <a:off x="3264"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8460" name="Line 27">
              <a:extLst>
                <a:ext uri="{FF2B5EF4-FFF2-40B4-BE49-F238E27FC236}">
                  <a16:creationId xmlns:a16="http://schemas.microsoft.com/office/drawing/2014/main" id="{0D151874-2A9D-407E-844A-6F6BFA39D08B}"/>
                </a:ext>
              </a:extLst>
            </p:cNvPr>
            <p:cNvSpPr>
              <a:spLocks noChangeShapeType="1"/>
            </p:cNvSpPr>
            <p:nvPr/>
          </p:nvSpPr>
          <p:spPr bwMode="auto">
            <a:xfrm>
              <a:off x="3648"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8461" name="Line 28">
              <a:extLst>
                <a:ext uri="{FF2B5EF4-FFF2-40B4-BE49-F238E27FC236}">
                  <a16:creationId xmlns:a16="http://schemas.microsoft.com/office/drawing/2014/main" id="{DF8C0A11-021C-4D20-A968-D0B6672BC17D}"/>
                </a:ext>
              </a:extLst>
            </p:cNvPr>
            <p:cNvSpPr>
              <a:spLocks noChangeShapeType="1"/>
            </p:cNvSpPr>
            <p:nvPr/>
          </p:nvSpPr>
          <p:spPr bwMode="auto">
            <a:xfrm>
              <a:off x="4032"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8462" name="Line 29">
              <a:extLst>
                <a:ext uri="{FF2B5EF4-FFF2-40B4-BE49-F238E27FC236}">
                  <a16:creationId xmlns:a16="http://schemas.microsoft.com/office/drawing/2014/main" id="{B5734B6C-5A75-4763-83D8-A0F610D25CBE}"/>
                </a:ext>
              </a:extLst>
            </p:cNvPr>
            <p:cNvSpPr>
              <a:spLocks noChangeShapeType="1"/>
            </p:cNvSpPr>
            <p:nvPr/>
          </p:nvSpPr>
          <p:spPr bwMode="auto">
            <a:xfrm>
              <a:off x="4416"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8463" name="Line 30">
              <a:extLst>
                <a:ext uri="{FF2B5EF4-FFF2-40B4-BE49-F238E27FC236}">
                  <a16:creationId xmlns:a16="http://schemas.microsoft.com/office/drawing/2014/main" id="{09259C0D-602D-4311-9E77-42313D104D4D}"/>
                </a:ext>
              </a:extLst>
            </p:cNvPr>
            <p:cNvSpPr>
              <a:spLocks noChangeShapeType="1"/>
            </p:cNvSpPr>
            <p:nvPr/>
          </p:nvSpPr>
          <p:spPr bwMode="auto">
            <a:xfrm>
              <a:off x="4800"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8464" name="Text Box 31">
              <a:extLst>
                <a:ext uri="{FF2B5EF4-FFF2-40B4-BE49-F238E27FC236}">
                  <a16:creationId xmlns:a16="http://schemas.microsoft.com/office/drawing/2014/main" id="{74FA91C7-D3AE-4965-9858-EB4536BD05C6}"/>
                </a:ext>
              </a:extLst>
            </p:cNvPr>
            <p:cNvSpPr txBox="1">
              <a:spLocks noChangeArrowheads="1"/>
            </p:cNvSpPr>
            <p:nvPr/>
          </p:nvSpPr>
          <p:spPr bwMode="auto">
            <a:xfrm>
              <a:off x="1814" y="3101"/>
              <a:ext cx="243" cy="2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dirty="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M</a:t>
              </a:r>
              <a:endParaRPr kumimoji="0" lang="fr-FR" altLang="nl-NL" sz="1800" b="1" i="0" u="none" strike="noStrike" kern="1200" cap="none" spc="0" normalizeH="0" baseline="0" noProof="0" dirty="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5" name="Text Box 32">
              <a:extLst>
                <a:ext uri="{FF2B5EF4-FFF2-40B4-BE49-F238E27FC236}">
                  <a16:creationId xmlns:a16="http://schemas.microsoft.com/office/drawing/2014/main" id="{A689B6D7-E0B3-4B81-B03A-058243A515EF}"/>
                </a:ext>
              </a:extLst>
            </p:cNvPr>
            <p:cNvSpPr txBox="1">
              <a:spLocks noChangeArrowheads="1"/>
            </p:cNvSpPr>
            <p:nvPr/>
          </p:nvSpPr>
          <p:spPr bwMode="auto">
            <a:xfrm>
              <a:off x="2198" y="3101"/>
              <a:ext cx="221"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dirty="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A</a:t>
              </a:r>
              <a:endParaRPr kumimoji="0" lang="fr-FR" altLang="nl-NL" sz="1800" b="1" i="0" u="none" strike="noStrike" kern="1200" cap="none" spc="0" normalizeH="0" baseline="0" noProof="0" dirty="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6" name="Text Box 33">
              <a:extLst>
                <a:ext uri="{FF2B5EF4-FFF2-40B4-BE49-F238E27FC236}">
                  <a16:creationId xmlns:a16="http://schemas.microsoft.com/office/drawing/2014/main" id="{B2E9D59D-B3E2-464A-A95D-14D443873BAD}"/>
                </a:ext>
              </a:extLst>
            </p:cNvPr>
            <p:cNvSpPr txBox="1">
              <a:spLocks noChangeArrowheads="1"/>
            </p:cNvSpPr>
            <p:nvPr/>
          </p:nvSpPr>
          <p:spPr bwMode="auto">
            <a:xfrm>
              <a:off x="2592" y="3094"/>
              <a:ext cx="24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M</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7" name="Text Box 34">
              <a:extLst>
                <a:ext uri="{FF2B5EF4-FFF2-40B4-BE49-F238E27FC236}">
                  <a16:creationId xmlns:a16="http://schemas.microsoft.com/office/drawing/2014/main" id="{6F0C0E02-2E41-422B-9F2C-71F2E9A4F27B}"/>
                </a:ext>
              </a:extLst>
            </p:cNvPr>
            <p:cNvSpPr txBox="1">
              <a:spLocks noChangeArrowheads="1"/>
            </p:cNvSpPr>
            <p:nvPr/>
          </p:nvSpPr>
          <p:spPr bwMode="auto">
            <a:xfrm>
              <a:off x="2966" y="3101"/>
              <a:ext cx="21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J</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8" name="Text Box 35">
              <a:extLst>
                <a:ext uri="{FF2B5EF4-FFF2-40B4-BE49-F238E27FC236}">
                  <a16:creationId xmlns:a16="http://schemas.microsoft.com/office/drawing/2014/main" id="{C8461BC9-C92A-4564-868A-7915AD2D885C}"/>
                </a:ext>
              </a:extLst>
            </p:cNvPr>
            <p:cNvSpPr txBox="1">
              <a:spLocks noChangeArrowheads="1"/>
            </p:cNvSpPr>
            <p:nvPr/>
          </p:nvSpPr>
          <p:spPr bwMode="auto">
            <a:xfrm>
              <a:off x="3350" y="3101"/>
              <a:ext cx="21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J</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9" name="Text Box 36">
              <a:extLst>
                <a:ext uri="{FF2B5EF4-FFF2-40B4-BE49-F238E27FC236}">
                  <a16:creationId xmlns:a16="http://schemas.microsoft.com/office/drawing/2014/main" id="{8DA5245E-7F61-442B-B9E1-44F46CEECA0F}"/>
                </a:ext>
              </a:extLst>
            </p:cNvPr>
            <p:cNvSpPr txBox="1">
              <a:spLocks noChangeArrowheads="1"/>
            </p:cNvSpPr>
            <p:nvPr/>
          </p:nvSpPr>
          <p:spPr bwMode="auto">
            <a:xfrm>
              <a:off x="3734" y="3101"/>
              <a:ext cx="221"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A</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70" name="Text Box 37">
              <a:extLst>
                <a:ext uri="{FF2B5EF4-FFF2-40B4-BE49-F238E27FC236}">
                  <a16:creationId xmlns:a16="http://schemas.microsoft.com/office/drawing/2014/main" id="{783776F0-3584-443E-949F-28EE209616BE}"/>
                </a:ext>
              </a:extLst>
            </p:cNvPr>
            <p:cNvSpPr txBox="1">
              <a:spLocks noChangeArrowheads="1"/>
            </p:cNvSpPr>
            <p:nvPr/>
          </p:nvSpPr>
          <p:spPr bwMode="auto">
            <a:xfrm>
              <a:off x="4128" y="3094"/>
              <a:ext cx="21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S</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71" name="Text Box 38">
              <a:extLst>
                <a:ext uri="{FF2B5EF4-FFF2-40B4-BE49-F238E27FC236}">
                  <a16:creationId xmlns:a16="http://schemas.microsoft.com/office/drawing/2014/main" id="{5F6DB9AC-8F59-44C6-8610-3FE8D4F48E5C}"/>
                </a:ext>
              </a:extLst>
            </p:cNvPr>
            <p:cNvSpPr txBox="1">
              <a:spLocks noChangeArrowheads="1"/>
            </p:cNvSpPr>
            <p:nvPr/>
          </p:nvSpPr>
          <p:spPr bwMode="auto">
            <a:xfrm>
              <a:off x="4550" y="3101"/>
              <a:ext cx="231"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O</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72" name="Text Box 39">
              <a:extLst>
                <a:ext uri="{FF2B5EF4-FFF2-40B4-BE49-F238E27FC236}">
                  <a16:creationId xmlns:a16="http://schemas.microsoft.com/office/drawing/2014/main" id="{A20ADDE6-2A78-43A6-930C-D791565BF20D}"/>
                </a:ext>
              </a:extLst>
            </p:cNvPr>
            <p:cNvSpPr txBox="1">
              <a:spLocks noChangeArrowheads="1"/>
            </p:cNvSpPr>
            <p:nvPr/>
          </p:nvSpPr>
          <p:spPr bwMode="auto">
            <a:xfrm>
              <a:off x="4886" y="3101"/>
              <a:ext cx="23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N</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84008" name="Freeform 40">
              <a:extLst>
                <a:ext uri="{FF2B5EF4-FFF2-40B4-BE49-F238E27FC236}">
                  <a16:creationId xmlns:a16="http://schemas.microsoft.com/office/drawing/2014/main" id="{2965E099-BD8A-4294-B1AD-732CA2347467}"/>
                </a:ext>
              </a:extLst>
            </p:cNvPr>
            <p:cNvSpPr>
              <a:spLocks/>
            </p:cNvSpPr>
            <p:nvPr/>
          </p:nvSpPr>
          <p:spPr bwMode="auto">
            <a:xfrm>
              <a:off x="1920" y="1920"/>
              <a:ext cx="432" cy="1056"/>
            </a:xfrm>
            <a:custGeom>
              <a:avLst/>
              <a:gdLst>
                <a:gd name="T0" fmla="*/ 0 w 432"/>
                <a:gd name="T1" fmla="*/ 1056 h 1056"/>
                <a:gd name="T2" fmla="*/ 216 w 432"/>
                <a:gd name="T3" fmla="*/ 808 h 1056"/>
                <a:gd name="T4" fmla="*/ 336 w 432"/>
                <a:gd name="T5" fmla="*/ 568 h 1056"/>
                <a:gd name="T6" fmla="*/ 400 w 432"/>
                <a:gd name="T7" fmla="*/ 368 h 1056"/>
                <a:gd name="T8" fmla="*/ 424 w 432"/>
                <a:gd name="T9" fmla="*/ 184 h 1056"/>
                <a:gd name="T10" fmla="*/ 432 w 432"/>
                <a:gd name="T11" fmla="*/ 0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2" h="1056">
                  <a:moveTo>
                    <a:pt x="0" y="1056"/>
                  </a:moveTo>
                  <a:cubicBezTo>
                    <a:pt x="36" y="1015"/>
                    <a:pt x="160" y="889"/>
                    <a:pt x="216" y="808"/>
                  </a:cubicBezTo>
                  <a:cubicBezTo>
                    <a:pt x="272" y="727"/>
                    <a:pt x="305" y="641"/>
                    <a:pt x="336" y="568"/>
                  </a:cubicBezTo>
                  <a:cubicBezTo>
                    <a:pt x="408" y="416"/>
                    <a:pt x="385" y="432"/>
                    <a:pt x="400" y="368"/>
                  </a:cubicBezTo>
                  <a:cubicBezTo>
                    <a:pt x="415" y="304"/>
                    <a:pt x="419" y="245"/>
                    <a:pt x="424" y="184"/>
                  </a:cubicBezTo>
                  <a:cubicBezTo>
                    <a:pt x="429" y="123"/>
                    <a:pt x="430" y="38"/>
                    <a:pt x="432" y="0"/>
                  </a:cubicBezTo>
                </a:path>
              </a:pathLst>
            </a:custGeom>
            <a:noFill/>
            <a:ln w="38100" cap="flat" cmpd="sng">
              <a:solidFill>
                <a:srgbClr val="FF022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8474" name="Line 41">
              <a:extLst>
                <a:ext uri="{FF2B5EF4-FFF2-40B4-BE49-F238E27FC236}">
                  <a16:creationId xmlns:a16="http://schemas.microsoft.com/office/drawing/2014/main" id="{C064D620-8997-4F87-92F4-A29A3EA8AD9B}"/>
                </a:ext>
              </a:extLst>
            </p:cNvPr>
            <p:cNvSpPr>
              <a:spLocks noChangeShapeType="1"/>
            </p:cNvSpPr>
            <p:nvPr/>
          </p:nvSpPr>
          <p:spPr bwMode="auto">
            <a:xfrm flipH="1">
              <a:off x="2016" y="1728"/>
              <a:ext cx="0" cy="768"/>
            </a:xfrm>
            <a:prstGeom prst="line">
              <a:avLst/>
            </a:prstGeom>
            <a:noFill/>
            <a:ln w="38100">
              <a:solidFill>
                <a:srgbClr val="09FF3C"/>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18475" name="Line 42">
              <a:extLst>
                <a:ext uri="{FF2B5EF4-FFF2-40B4-BE49-F238E27FC236}">
                  <a16:creationId xmlns:a16="http://schemas.microsoft.com/office/drawing/2014/main" id="{FDF10CFE-56BF-4001-9A68-010F3F85AE5D}"/>
                </a:ext>
              </a:extLst>
            </p:cNvPr>
            <p:cNvSpPr>
              <a:spLocks noChangeShapeType="1"/>
            </p:cNvSpPr>
            <p:nvPr/>
          </p:nvSpPr>
          <p:spPr bwMode="auto">
            <a:xfrm flipH="1">
              <a:off x="4896" y="1824"/>
              <a:ext cx="96" cy="336"/>
            </a:xfrm>
            <a:prstGeom prst="line">
              <a:avLst/>
            </a:prstGeom>
            <a:noFill/>
            <a:ln w="38100">
              <a:solidFill>
                <a:srgbClr val="09FF3C"/>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grpSp>
      <p:pic>
        <p:nvPicPr>
          <p:cNvPr id="18436" name="Picture 45">
            <a:extLst>
              <a:ext uri="{FF2B5EF4-FFF2-40B4-BE49-F238E27FC236}">
                <a16:creationId xmlns:a16="http://schemas.microsoft.com/office/drawing/2014/main" id="{954868DF-AF3E-4896-AA2B-EFC8CAFAF40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5069" y="46759"/>
            <a:ext cx="1225874"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pPr algn="l"/>
            <a:r>
              <a:rPr lang="sv-SE" sz="2400" dirty="0" smtClean="0"/>
              <a:t>Produktion vitklöver</a:t>
            </a:r>
            <a:br>
              <a:rPr lang="sv-SE" sz="2400" dirty="0" smtClean="0"/>
            </a:br>
            <a:endParaRPr lang="sv-SE" sz="2400" dirty="0"/>
          </a:p>
        </p:txBody>
      </p:sp>
      <p:sp>
        <p:nvSpPr>
          <p:cNvPr id="4" name="Afgeronde rechthoek 3"/>
          <p:cNvSpPr/>
          <p:nvPr/>
        </p:nvSpPr>
        <p:spPr>
          <a:xfrm>
            <a:off x="332509" y="1043709"/>
            <a:ext cx="8682182" cy="5292436"/>
          </a:xfrm>
          <a:prstGeom prst="roundRect">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9409480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a:extLst>
              <a:ext uri="{FF2B5EF4-FFF2-40B4-BE49-F238E27FC236}">
                <a16:creationId xmlns:a16="http://schemas.microsoft.com/office/drawing/2014/main" id="{D9D16FCD-68CA-4011-9781-2FD598697AD4}"/>
              </a:ext>
            </a:extLst>
          </p:cNvPr>
          <p:cNvSpPr txBox="1">
            <a:spLocks noChangeArrowheads="1"/>
          </p:cNvSpPr>
          <p:nvPr/>
        </p:nvSpPr>
        <p:spPr bwMode="auto">
          <a:xfrm>
            <a:off x="76200" y="1300232"/>
            <a:ext cx="90678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altLang="nl-NL" sz="2000" b="1" i="0" u="none" strike="noStrike" kern="1200" cap="none" spc="0" normalizeH="0" baseline="0" noProof="0" dirty="0" err="1" smtClean="0">
                <a:ln>
                  <a:noFill/>
                </a:ln>
                <a:effectLst/>
                <a:uLnTx/>
                <a:uFillTx/>
                <a:latin typeface="+mn-lt"/>
                <a:ea typeface="MS PGothic" panose="020B0600070205080204" pitchFamily="34" charset="-128"/>
              </a:rPr>
              <a:t>Rö</a:t>
            </a:r>
            <a:r>
              <a:rPr lang="en-GB" altLang="nl-NL" sz="2000" b="1" dirty="0" err="1" smtClean="0">
                <a:latin typeface="+mn-lt"/>
              </a:rPr>
              <a:t>dklöver</a:t>
            </a:r>
            <a:r>
              <a:rPr lang="en-GB" altLang="nl-NL" sz="2000" b="1" dirty="0" smtClean="0">
                <a:latin typeface="+mn-lt"/>
              </a:rPr>
              <a:t> </a:t>
            </a:r>
            <a:r>
              <a:rPr lang="en-GB" altLang="nl-NL" sz="2000" b="1" dirty="0" err="1" smtClean="0">
                <a:latin typeface="+mn-lt"/>
              </a:rPr>
              <a:t>har</a:t>
            </a:r>
            <a:r>
              <a:rPr lang="en-GB" altLang="nl-NL" sz="2000" b="1" dirty="0" smtClean="0">
                <a:latin typeface="+mn-lt"/>
              </a:rPr>
              <a:t> </a:t>
            </a:r>
            <a:r>
              <a:rPr lang="en-GB" altLang="nl-NL" sz="2000" b="1" dirty="0" err="1" smtClean="0">
                <a:latin typeface="+mn-lt"/>
              </a:rPr>
              <a:t>större</a:t>
            </a:r>
            <a:r>
              <a:rPr lang="en-GB" altLang="nl-NL" sz="2000" b="1" dirty="0" smtClean="0">
                <a:latin typeface="+mn-lt"/>
              </a:rPr>
              <a:t> </a:t>
            </a:r>
            <a:r>
              <a:rPr lang="en-GB" altLang="nl-NL" sz="2000" b="1" dirty="0" err="1" smtClean="0">
                <a:latin typeface="+mn-lt"/>
              </a:rPr>
              <a:t>avkastning</a:t>
            </a:r>
            <a:r>
              <a:rPr lang="en-GB" altLang="nl-NL" sz="2000" b="1" dirty="0" smtClean="0">
                <a:latin typeface="+mn-lt"/>
              </a:rPr>
              <a:t> </a:t>
            </a:r>
            <a:r>
              <a:rPr lang="en-GB" altLang="nl-NL" sz="2000" b="1" dirty="0" err="1" smtClean="0">
                <a:latin typeface="+mn-lt"/>
              </a:rPr>
              <a:t>än</a:t>
            </a:r>
            <a:r>
              <a:rPr lang="en-GB" altLang="nl-NL" sz="2000" b="1" dirty="0" smtClean="0">
                <a:latin typeface="+mn-lt"/>
              </a:rPr>
              <a:t> </a:t>
            </a:r>
            <a:r>
              <a:rPr lang="en-GB" altLang="nl-NL" sz="2000" b="1" dirty="0" err="1" smtClean="0">
                <a:latin typeface="+mn-lt"/>
              </a:rPr>
              <a:t>vitklöver</a:t>
            </a:r>
            <a:endParaRPr kumimoji="0" lang="en-GB" altLang="nl-NL" sz="2000" b="1" i="0" u="none" strike="noStrike" kern="1200" cap="none" spc="0" normalizeH="0" baseline="0" noProof="0" dirty="0">
              <a:ln>
                <a:noFill/>
              </a:ln>
              <a:effectLst/>
              <a:uLnTx/>
              <a:uFillTx/>
              <a:latin typeface="+mn-lt"/>
              <a:ea typeface="MS PGothic" panose="020B0600070205080204" pitchFamily="34" charset="-128"/>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en-GB" altLang="nl-NL" sz="2000" b="1" i="0" u="none" strike="noStrike" kern="1200" cap="none" spc="0" normalizeH="0" baseline="0" noProof="0" dirty="0" smtClean="0">
                <a:ln>
                  <a:noFill/>
                </a:ln>
                <a:effectLst/>
                <a:uLnTx/>
                <a:uFillTx/>
                <a:latin typeface="+mn-lt"/>
                <a:ea typeface="MS PGothic" panose="020B0600070205080204" pitchFamily="34" charset="-128"/>
              </a:rPr>
              <a:t>Tabell </a:t>
            </a:r>
            <a:r>
              <a:rPr kumimoji="0" lang="en-GB" altLang="nl-NL" sz="2000" b="1" i="0" u="none" strike="noStrike" kern="1200" cap="none" spc="0" normalizeH="0" baseline="0" noProof="0" dirty="0">
                <a:ln>
                  <a:noFill/>
                </a:ln>
                <a:effectLst/>
                <a:uLnTx/>
                <a:uFillTx/>
                <a:latin typeface="+mn-lt"/>
                <a:ea typeface="MS PGothic" panose="020B0600070205080204" pitchFamily="34" charset="-128"/>
              </a:rPr>
              <a:t>1. </a:t>
            </a:r>
            <a:r>
              <a:rPr kumimoji="0" lang="en-GB" altLang="nl-NL" sz="2000" b="1" i="0" u="none" strike="noStrike" kern="1200" cap="none" spc="0" normalizeH="0" baseline="0" noProof="0" dirty="0" err="1" smtClean="0">
                <a:ln>
                  <a:noFill/>
                </a:ln>
                <a:effectLst/>
                <a:uLnTx/>
                <a:uFillTx/>
                <a:latin typeface="+mn-lt"/>
                <a:ea typeface="MS PGothic" panose="020B0600070205080204" pitchFamily="34" charset="-128"/>
              </a:rPr>
              <a:t>Typiska</a:t>
            </a:r>
            <a:r>
              <a:rPr kumimoji="0" lang="en-GB" altLang="nl-NL" sz="20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b="1" i="0" u="none" strike="noStrike" kern="1200" cap="none" spc="0" normalizeH="0" baseline="0" noProof="0" dirty="0" err="1" smtClean="0">
                <a:ln>
                  <a:noFill/>
                </a:ln>
                <a:effectLst/>
                <a:uLnTx/>
                <a:uFillTx/>
                <a:latin typeface="+mn-lt"/>
                <a:ea typeface="MS PGothic" panose="020B0600070205080204" pitchFamily="34" charset="-128"/>
              </a:rPr>
              <a:t>säsongsavkastningar</a:t>
            </a:r>
            <a:r>
              <a:rPr kumimoji="0" lang="en-GB" altLang="nl-NL" sz="20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b="1" i="0" u="none" strike="noStrike" kern="1200" cap="none" spc="0" normalizeH="0" baseline="0" noProof="0" dirty="0">
                <a:ln>
                  <a:noFill/>
                </a:ln>
                <a:effectLst/>
                <a:uLnTx/>
                <a:uFillTx/>
                <a:latin typeface="+mn-lt"/>
                <a:ea typeface="MS PGothic" panose="020B0600070205080204" pitchFamily="34" charset="-128"/>
              </a:rPr>
              <a:t>(t </a:t>
            </a:r>
            <a:r>
              <a:rPr kumimoji="0" lang="en-GB" altLang="nl-NL" sz="2000" b="1" i="0" u="none" strike="noStrike" kern="1200" cap="none" spc="0" normalizeH="0" baseline="0" noProof="0" dirty="0" smtClean="0">
                <a:ln>
                  <a:noFill/>
                </a:ln>
                <a:effectLst/>
                <a:uLnTx/>
                <a:uFillTx/>
                <a:latin typeface="+mn-lt"/>
                <a:ea typeface="MS PGothic" panose="020B0600070205080204" pitchFamily="34" charset="-128"/>
              </a:rPr>
              <a:t>TS </a:t>
            </a:r>
            <a:r>
              <a:rPr kumimoji="0" lang="en-GB" altLang="nl-NL" sz="2000" b="1" i="0" u="none" strike="noStrike" kern="1200" cap="none" spc="0" normalizeH="0" baseline="0" noProof="0" dirty="0">
                <a:ln>
                  <a:noFill/>
                </a:ln>
                <a:effectLst/>
                <a:uLnTx/>
                <a:uFillTx/>
                <a:latin typeface="+mn-lt"/>
                <a:ea typeface="MS PGothic" panose="020B0600070205080204" pitchFamily="34" charset="-128"/>
              </a:rPr>
              <a:t>ha</a:t>
            </a:r>
            <a:r>
              <a:rPr kumimoji="0" lang="en-GB" altLang="nl-NL" sz="2000" b="1" i="0" u="none" strike="noStrike" kern="1200" cap="none" spc="0" normalizeH="0" baseline="30000" noProof="0" dirty="0">
                <a:ln>
                  <a:noFill/>
                </a:ln>
                <a:effectLst/>
                <a:uLnTx/>
                <a:uFillTx/>
                <a:latin typeface="+mn-lt"/>
                <a:ea typeface="MS PGothic" panose="020B0600070205080204" pitchFamily="34" charset="-128"/>
              </a:rPr>
              <a:t>-1</a:t>
            </a:r>
            <a:r>
              <a:rPr kumimoji="0" lang="en-GB" altLang="nl-NL" sz="2000" b="1" i="0" u="none" strike="noStrike" kern="1200" cap="none" spc="0" normalizeH="0" baseline="0" noProof="0" dirty="0">
                <a:ln>
                  <a:noFill/>
                </a:ln>
                <a:effectLst/>
                <a:uLnTx/>
                <a:uFillTx/>
                <a:latin typeface="+mn-lt"/>
                <a:ea typeface="MS PGothic" panose="020B0600070205080204" pitchFamily="34" charset="-128"/>
              </a:rPr>
              <a:t>).</a:t>
            </a:r>
            <a:endParaRPr kumimoji="0" lang="fr-FR" altLang="nl-NL" sz="2000" b="1" i="0" u="none" strike="noStrike" kern="1200" cap="none" spc="0" normalizeH="0" baseline="0" noProof="0" dirty="0">
              <a:ln>
                <a:noFill/>
              </a:ln>
              <a:effectLst/>
              <a:uLnTx/>
              <a:uFillTx/>
              <a:latin typeface="+mn-lt"/>
              <a:ea typeface="MS PGothic" panose="020B0600070205080204" pitchFamily="34" charset="-128"/>
            </a:endParaRPr>
          </a:p>
        </p:txBody>
      </p:sp>
      <p:graphicFrame>
        <p:nvGraphicFramePr>
          <p:cNvPr id="86080" name="Group 64">
            <a:extLst>
              <a:ext uri="{FF2B5EF4-FFF2-40B4-BE49-F238E27FC236}">
                <a16:creationId xmlns:a16="http://schemas.microsoft.com/office/drawing/2014/main" id="{D2C9EC4C-48B7-452E-BE59-87CBD2C880DE}"/>
              </a:ext>
            </a:extLst>
          </p:cNvPr>
          <p:cNvGraphicFramePr>
            <a:graphicFrameLocks noGrp="1"/>
          </p:cNvGraphicFramePr>
          <p:nvPr>
            <p:extLst>
              <p:ext uri="{D42A27DB-BD31-4B8C-83A1-F6EECF244321}">
                <p14:modId xmlns:p14="http://schemas.microsoft.com/office/powerpoint/2010/main" val="1532170802"/>
              </p:ext>
            </p:extLst>
          </p:nvPr>
        </p:nvGraphicFramePr>
        <p:xfrm>
          <a:off x="143118" y="2124075"/>
          <a:ext cx="8682182" cy="3260726"/>
        </p:xfrm>
        <a:graphic>
          <a:graphicData uri="http://schemas.openxmlformats.org/drawingml/2006/table">
            <a:tbl>
              <a:tblPr>
                <a:tableStyleId>{8799B23B-EC83-4686-B30A-512413B5E67A}</a:tableStyleId>
              </a:tblPr>
              <a:tblGrid>
                <a:gridCol w="4558146">
                  <a:extLst>
                    <a:ext uri="{9D8B030D-6E8A-4147-A177-3AD203B41FA5}">
                      <a16:colId xmlns:a16="http://schemas.microsoft.com/office/drawing/2014/main" val="20000"/>
                    </a:ext>
                  </a:extLst>
                </a:gridCol>
                <a:gridCol w="1497192">
                  <a:extLst>
                    <a:ext uri="{9D8B030D-6E8A-4147-A177-3AD203B41FA5}">
                      <a16:colId xmlns:a16="http://schemas.microsoft.com/office/drawing/2014/main" val="20001"/>
                    </a:ext>
                  </a:extLst>
                </a:gridCol>
                <a:gridCol w="1403181">
                  <a:extLst>
                    <a:ext uri="{9D8B030D-6E8A-4147-A177-3AD203B41FA5}">
                      <a16:colId xmlns:a16="http://schemas.microsoft.com/office/drawing/2014/main" val="20002"/>
                    </a:ext>
                  </a:extLst>
                </a:gridCol>
                <a:gridCol w="1223663">
                  <a:extLst>
                    <a:ext uri="{9D8B030D-6E8A-4147-A177-3AD203B41FA5}">
                      <a16:colId xmlns:a16="http://schemas.microsoft.com/office/drawing/2014/main" val="20003"/>
                    </a:ext>
                  </a:extLst>
                </a:gridCol>
              </a:tblGrid>
              <a:tr h="465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dirty="0">
                        <a:ln>
                          <a:noFill/>
                        </a:ln>
                        <a:solidFill>
                          <a:srgbClr val="FEFF12"/>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A1</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A2</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A3</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0"/>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smtClean="0">
                          <a:ln>
                            <a:noFill/>
                          </a:ln>
                          <a:solidFill>
                            <a:schemeClr val="accent2"/>
                          </a:solidFill>
                          <a:effectLst/>
                        </a:rPr>
                        <a:t>Renbestånd </a:t>
                      </a:r>
                      <a:r>
                        <a:rPr kumimoji="0" lang="en-GB" sz="2000" u="none" strike="noStrike" cap="none" normalizeH="0" baseline="0" dirty="0" err="1" smtClean="0">
                          <a:ln>
                            <a:noFill/>
                          </a:ln>
                          <a:solidFill>
                            <a:schemeClr val="accent2"/>
                          </a:solidFill>
                          <a:effectLst/>
                        </a:rPr>
                        <a:t>rödklöver</a:t>
                      </a:r>
                      <a:endParaRPr kumimoji="0" lang="fr-FR" sz="2000" b="1" i="0" u="none" strike="noStrike" cap="none" normalizeH="0" baseline="0" dirty="0">
                        <a:ln>
                          <a:noFill/>
                        </a:ln>
                        <a:solidFill>
                          <a:schemeClr val="accent2"/>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1"/>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err="1" smtClean="0">
                          <a:ln>
                            <a:noFill/>
                          </a:ln>
                          <a:effectLst/>
                        </a:rPr>
                        <a:t>Västeuropa</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10-14</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7-10</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3-4</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2"/>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err="1" smtClean="0">
                          <a:ln>
                            <a:noFill/>
                          </a:ln>
                          <a:effectLst/>
                        </a:rPr>
                        <a:t>Sydeuropa</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13-21</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6-13</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3"/>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err="1" smtClean="0">
                          <a:ln>
                            <a:noFill/>
                          </a:ln>
                          <a:effectLst/>
                        </a:rPr>
                        <a:t>Norra</a:t>
                      </a:r>
                      <a:r>
                        <a:rPr kumimoji="0" lang="en-GB" sz="2000" u="none" strike="noStrike" cap="none" normalizeH="0" baseline="0" dirty="0" smtClean="0">
                          <a:ln>
                            <a:noFill/>
                          </a:ln>
                          <a:effectLst/>
                        </a:rPr>
                        <a:t> Europa</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7-8</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7-8</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4"/>
                  </a:ext>
                </a:extLst>
              </a:tr>
              <a:tr h="407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err="1" smtClean="0">
                          <a:ln>
                            <a:noFill/>
                          </a:ln>
                          <a:solidFill>
                            <a:schemeClr val="accent2"/>
                          </a:solidFill>
                          <a:effectLst/>
                        </a:rPr>
                        <a:t>Rödklöver</a:t>
                      </a:r>
                      <a:r>
                        <a:rPr kumimoji="0" lang="en-GB" sz="2000" u="none" strike="noStrike" cap="none" normalizeH="0" baseline="0" dirty="0" smtClean="0">
                          <a:ln>
                            <a:noFill/>
                          </a:ln>
                          <a:solidFill>
                            <a:schemeClr val="accent2"/>
                          </a:solidFill>
                          <a:effectLst/>
                        </a:rPr>
                        <a:t>/</a:t>
                      </a:r>
                      <a:r>
                        <a:rPr kumimoji="0" lang="en-GB" sz="2000" u="none" strike="noStrike" cap="none" normalizeH="0" baseline="0" dirty="0" err="1" smtClean="0">
                          <a:ln>
                            <a:noFill/>
                          </a:ln>
                          <a:solidFill>
                            <a:schemeClr val="accent2"/>
                          </a:solidFill>
                          <a:effectLst/>
                        </a:rPr>
                        <a:t>gräsblandningar</a:t>
                      </a:r>
                      <a:r>
                        <a:rPr kumimoji="0" lang="en-GB" sz="2000" u="none" strike="noStrike" cap="none" normalizeH="0" baseline="0" dirty="0" smtClean="0">
                          <a:ln>
                            <a:noFill/>
                          </a:ln>
                          <a:solidFill>
                            <a:schemeClr val="accent2"/>
                          </a:solidFill>
                          <a:effectLst/>
                        </a:rPr>
                        <a:t> </a:t>
                      </a:r>
                      <a:endParaRPr kumimoji="0" lang="fr-FR" sz="2000" b="1" i="0" u="none" strike="noStrike" cap="none" normalizeH="0" baseline="0" dirty="0">
                        <a:ln>
                          <a:noFill/>
                        </a:ln>
                        <a:solidFill>
                          <a:schemeClr val="accent2"/>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5"/>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err="1" smtClean="0">
                          <a:ln>
                            <a:noFill/>
                          </a:ln>
                          <a:effectLst/>
                        </a:rPr>
                        <a:t>Västeuropa</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11-17</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8-15</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6"/>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err="1" smtClean="0">
                          <a:ln>
                            <a:noFill/>
                          </a:ln>
                          <a:effectLst/>
                        </a:rPr>
                        <a:t>Norra</a:t>
                      </a:r>
                      <a:r>
                        <a:rPr kumimoji="0" lang="en-GB" sz="2000" u="none" strike="noStrike" cap="none" normalizeH="0" baseline="0" dirty="0" smtClean="0">
                          <a:ln>
                            <a:noFill/>
                          </a:ln>
                          <a:effectLst/>
                        </a:rPr>
                        <a:t> Europa</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6-9</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7-9</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5</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7"/>
                  </a:ext>
                </a:extLst>
              </a:tr>
            </a:tbl>
          </a:graphicData>
        </a:graphic>
      </p:graphicFrame>
      <p:sp>
        <p:nvSpPr>
          <p:cNvPr id="20531" name="Rectangle 52">
            <a:extLst>
              <a:ext uri="{FF2B5EF4-FFF2-40B4-BE49-F238E27FC236}">
                <a16:creationId xmlns:a16="http://schemas.microsoft.com/office/drawing/2014/main" id="{E97D7421-CB4D-4254-9C5B-C75525E71A12}"/>
              </a:ext>
            </a:extLst>
          </p:cNvPr>
          <p:cNvSpPr>
            <a:spLocks noChangeArrowheads="1"/>
          </p:cNvSpPr>
          <p:nvPr/>
        </p:nvSpPr>
        <p:spPr bwMode="auto">
          <a:xfrm>
            <a:off x="2557986" y="6376988"/>
            <a:ext cx="3799438"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GB" altLang="nl-NL" sz="1800" b="0" i="0" u="none" strike="noStrike" kern="1200" cap="none" spc="0" normalizeH="0" baseline="0" noProof="0" dirty="0">
                <a:ln>
                  <a:noFill/>
                </a:ln>
                <a:effectLst/>
                <a:uLnTx/>
                <a:uFillTx/>
                <a:latin typeface="Comic Sans MS" panose="030F0702030302020204" pitchFamily="66" charset="0"/>
                <a:ea typeface="MS PGothic" panose="020B0600070205080204" pitchFamily="34" charset="-128"/>
              </a:rPr>
              <a:t>A1: </a:t>
            </a:r>
            <a:r>
              <a:rPr kumimoji="0" lang="en-GB" altLang="nl-NL" sz="1800" b="0" i="0" u="none" strike="noStrike" kern="1200" cap="none" spc="0" normalizeH="0" baseline="0" noProof="0" dirty="0" err="1" smtClean="0">
                <a:ln>
                  <a:noFill/>
                </a:ln>
                <a:effectLst/>
                <a:uLnTx/>
                <a:uFillTx/>
                <a:latin typeface="Comic Sans MS" panose="030F0702030302020204" pitchFamily="66" charset="0"/>
                <a:ea typeface="MS PGothic" panose="020B0600070205080204" pitchFamily="34" charset="-128"/>
              </a:rPr>
              <a:t>vall</a:t>
            </a:r>
            <a:r>
              <a:rPr kumimoji="0" lang="en-GB" altLang="nl-NL" sz="1800" b="0" i="0" u="none" strike="noStrike" kern="1200" cap="none" spc="0" normalizeH="0" baseline="0" noProof="0" dirty="0" smtClean="0">
                <a:ln>
                  <a:noFill/>
                </a:ln>
                <a:effectLst/>
                <a:uLnTx/>
                <a:uFillTx/>
                <a:latin typeface="Comic Sans MS" panose="030F0702030302020204" pitchFamily="66" charset="0"/>
                <a:ea typeface="MS PGothic" panose="020B0600070205080204" pitchFamily="34" charset="-128"/>
              </a:rPr>
              <a:t> I; </a:t>
            </a:r>
            <a:r>
              <a:rPr kumimoji="0" lang="en-GB" altLang="nl-NL" sz="1800" b="0" i="0" u="none" strike="noStrike" kern="1200" cap="none" spc="0" normalizeH="0" baseline="0" noProof="0" dirty="0">
                <a:ln>
                  <a:noFill/>
                </a:ln>
                <a:effectLst/>
                <a:uLnTx/>
                <a:uFillTx/>
                <a:latin typeface="Comic Sans MS" panose="030F0702030302020204" pitchFamily="66" charset="0"/>
                <a:ea typeface="MS PGothic" panose="020B0600070205080204" pitchFamily="34" charset="-128"/>
              </a:rPr>
              <a:t>A2: </a:t>
            </a:r>
            <a:r>
              <a:rPr lang="en-GB" altLang="nl-NL" sz="1800" dirty="0" err="1" smtClean="0">
                <a:latin typeface="Comic Sans MS" panose="030F0702030302020204" pitchFamily="66" charset="0"/>
              </a:rPr>
              <a:t>vall</a:t>
            </a:r>
            <a:r>
              <a:rPr lang="en-GB" altLang="nl-NL" sz="1800" dirty="0" smtClean="0">
                <a:latin typeface="Comic Sans MS" panose="030F0702030302020204" pitchFamily="66" charset="0"/>
              </a:rPr>
              <a:t> II</a:t>
            </a:r>
            <a:r>
              <a:rPr kumimoji="0" lang="en-GB" altLang="nl-NL" sz="1800" b="0" i="0" u="none" strike="noStrike" kern="1200" cap="none" spc="0" normalizeH="0" baseline="0" noProof="0" dirty="0" smtClean="0">
                <a:ln>
                  <a:noFill/>
                </a:ln>
                <a:effectLst/>
                <a:uLnTx/>
                <a:uFillTx/>
                <a:latin typeface="Comic Sans MS" panose="030F0702030302020204" pitchFamily="66" charset="0"/>
                <a:ea typeface="MS PGothic" panose="020B0600070205080204" pitchFamily="34" charset="-128"/>
              </a:rPr>
              <a:t>; </a:t>
            </a:r>
            <a:r>
              <a:rPr kumimoji="0" lang="en-GB" altLang="nl-NL" sz="1800" b="0" i="0" u="none" strike="noStrike" kern="1200" cap="none" spc="0" normalizeH="0" baseline="0" noProof="0" dirty="0">
                <a:ln>
                  <a:noFill/>
                </a:ln>
                <a:effectLst/>
                <a:uLnTx/>
                <a:uFillTx/>
                <a:latin typeface="Comic Sans MS" panose="030F0702030302020204" pitchFamily="66" charset="0"/>
                <a:ea typeface="MS PGothic" panose="020B0600070205080204" pitchFamily="34" charset="-128"/>
              </a:rPr>
              <a:t>A3: </a:t>
            </a:r>
            <a:r>
              <a:rPr kumimoji="0" lang="en-GB" altLang="nl-NL" sz="1800" b="0" i="0" u="none" strike="noStrike" kern="1200" cap="none" spc="0" normalizeH="0" baseline="0" noProof="0" dirty="0" err="1" smtClean="0">
                <a:ln>
                  <a:noFill/>
                </a:ln>
                <a:effectLst/>
                <a:uLnTx/>
                <a:uFillTx/>
                <a:latin typeface="Comic Sans MS" panose="030F0702030302020204" pitchFamily="66" charset="0"/>
                <a:ea typeface="MS PGothic" panose="020B0600070205080204" pitchFamily="34" charset="-128"/>
              </a:rPr>
              <a:t>vall</a:t>
            </a:r>
            <a:r>
              <a:rPr kumimoji="0" lang="en-GB" altLang="nl-NL" sz="1800" b="0" i="0" u="none" strike="noStrike" kern="1200" cap="none" spc="0" normalizeH="0" baseline="0" noProof="0" dirty="0" smtClean="0">
                <a:ln>
                  <a:noFill/>
                </a:ln>
                <a:effectLst/>
                <a:uLnTx/>
                <a:uFillTx/>
                <a:latin typeface="Comic Sans MS" panose="030F0702030302020204" pitchFamily="66" charset="0"/>
                <a:ea typeface="MS PGothic" panose="020B0600070205080204" pitchFamily="34" charset="-128"/>
              </a:rPr>
              <a:t> III</a:t>
            </a:r>
            <a:endParaRPr kumimoji="0" lang="en-GB" altLang="nl-NL" sz="1800" b="0" i="0" u="none" strike="noStrike" kern="1200" cap="none" spc="0" normalizeH="0" baseline="0" noProof="0" dirty="0">
              <a:ln>
                <a:noFill/>
              </a:ln>
              <a:effectLst/>
              <a:uLnTx/>
              <a:uFillTx/>
              <a:latin typeface="Comic Sans MS" panose="030F0702030302020204" pitchFamily="66" charset="0"/>
              <a:ea typeface="MS PGothic" panose="020B0600070205080204" pitchFamily="34" charset="-128"/>
            </a:endParaRPr>
          </a:p>
        </p:txBody>
      </p:sp>
      <p:pic>
        <p:nvPicPr>
          <p:cNvPr id="20532" name="Picture 65">
            <a:extLst>
              <a:ext uri="{FF2B5EF4-FFF2-40B4-BE49-F238E27FC236}">
                <a16:creationId xmlns:a16="http://schemas.microsoft.com/office/drawing/2014/main" id="{737B6076-B9B3-4D27-B860-A233462065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45163" y="0"/>
            <a:ext cx="8842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270855" y="365127"/>
            <a:ext cx="7886700" cy="935106"/>
          </a:xfrm>
        </p:spPr>
        <p:txBody>
          <a:bodyPr/>
          <a:lstStyle/>
          <a:p>
            <a:pPr algn="l"/>
            <a:r>
              <a:rPr lang="sv-SE" sz="2400" dirty="0" smtClean="0">
                <a:solidFill>
                  <a:schemeClr val="tx1"/>
                </a:solidFill>
              </a:rPr>
              <a:t>Produktion Rödklöver</a:t>
            </a:r>
            <a:endParaRPr lang="sv-SE" sz="2400" dirty="0">
              <a:solidFill>
                <a:schemeClr val="tx1"/>
              </a:solidFill>
            </a:endParaRPr>
          </a:p>
        </p:txBody>
      </p:sp>
    </p:spTree>
    <p:extLst>
      <p:ext uri="{BB962C8B-B14F-4D97-AF65-F5344CB8AC3E}">
        <p14:creationId xmlns:p14="http://schemas.microsoft.com/office/powerpoint/2010/main" val="172270057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22530" name="Group 54">
            <a:extLst>
              <a:ext uri="{FF2B5EF4-FFF2-40B4-BE49-F238E27FC236}">
                <a16:creationId xmlns:a16="http://schemas.microsoft.com/office/drawing/2014/main" id="{1DFC3742-375B-4E1B-A9CE-3699F8D638C5}"/>
              </a:ext>
            </a:extLst>
          </p:cNvPr>
          <p:cNvGrpSpPr>
            <a:grpSpLocks/>
          </p:cNvGrpSpPr>
          <p:nvPr/>
        </p:nvGrpSpPr>
        <p:grpSpPr bwMode="auto">
          <a:xfrm>
            <a:off x="304800" y="268292"/>
            <a:ext cx="7199313" cy="6361117"/>
            <a:chOff x="192" y="169"/>
            <a:chExt cx="4535" cy="4007"/>
          </a:xfrm>
        </p:grpSpPr>
        <p:graphicFrame>
          <p:nvGraphicFramePr>
            <p:cNvPr id="22536" name="Object 43">
              <a:extLst>
                <a:ext uri="{FF2B5EF4-FFF2-40B4-BE49-F238E27FC236}">
                  <a16:creationId xmlns:a16="http://schemas.microsoft.com/office/drawing/2014/main" id="{AB4CD049-74F4-4F1B-92E9-3A0F52145479}"/>
                </a:ext>
              </a:extLst>
            </p:cNvPr>
            <p:cNvGraphicFramePr>
              <a:graphicFrameLocks noChangeAspect="1"/>
            </p:cNvGraphicFramePr>
            <p:nvPr/>
          </p:nvGraphicFramePr>
          <p:xfrm>
            <a:off x="192" y="556"/>
            <a:ext cx="4032" cy="3620"/>
          </p:xfrm>
          <a:graphic>
            <a:graphicData uri="http://schemas.openxmlformats.org/presentationml/2006/ole">
              <mc:AlternateContent xmlns:mc="http://schemas.openxmlformats.org/markup-compatibility/2006">
                <mc:Choice xmlns:v="urn:schemas-microsoft-com:vml" Requires="v">
                  <p:oleObj spid="_x0000_s5243" name="Feuille de calcul" r:id="rId4" imgW="14503400" imgH="9893300" progId="Excel.Sheet.8">
                    <p:embed/>
                  </p:oleObj>
                </mc:Choice>
                <mc:Fallback>
                  <p:oleObj name="Feuille de calcul" r:id="rId4" imgW="14503400" imgH="9893300" progId="Excel.Sheet.8">
                    <p:embed/>
                    <p:pic>
                      <p:nvPicPr>
                        <p:cNvPr id="22536" name="Object 43">
                          <a:extLst>
                            <a:ext uri="{FF2B5EF4-FFF2-40B4-BE49-F238E27FC236}">
                              <a16:creationId xmlns:a16="http://schemas.microsoft.com/office/drawing/2014/main" id="{AB4CD049-74F4-4F1B-92E9-3A0F521454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556"/>
                          <a:ext cx="4032" cy="362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2537" name="Line 44">
              <a:extLst>
                <a:ext uri="{FF2B5EF4-FFF2-40B4-BE49-F238E27FC236}">
                  <a16:creationId xmlns:a16="http://schemas.microsoft.com/office/drawing/2014/main" id="{4516AFAC-511A-48BA-B5AA-E4E4A4CA3C02}"/>
                </a:ext>
              </a:extLst>
            </p:cNvPr>
            <p:cNvSpPr>
              <a:spLocks noChangeShapeType="1"/>
            </p:cNvSpPr>
            <p:nvPr/>
          </p:nvSpPr>
          <p:spPr bwMode="auto">
            <a:xfrm flipH="1">
              <a:off x="486" y="357"/>
              <a:ext cx="1281" cy="562"/>
            </a:xfrm>
            <a:prstGeom prst="line">
              <a:avLst/>
            </a:prstGeom>
            <a:noFill/>
            <a:ln w="25400">
              <a:solidFill>
                <a:srgbClr val="DD080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MS PGothic" panose="020B0600070205080204" pitchFamily="34" charset="-128"/>
              </a:endParaRPr>
            </a:p>
          </p:txBody>
        </p:sp>
        <p:sp>
          <p:nvSpPr>
            <p:cNvPr id="22538" name="Text Box 45">
              <a:extLst>
                <a:ext uri="{FF2B5EF4-FFF2-40B4-BE49-F238E27FC236}">
                  <a16:creationId xmlns:a16="http://schemas.microsoft.com/office/drawing/2014/main" id="{A87D7B8D-F4D1-41D2-BC29-D723950D7630}"/>
                </a:ext>
              </a:extLst>
            </p:cNvPr>
            <p:cNvSpPr txBox="1">
              <a:spLocks noChangeArrowheads="1"/>
            </p:cNvSpPr>
            <p:nvPr/>
          </p:nvSpPr>
          <p:spPr bwMode="auto">
            <a:xfrm>
              <a:off x="1958" y="169"/>
              <a:ext cx="26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000" b="1" i="0" u="none" strike="noStrike" kern="1200" cap="none" spc="0" normalizeH="0" baseline="0" noProof="0" dirty="0" err="1" smtClean="0">
                  <a:ln>
                    <a:noFill/>
                  </a:ln>
                  <a:effectLst/>
                  <a:uLnTx/>
                  <a:uFillTx/>
                  <a:latin typeface="Comic Sans MS" panose="030F0702030302020204" pitchFamily="66" charset="0"/>
                  <a:ea typeface="MS PGothic" panose="020B0600070205080204" pitchFamily="34" charset="-128"/>
                </a:rPr>
                <a:t>Rödklöver</a:t>
              </a:r>
              <a:r>
                <a:rPr kumimoji="0" lang="fr-FR" altLang="nl-NL" sz="2000" b="1" i="0" u="none" strike="noStrike" kern="1200" cap="none" spc="0" normalizeH="0" baseline="0" noProof="0" dirty="0" smtClean="0">
                  <a:ln>
                    <a:noFill/>
                  </a:ln>
                  <a:effectLst/>
                  <a:uLnTx/>
                  <a:uFillTx/>
                  <a:latin typeface="Comic Sans MS" panose="030F0702030302020204" pitchFamily="66" charset="0"/>
                  <a:ea typeface="MS PGothic" panose="020B0600070205080204" pitchFamily="34" charset="-128"/>
                </a:rPr>
                <a:t>/</a:t>
              </a:r>
              <a:r>
                <a:rPr kumimoji="0" lang="fr-FR" altLang="nl-NL" sz="2000" b="1" i="0" u="none" strike="noStrike" kern="1200" cap="none" spc="0" normalizeH="0" baseline="0" noProof="0" dirty="0" err="1" smtClean="0">
                  <a:ln>
                    <a:noFill/>
                  </a:ln>
                  <a:effectLst/>
                  <a:uLnTx/>
                  <a:uFillTx/>
                  <a:latin typeface="Comic Sans MS" panose="030F0702030302020204" pitchFamily="66" charset="0"/>
                  <a:ea typeface="MS PGothic" panose="020B0600070205080204" pitchFamily="34" charset="-128"/>
                </a:rPr>
                <a:t>gräsblandningar</a:t>
              </a:r>
              <a:r>
                <a:rPr kumimoji="0" lang="fr-FR" altLang="nl-NL" sz="2000" b="1" i="0" u="none" strike="noStrike" kern="1200" cap="none" spc="0" normalizeH="0" baseline="0" noProof="0" dirty="0" smtClean="0">
                  <a:ln>
                    <a:noFill/>
                  </a:ln>
                  <a:effectLst/>
                  <a:uLnTx/>
                  <a:uFillTx/>
                  <a:latin typeface="Comic Sans MS" panose="030F0702030302020204" pitchFamily="66" charset="0"/>
                  <a:ea typeface="MS PGothic" panose="020B0600070205080204" pitchFamily="34" charset="-128"/>
                </a:rPr>
                <a:t> </a:t>
              </a:r>
              <a:r>
                <a:rPr kumimoji="0" lang="fr-FR" altLang="nl-NL" sz="2000" b="1" i="0" u="none" strike="noStrike" kern="1200" cap="none" spc="0" normalizeH="0" baseline="0" noProof="0" dirty="0" err="1" smtClean="0">
                  <a:ln>
                    <a:noFill/>
                  </a:ln>
                  <a:effectLst/>
                  <a:uLnTx/>
                  <a:uFillTx/>
                  <a:latin typeface="Comic Sans MS" panose="030F0702030302020204" pitchFamily="66" charset="0"/>
                  <a:ea typeface="MS PGothic" panose="020B0600070205080204" pitchFamily="34" charset="-128"/>
                </a:rPr>
                <a:t>avk</a:t>
              </a:r>
              <a:r>
                <a:rPr kumimoji="0" lang="fr-FR" altLang="nl-NL" sz="2000" b="1" i="0" u="none" strike="noStrike" kern="1200" cap="none" spc="0" normalizeH="0" baseline="0" noProof="0" dirty="0" smtClean="0">
                  <a:ln>
                    <a:noFill/>
                  </a:ln>
                  <a:effectLst/>
                  <a:uLnTx/>
                  <a:uFillTx/>
                  <a:latin typeface="Comic Sans MS" panose="030F0702030302020204" pitchFamily="66" charset="0"/>
                  <a:ea typeface="MS PGothic" panose="020B0600070205080204" pitchFamily="34" charset="-128"/>
                </a:rPr>
                <a:t>.</a:t>
              </a:r>
              <a:endParaRPr kumimoji="0" lang="fr-FR" altLang="nl-NL" sz="2000" b="0" i="0" u="none" strike="noStrike" kern="1200" cap="none" spc="0" normalizeH="0" baseline="0" noProof="0" dirty="0">
                <a:ln>
                  <a:noFill/>
                </a:ln>
                <a:effectLst/>
                <a:uLnTx/>
                <a:uFillTx/>
                <a:ea typeface="MS PGothic" panose="020B0600070205080204" pitchFamily="34" charset="-128"/>
              </a:endParaRPr>
            </a:p>
          </p:txBody>
        </p:sp>
        <p:sp>
          <p:nvSpPr>
            <p:cNvPr id="22539" name="Text Box 46">
              <a:extLst>
                <a:ext uri="{FF2B5EF4-FFF2-40B4-BE49-F238E27FC236}">
                  <a16:creationId xmlns:a16="http://schemas.microsoft.com/office/drawing/2014/main" id="{91E26B8F-D249-42A4-B8D1-E6D3ABCB5EE4}"/>
                </a:ext>
              </a:extLst>
            </p:cNvPr>
            <p:cNvSpPr txBox="1">
              <a:spLocks noChangeArrowheads="1"/>
            </p:cNvSpPr>
            <p:nvPr/>
          </p:nvSpPr>
          <p:spPr bwMode="auto">
            <a:xfrm>
              <a:off x="2546" y="3878"/>
              <a:ext cx="1865"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smtClean="0">
                  <a:ln>
                    <a:noFill/>
                  </a:ln>
                  <a:effectLst/>
                  <a:uLnTx/>
                  <a:uFillTx/>
                  <a:latin typeface="Comic Sans MS" panose="030F0702030302020204" pitchFamily="66" charset="0"/>
                  <a:ea typeface="MS PGothic" panose="020B0600070205080204" pitchFamily="34" charset="-128"/>
                </a:rPr>
                <a:t>N-</a:t>
              </a:r>
              <a:r>
                <a:rPr kumimoji="0" lang="fr-FR" altLang="nl-NL" sz="1800" b="1" i="0" u="none" strike="noStrike" kern="1200" cap="none" spc="0" normalizeH="0" baseline="0" noProof="0" dirty="0" err="1" smtClean="0">
                  <a:ln>
                    <a:noFill/>
                  </a:ln>
                  <a:effectLst/>
                  <a:uLnTx/>
                  <a:uFillTx/>
                  <a:latin typeface="Comic Sans MS" panose="030F0702030302020204" pitchFamily="66" charset="0"/>
                  <a:ea typeface="MS PGothic" panose="020B0600070205080204" pitchFamily="34" charset="-128"/>
                </a:rPr>
                <a:t>gödsling</a:t>
              </a:r>
              <a:r>
                <a:rPr kumimoji="0" lang="fr-FR" altLang="nl-NL" sz="1800" b="1" i="0" u="none" strike="noStrike" kern="1200" cap="none" spc="0" normalizeH="0" baseline="0" noProof="0" dirty="0" smtClean="0">
                  <a:ln>
                    <a:noFill/>
                  </a:ln>
                  <a:effectLst/>
                  <a:uLnTx/>
                  <a:uFillTx/>
                  <a:latin typeface="Comic Sans MS" panose="030F0702030302020204" pitchFamily="66" charset="0"/>
                  <a:ea typeface="MS PGothic" panose="020B0600070205080204" pitchFamily="34" charset="-128"/>
                </a:rPr>
                <a:t> </a:t>
              </a:r>
              <a:r>
                <a:rPr kumimoji="0" lang="fr-FR" altLang="nl-NL" sz="1800" b="1" i="0" u="none" strike="noStrike" kern="1200" cap="none" spc="0" normalizeH="0" baseline="0" noProof="0" dirty="0">
                  <a:ln>
                    <a:noFill/>
                  </a:ln>
                  <a:effectLst/>
                  <a:uLnTx/>
                  <a:uFillTx/>
                  <a:latin typeface="Comic Sans MS" panose="030F0702030302020204" pitchFamily="66" charset="0"/>
                  <a:ea typeface="MS PGothic" panose="020B0600070205080204" pitchFamily="34" charset="-128"/>
                </a:rPr>
                <a:t>(kg/ha)</a:t>
              </a:r>
            </a:p>
          </p:txBody>
        </p:sp>
        <p:sp>
          <p:nvSpPr>
            <p:cNvPr id="22540" name="Text Box 47">
              <a:extLst>
                <a:ext uri="{FF2B5EF4-FFF2-40B4-BE49-F238E27FC236}">
                  <a16:creationId xmlns:a16="http://schemas.microsoft.com/office/drawing/2014/main" id="{19275971-758A-4F2A-82D6-556910E5E980}"/>
                </a:ext>
              </a:extLst>
            </p:cNvPr>
            <p:cNvSpPr txBox="1">
              <a:spLocks noChangeArrowheads="1"/>
            </p:cNvSpPr>
            <p:nvPr/>
          </p:nvSpPr>
          <p:spPr bwMode="auto">
            <a:xfrm>
              <a:off x="251" y="182"/>
              <a:ext cx="155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err="1" smtClean="0">
                  <a:ln>
                    <a:noFill/>
                  </a:ln>
                  <a:effectLst/>
                  <a:uLnTx/>
                  <a:uFillTx/>
                  <a:latin typeface="Comic Sans MS" panose="030F0702030302020204" pitchFamily="66" charset="0"/>
                  <a:ea typeface="MS PGothic" panose="020B0600070205080204" pitchFamily="34" charset="-128"/>
                </a:rPr>
                <a:t>Avkastning</a:t>
              </a:r>
              <a:r>
                <a:rPr kumimoji="0" lang="fr-FR" altLang="nl-NL" sz="1800" b="1" i="0" u="none" strike="noStrike" kern="1200" cap="none" spc="0" normalizeH="0" baseline="0" noProof="0" dirty="0" smtClean="0">
                  <a:ln>
                    <a:noFill/>
                  </a:ln>
                  <a:effectLst/>
                  <a:uLnTx/>
                  <a:uFillTx/>
                  <a:latin typeface="Comic Sans MS" panose="030F0702030302020204" pitchFamily="66" charset="0"/>
                  <a:ea typeface="MS PGothic" panose="020B0600070205080204" pitchFamily="34" charset="-128"/>
                </a:rPr>
                <a:t> </a:t>
              </a:r>
              <a:r>
                <a:rPr kumimoji="0" lang="fr-FR" altLang="nl-NL" sz="1800" b="1" i="0" u="none" strike="noStrike" kern="1200" cap="none" spc="0" normalizeH="0" baseline="0" noProof="0" dirty="0">
                  <a:ln>
                    <a:noFill/>
                  </a:ln>
                  <a:effectLst/>
                  <a:uLnTx/>
                  <a:uFillTx/>
                  <a:latin typeface="Comic Sans MS" panose="030F0702030302020204" pitchFamily="66" charset="0"/>
                  <a:ea typeface="MS PGothic" panose="020B0600070205080204" pitchFamily="34" charset="-128"/>
                </a:rPr>
                <a:t>(t </a:t>
              </a:r>
              <a:r>
                <a:rPr lang="fr-FR" altLang="nl-NL" sz="1800" b="1" dirty="0" err="1" smtClean="0">
                  <a:latin typeface="Comic Sans MS" panose="030F0702030302020204" pitchFamily="66" charset="0"/>
                </a:rPr>
                <a:t>ts</a:t>
              </a:r>
              <a:r>
                <a:rPr kumimoji="0" lang="fr-FR" altLang="nl-NL" sz="1800" b="1" i="0" u="none" strike="noStrike" kern="1200" cap="none" spc="0" normalizeH="0" baseline="0" noProof="0" dirty="0" smtClean="0">
                  <a:ln>
                    <a:noFill/>
                  </a:ln>
                  <a:effectLst/>
                  <a:uLnTx/>
                  <a:uFillTx/>
                  <a:latin typeface="Comic Sans MS" panose="030F0702030302020204" pitchFamily="66" charset="0"/>
                  <a:ea typeface="MS PGothic" panose="020B0600070205080204" pitchFamily="34" charset="-128"/>
                </a:rPr>
                <a:t>/ha</a:t>
              </a:r>
              <a:r>
                <a:rPr kumimoji="0" lang="fr-FR" altLang="nl-NL" sz="1800" b="1" i="0" u="none" strike="noStrike" kern="1200" cap="none" spc="0" normalizeH="0" baseline="0" noProof="0" dirty="0">
                  <a:ln>
                    <a:noFill/>
                  </a:ln>
                  <a:effectLst/>
                  <a:uLnTx/>
                  <a:uFillTx/>
                  <a:latin typeface="Comic Sans MS" panose="030F0702030302020204" pitchFamily="66" charset="0"/>
                  <a:ea typeface="MS PGothic" panose="020B0600070205080204" pitchFamily="34" charset="-128"/>
                </a:rPr>
                <a:t>)</a:t>
              </a:r>
            </a:p>
          </p:txBody>
        </p:sp>
        <p:sp>
          <p:nvSpPr>
            <p:cNvPr id="22542" name="Text Box 51">
              <a:extLst>
                <a:ext uri="{FF2B5EF4-FFF2-40B4-BE49-F238E27FC236}">
                  <a16:creationId xmlns:a16="http://schemas.microsoft.com/office/drawing/2014/main" id="{4AC1338E-DF64-4FFB-B917-2E402B252EF1}"/>
                </a:ext>
              </a:extLst>
            </p:cNvPr>
            <p:cNvSpPr txBox="1">
              <a:spLocks noChangeArrowheads="1"/>
            </p:cNvSpPr>
            <p:nvPr/>
          </p:nvSpPr>
          <p:spPr bwMode="auto">
            <a:xfrm>
              <a:off x="2438" y="2599"/>
              <a:ext cx="228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000" b="1" i="0" u="none" strike="noStrike" kern="1200" cap="none" spc="0" normalizeH="0" baseline="0" noProof="0" dirty="0" smtClean="0">
                  <a:ln>
                    <a:noFill/>
                  </a:ln>
                  <a:effectLst/>
                  <a:uLnTx/>
                  <a:uFillTx/>
                  <a:latin typeface="Comic Sans MS" panose="030F0702030302020204" pitchFamily="66" charset="0"/>
                  <a:ea typeface="MS PGothic" panose="020B0600070205080204" pitchFamily="34" charset="-128"/>
                </a:rPr>
                <a:t>N-</a:t>
              </a:r>
              <a:r>
                <a:rPr kumimoji="0" lang="fr-FR" altLang="nl-NL" sz="2000" b="1" i="0" u="none" strike="noStrike" kern="1200" cap="none" spc="0" normalizeH="0" baseline="0" noProof="0" dirty="0" err="1" smtClean="0">
                  <a:ln>
                    <a:noFill/>
                  </a:ln>
                  <a:effectLst/>
                  <a:uLnTx/>
                  <a:uFillTx/>
                  <a:latin typeface="Comic Sans MS" panose="030F0702030302020204" pitchFamily="66" charset="0"/>
                  <a:ea typeface="MS PGothic" panose="020B0600070205080204" pitchFamily="34" charset="-128"/>
                </a:rPr>
                <a:t>gödslad</a:t>
              </a:r>
              <a:r>
                <a:rPr kumimoji="0" lang="fr-FR" altLang="nl-NL" sz="2000" b="1" i="0" u="none" strike="noStrike" kern="1200" cap="none" spc="0" normalizeH="0" baseline="0" noProof="0" dirty="0" smtClean="0">
                  <a:ln>
                    <a:noFill/>
                  </a:ln>
                  <a:effectLst/>
                  <a:uLnTx/>
                  <a:uFillTx/>
                  <a:latin typeface="Comic Sans MS" panose="030F0702030302020204" pitchFamily="66" charset="0"/>
                  <a:ea typeface="MS PGothic" panose="020B0600070205080204" pitchFamily="34" charset="-128"/>
                </a:rPr>
                <a:t> </a:t>
              </a:r>
              <a:r>
                <a:rPr kumimoji="0" lang="fr-FR" altLang="nl-NL" sz="2000" b="1" i="0" u="none" strike="noStrike" kern="1200" cap="none" spc="0" normalizeH="0" baseline="0" noProof="0" dirty="0" err="1" smtClean="0">
                  <a:ln>
                    <a:noFill/>
                  </a:ln>
                  <a:effectLst/>
                  <a:uLnTx/>
                  <a:uFillTx/>
                  <a:latin typeface="Comic Sans MS" panose="030F0702030302020204" pitchFamily="66" charset="0"/>
                  <a:ea typeface="MS PGothic" panose="020B0600070205080204" pitchFamily="34" charset="-128"/>
                </a:rPr>
                <a:t>gräsavkastning</a:t>
              </a:r>
              <a:endParaRPr kumimoji="0" lang="fr-FR" altLang="nl-NL" sz="2000" b="0" i="0" u="none" strike="noStrike" kern="1200" cap="none" spc="0" normalizeH="0" baseline="0" noProof="0" dirty="0">
                <a:ln>
                  <a:noFill/>
                </a:ln>
                <a:effectLst/>
                <a:uLnTx/>
                <a:uFillTx/>
                <a:ea typeface="MS PGothic" panose="020B0600070205080204" pitchFamily="34" charset="-128"/>
              </a:endParaRPr>
            </a:p>
          </p:txBody>
        </p:sp>
        <p:sp>
          <p:nvSpPr>
            <p:cNvPr id="22543" name="Line 53">
              <a:extLst>
                <a:ext uri="{FF2B5EF4-FFF2-40B4-BE49-F238E27FC236}">
                  <a16:creationId xmlns:a16="http://schemas.microsoft.com/office/drawing/2014/main" id="{A658F268-0010-4350-95D7-30084B00F638}"/>
                </a:ext>
              </a:extLst>
            </p:cNvPr>
            <p:cNvSpPr>
              <a:spLocks noChangeShapeType="1"/>
            </p:cNvSpPr>
            <p:nvPr/>
          </p:nvSpPr>
          <p:spPr bwMode="auto">
            <a:xfrm flipH="1" flipV="1">
              <a:off x="2160" y="1824"/>
              <a:ext cx="528" cy="72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MS PGothic" panose="020B0600070205080204" pitchFamily="34" charset="-128"/>
              </a:endParaRPr>
            </a:p>
          </p:txBody>
        </p:sp>
      </p:grpSp>
      <p:pic>
        <p:nvPicPr>
          <p:cNvPr id="22531" name="Picture 55">
            <a:extLst>
              <a:ext uri="{FF2B5EF4-FFF2-40B4-BE49-F238E27FC236}">
                <a16:creationId xmlns:a16="http://schemas.microsoft.com/office/drawing/2014/main" id="{84B7E04D-F049-49C9-B0B4-36CC35D4F1B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0" y="167640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2" name="Group 59">
            <a:extLst>
              <a:ext uri="{FF2B5EF4-FFF2-40B4-BE49-F238E27FC236}">
                <a16:creationId xmlns:a16="http://schemas.microsoft.com/office/drawing/2014/main" id="{275D9434-B924-49A6-A1E6-C6FC48302BE3}"/>
              </a:ext>
            </a:extLst>
          </p:cNvPr>
          <p:cNvGrpSpPr>
            <a:grpSpLocks/>
          </p:cNvGrpSpPr>
          <p:nvPr/>
        </p:nvGrpSpPr>
        <p:grpSpPr bwMode="auto">
          <a:xfrm>
            <a:off x="3505200" y="4594225"/>
            <a:ext cx="3657600" cy="1273175"/>
            <a:chOff x="2208" y="2894"/>
            <a:chExt cx="2304" cy="802"/>
          </a:xfrm>
        </p:grpSpPr>
        <p:pic>
          <p:nvPicPr>
            <p:cNvPr id="22533" name="Picture 56" descr="image 7">
              <a:extLst>
                <a:ext uri="{FF2B5EF4-FFF2-40B4-BE49-F238E27FC236}">
                  <a16:creationId xmlns:a16="http://schemas.microsoft.com/office/drawing/2014/main" id="{37A9E5C0-71E4-4E52-9FA2-A8F7F4BD5819}"/>
                </a:ext>
              </a:extLst>
            </p:cNvPr>
            <p:cNvPicPr>
              <a:picLocks noChangeAspect="1" noChangeArrowheads="1"/>
            </p:cNvPicPr>
            <p:nvPr/>
          </p:nvPicPr>
          <p:blipFill>
            <a:blip r:embed="rId7" cstate="screen">
              <a:lum bright="-18000" contrast="40000"/>
              <a:extLst>
                <a:ext uri="{28A0092B-C50C-407E-A947-70E740481C1C}">
                  <a14:useLocalDpi xmlns:a14="http://schemas.microsoft.com/office/drawing/2010/main"/>
                </a:ext>
              </a:extLst>
            </a:blip>
            <a:srcRect/>
            <a:stretch>
              <a:fillRect/>
            </a:stretch>
          </p:blipFill>
          <p:spPr bwMode="auto">
            <a:xfrm>
              <a:off x="3721" y="289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2534" name="Picture 57" descr="image 7">
              <a:extLst>
                <a:ext uri="{FF2B5EF4-FFF2-40B4-BE49-F238E27FC236}">
                  <a16:creationId xmlns:a16="http://schemas.microsoft.com/office/drawing/2014/main" id="{13431F94-3455-4663-BF46-15945DCDCC66}"/>
                </a:ext>
              </a:extLst>
            </p:cNvPr>
            <p:cNvPicPr>
              <a:picLocks noChangeAspect="1" noChangeArrowheads="1"/>
            </p:cNvPicPr>
            <p:nvPr/>
          </p:nvPicPr>
          <p:blipFill>
            <a:blip r:embed="rId7" cstate="screen">
              <a:lum bright="-18000" contrast="40000"/>
              <a:extLst>
                <a:ext uri="{28A0092B-C50C-407E-A947-70E740481C1C}">
                  <a14:useLocalDpi xmlns:a14="http://schemas.microsoft.com/office/drawing/2010/main"/>
                </a:ext>
              </a:extLst>
            </a:blip>
            <a:srcRect/>
            <a:stretch>
              <a:fillRect/>
            </a:stretch>
          </p:blipFill>
          <p:spPr bwMode="auto">
            <a:xfrm>
              <a:off x="2208" y="289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2535" name="Picture 58" descr="image 7">
              <a:extLst>
                <a:ext uri="{FF2B5EF4-FFF2-40B4-BE49-F238E27FC236}">
                  <a16:creationId xmlns:a16="http://schemas.microsoft.com/office/drawing/2014/main" id="{D3DCA0B4-E3FA-47F4-AEC2-5007D379A98C}"/>
                </a:ext>
              </a:extLst>
            </p:cNvPr>
            <p:cNvPicPr>
              <a:picLocks noChangeAspect="1" noChangeArrowheads="1"/>
            </p:cNvPicPr>
            <p:nvPr/>
          </p:nvPicPr>
          <p:blipFill>
            <a:blip r:embed="rId7" cstate="screen">
              <a:lum bright="-18000" contrast="40000"/>
              <a:extLst>
                <a:ext uri="{28A0092B-C50C-407E-A947-70E740481C1C}">
                  <a14:useLocalDpi xmlns:a14="http://schemas.microsoft.com/office/drawing/2010/main"/>
                </a:ext>
              </a:extLst>
            </a:blip>
            <a:srcRect/>
            <a:stretch>
              <a:fillRect/>
            </a:stretch>
          </p:blipFill>
          <p:spPr bwMode="auto">
            <a:xfrm>
              <a:off x="2953" y="289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sp>
        <p:nvSpPr>
          <p:cNvPr id="4" name="Titel 3"/>
          <p:cNvSpPr>
            <a:spLocks noGrp="1"/>
          </p:cNvSpPr>
          <p:nvPr>
            <p:ph type="title"/>
          </p:nvPr>
        </p:nvSpPr>
        <p:spPr/>
        <p:txBody>
          <a:bodyPr/>
          <a:lstStyle/>
          <a:p>
            <a:endParaRPr lang="sv-SE" dirty="0"/>
          </a:p>
        </p:txBody>
      </p:sp>
    </p:spTree>
    <p:extLst>
      <p:ext uri="{BB962C8B-B14F-4D97-AF65-F5344CB8AC3E}">
        <p14:creationId xmlns:p14="http://schemas.microsoft.com/office/powerpoint/2010/main" val="211770893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ext Box 11">
            <a:extLst>
              <a:ext uri="{FF2B5EF4-FFF2-40B4-BE49-F238E27FC236}">
                <a16:creationId xmlns:a16="http://schemas.microsoft.com/office/drawing/2014/main" id="{7C144CFF-56AB-4431-B3B9-2FA2AD982364}"/>
              </a:ext>
            </a:extLst>
          </p:cNvPr>
          <p:cNvSpPr txBox="1">
            <a:spLocks noChangeArrowheads="1"/>
          </p:cNvSpPr>
          <p:nvPr/>
        </p:nvSpPr>
        <p:spPr bwMode="auto">
          <a:xfrm>
            <a:off x="2041525" y="26304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graphicFrame>
        <p:nvGraphicFramePr>
          <p:cNvPr id="104514" name="Group 66">
            <a:extLst>
              <a:ext uri="{FF2B5EF4-FFF2-40B4-BE49-F238E27FC236}">
                <a16:creationId xmlns:a16="http://schemas.microsoft.com/office/drawing/2014/main" id="{C59BF965-C552-45F5-B8A9-F94DCD9CF4D4}"/>
              </a:ext>
            </a:extLst>
          </p:cNvPr>
          <p:cNvGraphicFramePr>
            <a:graphicFrameLocks noGrp="1"/>
          </p:cNvGraphicFramePr>
          <p:nvPr>
            <p:extLst>
              <p:ext uri="{D42A27DB-BD31-4B8C-83A1-F6EECF244321}">
                <p14:modId xmlns:p14="http://schemas.microsoft.com/office/powerpoint/2010/main" val="1352524402"/>
              </p:ext>
            </p:extLst>
          </p:nvPr>
        </p:nvGraphicFramePr>
        <p:xfrm>
          <a:off x="0" y="2667000"/>
          <a:ext cx="9067800" cy="3333750"/>
        </p:xfrm>
        <a:graphic>
          <a:graphicData uri="http://schemas.openxmlformats.org/drawingml/2006/table">
            <a:tbl>
              <a:tblPr>
                <a:tableStyleId>{8799B23B-EC83-4686-B30A-512413B5E67A}</a:tableStyleId>
              </a:tblPr>
              <a:tblGrid>
                <a:gridCol w="50292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smtClean="0">
                          <a:ln>
                            <a:noFill/>
                          </a:ln>
                          <a:effectLst/>
                        </a:rPr>
                        <a:t>Årlig</a:t>
                      </a:r>
                      <a:r>
                        <a:rPr kumimoji="0" lang="en-GB" sz="2400" u="none" strike="noStrike" cap="none" normalizeH="0" baseline="0" dirty="0" smtClean="0">
                          <a:ln>
                            <a:noFill/>
                          </a:ln>
                          <a:effectLst/>
                        </a:rPr>
                        <a:t> </a:t>
                      </a:r>
                      <a:r>
                        <a:rPr kumimoji="0" lang="en-GB" sz="2400" u="none" strike="noStrike" cap="none" normalizeH="0" baseline="0" dirty="0" err="1" smtClean="0">
                          <a:ln>
                            <a:noFill/>
                          </a:ln>
                          <a:effectLst/>
                        </a:rPr>
                        <a:t>avkastning</a:t>
                      </a:r>
                      <a:r>
                        <a:rPr kumimoji="0" lang="en-GB" sz="2400" u="none" strike="noStrike" cap="none" normalizeH="0" baseline="0" dirty="0" smtClean="0">
                          <a:ln>
                            <a:noFill/>
                          </a:ln>
                          <a:effectLst/>
                        </a:rPr>
                        <a:t> </a:t>
                      </a:r>
                      <a:r>
                        <a:rPr kumimoji="0" lang="en-GB" sz="2400" u="none" strike="noStrike" cap="none" normalizeH="0" baseline="0" dirty="0">
                          <a:ln>
                            <a:noFill/>
                          </a:ln>
                          <a:effectLst/>
                        </a:rPr>
                        <a:t>(t </a:t>
                      </a:r>
                      <a:r>
                        <a:rPr kumimoji="0" lang="en-GB" sz="2400" u="none" strike="noStrike" cap="none" normalizeH="0" baseline="0" dirty="0" err="1" smtClean="0">
                          <a:ln>
                            <a:noFill/>
                          </a:ln>
                          <a:effectLst/>
                        </a:rPr>
                        <a:t>ts</a:t>
                      </a:r>
                      <a:r>
                        <a:rPr kumimoji="0" lang="en-GB" sz="2400" u="none" strike="noStrike" cap="none" normalizeH="0" baseline="0" dirty="0" smtClean="0">
                          <a:ln>
                            <a:noFill/>
                          </a:ln>
                          <a:effectLst/>
                        </a:rPr>
                        <a:t> </a:t>
                      </a:r>
                      <a:r>
                        <a:rPr kumimoji="0" lang="en-GB" sz="2400" u="none" strike="noStrike" cap="none" normalizeH="0" baseline="0" dirty="0">
                          <a:ln>
                            <a:noFill/>
                          </a:ln>
                          <a:effectLst/>
                        </a:rPr>
                        <a:t>ha</a:t>
                      </a:r>
                      <a:r>
                        <a:rPr kumimoji="0" lang="en-GB" sz="2400" u="none" strike="noStrike" cap="none" normalizeH="0" baseline="30000" dirty="0">
                          <a:ln>
                            <a:noFill/>
                          </a:ln>
                          <a:effectLst/>
                        </a:rPr>
                        <a:t>-1</a:t>
                      </a:r>
                      <a:r>
                        <a:rPr kumimoji="0" lang="en-GB" sz="2400" u="none" strike="noStrike" cap="none" normalizeH="0" baseline="0" dirty="0">
                          <a:ln>
                            <a:noFill/>
                          </a:ln>
                          <a:effectLst/>
                        </a:rPr>
                        <a:t>)</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0"/>
                  </a:ext>
                </a:extLst>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err="1" smtClean="0">
                          <a:ln>
                            <a:noFill/>
                          </a:ln>
                          <a:solidFill>
                            <a:schemeClr val="tx1"/>
                          </a:solidFill>
                          <a:effectLst/>
                          <a:latin typeface="Calibri" panose="020F0502020204030204" pitchFamily="34" charset="0"/>
                          <a:ea typeface="ＭＳ Ｐゴシック" charset="0"/>
                          <a:cs typeface="Calibri" panose="020F0502020204030204" pitchFamily="34" charset="0"/>
                        </a:rPr>
                        <a:t>Esparsett</a:t>
                      </a:r>
                      <a:endParaRPr kumimoji="0" lang="fr-FR" sz="24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a:ln>
                            <a:noFill/>
                          </a:ln>
                          <a:effectLst/>
                        </a:rPr>
                        <a:t>7-15</a:t>
                      </a:r>
                      <a:endParaRPr kumimoji="0" lang="fr-FR" sz="2400" b="1" i="0" u="none" strike="noStrike" cap="none" normalizeH="0" baseline="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1"/>
                  </a:ext>
                </a:extLst>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smtClean="0">
                          <a:ln>
                            <a:noFill/>
                          </a:ln>
                          <a:effectLst/>
                        </a:rPr>
                        <a:t>Käringtand</a:t>
                      </a:r>
                      <a:r>
                        <a:rPr kumimoji="0" lang="en-GB" sz="2400" u="none" strike="noStrike" cap="none" normalizeH="0" baseline="0" dirty="0" smtClean="0">
                          <a:ln>
                            <a:noFill/>
                          </a:ln>
                          <a:effectLst/>
                        </a:rPr>
                        <a:t> </a:t>
                      </a:r>
                      <a:r>
                        <a:rPr kumimoji="0" lang="en-GB" sz="2400" u="none" strike="noStrike" cap="none" normalizeH="0" baseline="0" dirty="0">
                          <a:ln>
                            <a:noFill/>
                          </a:ln>
                          <a:effectLst/>
                        </a:rPr>
                        <a:t>(</a:t>
                      </a:r>
                      <a:r>
                        <a:rPr kumimoji="0" lang="en-GB" sz="2400" u="none" strike="noStrike" cap="none" normalizeH="0" baseline="0" dirty="0" err="1" smtClean="0">
                          <a:ln>
                            <a:noFill/>
                          </a:ln>
                          <a:effectLst/>
                        </a:rPr>
                        <a:t>monokultur</a:t>
                      </a:r>
                      <a:r>
                        <a:rPr kumimoji="0" lang="en-GB" sz="2400" u="none" strike="noStrike" cap="none" normalizeH="0" baseline="0" dirty="0" smtClean="0">
                          <a:ln>
                            <a:noFill/>
                          </a:ln>
                          <a:effectLst/>
                        </a:rPr>
                        <a:t>)</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5-7</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2"/>
                  </a:ext>
                </a:extLst>
              </a:tr>
              <a:tr h="549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smtClean="0">
                          <a:ln>
                            <a:noFill/>
                          </a:ln>
                          <a:effectLst/>
                        </a:rPr>
                        <a:t>Alsikeklöver</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smtClean="0">
                          <a:ln>
                            <a:noFill/>
                          </a:ln>
                          <a:effectLst/>
                        </a:rPr>
                        <a:t>röd</a:t>
                      </a:r>
                      <a:r>
                        <a:rPr kumimoji="0" lang="en-GB" sz="2400" u="none" strike="noStrike" cap="none" normalizeH="0" baseline="0" dirty="0" smtClean="0">
                          <a:ln>
                            <a:noFill/>
                          </a:ln>
                          <a:effectLst/>
                        </a:rPr>
                        <a:t>/</a:t>
                      </a:r>
                      <a:r>
                        <a:rPr kumimoji="0" lang="en-GB" sz="2400" u="none" strike="noStrike" cap="none" normalizeH="0" baseline="0" dirty="0" err="1" smtClean="0">
                          <a:ln>
                            <a:noFill/>
                          </a:ln>
                          <a:effectLst/>
                        </a:rPr>
                        <a:t>vitklöver</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3"/>
                  </a:ext>
                </a:extLst>
              </a:tr>
              <a:tr h="549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smtClean="0">
                          <a:ln>
                            <a:noFill/>
                          </a:ln>
                          <a:effectLst/>
                        </a:rPr>
                        <a:t>Getärt</a:t>
                      </a:r>
                      <a:r>
                        <a:rPr kumimoji="0" lang="en-GB" sz="2400" u="none" strike="noStrike" cap="none" normalizeH="0" baseline="0" dirty="0" smtClean="0">
                          <a:ln>
                            <a:noFill/>
                          </a:ln>
                          <a:effectLst/>
                        </a:rPr>
                        <a:t> </a:t>
                      </a:r>
                      <a:r>
                        <a:rPr kumimoji="0" lang="en-GB" sz="2400" u="none" strike="noStrike" cap="none" normalizeH="0" baseline="0" dirty="0">
                          <a:ln>
                            <a:noFill/>
                          </a:ln>
                          <a:effectLst/>
                        </a:rPr>
                        <a:t>(</a:t>
                      </a:r>
                      <a:r>
                        <a:rPr kumimoji="0" lang="en-GB" sz="2400" u="none" strike="noStrike" cap="none" normalizeH="0" baseline="0" dirty="0" err="1" smtClean="0">
                          <a:ln>
                            <a:noFill/>
                          </a:ln>
                          <a:effectLst/>
                        </a:rPr>
                        <a:t>monokultur</a:t>
                      </a:r>
                      <a:r>
                        <a:rPr kumimoji="0" lang="en-GB" sz="2400" u="none" strike="noStrike" cap="none" normalizeH="0" baseline="0" dirty="0" smtClean="0">
                          <a:ln>
                            <a:noFill/>
                          </a:ln>
                          <a:effectLst/>
                        </a:rPr>
                        <a:t> </a:t>
                      </a:r>
                      <a:r>
                        <a:rPr kumimoji="0" lang="en-GB" sz="2400" u="none" strike="noStrike" cap="none" normalizeH="0" baseline="0" dirty="0" err="1" smtClean="0">
                          <a:ln>
                            <a:noFill/>
                          </a:ln>
                          <a:effectLst/>
                        </a:rPr>
                        <a:t>eller</a:t>
                      </a:r>
                      <a:r>
                        <a:rPr kumimoji="0" lang="en-GB" sz="2400" u="none" strike="noStrike" cap="none" normalizeH="0" baseline="0" dirty="0" smtClean="0">
                          <a:ln>
                            <a:noFill/>
                          </a:ln>
                          <a:effectLst/>
                        </a:rPr>
                        <a:t> </a:t>
                      </a:r>
                      <a:r>
                        <a:rPr kumimoji="0" lang="en-GB" sz="2400" u="none" strike="noStrike" cap="none" normalizeH="0" baseline="0" dirty="0" err="1" smtClean="0">
                          <a:ln>
                            <a:noFill/>
                          </a:ln>
                          <a:effectLst/>
                        </a:rPr>
                        <a:t>blandning</a:t>
                      </a:r>
                      <a:r>
                        <a:rPr kumimoji="0" lang="en-GB" sz="2400" u="none" strike="noStrike" cap="none" normalizeH="0" baseline="0" dirty="0" smtClean="0">
                          <a:ln>
                            <a:noFill/>
                          </a:ln>
                          <a:effectLst/>
                        </a:rPr>
                        <a:t>)</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8-10</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4"/>
                  </a:ext>
                </a:extLst>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smtClean="0">
                          <a:ln>
                            <a:noFill/>
                          </a:ln>
                          <a:effectLst/>
                        </a:rPr>
                        <a:t>Kaukasisk</a:t>
                      </a:r>
                      <a:r>
                        <a:rPr kumimoji="0" lang="en-GB" sz="2400" u="none" strike="noStrike" cap="none" normalizeH="0" baseline="0" dirty="0" smtClean="0">
                          <a:ln>
                            <a:noFill/>
                          </a:ln>
                          <a:effectLst/>
                        </a:rPr>
                        <a:t> </a:t>
                      </a:r>
                      <a:r>
                        <a:rPr kumimoji="0" lang="en-GB" sz="2400" u="none" strike="noStrike" cap="none" normalizeH="0" baseline="0" dirty="0" err="1" smtClean="0">
                          <a:ln>
                            <a:noFill/>
                          </a:ln>
                          <a:effectLst/>
                        </a:rPr>
                        <a:t>klöver</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 </a:t>
                      </a:r>
                      <a:r>
                        <a:rPr kumimoji="0" lang="en-GB" sz="2400" u="none" strike="noStrike" cap="none" normalizeH="0" baseline="0" dirty="0" smtClean="0">
                          <a:ln>
                            <a:noFill/>
                          </a:ln>
                          <a:effectLst/>
                        </a:rPr>
                        <a:t>i Europa</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5"/>
                  </a:ext>
                </a:extLst>
              </a:tr>
            </a:tbl>
          </a:graphicData>
        </a:graphic>
      </p:graphicFrame>
      <p:grpSp>
        <p:nvGrpSpPr>
          <p:cNvPr id="24602" name="Group 54">
            <a:extLst>
              <a:ext uri="{FF2B5EF4-FFF2-40B4-BE49-F238E27FC236}">
                <a16:creationId xmlns:a16="http://schemas.microsoft.com/office/drawing/2014/main" id="{D7FC8D22-8237-4418-BD34-D5FE6D8D8D3B}"/>
              </a:ext>
            </a:extLst>
          </p:cNvPr>
          <p:cNvGrpSpPr>
            <a:grpSpLocks/>
          </p:cNvGrpSpPr>
          <p:nvPr/>
        </p:nvGrpSpPr>
        <p:grpSpPr bwMode="auto">
          <a:xfrm>
            <a:off x="0" y="152400"/>
            <a:ext cx="9144000" cy="2438400"/>
            <a:chOff x="0" y="144"/>
            <a:chExt cx="5461" cy="1440"/>
          </a:xfrm>
        </p:grpSpPr>
        <p:grpSp>
          <p:nvGrpSpPr>
            <p:cNvPr id="24603" name="Group 48">
              <a:extLst>
                <a:ext uri="{FF2B5EF4-FFF2-40B4-BE49-F238E27FC236}">
                  <a16:creationId xmlns:a16="http://schemas.microsoft.com/office/drawing/2014/main" id="{A560D452-BC23-4C4D-BF48-FE4EABEAEAB3}"/>
                </a:ext>
              </a:extLst>
            </p:cNvPr>
            <p:cNvGrpSpPr>
              <a:grpSpLocks/>
            </p:cNvGrpSpPr>
            <p:nvPr/>
          </p:nvGrpSpPr>
          <p:grpSpPr bwMode="auto">
            <a:xfrm>
              <a:off x="0" y="144"/>
              <a:ext cx="4560" cy="1440"/>
              <a:chOff x="0" y="2314"/>
              <a:chExt cx="5760" cy="1910"/>
            </a:xfrm>
          </p:grpSpPr>
          <p:pic>
            <p:nvPicPr>
              <p:cNvPr id="24605" name="Picture 49">
                <a:extLst>
                  <a:ext uri="{FF2B5EF4-FFF2-40B4-BE49-F238E27FC236}">
                    <a16:creationId xmlns:a16="http://schemas.microsoft.com/office/drawing/2014/main" id="{56380A6C-73BD-4CB5-9254-233EF74662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 y="2314"/>
                <a:ext cx="2545"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50">
                <a:extLst>
                  <a:ext uri="{FF2B5EF4-FFF2-40B4-BE49-F238E27FC236}">
                    <a16:creationId xmlns:a16="http://schemas.microsoft.com/office/drawing/2014/main" id="{59CFEE8E-65AC-4E56-9942-71C224E9EC06}"/>
                  </a:ext>
                </a:extLst>
              </p:cNvPr>
              <p:cNvPicPr>
                <a:picLocks noChangeAspect="1" noChangeArrowheads="1"/>
              </p:cNvPicPr>
              <p:nvPr/>
            </p:nvPicPr>
            <p:blipFill>
              <a:blip r:embed="rId4" cstate="screen">
                <a:lum contrast="36000"/>
                <a:extLst>
                  <a:ext uri="{28A0092B-C50C-407E-A947-70E740481C1C}">
                    <a14:useLocalDpi xmlns:a14="http://schemas.microsoft.com/office/drawing/2010/main"/>
                  </a:ext>
                </a:extLst>
              </a:blip>
              <a:srcRect/>
              <a:stretch>
                <a:fillRect/>
              </a:stretch>
            </p:blipFill>
            <p:spPr bwMode="auto">
              <a:xfrm>
                <a:off x="0" y="2320"/>
                <a:ext cx="1428" cy="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51">
                <a:extLst>
                  <a:ext uri="{FF2B5EF4-FFF2-40B4-BE49-F238E27FC236}">
                    <a16:creationId xmlns:a16="http://schemas.microsoft.com/office/drawing/2014/main" id="{CE3A2C92-0C21-4297-B935-8407556ADAA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69" y="2314"/>
                <a:ext cx="1576" cy="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Picture 52">
                <a:extLst>
                  <a:ext uri="{FF2B5EF4-FFF2-40B4-BE49-F238E27FC236}">
                    <a16:creationId xmlns:a16="http://schemas.microsoft.com/office/drawing/2014/main" id="{11E7C07F-34D0-49C7-B86E-2D51E33B446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3" y="2314"/>
                <a:ext cx="1237" cy="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604" name="Picture 53">
              <a:extLst>
                <a:ext uri="{FF2B5EF4-FFF2-40B4-BE49-F238E27FC236}">
                  <a16:creationId xmlns:a16="http://schemas.microsoft.com/office/drawing/2014/main" id="{FC01700A-E7E9-4C80-A6E7-246B9523AB3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60" y="144"/>
              <a:ext cx="901"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title"/>
          </p:nvPr>
        </p:nvSpPr>
        <p:spPr/>
        <p:txBody>
          <a:bodyPr/>
          <a:lstStyle/>
          <a:p>
            <a:endParaRPr lang="sv-SE" dirty="0"/>
          </a:p>
        </p:txBody>
      </p:sp>
    </p:spTree>
    <p:extLst>
      <p:ext uri="{BB962C8B-B14F-4D97-AF65-F5344CB8AC3E}">
        <p14:creationId xmlns:p14="http://schemas.microsoft.com/office/powerpoint/2010/main" val="279343824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a:extLst>
              <a:ext uri="{FF2B5EF4-FFF2-40B4-BE49-F238E27FC236}">
                <a16:creationId xmlns:a16="http://schemas.microsoft.com/office/drawing/2014/main" id="{E1EDC89E-81E1-4CEC-882B-29C77F3FE6B4}"/>
              </a:ext>
            </a:extLst>
          </p:cNvPr>
          <p:cNvSpPr txBox="1">
            <a:spLocks noChangeArrowheads="1"/>
          </p:cNvSpPr>
          <p:nvPr/>
        </p:nvSpPr>
        <p:spPr bwMode="auto">
          <a:xfrm>
            <a:off x="628650" y="3010189"/>
            <a:ext cx="8016586" cy="341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Baljväxter</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jämfört</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med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gräs</a:t>
            </a: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Högre</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smältbarhet</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högre</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innehåll</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råprotein</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(RP)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pektin</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lignin,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aska</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Ca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och</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Mg</a:t>
            </a: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Lägre</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andel</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cellvägg</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NDF (neutral </a:t>
            </a:r>
            <a:r>
              <a:rPr kumimoji="0" lang="en-GB" altLang="nl-NL" sz="2400" b="1" i="0" u="none" strike="noStrike" kern="1200" cap="none" spc="0" normalizeH="0" baseline="0" noProof="0" dirty="0">
                <a:ln>
                  <a:noFill/>
                </a:ln>
                <a:effectLst/>
                <a:uLnTx/>
                <a:uFillTx/>
                <a:latin typeface="+mn-lt"/>
                <a:ea typeface="MS PGothic" panose="020B0600070205080204" pitchFamily="34" charset="-128"/>
              </a:rPr>
              <a:t>detergent </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fibre), hemi-</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cellulosa</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och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vattenlösliga</a:t>
            </a:r>
            <a:r>
              <a:rPr kumimoji="0" lang="en-GB" altLang="nl-NL" sz="2400" b="1"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noProof="0" dirty="0" err="1" smtClean="0">
                <a:ln>
                  <a:noFill/>
                </a:ln>
                <a:effectLst/>
                <a:uLnTx/>
                <a:uFillTx/>
                <a:latin typeface="+mn-lt"/>
                <a:ea typeface="MS PGothic" panose="020B0600070205080204" pitchFamily="34" charset="-128"/>
              </a:rPr>
              <a:t>kolhydrater</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a:ln>
                  <a:noFill/>
                </a:ln>
                <a:effectLst/>
                <a:uLnTx/>
                <a:uFillTx/>
                <a:latin typeface="+mn-lt"/>
                <a:ea typeface="MS PGothic" panose="020B0600070205080204" pitchFamily="34" charset="-128"/>
              </a:rPr>
              <a:t>(WSC)</a:t>
            </a:r>
          </a:p>
          <a:p>
            <a:pPr marL="342900" indent="-342900" defTabSz="914400" eaLnBrk="0" fontAlgn="base" hangingPunct="0">
              <a:spcBef>
                <a:spcPct val="0"/>
              </a:spcBef>
              <a:spcAft>
                <a:spcPct val="0"/>
              </a:spcAft>
              <a:defRPr/>
            </a:pP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Överlägset</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nutritionellt</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och </a:t>
            </a:r>
            <a:r>
              <a:rPr lang="en-GB" altLang="nl-NL" sz="2400" b="1" dirty="0" err="1" smtClean="0">
                <a:latin typeface="+mn-lt"/>
              </a:rPr>
              <a:t>ger</a:t>
            </a:r>
            <a:r>
              <a:rPr lang="en-GB" altLang="nl-NL" sz="2400" b="1" dirty="0" smtClean="0">
                <a:latin typeface="+mn-lt"/>
              </a:rPr>
              <a:t> </a:t>
            </a:r>
            <a:r>
              <a:rPr lang="en-GB" altLang="nl-NL" sz="2400" b="1" dirty="0" err="1" smtClean="0">
                <a:latin typeface="+mn-lt"/>
              </a:rPr>
              <a:t>större</a:t>
            </a:r>
            <a:r>
              <a:rPr lang="en-GB" altLang="nl-NL" sz="2400" b="1" dirty="0" smtClean="0">
                <a:latin typeface="+mn-lt"/>
              </a:rPr>
              <a:t> </a:t>
            </a:r>
            <a:r>
              <a:rPr lang="en-GB" altLang="nl-NL" sz="2400" b="1" dirty="0" err="1" smtClean="0">
                <a:latin typeface="+mn-lt"/>
              </a:rPr>
              <a:t>foderintag</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26628" name="Line 4">
            <a:extLst>
              <a:ext uri="{FF2B5EF4-FFF2-40B4-BE49-F238E27FC236}">
                <a16:creationId xmlns:a16="http://schemas.microsoft.com/office/drawing/2014/main" id="{3905CF0A-3073-4BC7-BB6A-3D95794E0AD0}"/>
              </a:ext>
            </a:extLst>
          </p:cNvPr>
          <p:cNvSpPr>
            <a:spLocks noChangeShapeType="1"/>
          </p:cNvSpPr>
          <p:nvPr/>
        </p:nvSpPr>
        <p:spPr bwMode="auto">
          <a:xfrm>
            <a:off x="3733800" y="2206625"/>
            <a:ext cx="1295400" cy="0"/>
          </a:xfrm>
          <a:prstGeom prst="line">
            <a:avLst/>
          </a:prstGeom>
          <a:noFill/>
          <a:ln w="25400">
            <a:solidFill>
              <a:srgbClr val="FEFF1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grpSp>
        <p:nvGrpSpPr>
          <p:cNvPr id="26629" name="Group 11">
            <a:extLst>
              <a:ext uri="{FF2B5EF4-FFF2-40B4-BE49-F238E27FC236}">
                <a16:creationId xmlns:a16="http://schemas.microsoft.com/office/drawing/2014/main" id="{51E26F06-BFAE-4323-BA8F-A4551A5EC256}"/>
              </a:ext>
            </a:extLst>
          </p:cNvPr>
          <p:cNvGrpSpPr>
            <a:grpSpLocks/>
          </p:cNvGrpSpPr>
          <p:nvPr/>
        </p:nvGrpSpPr>
        <p:grpSpPr bwMode="auto">
          <a:xfrm>
            <a:off x="1246909" y="1737014"/>
            <a:ext cx="6781800" cy="1273175"/>
            <a:chOff x="768" y="384"/>
            <a:chExt cx="4272" cy="802"/>
          </a:xfrm>
        </p:grpSpPr>
        <p:pic>
          <p:nvPicPr>
            <p:cNvPr id="26630" name="Picture 6" descr="image 9">
              <a:extLst>
                <a:ext uri="{FF2B5EF4-FFF2-40B4-BE49-F238E27FC236}">
                  <a16:creationId xmlns:a16="http://schemas.microsoft.com/office/drawing/2014/main" id="{203DB250-725A-4B8A-9BE3-A106BD703AFF}"/>
                </a:ext>
              </a:extLst>
            </p:cNvPr>
            <p:cNvPicPr>
              <a:picLocks noChangeAspect="1" noChangeArrowheads="1"/>
            </p:cNvPicPr>
            <p:nvPr/>
          </p:nvPicPr>
          <p:blipFill>
            <a:blip r:embed="rId3" cstate="screen">
              <a:lum bright="-20000" contrast="40000"/>
              <a:extLst>
                <a:ext uri="{28A0092B-C50C-407E-A947-70E740481C1C}">
                  <a14:useLocalDpi xmlns:a14="http://schemas.microsoft.com/office/drawing/2010/main"/>
                </a:ext>
              </a:extLst>
            </a:blip>
            <a:srcRect/>
            <a:stretch>
              <a:fillRect/>
            </a:stretch>
          </p:blipFill>
          <p:spPr bwMode="auto">
            <a:xfrm>
              <a:off x="768" y="384"/>
              <a:ext cx="1968" cy="7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6631" name="Picture 8" descr="image 7">
              <a:extLst>
                <a:ext uri="{FF2B5EF4-FFF2-40B4-BE49-F238E27FC236}">
                  <a16:creationId xmlns:a16="http://schemas.microsoft.com/office/drawing/2014/main" id="{D4D16D7B-CB66-4EF6-8778-960CC8309578}"/>
                </a:ext>
              </a:extLst>
            </p:cNvPr>
            <p:cNvPicPr>
              <a:picLocks noChangeAspect="1" noChangeArrowheads="1"/>
            </p:cNvPicPr>
            <p:nvPr/>
          </p:nvPicPr>
          <p:blipFill>
            <a:blip r:embed="rId4" cstate="screen">
              <a:lum bright="-18000" contrast="40000"/>
              <a:extLst>
                <a:ext uri="{28A0092B-C50C-407E-A947-70E740481C1C}">
                  <a14:useLocalDpi xmlns:a14="http://schemas.microsoft.com/office/drawing/2010/main"/>
                </a:ext>
              </a:extLst>
            </a:blip>
            <a:srcRect/>
            <a:stretch>
              <a:fillRect/>
            </a:stretch>
          </p:blipFill>
          <p:spPr bwMode="auto">
            <a:xfrm>
              <a:off x="4249" y="38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6632" name="Picture 9" descr="image 7">
              <a:extLst>
                <a:ext uri="{FF2B5EF4-FFF2-40B4-BE49-F238E27FC236}">
                  <a16:creationId xmlns:a16="http://schemas.microsoft.com/office/drawing/2014/main" id="{46B5F8A7-ABC3-4A1B-B1A4-59FF0AB6AB38}"/>
                </a:ext>
              </a:extLst>
            </p:cNvPr>
            <p:cNvPicPr>
              <a:picLocks noChangeAspect="1" noChangeArrowheads="1"/>
            </p:cNvPicPr>
            <p:nvPr/>
          </p:nvPicPr>
          <p:blipFill>
            <a:blip r:embed="rId4" cstate="screen">
              <a:lum bright="-18000" contrast="40000"/>
              <a:extLst>
                <a:ext uri="{28A0092B-C50C-407E-A947-70E740481C1C}">
                  <a14:useLocalDpi xmlns:a14="http://schemas.microsoft.com/office/drawing/2010/main"/>
                </a:ext>
              </a:extLst>
            </a:blip>
            <a:srcRect/>
            <a:stretch>
              <a:fillRect/>
            </a:stretch>
          </p:blipFill>
          <p:spPr bwMode="auto">
            <a:xfrm>
              <a:off x="2736" y="38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6633" name="Picture 10" descr="image 7">
              <a:extLst>
                <a:ext uri="{FF2B5EF4-FFF2-40B4-BE49-F238E27FC236}">
                  <a16:creationId xmlns:a16="http://schemas.microsoft.com/office/drawing/2014/main" id="{542C077C-39E0-4CB8-8E65-EC014C2928AC}"/>
                </a:ext>
              </a:extLst>
            </p:cNvPr>
            <p:cNvPicPr>
              <a:picLocks noChangeAspect="1" noChangeArrowheads="1"/>
            </p:cNvPicPr>
            <p:nvPr/>
          </p:nvPicPr>
          <p:blipFill>
            <a:blip r:embed="rId4" cstate="screen">
              <a:lum bright="-18000" contrast="40000"/>
              <a:extLst>
                <a:ext uri="{28A0092B-C50C-407E-A947-70E740481C1C}">
                  <a14:useLocalDpi xmlns:a14="http://schemas.microsoft.com/office/drawing/2010/main"/>
                </a:ext>
              </a:extLst>
            </a:blip>
            <a:srcRect/>
            <a:stretch>
              <a:fillRect/>
            </a:stretch>
          </p:blipFill>
          <p:spPr bwMode="auto">
            <a:xfrm>
              <a:off x="3481" y="38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sp>
        <p:nvSpPr>
          <p:cNvPr id="4" name="Titel 3"/>
          <p:cNvSpPr>
            <a:spLocks noGrp="1"/>
          </p:cNvSpPr>
          <p:nvPr>
            <p:ph type="title"/>
          </p:nvPr>
        </p:nvSpPr>
        <p:spPr>
          <a:xfrm>
            <a:off x="495949" y="303361"/>
            <a:ext cx="7886700" cy="1325563"/>
          </a:xfrm>
        </p:spPr>
        <p:txBody>
          <a:bodyPr/>
          <a:lstStyle/>
          <a:p>
            <a:pPr algn="l"/>
            <a:r>
              <a:rPr lang="sv-SE" altLang="nl-NL" sz="2400" dirty="0" smtClean="0">
                <a:solidFill>
                  <a:schemeClr val="tx1"/>
                </a:solidFill>
                <a:latin typeface="+mn-lt"/>
                <a:ea typeface="MS PGothic" panose="020B0600070205080204" pitchFamily="34" charset="-128"/>
              </a:rPr>
              <a:t>Näringsinnehåll, foderintag, produktion</a:t>
            </a:r>
            <a:r>
              <a:rPr lang="sv-SE" altLang="nl-NL" sz="2400" dirty="0" smtClean="0">
                <a:solidFill>
                  <a:schemeClr val="tx1"/>
                </a:solidFill>
                <a:latin typeface="Comic Sans MS" panose="030F0702030302020204" pitchFamily="66" charset="0"/>
                <a:ea typeface="MS PGothic" panose="020B0600070205080204" pitchFamily="34" charset="-128"/>
              </a:rPr>
              <a:t/>
            </a:r>
            <a:br>
              <a:rPr lang="sv-SE" altLang="nl-NL" sz="2400" dirty="0" smtClean="0">
                <a:solidFill>
                  <a:schemeClr val="tx1"/>
                </a:solidFill>
                <a:latin typeface="Comic Sans MS" panose="030F0702030302020204" pitchFamily="66" charset="0"/>
                <a:ea typeface="MS PGothic" panose="020B0600070205080204" pitchFamily="34" charset="-128"/>
              </a:rPr>
            </a:br>
            <a:endParaRPr lang="sv-SE" sz="2400" dirty="0">
              <a:solidFill>
                <a:schemeClr val="tx1"/>
              </a:solidFill>
            </a:endParaRPr>
          </a:p>
        </p:txBody>
      </p:sp>
    </p:spTree>
    <p:extLst>
      <p:ext uri="{BB962C8B-B14F-4D97-AF65-F5344CB8AC3E}">
        <p14:creationId xmlns:p14="http://schemas.microsoft.com/office/powerpoint/2010/main" val="380704233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a:extLst>
              <a:ext uri="{FF2B5EF4-FFF2-40B4-BE49-F238E27FC236}">
                <a16:creationId xmlns:a16="http://schemas.microsoft.com/office/drawing/2014/main" id="{48749A24-79E5-4A85-A610-24C3AFCF9561}"/>
              </a:ext>
            </a:extLst>
          </p:cNvPr>
          <p:cNvSpPr txBox="1">
            <a:spLocks noChangeArrowheads="1"/>
          </p:cNvSpPr>
          <p:nvPr/>
        </p:nvSpPr>
        <p:spPr bwMode="auto">
          <a:xfrm>
            <a:off x="572493" y="417275"/>
            <a:ext cx="7620391"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lvl="0" defTabSz="914400" eaLnBrk="0" fontAlgn="base" hangingPunct="0">
              <a:spcBef>
                <a:spcPct val="0"/>
              </a:spcBef>
              <a:spcAft>
                <a:spcPct val="0"/>
              </a:spcAft>
              <a:buNone/>
              <a:defRPr/>
            </a:pPr>
            <a:r>
              <a:rPr lang="en-GB" altLang="nl-NL" sz="2400" b="1" dirty="0" err="1">
                <a:latin typeface="+mn-lt"/>
                <a:cs typeface="+mj-cs"/>
              </a:rPr>
              <a:t>Näringsinnehåll</a:t>
            </a:r>
            <a:r>
              <a:rPr lang="en-GB" altLang="nl-NL" sz="2400" b="1" dirty="0">
                <a:latin typeface="+mn-lt"/>
                <a:cs typeface="+mj-cs"/>
              </a:rPr>
              <a:t>, </a:t>
            </a:r>
            <a:r>
              <a:rPr lang="en-GB" altLang="nl-NL" sz="2400" b="1" dirty="0" err="1">
                <a:latin typeface="+mn-lt"/>
                <a:cs typeface="+mj-cs"/>
              </a:rPr>
              <a:t>foderintag</a:t>
            </a:r>
            <a:r>
              <a:rPr lang="en-GB" altLang="nl-NL" sz="2400" b="1" dirty="0">
                <a:latin typeface="+mn-lt"/>
                <a:cs typeface="+mj-cs"/>
              </a:rPr>
              <a:t>, </a:t>
            </a:r>
            <a:r>
              <a:rPr lang="en-GB" altLang="nl-NL" sz="2400" b="1" dirty="0" err="1">
                <a:latin typeface="+mn-lt"/>
                <a:cs typeface="+mj-cs"/>
              </a:rPr>
              <a:t>produktion</a:t>
            </a:r>
            <a:endParaRPr lang="fr-FR" altLang="nl-NL" sz="2400" b="1" dirty="0">
              <a:latin typeface="+mn-lt"/>
              <a:cs typeface="+mj-cs"/>
            </a:endParaRPr>
          </a:p>
        </p:txBody>
      </p:sp>
      <p:sp>
        <p:nvSpPr>
          <p:cNvPr id="28675" name="Text Box 3">
            <a:extLst>
              <a:ext uri="{FF2B5EF4-FFF2-40B4-BE49-F238E27FC236}">
                <a16:creationId xmlns:a16="http://schemas.microsoft.com/office/drawing/2014/main" id="{053A2369-F216-439B-81C1-2B73C140251D}"/>
              </a:ext>
            </a:extLst>
          </p:cNvPr>
          <p:cNvSpPr txBox="1">
            <a:spLocks noChangeArrowheads="1"/>
          </p:cNvSpPr>
          <p:nvPr/>
        </p:nvSpPr>
        <p:spPr bwMode="auto">
          <a:xfrm>
            <a:off x="481445" y="3094386"/>
            <a:ext cx="8077200" cy="230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GB" altLang="nl-NL" sz="2400" b="1"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Baljväxter</a:t>
            </a:r>
            <a:r>
              <a:rPr kumimoji="0" lang="en-GB" altLang="nl-NL" sz="2400" b="1"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lang="en-GB" altLang="nl-NL" sz="2400" b="1" dirty="0" err="1">
                <a:latin typeface="Calibri" panose="020F0502020204030204" pitchFamily="34" charset="0"/>
                <a:cs typeface="Calibri" panose="020F0502020204030204" pitchFamily="34" charset="0"/>
              </a:rPr>
              <a:t>G</a:t>
            </a:r>
            <a:r>
              <a:rPr kumimoji="0" lang="en-GB" altLang="nl-NL" sz="2400" b="1" i="0" u="none" strike="noStrike" kern="1200" cap="none" spc="0" normalizeH="0" baseline="0" noProof="0" smtClean="0">
                <a:ln>
                  <a:noFill/>
                </a:ln>
                <a:effectLst/>
                <a:uLnTx/>
                <a:uFillTx/>
                <a:latin typeface="Calibri" panose="020F0502020204030204" pitchFamily="34" charset="0"/>
                <a:cs typeface="Calibri" panose="020F0502020204030204" pitchFamily="34" charset="0"/>
              </a:rPr>
              <a:t>räs</a:t>
            </a:r>
            <a:r>
              <a:rPr kumimoji="0" lang="en-GB" altLang="nl-NL" sz="2400" b="1"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a:t>
            </a:r>
            <a:endParaRPr kumimoji="0" lang="en-GB" altLang="nl-NL" sz="2400" b="1"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Hög</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proteinhalt</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i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baljväxter</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kan</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även</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vara</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ett</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problem</a:t>
            </a:r>
            <a:endParaRPr kumimoji="0" lang="en-GB"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342900" indent="-342900"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Ineffektivt</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utnyttjande</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av</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protein i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vommen</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kan</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leda</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till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höga</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nivåer</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av</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N-</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baserad</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övergödning</a:t>
            </a:r>
            <a:endParaRPr kumimoji="0" lang="fr-FR"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28676" name="Line 4">
            <a:extLst>
              <a:ext uri="{FF2B5EF4-FFF2-40B4-BE49-F238E27FC236}">
                <a16:creationId xmlns:a16="http://schemas.microsoft.com/office/drawing/2014/main" id="{B1AF4FE2-718D-4C2A-8108-965865066654}"/>
              </a:ext>
            </a:extLst>
          </p:cNvPr>
          <p:cNvSpPr>
            <a:spLocks noChangeShapeType="1"/>
          </p:cNvSpPr>
          <p:nvPr/>
        </p:nvSpPr>
        <p:spPr bwMode="auto">
          <a:xfrm>
            <a:off x="3740573" y="3332884"/>
            <a:ext cx="1295400" cy="0"/>
          </a:xfrm>
          <a:prstGeom prst="line">
            <a:avLst/>
          </a:prstGeom>
          <a:noFill/>
          <a:ln w="25400">
            <a:solidFill>
              <a:schemeClr val="accent6"/>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 name="Titel 1"/>
          <p:cNvSpPr>
            <a:spLocks noGrp="1"/>
          </p:cNvSpPr>
          <p:nvPr>
            <p:ph type="title"/>
          </p:nvPr>
        </p:nvSpPr>
        <p:spPr/>
        <p:txBody>
          <a:bodyPr/>
          <a:lstStyle/>
          <a:p>
            <a:endParaRPr lang="sv-SE" dirty="0"/>
          </a:p>
        </p:txBody>
      </p:sp>
      <p:pic>
        <p:nvPicPr>
          <p:cNvPr id="3" name="Afbeelding 2"/>
          <p:cNvPicPr>
            <a:picLocks noChangeAspect="1"/>
          </p:cNvPicPr>
          <p:nvPr/>
        </p:nvPicPr>
        <p:blipFill>
          <a:blip r:embed="rId3"/>
          <a:stretch>
            <a:fillRect/>
          </a:stretch>
        </p:blipFill>
        <p:spPr>
          <a:xfrm>
            <a:off x="826654" y="1442945"/>
            <a:ext cx="7639050" cy="1609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4215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23367" y="327977"/>
            <a:ext cx="6887375" cy="1086639"/>
          </a:xfrm>
        </p:spPr>
        <p:txBody>
          <a:bodyPr/>
          <a:lstStyle/>
          <a:p>
            <a:r>
              <a:rPr lang="sv-SE" sz="2400" dirty="0" smtClean="0">
                <a:solidFill>
                  <a:schemeClr val="tx1"/>
                </a:solidFill>
                <a:latin typeface="+mn-lt"/>
              </a:rPr>
              <a:t>Dagligt foderintag och mjölkavkastning. </a:t>
            </a:r>
            <a:br>
              <a:rPr lang="sv-SE" sz="2400" dirty="0" smtClean="0">
                <a:solidFill>
                  <a:schemeClr val="tx1"/>
                </a:solidFill>
                <a:latin typeface="+mn-lt"/>
              </a:rPr>
            </a:br>
            <a:r>
              <a:rPr lang="sv-SE" sz="2400" dirty="0" smtClean="0">
                <a:solidFill>
                  <a:schemeClr val="tx1"/>
                </a:solidFill>
                <a:latin typeface="+mn-lt"/>
              </a:rPr>
              <a:t>Skörd i axgång respektive 10 dagar senare</a:t>
            </a:r>
            <a:endParaRPr lang="sv-SE" sz="2400" dirty="0">
              <a:solidFill>
                <a:schemeClr val="tx1"/>
              </a:solidFill>
              <a:latin typeface="+mn-lt"/>
            </a:endParaRPr>
          </a:p>
        </p:txBody>
      </p:sp>
      <p:sp>
        <p:nvSpPr>
          <p:cNvPr id="7" name="Rectangle 3"/>
          <p:cNvSpPr>
            <a:spLocks noGrp="1" noChangeArrowheads="1"/>
          </p:cNvSpPr>
          <p:nvPr/>
        </p:nvSpPr>
        <p:spPr bwMode="auto">
          <a:xfrm>
            <a:off x="442089" y="3973131"/>
            <a:ext cx="7729063" cy="175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1000" indent="-381000" eaLnBrk="0" hangingPunct="0">
              <a:spcBef>
                <a:spcPct val="20000"/>
              </a:spcBef>
              <a:buChar char="•"/>
              <a:defRPr sz="3200">
                <a:solidFill>
                  <a:schemeClr val="tx1"/>
                </a:solidFill>
                <a:latin typeface="Arial" charset="0"/>
              </a:defRPr>
            </a:lvl1pPr>
            <a:lvl2pPr marL="1047750" indent="-4762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Tredjeårsvall</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89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kg N,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arter</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timotej</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ängssvingel</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och</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rödklöver</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Hö</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torkad</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till 60</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ts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på</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fält</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och till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87% </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ts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på</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skulltork</a:t>
            </a:r>
            <a:endParaRPr kumimoji="0" lang="en-US" altLang="en-US" sz="1600" b="0" i="0" u="none" strike="noStrike" kern="0" cap="none" spc="0" normalizeH="0" baseline="0" noProof="0" dirty="0" smtClean="0">
              <a:ln>
                <a:noFill/>
              </a:ln>
              <a:solidFill>
                <a:prstClr val="black"/>
              </a:solidFill>
              <a:effectLst/>
              <a:uLnTx/>
              <a:uFillTx/>
              <a:latin typeface="Calibri"/>
              <a:ea typeface="+mn-ea"/>
              <a:cs typeface="+mn-cs"/>
            </a:endParaRP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Ensilage,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direktskördat</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26%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ts</a:t>
            </a:r>
            <a:endParaRPr kumimoji="0" lang="en-US" altLang="en-US" sz="1600" b="0" i="0" u="none" strike="noStrike" kern="0" cap="none" spc="0" normalizeH="0" baseline="0" noProof="0" dirty="0" smtClean="0">
              <a:ln>
                <a:noFill/>
              </a:ln>
              <a:solidFill>
                <a:prstClr val="black"/>
              </a:solidFill>
              <a:effectLst/>
              <a:uLnTx/>
              <a:uFillTx/>
              <a:latin typeface="Calibri"/>
              <a:ea typeface="+mn-ea"/>
              <a:cs typeface="+mn-cs"/>
            </a:endParaRP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Vallfoder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restriktiv</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giva</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kraftfoder</a:t>
            </a:r>
            <a:r>
              <a:rPr kumimoji="0" lang="en-US" altLang="en-US" sz="1600" b="0" i="0" u="none" strike="noStrike" kern="0" cap="none" spc="0" normalizeH="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noProof="0" dirty="0" err="1" smtClean="0">
                <a:ln>
                  <a:noFill/>
                </a:ln>
                <a:solidFill>
                  <a:prstClr val="black"/>
                </a:solidFill>
                <a:effectLst/>
                <a:uLnTx/>
                <a:uFillTx/>
                <a:latin typeface="Calibri"/>
                <a:ea typeface="+mn-ea"/>
                <a:cs typeface="+mn-cs"/>
              </a:rPr>
              <a:t>efter</a:t>
            </a:r>
            <a:r>
              <a:rPr kumimoji="0" lang="en-US" altLang="en-US" sz="1600" b="0" i="0" u="none" strike="noStrike" kern="0" cap="none" spc="0" normalizeH="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noProof="0" dirty="0" err="1" smtClean="0">
                <a:ln>
                  <a:noFill/>
                </a:ln>
                <a:solidFill>
                  <a:prstClr val="black"/>
                </a:solidFill>
                <a:effectLst/>
                <a:uLnTx/>
                <a:uFillTx/>
                <a:latin typeface="Calibri"/>
                <a:ea typeface="+mn-ea"/>
                <a:cs typeface="+mn-cs"/>
              </a:rPr>
              <a:t>mjölkmängd</a:t>
            </a:r>
            <a:endParaRPr kumimoji="0" lang="en-US" altLang="en-US" sz="1600" b="0" i="0" u="none" strike="noStrike" kern="0" cap="none" spc="0" normalizeH="0" baseline="0" noProof="0" dirty="0" smtClean="0">
              <a:ln>
                <a:noFill/>
              </a:ln>
              <a:solidFill>
                <a:prstClr val="black"/>
              </a:solidFill>
              <a:effectLst/>
              <a:uLnTx/>
              <a:uFillTx/>
              <a:latin typeface="Calibri"/>
              <a:ea typeface="+mn-ea"/>
              <a:cs typeface="+mn-cs"/>
            </a:endParaRP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Laktationsvecka</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2-10</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år</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1</a:t>
            </a:r>
            <a:endParaRPr kumimoji="0" lang="sv-SE" altLang="en-US" sz="1600" b="0" i="0" u="none" strike="noStrike" kern="0" cap="none" spc="0" normalizeH="0" baseline="0" noProof="0" dirty="0" smtClean="0">
              <a:ln>
                <a:noFill/>
              </a:ln>
              <a:solidFill>
                <a:prstClr val="black"/>
              </a:solidFill>
              <a:effectLst/>
              <a:uLnTx/>
              <a:uFillTx/>
              <a:latin typeface="Calibri"/>
              <a:ea typeface="+mn-ea"/>
              <a:cs typeface="+mn-cs"/>
            </a:endParaRPr>
          </a:p>
        </p:txBody>
      </p:sp>
      <p:graphicFrame>
        <p:nvGraphicFramePr>
          <p:cNvPr id="3" name="Tabell 2"/>
          <p:cNvGraphicFramePr>
            <a:graphicFrameLocks noGrp="1"/>
          </p:cNvGraphicFramePr>
          <p:nvPr>
            <p:extLst>
              <p:ext uri="{D42A27DB-BD31-4B8C-83A1-F6EECF244321}">
                <p14:modId xmlns:p14="http://schemas.microsoft.com/office/powerpoint/2010/main" val="2388355009"/>
              </p:ext>
            </p:extLst>
          </p:nvPr>
        </p:nvGraphicFramePr>
        <p:xfrm>
          <a:off x="574159" y="1192283"/>
          <a:ext cx="8027583" cy="2773680"/>
        </p:xfrm>
        <a:graphic>
          <a:graphicData uri="http://schemas.openxmlformats.org/drawingml/2006/table">
            <a:tbl>
              <a:tblPr firstRow="1" firstCol="1" bandRow="1">
                <a:tableStyleId>{F5AB1C69-6EDB-4FF4-983F-18BD219EF322}</a:tableStyleId>
              </a:tblPr>
              <a:tblGrid>
                <a:gridCol w="3255321">
                  <a:extLst>
                    <a:ext uri="{9D8B030D-6E8A-4147-A177-3AD203B41FA5}">
                      <a16:colId xmlns:a16="http://schemas.microsoft.com/office/drawing/2014/main" val="20000"/>
                    </a:ext>
                  </a:extLst>
                </a:gridCol>
                <a:gridCol w="1359210">
                  <a:extLst>
                    <a:ext uri="{9D8B030D-6E8A-4147-A177-3AD203B41FA5}">
                      <a16:colId xmlns:a16="http://schemas.microsoft.com/office/drawing/2014/main" val="20001"/>
                    </a:ext>
                  </a:extLst>
                </a:gridCol>
                <a:gridCol w="1733107">
                  <a:extLst>
                    <a:ext uri="{9D8B030D-6E8A-4147-A177-3AD203B41FA5}">
                      <a16:colId xmlns:a16="http://schemas.microsoft.com/office/drawing/2014/main" val="20002"/>
                    </a:ext>
                  </a:extLst>
                </a:gridCol>
                <a:gridCol w="1679945">
                  <a:extLst>
                    <a:ext uri="{9D8B030D-6E8A-4147-A177-3AD203B41FA5}">
                      <a16:colId xmlns:a16="http://schemas.microsoft.com/office/drawing/2014/main" val="20003"/>
                    </a:ext>
                  </a:extLst>
                </a:gridCol>
              </a:tblGrid>
              <a:tr h="370840">
                <a:tc>
                  <a:txBody>
                    <a:bodyPr/>
                    <a:lstStyle/>
                    <a:p>
                      <a:pPr algn="just">
                        <a:spcAft>
                          <a:spcPts val="0"/>
                        </a:spcAft>
                      </a:pPr>
                      <a:r>
                        <a:rPr lang="en-GB" sz="1800" dirty="0">
                          <a:effectLst/>
                        </a:rPr>
                        <a:t> </a:t>
                      </a:r>
                      <a:endParaRPr lang="sv-SE" sz="1800" dirty="0">
                        <a:effectLst/>
                        <a:latin typeface="+mn-lt"/>
                        <a:ea typeface="Calibri"/>
                      </a:endParaRPr>
                    </a:p>
                  </a:txBody>
                  <a:tcPr marL="68580" marR="68580" marT="0" marB="0"/>
                </a:tc>
                <a:tc>
                  <a:txBody>
                    <a:bodyPr/>
                    <a:lstStyle/>
                    <a:p>
                      <a:pPr algn="l">
                        <a:spcAft>
                          <a:spcPts val="0"/>
                        </a:spcAft>
                      </a:pPr>
                      <a:r>
                        <a:rPr lang="en-GB" sz="1800" kern="1200" dirty="0" err="1" smtClean="0"/>
                        <a:t>Tidig</a:t>
                      </a:r>
                      <a:r>
                        <a:rPr lang="en-GB" sz="1800" kern="1200" dirty="0" smtClean="0"/>
                        <a:t> </a:t>
                      </a:r>
                      <a:r>
                        <a:rPr lang="en-GB" sz="1800" kern="1200" dirty="0" err="1" smtClean="0"/>
                        <a:t>skörd</a:t>
                      </a:r>
                      <a:r>
                        <a:rPr lang="en-GB" sz="1800" kern="1200" dirty="0" smtClean="0"/>
                        <a:t> </a:t>
                      </a:r>
                      <a:r>
                        <a:rPr lang="en-GB" sz="1800" kern="1200" dirty="0" err="1" smtClean="0"/>
                        <a:t>hö</a:t>
                      </a:r>
                      <a:endParaRPr lang="sv-SE" sz="1800" b="1" kern="1200" dirty="0">
                        <a:solidFill>
                          <a:schemeClr val="lt1"/>
                        </a:solidFill>
                        <a:latin typeface="+mn-lt"/>
                        <a:ea typeface="+mn-ea"/>
                        <a:cs typeface="+mn-cs"/>
                      </a:endParaRPr>
                    </a:p>
                  </a:txBody>
                  <a:tcPr marL="68580" marR="68580" marT="0" marB="0"/>
                </a:tc>
                <a:tc>
                  <a:txBody>
                    <a:bodyPr/>
                    <a:lstStyle/>
                    <a:p>
                      <a:pPr algn="l">
                        <a:spcAft>
                          <a:spcPts val="0"/>
                        </a:spcAft>
                      </a:pPr>
                      <a:r>
                        <a:rPr lang="sv-SE" sz="1800" b="1" kern="1200" dirty="0" smtClean="0">
                          <a:solidFill>
                            <a:schemeClr val="lt1"/>
                          </a:solidFill>
                          <a:latin typeface="+mn-lt"/>
                          <a:ea typeface="+mn-ea"/>
                          <a:cs typeface="+mn-cs"/>
                        </a:rPr>
                        <a:t>Tidig skörd ensilage</a:t>
                      </a:r>
                      <a:endParaRPr lang="sv-SE" sz="1800" b="1" kern="1200" dirty="0">
                        <a:solidFill>
                          <a:schemeClr val="lt1"/>
                        </a:solidFill>
                        <a:latin typeface="+mn-lt"/>
                        <a:ea typeface="+mn-ea"/>
                        <a:cs typeface="+mn-cs"/>
                      </a:endParaRPr>
                    </a:p>
                  </a:txBody>
                  <a:tcPr marL="68580" marR="68580" marT="0" marB="0"/>
                </a:tc>
                <a:tc>
                  <a:txBody>
                    <a:bodyPr/>
                    <a:lstStyle/>
                    <a:p>
                      <a:pPr algn="l">
                        <a:spcAft>
                          <a:spcPts val="0"/>
                        </a:spcAft>
                      </a:pPr>
                      <a:r>
                        <a:rPr lang="en-GB" sz="1800" kern="1200" dirty="0" smtClean="0"/>
                        <a:t>Sen </a:t>
                      </a:r>
                      <a:r>
                        <a:rPr lang="en-GB" sz="1800" kern="1200" dirty="0" err="1" smtClean="0"/>
                        <a:t>skörd</a:t>
                      </a:r>
                      <a:r>
                        <a:rPr lang="en-GB" sz="1800" kern="1200" dirty="0" smtClean="0"/>
                        <a:t> ensilage</a:t>
                      </a:r>
                      <a:endParaRPr lang="sv-SE" sz="1800" b="1" kern="1200" dirty="0">
                        <a:solidFill>
                          <a:schemeClr val="lt1"/>
                        </a:solidFill>
                        <a:latin typeface="+mn-lt"/>
                        <a:ea typeface="+mn-ea"/>
                        <a:cs typeface="+mn-cs"/>
                      </a:endParaRPr>
                    </a:p>
                  </a:txBody>
                  <a:tcPr marL="68580" marR="68580" marT="0" marB="0"/>
                </a:tc>
                <a:extLst>
                  <a:ext uri="{0D108BD9-81ED-4DB2-BD59-A6C34878D82A}">
                    <a16:rowId xmlns:a16="http://schemas.microsoft.com/office/drawing/2014/main" val="10000"/>
                  </a:ext>
                </a:extLst>
              </a:tr>
              <a:tr h="370840">
                <a:tc>
                  <a:txBody>
                    <a:bodyPr/>
                    <a:lstStyle/>
                    <a:p>
                      <a:pPr algn="just">
                        <a:spcAft>
                          <a:spcPts val="0"/>
                        </a:spcAft>
                      </a:pPr>
                      <a:r>
                        <a:rPr lang="en-GB" sz="1800" dirty="0" err="1" smtClean="0">
                          <a:effectLst/>
                        </a:rPr>
                        <a:t>Vallfoderintag</a:t>
                      </a:r>
                      <a:r>
                        <a:rPr lang="en-GB" sz="1800" dirty="0" smtClean="0">
                          <a:effectLst/>
                        </a:rPr>
                        <a:t>, </a:t>
                      </a:r>
                      <a:r>
                        <a:rPr lang="en-GB" sz="1800" dirty="0">
                          <a:effectLst/>
                        </a:rPr>
                        <a:t>kg </a:t>
                      </a:r>
                      <a:r>
                        <a:rPr lang="en-GB" sz="1800" dirty="0" smtClean="0">
                          <a:effectLst/>
                        </a:rPr>
                        <a:t>ts /dag</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8,7</a:t>
                      </a:r>
                      <a:r>
                        <a:rPr lang="en-GB" sz="1800" baseline="30000" dirty="0" smtClean="0">
                          <a:effectLst/>
                        </a:rPr>
                        <a:t>a</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8,4</a:t>
                      </a:r>
                      <a:r>
                        <a:rPr lang="en-GB" sz="1800" baseline="30000" dirty="0" smtClean="0">
                          <a:effectLst/>
                        </a:rPr>
                        <a:t>b</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8,5</a:t>
                      </a:r>
                      <a:r>
                        <a:rPr lang="en-GB" sz="1800" baseline="30000" dirty="0" smtClean="0">
                          <a:effectLst/>
                        </a:rPr>
                        <a:t>b</a:t>
                      </a:r>
                      <a:endParaRPr lang="sv-SE" sz="1800" dirty="0">
                        <a:effectLst/>
                        <a:latin typeface="+mn-lt"/>
                        <a:ea typeface="Calibri"/>
                      </a:endParaRPr>
                    </a:p>
                  </a:txBody>
                  <a:tcPr marL="68580" marR="68580" marT="0" marB="0"/>
                </a:tc>
                <a:extLst>
                  <a:ext uri="{0D108BD9-81ED-4DB2-BD59-A6C34878D82A}">
                    <a16:rowId xmlns:a16="http://schemas.microsoft.com/office/drawing/2014/main" val="10001"/>
                  </a:ext>
                </a:extLst>
              </a:tr>
              <a:tr h="370840">
                <a:tc>
                  <a:txBody>
                    <a:bodyPr/>
                    <a:lstStyle/>
                    <a:p>
                      <a:pPr algn="just">
                        <a:spcAft>
                          <a:spcPts val="0"/>
                        </a:spcAft>
                      </a:pPr>
                      <a:r>
                        <a:rPr lang="en-GB" sz="1800" dirty="0" err="1" smtClean="0">
                          <a:effectLst/>
                        </a:rPr>
                        <a:t>Kraftfoderintag</a:t>
                      </a:r>
                      <a:r>
                        <a:rPr lang="en-GB" sz="1800" dirty="0" smtClean="0">
                          <a:effectLst/>
                        </a:rPr>
                        <a:t>, </a:t>
                      </a:r>
                      <a:r>
                        <a:rPr lang="en-GB" sz="1800" dirty="0">
                          <a:effectLst/>
                        </a:rPr>
                        <a:t>kg </a:t>
                      </a:r>
                      <a:r>
                        <a:rPr lang="en-GB" sz="1800" dirty="0" smtClean="0">
                          <a:effectLst/>
                        </a:rPr>
                        <a:t>ts /dag</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8,1</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8,4</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8,6</a:t>
                      </a: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370840">
                <a:tc>
                  <a:txBody>
                    <a:bodyPr/>
                    <a:lstStyle/>
                    <a:p>
                      <a:pPr algn="just">
                        <a:spcAft>
                          <a:spcPts val="0"/>
                        </a:spcAft>
                      </a:pPr>
                      <a:r>
                        <a:rPr lang="en-GB" sz="1800" dirty="0" err="1" smtClean="0">
                          <a:effectLst/>
                        </a:rPr>
                        <a:t>Energiintag</a:t>
                      </a:r>
                      <a:r>
                        <a:rPr lang="en-GB" sz="1800" dirty="0" smtClean="0">
                          <a:effectLst/>
                        </a:rPr>
                        <a:t>, </a:t>
                      </a:r>
                      <a:r>
                        <a:rPr lang="en-GB" sz="1800" dirty="0">
                          <a:effectLst/>
                        </a:rPr>
                        <a:t>MJ </a:t>
                      </a:r>
                      <a:r>
                        <a:rPr lang="en-GB" sz="1800" dirty="0" smtClean="0">
                          <a:effectLst/>
                        </a:rPr>
                        <a:t>/dag</a:t>
                      </a:r>
                      <a:endParaRPr lang="sv-SE" sz="1800" dirty="0">
                        <a:effectLst/>
                        <a:latin typeface="+mn-lt"/>
                        <a:ea typeface="Calibri"/>
                      </a:endParaRPr>
                    </a:p>
                  </a:txBody>
                  <a:tcPr marL="68580" marR="68580" marT="0" marB="0"/>
                </a:tc>
                <a:tc>
                  <a:txBody>
                    <a:bodyPr/>
                    <a:lstStyle/>
                    <a:p>
                      <a:pPr algn="just">
                        <a:spcAft>
                          <a:spcPts val="0"/>
                        </a:spcAft>
                      </a:pPr>
                      <a:r>
                        <a:rPr lang="en-GB" sz="1800" dirty="0">
                          <a:effectLst/>
                        </a:rPr>
                        <a:t>197</a:t>
                      </a:r>
                      <a:endParaRPr lang="sv-SE" sz="1800" dirty="0">
                        <a:effectLst/>
                        <a:latin typeface="+mn-lt"/>
                        <a:ea typeface="Calibri"/>
                      </a:endParaRPr>
                    </a:p>
                  </a:txBody>
                  <a:tcPr marL="68580" marR="68580" marT="0" marB="0"/>
                </a:tc>
                <a:tc>
                  <a:txBody>
                    <a:bodyPr/>
                    <a:lstStyle/>
                    <a:p>
                      <a:pPr algn="just">
                        <a:spcAft>
                          <a:spcPts val="0"/>
                        </a:spcAft>
                      </a:pPr>
                      <a:r>
                        <a:rPr lang="en-GB" sz="1800" dirty="0">
                          <a:effectLst/>
                        </a:rPr>
                        <a:t>199</a:t>
                      </a:r>
                      <a:endParaRPr lang="sv-SE" sz="1800" dirty="0">
                        <a:effectLst/>
                        <a:latin typeface="+mn-lt"/>
                        <a:ea typeface="Calibri"/>
                      </a:endParaRPr>
                    </a:p>
                  </a:txBody>
                  <a:tcPr marL="68580" marR="68580" marT="0" marB="0"/>
                </a:tc>
                <a:tc>
                  <a:txBody>
                    <a:bodyPr/>
                    <a:lstStyle/>
                    <a:p>
                      <a:pPr algn="just">
                        <a:spcAft>
                          <a:spcPts val="0"/>
                        </a:spcAft>
                      </a:pPr>
                      <a:r>
                        <a:rPr lang="en-GB" sz="1800">
                          <a:effectLst/>
                        </a:rPr>
                        <a:t>194</a:t>
                      </a:r>
                      <a:endParaRPr lang="sv-SE" sz="1800">
                        <a:effectLst/>
                        <a:latin typeface="+mn-lt"/>
                        <a:ea typeface="Calibri"/>
                      </a:endParaRPr>
                    </a:p>
                  </a:txBody>
                  <a:tcPr marL="68580" marR="68580" marT="0" marB="0"/>
                </a:tc>
                <a:extLst>
                  <a:ext uri="{0D108BD9-81ED-4DB2-BD59-A6C34878D82A}">
                    <a16:rowId xmlns:a16="http://schemas.microsoft.com/office/drawing/2014/main" val="10003"/>
                  </a:ext>
                </a:extLst>
              </a:tr>
              <a:tr h="370840">
                <a:tc>
                  <a:txBody>
                    <a:bodyPr/>
                    <a:lstStyle/>
                    <a:p>
                      <a:pPr algn="just">
                        <a:spcAft>
                          <a:spcPts val="0"/>
                        </a:spcAft>
                      </a:pPr>
                      <a:r>
                        <a:rPr lang="en-GB" sz="1800" dirty="0" err="1" smtClean="0">
                          <a:effectLst/>
                        </a:rPr>
                        <a:t>Mjölkproduktion</a:t>
                      </a:r>
                      <a:r>
                        <a:rPr lang="en-GB" sz="1800" dirty="0" smtClean="0">
                          <a:effectLst/>
                        </a:rPr>
                        <a:t>, </a:t>
                      </a:r>
                      <a:r>
                        <a:rPr lang="en-GB" sz="1800" dirty="0">
                          <a:effectLst/>
                        </a:rPr>
                        <a:t>kg </a:t>
                      </a:r>
                      <a:r>
                        <a:rPr lang="en-GB" sz="1800" dirty="0" smtClean="0">
                          <a:effectLst/>
                        </a:rPr>
                        <a:t>/dag</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26,1</a:t>
                      </a:r>
                      <a:r>
                        <a:rPr lang="en-GB" sz="1800" baseline="30000" dirty="0" smtClean="0">
                          <a:effectLst/>
                        </a:rPr>
                        <a:t>a</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27,4</a:t>
                      </a:r>
                      <a:r>
                        <a:rPr lang="en-GB" sz="1800" baseline="30000" dirty="0" smtClean="0">
                          <a:effectLst/>
                        </a:rPr>
                        <a:t>b</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26,2</a:t>
                      </a:r>
                      <a:r>
                        <a:rPr lang="en-GB" sz="1800" baseline="30000" dirty="0" smtClean="0">
                          <a:effectLst/>
                        </a:rPr>
                        <a:t>a</a:t>
                      </a:r>
                      <a:endParaRPr lang="sv-SE" sz="1800" dirty="0">
                        <a:effectLst/>
                        <a:latin typeface="+mn-lt"/>
                        <a:ea typeface="Calibri"/>
                      </a:endParaRPr>
                    </a:p>
                  </a:txBody>
                  <a:tcPr marL="68580" marR="68580" marT="0" marB="0"/>
                </a:tc>
                <a:extLst>
                  <a:ext uri="{0D108BD9-81ED-4DB2-BD59-A6C34878D82A}">
                    <a16:rowId xmlns:a16="http://schemas.microsoft.com/office/drawing/2014/main" val="10004"/>
                  </a:ext>
                </a:extLst>
              </a:tr>
              <a:tr h="370840">
                <a:tc>
                  <a:txBody>
                    <a:bodyPr/>
                    <a:lstStyle/>
                    <a:p>
                      <a:pPr algn="just">
                        <a:spcAft>
                          <a:spcPts val="0"/>
                        </a:spcAft>
                      </a:pPr>
                      <a:r>
                        <a:rPr lang="en-GB" sz="1800" dirty="0" err="1" smtClean="0">
                          <a:effectLst/>
                        </a:rPr>
                        <a:t>Mjölkfett</a:t>
                      </a:r>
                      <a:r>
                        <a:rPr lang="en-GB" sz="1800" dirty="0" smtClean="0">
                          <a:effectLst/>
                        </a:rPr>
                        <a:t>, </a:t>
                      </a:r>
                      <a:r>
                        <a:rPr lang="en-GB" sz="1800" dirty="0">
                          <a:effectLst/>
                        </a:rPr>
                        <a:t>%</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4,56</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4,65</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4,57</a:t>
                      </a: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370840">
                <a:tc>
                  <a:txBody>
                    <a:bodyPr/>
                    <a:lstStyle/>
                    <a:p>
                      <a:pPr algn="just">
                        <a:spcAft>
                          <a:spcPts val="0"/>
                        </a:spcAft>
                      </a:pPr>
                      <a:r>
                        <a:rPr lang="en-GB" sz="1800" dirty="0" err="1" smtClean="0">
                          <a:effectLst/>
                        </a:rPr>
                        <a:t>Energikorr</a:t>
                      </a:r>
                      <a:r>
                        <a:rPr lang="en-GB" sz="1800" dirty="0" smtClean="0">
                          <a:effectLst/>
                        </a:rPr>
                        <a:t>. </a:t>
                      </a:r>
                      <a:r>
                        <a:rPr lang="en-GB" sz="1800" dirty="0" err="1" smtClean="0">
                          <a:effectLst/>
                        </a:rPr>
                        <a:t>mjölk</a:t>
                      </a:r>
                      <a:r>
                        <a:rPr lang="en-GB" sz="1800" dirty="0" smtClean="0">
                          <a:effectLst/>
                        </a:rPr>
                        <a:t>, </a:t>
                      </a:r>
                      <a:r>
                        <a:rPr lang="en-GB" sz="1800" dirty="0">
                          <a:effectLst/>
                        </a:rPr>
                        <a:t>kg </a:t>
                      </a:r>
                      <a:r>
                        <a:rPr lang="en-GB" sz="1800" dirty="0" smtClean="0">
                          <a:effectLst/>
                        </a:rPr>
                        <a:t>ECM/dag</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28,6</a:t>
                      </a:r>
                      <a:r>
                        <a:rPr lang="en-GB" sz="1800" baseline="30000" dirty="0" smtClean="0">
                          <a:effectLst/>
                        </a:rPr>
                        <a:t>a</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30,5</a:t>
                      </a:r>
                      <a:r>
                        <a:rPr lang="en-GB" sz="1800" baseline="30000" dirty="0" smtClean="0">
                          <a:effectLst/>
                        </a:rPr>
                        <a:t>b</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28,3</a:t>
                      </a:r>
                      <a:r>
                        <a:rPr lang="en-GB" sz="1800" baseline="30000" dirty="0" smtClean="0">
                          <a:effectLst/>
                        </a:rPr>
                        <a:t>a</a:t>
                      </a: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bl>
          </a:graphicData>
        </a:graphic>
      </p:graphicFrame>
      <p:sp>
        <p:nvSpPr>
          <p:cNvPr id="4" name="Rektangel 3"/>
          <p:cNvSpPr/>
          <p:nvPr/>
        </p:nvSpPr>
        <p:spPr>
          <a:xfrm>
            <a:off x="7201042" y="6550223"/>
            <a:ext cx="1468672" cy="307777"/>
          </a:xfrm>
          <a:prstGeom prst="rect">
            <a:avLst/>
          </a:prstGeom>
        </p:spPr>
        <p:txBody>
          <a:bodyPr wrap="none">
            <a:spAutoFit/>
          </a:bodyPr>
          <a:lstStyle/>
          <a:p>
            <a:pPr marL="0" marR="0" lvl="0" indent="0" algn="l" defTabSz="914400" rtl="0" eaLnBrk="1" fontAlgn="auto" latinLnBrk="0" hangingPunct="1">
              <a:lnSpc>
                <a:spcPct val="100000"/>
              </a:lnSpc>
              <a:spcBef>
                <a:spcPct val="40000"/>
              </a:spcBef>
              <a:spcAft>
                <a:spcPts val="0"/>
              </a:spcAft>
              <a:buClrTx/>
              <a:buSzPct val="130000"/>
              <a:buFontTx/>
              <a:buNone/>
              <a:tabLst/>
              <a:defRPr/>
            </a:pPr>
            <a:r>
              <a:rPr kumimoji="0" lang="en-US" altLang="en-US" sz="1400" b="0" i="0" u="none" strike="noStrike" kern="0" cap="none" spc="0" normalizeH="0" baseline="0" noProof="0" dirty="0" smtClean="0">
                <a:ln>
                  <a:noFill/>
                </a:ln>
                <a:solidFill>
                  <a:prstClr val="black"/>
                </a:solidFill>
                <a:effectLst/>
                <a:uLnTx/>
                <a:uFillTx/>
                <a:latin typeface="Calibri"/>
                <a:ea typeface="+mn-ea"/>
                <a:cs typeface="+mn-cs"/>
              </a:rPr>
              <a:t>(</a:t>
            </a:r>
            <a:r>
              <a:rPr kumimoji="0" lang="en-US" altLang="en-US" sz="1400" b="0" i="0" u="none" strike="noStrike" kern="0" cap="none" spc="0" normalizeH="0" baseline="0" noProof="0" dirty="0" err="1" smtClean="0">
                <a:ln>
                  <a:noFill/>
                </a:ln>
                <a:solidFill>
                  <a:prstClr val="black"/>
                </a:solidFill>
                <a:effectLst/>
                <a:uLnTx/>
                <a:uFillTx/>
                <a:latin typeface="Calibri"/>
                <a:ea typeface="+mn-ea"/>
                <a:cs typeface="+mn-cs"/>
              </a:rPr>
              <a:t>Bertilsson</a:t>
            </a:r>
            <a:r>
              <a:rPr kumimoji="0" lang="en-US" altLang="en-US" sz="14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400" b="0" i="0" u="none" strike="noStrike" kern="0" cap="none" spc="0" normalizeH="0" baseline="0" noProof="0" dirty="0">
                <a:ln>
                  <a:noFill/>
                </a:ln>
                <a:solidFill>
                  <a:prstClr val="black"/>
                </a:solidFill>
                <a:effectLst/>
                <a:uLnTx/>
                <a:uFillTx/>
                <a:latin typeface="Calibri"/>
                <a:ea typeface="+mn-ea"/>
                <a:cs typeface="+mn-cs"/>
              </a:rPr>
              <a:t>1983)</a:t>
            </a:r>
            <a:endParaRPr kumimoji="0" lang="sv-SE" altLang="en-US" sz="1400" b="0" i="0" u="none" strike="noStrike" kern="0" cap="none" spc="0" normalizeH="0" baseline="0" noProof="0" dirty="0">
              <a:ln>
                <a:noFill/>
              </a:ln>
              <a:solidFill>
                <a:prstClr val="black"/>
              </a:solidFill>
              <a:effectLst/>
              <a:uLnTx/>
              <a:uFillTx/>
              <a:latin typeface="Calibri"/>
              <a:ea typeface="+mn-ea"/>
              <a:cs typeface="+mn-cs"/>
            </a:endParaRPr>
          </a:p>
        </p:txBody>
      </p:sp>
      <p:sp>
        <p:nvSpPr>
          <p:cNvPr id="9" name="Rectangle 3"/>
          <p:cNvSpPr>
            <a:spLocks noGrp="1" noChangeArrowheads="1"/>
          </p:cNvSpPr>
          <p:nvPr/>
        </p:nvSpPr>
        <p:spPr bwMode="auto">
          <a:xfrm>
            <a:off x="442089" y="5910927"/>
            <a:ext cx="8159653" cy="712509"/>
          </a:xfrm>
          <a:prstGeom prst="rect">
            <a:avLst/>
          </a:prstGeom>
          <a:solidFill>
            <a:schemeClr val="accent3"/>
          </a:solidFill>
          <a:ln>
            <a:noFill/>
          </a:ln>
          <a:extLst/>
        </p:spPr>
        <p:txBody>
          <a:bodyPr/>
          <a:lstStyle>
            <a:lvl1pPr marL="381000" indent="-381000" eaLnBrk="0" hangingPunct="0">
              <a:spcBef>
                <a:spcPct val="20000"/>
              </a:spcBef>
              <a:buChar char="•"/>
              <a:defRPr sz="3200">
                <a:solidFill>
                  <a:schemeClr val="tx1"/>
                </a:solidFill>
                <a:latin typeface="Arial" charset="0"/>
              </a:defRPr>
            </a:lvl1pPr>
            <a:lvl2pPr marL="1047750" indent="-4762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40000"/>
              </a:spcBef>
              <a:spcAft>
                <a:spcPts val="0"/>
              </a:spcAft>
              <a:buClrTx/>
              <a:buSzPct val="130000"/>
              <a:buFontTx/>
              <a:buNone/>
              <a:tabLst/>
              <a:defRPr/>
            </a:pPr>
            <a:r>
              <a:rPr kumimoji="0" lang="en-US" altLang="en-US" sz="2000" b="0" i="0" u="none" strike="noStrike" kern="0" cap="none" spc="0" normalizeH="0" baseline="0" noProof="0" dirty="0" err="1" smtClean="0">
                <a:ln>
                  <a:noFill/>
                </a:ln>
                <a:solidFill>
                  <a:prstClr val="black"/>
                </a:solidFill>
                <a:effectLst/>
                <a:uLnTx/>
                <a:uFillTx/>
                <a:latin typeface="Calibri"/>
                <a:ea typeface="+mn-ea"/>
                <a:cs typeface="+mn-cs"/>
              </a:rPr>
              <a:t>Nyckeln</a:t>
            </a:r>
            <a:r>
              <a:rPr kumimoji="0" lang="en-US" altLang="en-US" sz="2000" b="0" i="0" u="none" strike="noStrike" kern="0" cap="none" spc="0" normalizeH="0" baseline="0" noProof="0" dirty="0" smtClean="0">
                <a:ln>
                  <a:noFill/>
                </a:ln>
                <a:solidFill>
                  <a:prstClr val="black"/>
                </a:solidFill>
                <a:effectLst/>
                <a:uLnTx/>
                <a:uFillTx/>
                <a:latin typeface="Calibri"/>
                <a:ea typeface="+mn-ea"/>
                <a:cs typeface="+mn-cs"/>
              </a:rPr>
              <a:t> till </a:t>
            </a:r>
            <a:r>
              <a:rPr kumimoji="0" lang="en-US" altLang="en-US" sz="2000" b="0" i="0" u="none" strike="noStrike" kern="0" cap="none" spc="0" normalizeH="0" baseline="0" noProof="0" dirty="0" err="1" smtClean="0">
                <a:ln>
                  <a:noFill/>
                </a:ln>
                <a:solidFill>
                  <a:prstClr val="black"/>
                </a:solidFill>
                <a:effectLst/>
                <a:uLnTx/>
                <a:uFillTx/>
                <a:latin typeface="Calibri"/>
                <a:ea typeface="+mn-ea"/>
                <a:cs typeface="+mn-cs"/>
              </a:rPr>
              <a:t>större</a:t>
            </a:r>
            <a:r>
              <a:rPr kumimoji="0" lang="en-US" altLang="en-US" sz="20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2000" b="0" i="0" u="none" strike="noStrike" kern="0" cap="none" spc="0" normalizeH="0" baseline="0" noProof="0" dirty="0" err="1" smtClean="0">
                <a:ln>
                  <a:noFill/>
                </a:ln>
                <a:solidFill>
                  <a:prstClr val="black"/>
                </a:solidFill>
                <a:effectLst/>
                <a:uLnTx/>
                <a:uFillTx/>
                <a:latin typeface="Calibri"/>
                <a:ea typeface="+mn-ea"/>
                <a:cs typeface="+mn-cs"/>
              </a:rPr>
              <a:t>mjölkproduktion</a:t>
            </a:r>
            <a:r>
              <a:rPr kumimoji="0" lang="en-US" altLang="en-US" sz="2000" b="0" i="0" u="none" strike="noStrike" kern="0" cap="none" spc="0" normalizeH="0" baseline="0" noProof="0" dirty="0" smtClean="0">
                <a:ln>
                  <a:noFill/>
                </a:ln>
                <a:solidFill>
                  <a:prstClr val="black"/>
                </a:solidFill>
                <a:effectLst/>
                <a:uLnTx/>
                <a:uFillTx/>
                <a:latin typeface="Calibri"/>
                <a:ea typeface="+mn-ea"/>
                <a:cs typeface="+mn-cs"/>
              </a:rPr>
              <a:t> med ensilage</a:t>
            </a:r>
            <a:r>
              <a:rPr kumimoji="0" lang="en-US" altLang="en-US" sz="2000" b="0" i="0" u="none" strike="noStrike" kern="0" cap="none" spc="0" normalizeH="0" noProof="0" dirty="0" smtClean="0">
                <a:ln>
                  <a:noFill/>
                </a:ln>
                <a:solidFill>
                  <a:prstClr val="black"/>
                </a:solidFill>
                <a:effectLst/>
                <a:uLnTx/>
                <a:uFillTx/>
                <a:latin typeface="Calibri"/>
                <a:ea typeface="+mn-ea"/>
                <a:cs typeface="+mn-cs"/>
              </a:rPr>
              <a:t> </a:t>
            </a:r>
            <a:r>
              <a:rPr kumimoji="0" lang="en-US" altLang="en-US" sz="2000" b="0" i="0" u="none" strike="noStrike" kern="0" cap="none" spc="0" normalizeH="0" noProof="0" dirty="0" err="1" smtClean="0">
                <a:ln>
                  <a:noFill/>
                </a:ln>
                <a:solidFill>
                  <a:prstClr val="black"/>
                </a:solidFill>
                <a:effectLst/>
                <a:uLnTx/>
                <a:uFillTx/>
                <a:latin typeface="Calibri"/>
                <a:ea typeface="+mn-ea"/>
                <a:cs typeface="+mn-cs"/>
              </a:rPr>
              <a:t>är</a:t>
            </a:r>
            <a:r>
              <a:rPr kumimoji="0" lang="en-US" altLang="en-US" sz="2000" b="0" i="0" u="none" strike="noStrike" kern="0" cap="none" spc="0" normalizeH="0" noProof="0" dirty="0" smtClean="0">
                <a:ln>
                  <a:noFill/>
                </a:ln>
                <a:solidFill>
                  <a:prstClr val="black"/>
                </a:solidFill>
                <a:effectLst/>
                <a:uLnTx/>
                <a:uFillTx/>
                <a:latin typeface="Calibri"/>
                <a:ea typeface="+mn-ea"/>
                <a:cs typeface="+mn-cs"/>
              </a:rPr>
              <a:t> </a:t>
            </a:r>
            <a:r>
              <a:rPr kumimoji="0" lang="en-US" altLang="en-US" sz="2000" b="0" i="0" u="none" strike="noStrike" kern="0" cap="none" spc="0" normalizeH="0" noProof="0" dirty="0" err="1" smtClean="0">
                <a:ln>
                  <a:noFill/>
                </a:ln>
                <a:solidFill>
                  <a:prstClr val="black"/>
                </a:solidFill>
                <a:effectLst/>
                <a:uLnTx/>
                <a:uFillTx/>
                <a:latin typeface="Calibri"/>
                <a:ea typeface="+mn-ea"/>
                <a:cs typeface="+mn-cs"/>
              </a:rPr>
              <a:t>möjligheten</a:t>
            </a:r>
            <a:r>
              <a:rPr kumimoji="0" lang="en-US" altLang="en-US" sz="2000" b="0" i="0" u="none" strike="noStrike" kern="0" cap="none" spc="0" normalizeH="0" noProof="0" dirty="0" smtClean="0">
                <a:ln>
                  <a:noFill/>
                </a:ln>
                <a:solidFill>
                  <a:prstClr val="black"/>
                </a:solidFill>
                <a:effectLst/>
                <a:uLnTx/>
                <a:uFillTx/>
                <a:latin typeface="Calibri"/>
                <a:ea typeface="+mn-ea"/>
                <a:cs typeface="+mn-cs"/>
              </a:rPr>
              <a:t> till </a:t>
            </a:r>
            <a:r>
              <a:rPr kumimoji="0" lang="en-US" altLang="en-US" sz="2000" b="0" i="0" u="none" strike="noStrike" kern="0" cap="none" spc="0" normalizeH="0" noProof="0" dirty="0" err="1" smtClean="0">
                <a:ln>
                  <a:noFill/>
                </a:ln>
                <a:solidFill>
                  <a:prstClr val="black"/>
                </a:solidFill>
                <a:effectLst/>
                <a:uLnTx/>
                <a:uFillTx/>
                <a:latin typeface="Calibri"/>
                <a:ea typeface="+mn-ea"/>
                <a:cs typeface="+mn-cs"/>
              </a:rPr>
              <a:t>tidig</a:t>
            </a:r>
            <a:r>
              <a:rPr kumimoji="0" lang="en-US" altLang="en-US" sz="2000" b="0" i="0" u="none" strike="noStrike" kern="0" cap="none" spc="0" normalizeH="0" noProof="0" dirty="0" smtClean="0">
                <a:ln>
                  <a:noFill/>
                </a:ln>
                <a:solidFill>
                  <a:prstClr val="black"/>
                </a:solidFill>
                <a:effectLst/>
                <a:uLnTx/>
                <a:uFillTx/>
                <a:latin typeface="Calibri"/>
                <a:ea typeface="+mn-ea"/>
                <a:cs typeface="+mn-cs"/>
              </a:rPr>
              <a:t> </a:t>
            </a:r>
            <a:r>
              <a:rPr kumimoji="0" lang="en-US" altLang="en-US" sz="2000" b="0" i="0" u="none" strike="noStrike" kern="0" cap="none" spc="0" normalizeH="0" noProof="0" dirty="0" err="1" smtClean="0">
                <a:ln>
                  <a:noFill/>
                </a:ln>
                <a:solidFill>
                  <a:prstClr val="black"/>
                </a:solidFill>
                <a:effectLst/>
                <a:uLnTx/>
                <a:uFillTx/>
                <a:latin typeface="Calibri"/>
                <a:ea typeface="+mn-ea"/>
                <a:cs typeface="+mn-cs"/>
              </a:rPr>
              <a:t>skörd</a:t>
            </a:r>
            <a:r>
              <a:rPr kumimoji="0" lang="en-US" altLang="en-US" sz="2000" b="0" i="0" u="none" strike="noStrike" kern="0" cap="none" spc="0" normalizeH="0" baseline="0" noProof="0" dirty="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67868014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F1E76536-ECD9-4BD4-A19E-96204231A888}"/>
              </a:ext>
            </a:extLst>
          </p:cNvPr>
          <p:cNvSpPr txBox="1">
            <a:spLocks noChangeArrowheads="1"/>
          </p:cNvSpPr>
          <p:nvPr/>
        </p:nvSpPr>
        <p:spPr bwMode="auto">
          <a:xfrm>
            <a:off x="381000" y="307032"/>
            <a:ext cx="7195128"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914400" eaLnBrk="0" fontAlgn="base" hangingPunct="0">
              <a:spcBef>
                <a:spcPct val="0"/>
              </a:spcBef>
              <a:spcAft>
                <a:spcPct val="0"/>
              </a:spcAft>
              <a:buNone/>
              <a:defRPr/>
            </a:pPr>
            <a:r>
              <a:rPr lang="en-GB" altLang="nl-NL" sz="2400" b="1" dirty="0" err="1">
                <a:latin typeface="+mn-lt"/>
                <a:cs typeface="+mj-cs"/>
              </a:rPr>
              <a:t>Näringsinnehåll</a:t>
            </a:r>
            <a:r>
              <a:rPr lang="en-GB" altLang="nl-NL" sz="2400" b="1" dirty="0">
                <a:latin typeface="+mn-lt"/>
                <a:cs typeface="+mj-cs"/>
              </a:rPr>
              <a:t>, </a:t>
            </a:r>
            <a:r>
              <a:rPr lang="en-GB" altLang="nl-NL" sz="2400" b="1" dirty="0" err="1">
                <a:latin typeface="+mn-lt"/>
                <a:cs typeface="+mj-cs"/>
              </a:rPr>
              <a:t>foderintag</a:t>
            </a:r>
            <a:r>
              <a:rPr lang="en-GB" altLang="nl-NL" sz="2400" b="1" dirty="0">
                <a:latin typeface="+mn-lt"/>
                <a:cs typeface="+mj-cs"/>
              </a:rPr>
              <a:t>, </a:t>
            </a:r>
            <a:r>
              <a:rPr lang="en-GB" altLang="nl-NL" sz="2400" b="1" dirty="0" err="1">
                <a:latin typeface="+mn-lt"/>
                <a:cs typeface="+mj-cs"/>
              </a:rPr>
              <a:t>produktion</a:t>
            </a:r>
            <a:endParaRPr lang="fr-FR" altLang="nl-NL" sz="2400" b="1" dirty="0">
              <a:latin typeface="+mn-lt"/>
              <a:cs typeface="+mj-cs"/>
            </a:endParaRPr>
          </a:p>
        </p:txBody>
      </p:sp>
      <p:sp>
        <p:nvSpPr>
          <p:cNvPr id="30723" name="Text Box 3">
            <a:extLst>
              <a:ext uri="{FF2B5EF4-FFF2-40B4-BE49-F238E27FC236}">
                <a16:creationId xmlns:a16="http://schemas.microsoft.com/office/drawing/2014/main" id="{49673792-2BAA-465A-8883-9D21D2A37623}"/>
              </a:ext>
            </a:extLst>
          </p:cNvPr>
          <p:cNvSpPr txBox="1">
            <a:spLocks noChangeArrowheads="1"/>
          </p:cNvSpPr>
          <p:nvPr/>
        </p:nvSpPr>
        <p:spPr bwMode="auto">
          <a:xfrm>
            <a:off x="381000" y="1249218"/>
            <a:ext cx="8077200" cy="5262979"/>
          </a:xfrm>
          <a:prstGeom prst="rect">
            <a:avLst/>
          </a:prstGeom>
          <a:solidFill>
            <a:schemeClr val="bg1"/>
          </a:solidFill>
          <a:ln>
            <a:noFill/>
          </a:ln>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Högt</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proteininnehåll</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minskad</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proteolys</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kan</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vara</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ett</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sätt</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att</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lösa</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problemet</a:t>
            </a:r>
            <a:endParaRPr kumimoji="0" lang="en-GB"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342900" indent="-342900"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Esparsett</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och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käringtand</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Kondenserade</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tanniner</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minskar</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nedbrytningen</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av</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den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huvudsakliga</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proteinfraktionen</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i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blad</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a:t>
            </a:r>
            <a:r>
              <a:rPr kumimoji="0" lang="en-GB"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Rubisco) </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och </a:t>
            </a:r>
            <a:r>
              <a:rPr lang="en-GB" altLang="nl-NL" sz="2400" dirty="0" smtClean="0">
                <a:latin typeface="Calibri" panose="020F0502020204030204" pitchFamily="34" charset="0"/>
                <a:cs typeface="Calibri" panose="020F0502020204030204" pitchFamily="34" charset="0"/>
              </a:rPr>
              <a:t>i </a:t>
            </a:r>
            <a:r>
              <a:rPr lang="en-GB" altLang="nl-NL" sz="2400" dirty="0" err="1" smtClean="0">
                <a:latin typeface="Calibri" panose="020F0502020204030204" pitchFamily="34" charset="0"/>
                <a:cs typeface="Calibri" panose="020F0502020204030204" pitchFamily="34" charset="0"/>
              </a:rPr>
              <a:t>mindre</a:t>
            </a:r>
            <a:r>
              <a:rPr lang="en-GB" altLang="nl-NL" sz="2400" dirty="0" smtClean="0">
                <a:latin typeface="Calibri" panose="020F0502020204030204" pitchFamily="34" charset="0"/>
                <a:cs typeface="Calibri" panose="020F0502020204030204" pitchFamily="34" charset="0"/>
              </a:rPr>
              <a:t> </a:t>
            </a:r>
            <a:r>
              <a:rPr lang="en-GB" altLang="nl-NL" sz="2400" dirty="0" err="1" smtClean="0">
                <a:latin typeface="Calibri" panose="020F0502020204030204" pitchFamily="34" charset="0"/>
                <a:cs typeface="Calibri" panose="020F0502020204030204" pitchFamily="34" charset="0"/>
              </a:rPr>
              <a:t>utsträckning</a:t>
            </a:r>
            <a:r>
              <a:rPr lang="en-GB" altLang="nl-NL" sz="2400" dirty="0" smtClean="0">
                <a:latin typeface="Calibri" panose="020F0502020204030204" pitchFamily="34" charset="0"/>
                <a:cs typeface="Calibri" panose="020F0502020204030204" pitchFamily="34" charset="0"/>
              </a:rPr>
              <a:t> </a:t>
            </a:r>
            <a:r>
              <a:rPr lang="en-GB" altLang="nl-NL" sz="2400" dirty="0" err="1" smtClean="0">
                <a:latin typeface="Calibri" panose="020F0502020204030204" pitchFamily="34" charset="0"/>
                <a:cs typeface="Calibri" panose="020F0502020204030204" pitchFamily="34" charset="0"/>
              </a:rPr>
              <a:t>dess</a:t>
            </a:r>
            <a:r>
              <a:rPr lang="en-GB" altLang="nl-NL" sz="2400" dirty="0" smtClean="0">
                <a:latin typeface="Calibri" panose="020F0502020204030204" pitchFamily="34" charset="0"/>
                <a:cs typeface="Calibri" panose="020F0502020204030204" pitchFamily="34" charset="0"/>
              </a:rPr>
              <a:t> </a:t>
            </a:r>
            <a:r>
              <a:rPr lang="en-GB" altLang="nl-NL" sz="2400" dirty="0" err="1" smtClean="0">
                <a:latin typeface="Calibri" panose="020F0502020204030204" pitchFamily="34" charset="0"/>
                <a:cs typeface="Calibri" panose="020F0502020204030204" pitchFamily="34" charset="0"/>
              </a:rPr>
              <a:t>upplösning</a:t>
            </a:r>
            <a:r>
              <a:rPr lang="en-GB" altLang="nl-NL" sz="2400" dirty="0" smtClean="0">
                <a:latin typeface="Calibri" panose="020F0502020204030204" pitchFamily="34" charset="0"/>
                <a:cs typeface="Calibri" panose="020F0502020204030204" pitchFamily="34" charset="0"/>
              </a:rPr>
              <a:t> </a:t>
            </a:r>
            <a:r>
              <a:rPr lang="en-GB" altLang="nl-NL" sz="2400" dirty="0" err="1" smtClean="0">
                <a:latin typeface="Calibri" panose="020F0502020204030204" pitchFamily="34" charset="0"/>
                <a:cs typeface="Calibri" panose="020F0502020204030204" pitchFamily="34" charset="0"/>
              </a:rPr>
              <a:t>i</a:t>
            </a:r>
            <a:r>
              <a:rPr lang="en-GB" altLang="nl-NL" sz="2400" dirty="0" smtClean="0">
                <a:latin typeface="Calibri" panose="020F0502020204030204" pitchFamily="34" charset="0"/>
                <a:cs typeface="Calibri" panose="020F0502020204030204" pitchFamily="34" charset="0"/>
              </a:rPr>
              <a:t> </a:t>
            </a:r>
            <a:r>
              <a:rPr lang="en-GB" altLang="nl-NL" sz="2400" dirty="0" err="1" smtClean="0">
                <a:latin typeface="Calibri" panose="020F0502020204030204" pitchFamily="34" charset="0"/>
                <a:cs typeface="Calibri" panose="020F0502020204030204" pitchFamily="34" charset="0"/>
              </a:rPr>
              <a:t>vommen</a:t>
            </a:r>
            <a:endParaRPr lang="en-GB" altLang="nl-NL" sz="2400" dirty="0">
              <a:latin typeface="Calibri" panose="020F0502020204030204" pitchFamily="34" charset="0"/>
              <a:cs typeface="Calibri" panose="020F0502020204030204" pitchFamily="34" charset="0"/>
            </a:endParaRPr>
          </a:p>
          <a:p>
            <a:pPr marL="342900" indent="-342900"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Mer</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icke-ammoniumkväve</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från</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fodret</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når</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därför</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fram</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till </a:t>
            </a:r>
            <a:r>
              <a:rPr lang="en-GB" altLang="nl-NL" sz="2400" dirty="0" err="1" smtClean="0">
                <a:latin typeface="Calibri" panose="020F0502020204030204" pitchFamily="34" charset="0"/>
                <a:cs typeface="Calibri" panose="020F0502020204030204" pitchFamily="34" charset="0"/>
              </a:rPr>
              <a:t>tunntarmen</a:t>
            </a:r>
            <a:endParaRPr kumimoji="0" lang="en-GB"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342900" indent="-342900"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Tannininnehåll</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på</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ca</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20–40 </a:t>
            </a:r>
            <a:r>
              <a:rPr kumimoji="0" lang="en-GB"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g kg</a:t>
            </a:r>
            <a:r>
              <a:rPr kumimoji="0" lang="en-GB" altLang="nl-NL" sz="2400" i="0" u="none" strike="noStrike" kern="1200" cap="none" spc="0" normalizeH="0" baseline="30000" noProof="0" dirty="0">
                <a:ln>
                  <a:noFill/>
                </a:ln>
                <a:effectLst/>
                <a:uLnTx/>
                <a:uFillTx/>
                <a:latin typeface="Calibri" panose="020F0502020204030204" pitchFamily="34" charset="0"/>
                <a:cs typeface="Calibri" panose="020F0502020204030204" pitchFamily="34" charset="0"/>
              </a:rPr>
              <a:t>-1</a:t>
            </a:r>
            <a:r>
              <a:rPr kumimoji="0" lang="en-GB"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bättre</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effektivitet</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i</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utnyttjandet</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av</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N,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förebygger</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trumsjuka</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och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minskar</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de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negativa</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effekterna</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av</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inälvsparasiter</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hos</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får</a:t>
            </a:r>
            <a:endParaRPr kumimoji="0" lang="fr-FR"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2" name="Titel 1"/>
          <p:cNvSpPr>
            <a:spLocks noGrp="1"/>
          </p:cNvSpPr>
          <p:nvPr>
            <p:ph type="title"/>
          </p:nvPr>
        </p:nvSpPr>
        <p:spPr/>
        <p:txBody>
          <a:bodyPr/>
          <a:lstStyle/>
          <a:p>
            <a:endParaRPr lang="sv-SE" dirty="0"/>
          </a:p>
        </p:txBody>
      </p:sp>
    </p:spTree>
    <p:extLst>
      <p:ext uri="{BB962C8B-B14F-4D97-AF65-F5344CB8AC3E}">
        <p14:creationId xmlns:p14="http://schemas.microsoft.com/office/powerpoint/2010/main" val="187924804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2770" name="Text Box 5">
            <a:extLst>
              <a:ext uri="{FF2B5EF4-FFF2-40B4-BE49-F238E27FC236}">
                <a16:creationId xmlns:a16="http://schemas.microsoft.com/office/drawing/2014/main" id="{E4D37205-90FF-4E69-BB0C-D3BD87989590}"/>
              </a:ext>
            </a:extLst>
          </p:cNvPr>
          <p:cNvSpPr txBox="1">
            <a:spLocks noChangeArrowheads="1"/>
          </p:cNvSpPr>
          <p:nvPr/>
        </p:nvSpPr>
        <p:spPr bwMode="auto">
          <a:xfrm>
            <a:off x="295564" y="544731"/>
            <a:ext cx="5457536" cy="400110"/>
          </a:xfrm>
          <a:prstGeom prst="rect">
            <a:avLst/>
          </a:prstGeom>
          <a:solidFill>
            <a:schemeClr val="accent3"/>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000" b="1" i="0" u="none" strike="noStrike" kern="1200" cap="none" spc="0" normalizeH="0" baseline="0" noProof="0" dirty="0" err="1" smtClean="0">
                <a:ln>
                  <a:noFill/>
                </a:ln>
                <a:effectLst/>
                <a:uLnTx/>
                <a:uFillTx/>
                <a:latin typeface="+mn-lt"/>
                <a:ea typeface="MS PGothic" panose="020B0600070205080204" pitchFamily="34" charset="-128"/>
                <a:cs typeface="Times New Roman" panose="02020603050405020304" pitchFamily="18" charset="0"/>
              </a:rPr>
              <a:t>Mål</a:t>
            </a:r>
            <a:r>
              <a:rPr kumimoji="0" lang="fr-BE" altLang="nl-NL" sz="2000" b="1" i="0" u="none" strike="noStrike" kern="1200" cap="none" spc="0" normalizeH="0" baseline="0" noProof="0" dirty="0" smtClean="0">
                <a:ln>
                  <a:noFill/>
                </a:ln>
                <a:effectLst/>
                <a:uLnTx/>
                <a:uFillTx/>
                <a:latin typeface="+mn-lt"/>
                <a:ea typeface="MS PGothic" panose="020B0600070205080204" pitchFamily="34" charset="-128"/>
                <a:cs typeface="Times New Roman" panose="02020603050405020304" pitchFamily="18" charset="0"/>
              </a:rPr>
              <a:t>: 40–50% </a:t>
            </a:r>
            <a:r>
              <a:rPr kumimoji="0" lang="fr-BE" altLang="nl-NL" sz="2000" b="1" i="0" u="none" strike="noStrike" kern="1200" cap="none" spc="0" normalizeH="0" baseline="0" noProof="0" dirty="0" err="1" smtClean="0">
                <a:ln>
                  <a:noFill/>
                </a:ln>
                <a:effectLst/>
                <a:uLnTx/>
                <a:uFillTx/>
                <a:latin typeface="+mn-lt"/>
                <a:ea typeface="MS PGothic" panose="020B0600070205080204" pitchFamily="34" charset="-128"/>
                <a:cs typeface="Times New Roman" panose="02020603050405020304" pitchFamily="18" charset="0"/>
              </a:rPr>
              <a:t>vitklöver</a:t>
            </a:r>
            <a:r>
              <a:rPr kumimoji="0" lang="fr-BE" altLang="nl-NL" sz="2000" b="1" i="0" u="none" strike="noStrike" kern="1200" cap="none" spc="0" normalizeH="0" baseline="0" noProof="0" dirty="0" smtClean="0">
                <a:ln>
                  <a:noFill/>
                </a:ln>
                <a:effectLst/>
                <a:uLnTx/>
                <a:uFillTx/>
                <a:latin typeface="+mn-lt"/>
                <a:ea typeface="MS PGothic" panose="020B0600070205080204" pitchFamily="34" charset="-128"/>
                <a:cs typeface="Times New Roman" panose="02020603050405020304" pitchFamily="18" charset="0"/>
              </a:rPr>
              <a:t> </a:t>
            </a:r>
            <a:r>
              <a:rPr kumimoji="0" lang="fr-BE" altLang="nl-NL" sz="2000" b="1" i="0" u="none" strike="noStrike" kern="1200" cap="none" spc="0" normalizeH="0" baseline="0" noProof="0" dirty="0" err="1" smtClean="0">
                <a:ln>
                  <a:noFill/>
                </a:ln>
                <a:effectLst/>
                <a:uLnTx/>
                <a:uFillTx/>
                <a:latin typeface="+mn-lt"/>
                <a:ea typeface="MS PGothic" panose="020B0600070205080204" pitchFamily="34" charset="-128"/>
                <a:cs typeface="Times New Roman" panose="02020603050405020304" pitchFamily="18" charset="0"/>
              </a:rPr>
              <a:t>under</a:t>
            </a:r>
            <a:r>
              <a:rPr kumimoji="0" lang="fr-BE" altLang="nl-NL" sz="2000" b="1" i="0" u="none" strike="noStrike" kern="1200" cap="none" spc="0" normalizeH="0" noProof="0" dirty="0" smtClean="0">
                <a:ln>
                  <a:noFill/>
                </a:ln>
                <a:effectLst/>
                <a:uLnTx/>
                <a:uFillTx/>
                <a:latin typeface="+mn-lt"/>
                <a:ea typeface="MS PGothic" panose="020B0600070205080204" pitchFamily="34" charset="-128"/>
                <a:cs typeface="Times New Roman" panose="02020603050405020304" pitchFamily="18" charset="0"/>
              </a:rPr>
              <a:t> </a:t>
            </a:r>
            <a:r>
              <a:rPr kumimoji="0" lang="fr-BE" altLang="nl-NL" sz="2000" b="1" i="0" u="none" strike="noStrike" kern="1200" cap="none" spc="0" normalizeH="0" noProof="0" dirty="0" err="1" smtClean="0">
                <a:ln>
                  <a:noFill/>
                </a:ln>
                <a:effectLst/>
                <a:uLnTx/>
                <a:uFillTx/>
                <a:latin typeface="+mn-lt"/>
                <a:ea typeface="MS PGothic" panose="020B0600070205080204" pitchFamily="34" charset="-128"/>
                <a:cs typeface="Times New Roman" panose="02020603050405020304" pitchFamily="18" charset="0"/>
              </a:rPr>
              <a:t>sommaren</a:t>
            </a:r>
            <a:endParaRPr kumimoji="0" lang="fr-FR" altLang="nl-NL" sz="2000" b="1" i="0" u="none" strike="noStrike" kern="1200" cap="none" spc="0" normalizeH="0" baseline="0" noProof="0" dirty="0">
              <a:ln>
                <a:noFill/>
              </a:ln>
              <a:effectLst/>
              <a:uLnTx/>
              <a:uFillTx/>
              <a:latin typeface="+mn-lt"/>
              <a:ea typeface="MS PGothic" panose="020B0600070205080204" pitchFamily="34" charset="-128"/>
              <a:cs typeface="Times New Roman" panose="02020603050405020304" pitchFamily="18" charset="0"/>
            </a:endParaRPr>
          </a:p>
        </p:txBody>
      </p:sp>
      <p:sp>
        <p:nvSpPr>
          <p:cNvPr id="32771" name="Line 13">
            <a:extLst>
              <a:ext uri="{FF2B5EF4-FFF2-40B4-BE49-F238E27FC236}">
                <a16:creationId xmlns:a16="http://schemas.microsoft.com/office/drawing/2014/main" id="{ED5CEF0F-27C0-468E-BA92-90F87876ED03}"/>
              </a:ext>
            </a:extLst>
          </p:cNvPr>
          <p:cNvSpPr>
            <a:spLocks noChangeShapeType="1"/>
          </p:cNvSpPr>
          <p:nvPr/>
        </p:nvSpPr>
        <p:spPr bwMode="auto">
          <a:xfrm>
            <a:off x="3810000" y="5257800"/>
            <a:ext cx="0" cy="2286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32772" name="Line 14">
            <a:extLst>
              <a:ext uri="{FF2B5EF4-FFF2-40B4-BE49-F238E27FC236}">
                <a16:creationId xmlns:a16="http://schemas.microsoft.com/office/drawing/2014/main" id="{399559D4-0E0A-4307-AD85-D16739A72467}"/>
              </a:ext>
            </a:extLst>
          </p:cNvPr>
          <p:cNvSpPr>
            <a:spLocks noChangeShapeType="1"/>
          </p:cNvSpPr>
          <p:nvPr/>
        </p:nvSpPr>
        <p:spPr bwMode="auto">
          <a:xfrm>
            <a:off x="3810000" y="2057400"/>
            <a:ext cx="0" cy="7620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32773" name="Line 15">
            <a:extLst>
              <a:ext uri="{FF2B5EF4-FFF2-40B4-BE49-F238E27FC236}">
                <a16:creationId xmlns:a16="http://schemas.microsoft.com/office/drawing/2014/main" id="{FF5FB570-641F-49CA-8A0A-E191F4B6D4C5}"/>
              </a:ext>
            </a:extLst>
          </p:cNvPr>
          <p:cNvSpPr>
            <a:spLocks noChangeShapeType="1"/>
          </p:cNvSpPr>
          <p:nvPr/>
        </p:nvSpPr>
        <p:spPr bwMode="auto">
          <a:xfrm flipV="1">
            <a:off x="6934200" y="4191000"/>
            <a:ext cx="0" cy="3048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32774" name="Line 16">
            <a:extLst>
              <a:ext uri="{FF2B5EF4-FFF2-40B4-BE49-F238E27FC236}">
                <a16:creationId xmlns:a16="http://schemas.microsoft.com/office/drawing/2014/main" id="{58221E86-4B80-4EF7-A8D4-8E7569904406}"/>
              </a:ext>
            </a:extLst>
          </p:cNvPr>
          <p:cNvSpPr>
            <a:spLocks noChangeShapeType="1"/>
          </p:cNvSpPr>
          <p:nvPr/>
        </p:nvSpPr>
        <p:spPr bwMode="auto">
          <a:xfrm>
            <a:off x="7391400" y="2209800"/>
            <a:ext cx="0" cy="4572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32775" name="Line 17">
            <a:extLst>
              <a:ext uri="{FF2B5EF4-FFF2-40B4-BE49-F238E27FC236}">
                <a16:creationId xmlns:a16="http://schemas.microsoft.com/office/drawing/2014/main" id="{B17FC8A8-8487-4B37-B28D-AB8318D11590}"/>
              </a:ext>
            </a:extLst>
          </p:cNvPr>
          <p:cNvSpPr>
            <a:spLocks noChangeShapeType="1"/>
          </p:cNvSpPr>
          <p:nvPr/>
        </p:nvSpPr>
        <p:spPr bwMode="auto">
          <a:xfrm>
            <a:off x="3124200" y="6183313"/>
            <a:ext cx="4876800"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32776" name="Line 18">
            <a:extLst>
              <a:ext uri="{FF2B5EF4-FFF2-40B4-BE49-F238E27FC236}">
                <a16:creationId xmlns:a16="http://schemas.microsoft.com/office/drawing/2014/main" id="{907E39A2-006C-4DFB-AD3A-43F235221DE2}"/>
              </a:ext>
            </a:extLst>
          </p:cNvPr>
          <p:cNvSpPr>
            <a:spLocks noChangeShapeType="1"/>
          </p:cNvSpPr>
          <p:nvPr/>
        </p:nvSpPr>
        <p:spPr bwMode="auto">
          <a:xfrm>
            <a:off x="3276600" y="6183313"/>
            <a:ext cx="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32777" name="Line 19">
            <a:extLst>
              <a:ext uri="{FF2B5EF4-FFF2-40B4-BE49-F238E27FC236}">
                <a16:creationId xmlns:a16="http://schemas.microsoft.com/office/drawing/2014/main" id="{160129B5-44D7-4A59-B8CC-CC54D909EE0E}"/>
              </a:ext>
            </a:extLst>
          </p:cNvPr>
          <p:cNvSpPr>
            <a:spLocks noChangeShapeType="1"/>
          </p:cNvSpPr>
          <p:nvPr/>
        </p:nvSpPr>
        <p:spPr bwMode="auto">
          <a:xfrm>
            <a:off x="7848600" y="6183313"/>
            <a:ext cx="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32778" name="Rectangle 29">
            <a:extLst>
              <a:ext uri="{FF2B5EF4-FFF2-40B4-BE49-F238E27FC236}">
                <a16:creationId xmlns:a16="http://schemas.microsoft.com/office/drawing/2014/main" id="{4CEA6B2A-A9CB-4F30-9586-9E012E83029A}"/>
              </a:ext>
            </a:extLst>
          </p:cNvPr>
          <p:cNvSpPr>
            <a:spLocks noChangeArrowheads="1"/>
          </p:cNvSpPr>
          <p:nvPr/>
        </p:nvSpPr>
        <p:spPr bwMode="auto">
          <a:xfrm>
            <a:off x="4419600" y="1524000"/>
            <a:ext cx="990600" cy="4114800"/>
          </a:xfrm>
          <a:prstGeom prst="rect">
            <a:avLst/>
          </a:prstGeom>
          <a:solidFill>
            <a:srgbClr val="00CC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effectLst/>
              <a:uLnTx/>
              <a:uFillTx/>
              <a:latin typeface="+mn-lt"/>
              <a:ea typeface="MS PGothic" panose="020B0600070205080204" pitchFamily="34" charset="-128"/>
            </a:endParaRPr>
          </a:p>
        </p:txBody>
      </p:sp>
      <p:sp>
        <p:nvSpPr>
          <p:cNvPr id="32779" name="Rectangle 30">
            <a:extLst>
              <a:ext uri="{FF2B5EF4-FFF2-40B4-BE49-F238E27FC236}">
                <a16:creationId xmlns:a16="http://schemas.microsoft.com/office/drawing/2014/main" id="{BC7C1810-F952-4395-928F-1AE048E3C9CD}"/>
              </a:ext>
            </a:extLst>
          </p:cNvPr>
          <p:cNvSpPr>
            <a:spLocks noChangeArrowheads="1"/>
          </p:cNvSpPr>
          <p:nvPr/>
        </p:nvSpPr>
        <p:spPr bwMode="auto">
          <a:xfrm>
            <a:off x="5410200" y="1524000"/>
            <a:ext cx="762000" cy="4114800"/>
          </a:xfrm>
          <a:prstGeom prst="rect">
            <a:avLst/>
          </a:prstGeom>
          <a:solidFill>
            <a:srgbClr val="FF9900"/>
          </a:solidFill>
          <a:ln>
            <a:noFill/>
          </a:ln>
          <a:extLst>
            <a:ext uri="{91240B29-F687-4F45-9708-019B960494DF}">
              <a14:hiddenLine xmlns:a14="http://schemas.microsoft.com/office/drawing/2010/main" w="9525">
                <a:solidFill>
                  <a:srgbClr val="FF99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effectLst/>
              <a:uLnTx/>
              <a:uFillTx/>
              <a:latin typeface="+mn-lt"/>
              <a:ea typeface="MS PGothic" panose="020B0600070205080204" pitchFamily="34" charset="-128"/>
            </a:endParaRPr>
          </a:p>
        </p:txBody>
      </p:sp>
      <p:sp>
        <p:nvSpPr>
          <p:cNvPr id="32780" name="Text Box 39">
            <a:extLst>
              <a:ext uri="{FF2B5EF4-FFF2-40B4-BE49-F238E27FC236}">
                <a16:creationId xmlns:a16="http://schemas.microsoft.com/office/drawing/2014/main" id="{EC267DC8-9F9A-4F23-9F34-DDC258213C63}"/>
              </a:ext>
            </a:extLst>
          </p:cNvPr>
          <p:cNvSpPr txBox="1">
            <a:spLocks noChangeArrowheads="1"/>
          </p:cNvSpPr>
          <p:nvPr/>
        </p:nvSpPr>
        <p:spPr bwMode="auto">
          <a:xfrm>
            <a:off x="6858000" y="1447800"/>
            <a:ext cx="2286000"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800" b="1" i="0" u="none" strike="noStrike" kern="1200" cap="none" spc="0" normalizeH="0" baseline="0" noProof="0" dirty="0" err="1" smtClean="0">
                <a:ln>
                  <a:noFill/>
                </a:ln>
                <a:effectLst/>
                <a:uLnTx/>
                <a:uFillTx/>
                <a:latin typeface="+mn-lt"/>
                <a:ea typeface="MS PGothic" panose="020B0600070205080204" pitchFamily="34" charset="-128"/>
              </a:rPr>
              <a:t>Avkastning</a:t>
            </a:r>
            <a:r>
              <a:rPr kumimoji="0" lang="fr-FR" altLang="nl-NL" sz="1800" b="1" i="0" u="none" strike="noStrike" kern="1200" cap="none" spc="0" normalizeH="0" baseline="0" noProof="0" dirty="0" smtClean="0">
                <a:ln>
                  <a:noFill/>
                </a:ln>
                <a:effectLst/>
                <a:uLnTx/>
                <a:uFillTx/>
                <a:latin typeface="+mn-lt"/>
                <a:ea typeface="MS PGothic" panose="020B0600070205080204" pitchFamily="34" charset="-128"/>
              </a:rPr>
              <a:t> i </a:t>
            </a:r>
            <a:r>
              <a:rPr kumimoji="0" lang="fr-FR" altLang="nl-NL" sz="1800" b="1" i="0" u="none" strike="noStrike" kern="1200" cap="none" spc="0" normalizeH="0" baseline="0" noProof="0" dirty="0" err="1" smtClean="0">
                <a:ln>
                  <a:noFill/>
                </a:ln>
                <a:effectLst/>
                <a:uLnTx/>
                <a:uFillTx/>
                <a:latin typeface="+mn-lt"/>
                <a:ea typeface="MS PGothic" panose="020B0600070205080204" pitchFamily="34" charset="-128"/>
              </a:rPr>
              <a:t>torrsubstans</a:t>
            </a:r>
            <a:r>
              <a:rPr kumimoji="0" lang="fr-FR" altLang="nl-NL" sz="1800" b="1" i="0" u="none" strike="noStrike" kern="1200" cap="none" spc="0" normalizeH="0" baseline="0" noProof="0" dirty="0" smtClean="0">
                <a:ln>
                  <a:noFill/>
                </a:ln>
                <a:effectLst/>
                <a:uLnTx/>
                <a:uFillTx/>
                <a:latin typeface="+mn-lt"/>
                <a:ea typeface="MS PGothic" panose="020B0600070205080204" pitchFamily="34" charset="-128"/>
              </a:rPr>
              <a:t> </a:t>
            </a:r>
            <a:r>
              <a:rPr kumimoji="0" lang="fr-FR" altLang="nl-NL" sz="1800" b="1" i="0" u="none" strike="noStrike" kern="1200" cap="none" spc="0" normalizeH="0" baseline="0" noProof="0" dirty="0">
                <a:ln>
                  <a:noFill/>
                </a:ln>
                <a:effectLst/>
                <a:uLnTx/>
                <a:uFillTx/>
                <a:latin typeface="+mn-lt"/>
                <a:ea typeface="MS PGothic" panose="020B0600070205080204" pitchFamily="34" charset="-128"/>
              </a:rPr>
              <a:t>(</a:t>
            </a:r>
            <a:r>
              <a:rPr kumimoji="0" lang="fr-FR" altLang="nl-NL" sz="1800" b="1" i="0" u="none" strike="noStrike" kern="1200" cap="none" spc="0" normalizeH="0" baseline="0" noProof="0" dirty="0" smtClean="0">
                <a:ln>
                  <a:noFill/>
                </a:ln>
                <a:effectLst/>
                <a:uLnTx/>
                <a:uFillTx/>
                <a:latin typeface="+mn-lt"/>
                <a:ea typeface="MS PGothic" panose="020B0600070205080204" pitchFamily="34" charset="-128"/>
              </a:rPr>
              <a:t>t </a:t>
            </a:r>
            <a:r>
              <a:rPr lang="fr-FR" altLang="nl-NL" sz="1800" b="1" dirty="0" err="1" smtClean="0">
                <a:latin typeface="+mn-lt"/>
              </a:rPr>
              <a:t>ts</a:t>
            </a:r>
            <a:r>
              <a:rPr kumimoji="0" lang="fr-FR" altLang="nl-NL" sz="1800" b="1" i="0" u="none" strike="noStrike" kern="1200" cap="none" spc="0" normalizeH="0" baseline="0" noProof="0" dirty="0" smtClean="0">
                <a:ln>
                  <a:noFill/>
                </a:ln>
                <a:effectLst/>
                <a:uLnTx/>
                <a:uFillTx/>
                <a:latin typeface="+mn-lt"/>
                <a:ea typeface="MS PGothic" panose="020B0600070205080204" pitchFamily="34" charset="-128"/>
              </a:rPr>
              <a:t>/ha)</a:t>
            </a:r>
            <a:endParaRPr kumimoji="0" lang="fr-FR" altLang="nl-NL" sz="1800" b="1" i="0" u="none" strike="noStrike" kern="1200" cap="none" spc="0" normalizeH="0" baseline="0" noProof="0" dirty="0">
              <a:ln>
                <a:noFill/>
              </a:ln>
              <a:effectLst/>
              <a:uLnTx/>
              <a:uFillTx/>
              <a:latin typeface="+mn-lt"/>
              <a:ea typeface="MS PGothic" panose="020B0600070205080204" pitchFamily="34" charset="-128"/>
            </a:endParaRPr>
          </a:p>
        </p:txBody>
      </p:sp>
      <p:sp>
        <p:nvSpPr>
          <p:cNvPr id="32781" name="Text Box 40">
            <a:extLst>
              <a:ext uri="{FF2B5EF4-FFF2-40B4-BE49-F238E27FC236}">
                <a16:creationId xmlns:a16="http://schemas.microsoft.com/office/drawing/2014/main" id="{FCCDD8F2-A565-4D49-A0A1-E9A9C04A54E8}"/>
              </a:ext>
            </a:extLst>
          </p:cNvPr>
          <p:cNvSpPr txBox="1">
            <a:spLocks noChangeArrowheads="1"/>
          </p:cNvSpPr>
          <p:nvPr/>
        </p:nvSpPr>
        <p:spPr bwMode="auto">
          <a:xfrm>
            <a:off x="2438400" y="1600200"/>
            <a:ext cx="1806575"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800" b="1" i="0" u="none" strike="noStrike" kern="1200" cap="none" spc="0" normalizeH="0" baseline="0" noProof="0" dirty="0" err="1" smtClean="0">
                <a:ln>
                  <a:noFill/>
                </a:ln>
                <a:effectLst/>
                <a:uLnTx/>
                <a:uFillTx/>
                <a:latin typeface="+mn-lt"/>
                <a:ea typeface="MS PGothic" panose="020B0600070205080204" pitchFamily="34" charset="-128"/>
              </a:rPr>
              <a:t>Produktion</a:t>
            </a:r>
            <a:r>
              <a:rPr kumimoji="0" lang="fr-FR" altLang="nl-NL" sz="1800" b="1" i="0" u="none" strike="noStrike" kern="1200" cap="none" spc="0" normalizeH="0" baseline="0" noProof="0" dirty="0" smtClean="0">
                <a:ln>
                  <a:noFill/>
                </a:ln>
                <a:effectLst/>
                <a:uLnTx/>
                <a:uFillTx/>
                <a:latin typeface="+mn-lt"/>
                <a:ea typeface="MS PGothic" panose="020B0600070205080204" pitchFamily="34" charset="-128"/>
              </a:rPr>
              <a:t> </a:t>
            </a:r>
            <a:r>
              <a:rPr kumimoji="0" lang="fr-FR" altLang="nl-NL" sz="1800" b="1" i="0" u="none" strike="noStrike" kern="1200" cap="none" spc="0" normalizeH="0" baseline="0" noProof="0" dirty="0">
                <a:ln>
                  <a:noFill/>
                </a:ln>
                <a:effectLst/>
                <a:uLnTx/>
                <a:uFillTx/>
                <a:latin typeface="+mn-lt"/>
                <a:ea typeface="MS PGothic" panose="020B0600070205080204" pitchFamily="34" charset="-128"/>
              </a:rPr>
              <a:t>per </a:t>
            </a:r>
            <a:r>
              <a:rPr kumimoji="0" lang="fr-FR" altLang="nl-NL" sz="1800" b="1" i="0" u="none" strike="noStrike" kern="1200" cap="none" spc="0" normalizeH="0" baseline="0" noProof="0" dirty="0" err="1" smtClean="0">
                <a:ln>
                  <a:noFill/>
                </a:ln>
                <a:effectLst/>
                <a:uLnTx/>
                <a:uFillTx/>
                <a:latin typeface="+mn-lt"/>
                <a:ea typeface="MS PGothic" panose="020B0600070205080204" pitchFamily="34" charset="-128"/>
              </a:rPr>
              <a:t>djur</a:t>
            </a:r>
            <a:endParaRPr kumimoji="0" lang="fr-FR" altLang="nl-NL" sz="1800" b="1" i="0" u="none" strike="noStrike" kern="1200" cap="none" spc="0" normalizeH="0" baseline="0" noProof="0" dirty="0">
              <a:ln>
                <a:noFill/>
              </a:ln>
              <a:effectLst/>
              <a:uLnTx/>
              <a:uFillTx/>
              <a:latin typeface="+mn-lt"/>
              <a:ea typeface="MS PGothic" panose="020B0600070205080204" pitchFamily="34" charset="-128"/>
            </a:endParaRPr>
          </a:p>
        </p:txBody>
      </p:sp>
      <p:sp>
        <p:nvSpPr>
          <p:cNvPr id="32782" name="Text Box 41">
            <a:extLst>
              <a:ext uri="{FF2B5EF4-FFF2-40B4-BE49-F238E27FC236}">
                <a16:creationId xmlns:a16="http://schemas.microsoft.com/office/drawing/2014/main" id="{DE0CC79A-5EB6-4E8D-9349-757F3841C0B1}"/>
              </a:ext>
            </a:extLst>
          </p:cNvPr>
          <p:cNvSpPr txBox="1">
            <a:spLocks noChangeArrowheads="1"/>
          </p:cNvSpPr>
          <p:nvPr/>
        </p:nvSpPr>
        <p:spPr bwMode="auto">
          <a:xfrm>
            <a:off x="2438400" y="4572000"/>
            <a:ext cx="1806575"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800" b="1" i="0" u="none" strike="noStrike" kern="1200" cap="none" spc="0" normalizeH="0" baseline="0" noProof="0" dirty="0" err="1" smtClean="0">
                <a:ln>
                  <a:noFill/>
                </a:ln>
                <a:effectLst/>
                <a:uLnTx/>
                <a:uFillTx/>
                <a:latin typeface="+mn-lt"/>
                <a:ea typeface="MS PGothic" panose="020B0600070205080204" pitchFamily="34" charset="-128"/>
              </a:rPr>
              <a:t>Risk</a:t>
            </a:r>
            <a:r>
              <a:rPr kumimoji="0" lang="fr-FR" altLang="nl-NL" sz="1800" b="1" i="0" u="none" strike="noStrike" kern="1200" cap="none" spc="0" normalizeH="0" baseline="0" noProof="0" dirty="0" smtClean="0">
                <a:ln>
                  <a:noFill/>
                </a:ln>
                <a:effectLst/>
                <a:uLnTx/>
                <a:uFillTx/>
                <a:latin typeface="+mn-lt"/>
                <a:ea typeface="MS PGothic" panose="020B0600070205080204" pitchFamily="34" charset="-128"/>
              </a:rPr>
              <a:t> </a:t>
            </a:r>
            <a:r>
              <a:rPr kumimoji="0" lang="fr-FR" altLang="nl-NL" sz="1800" b="1" i="0" u="none" strike="noStrike" kern="1200" cap="none" spc="0" normalizeH="0" baseline="0" noProof="0" dirty="0" err="1" smtClean="0">
                <a:ln>
                  <a:noFill/>
                </a:ln>
                <a:effectLst/>
                <a:uLnTx/>
                <a:uFillTx/>
                <a:latin typeface="+mn-lt"/>
                <a:ea typeface="MS PGothic" panose="020B0600070205080204" pitchFamily="34" charset="-128"/>
              </a:rPr>
              <a:t>för</a:t>
            </a:r>
            <a:r>
              <a:rPr kumimoji="0" lang="fr-FR" altLang="nl-NL" sz="1800" b="1" i="0" u="none" strike="noStrike" kern="1200" cap="none" spc="0" normalizeH="0" baseline="0" noProof="0" dirty="0" smtClean="0">
                <a:ln>
                  <a:noFill/>
                </a:ln>
                <a:effectLst/>
                <a:uLnTx/>
                <a:uFillTx/>
                <a:latin typeface="+mn-lt"/>
                <a:ea typeface="MS PGothic" panose="020B0600070205080204" pitchFamily="34" charset="-128"/>
              </a:rPr>
              <a:t> </a:t>
            </a:r>
            <a:r>
              <a:rPr lang="fr-FR" altLang="nl-NL" sz="1800" b="1" dirty="0" smtClean="0">
                <a:latin typeface="+mn-lt"/>
              </a:rPr>
              <a:t>N-</a:t>
            </a:r>
            <a:r>
              <a:rPr lang="fr-FR" altLang="nl-NL" sz="1800" b="1" dirty="0" err="1" smtClean="0">
                <a:latin typeface="+mn-lt"/>
              </a:rPr>
              <a:t>läckage</a:t>
            </a:r>
            <a:endParaRPr kumimoji="0" lang="fr-FR" altLang="nl-NL" sz="1800" b="1" i="0" u="none" strike="noStrike" kern="1200" cap="none" spc="0" normalizeH="0" baseline="0" noProof="0" dirty="0">
              <a:ln>
                <a:noFill/>
              </a:ln>
              <a:effectLst/>
              <a:uLnTx/>
              <a:uFillTx/>
              <a:latin typeface="+mn-lt"/>
              <a:ea typeface="MS PGothic" panose="020B0600070205080204" pitchFamily="34" charset="-128"/>
            </a:endParaRPr>
          </a:p>
        </p:txBody>
      </p:sp>
      <p:sp>
        <p:nvSpPr>
          <p:cNvPr id="32783" name="Text Box 42">
            <a:extLst>
              <a:ext uri="{FF2B5EF4-FFF2-40B4-BE49-F238E27FC236}">
                <a16:creationId xmlns:a16="http://schemas.microsoft.com/office/drawing/2014/main" id="{A17B9872-0776-4717-B0C6-9BEAC5B3D920}"/>
              </a:ext>
            </a:extLst>
          </p:cNvPr>
          <p:cNvSpPr txBox="1">
            <a:spLocks noChangeArrowheads="1"/>
          </p:cNvSpPr>
          <p:nvPr/>
        </p:nvSpPr>
        <p:spPr bwMode="auto">
          <a:xfrm>
            <a:off x="6553200" y="4572000"/>
            <a:ext cx="1806575"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800" b="1" i="0" u="none" strike="noStrike" kern="1200" cap="none" spc="0" normalizeH="0" baseline="0" noProof="0" dirty="0" err="1" smtClean="0">
                <a:ln>
                  <a:noFill/>
                </a:ln>
                <a:effectLst/>
                <a:uLnTx/>
                <a:uFillTx/>
                <a:latin typeface="+mn-lt"/>
                <a:ea typeface="MS PGothic" panose="020B0600070205080204" pitchFamily="34" charset="-128"/>
              </a:rPr>
              <a:t>Risk</a:t>
            </a:r>
            <a:r>
              <a:rPr kumimoji="0" lang="fr-FR" altLang="nl-NL" sz="1800" b="1" i="0" u="none" strike="noStrike" kern="1200" cap="none" spc="0" normalizeH="0" baseline="0" noProof="0" dirty="0" smtClean="0">
                <a:ln>
                  <a:noFill/>
                </a:ln>
                <a:effectLst/>
                <a:uLnTx/>
                <a:uFillTx/>
                <a:latin typeface="+mn-lt"/>
                <a:ea typeface="MS PGothic" panose="020B0600070205080204" pitchFamily="34" charset="-128"/>
              </a:rPr>
              <a:t> </a:t>
            </a:r>
            <a:r>
              <a:rPr kumimoji="0" lang="fr-FR" altLang="nl-NL" sz="1800" b="1" i="0" u="none" strike="noStrike" kern="1200" cap="none" spc="0" normalizeH="0" baseline="0" noProof="0" dirty="0" err="1" smtClean="0">
                <a:ln>
                  <a:noFill/>
                </a:ln>
                <a:effectLst/>
                <a:uLnTx/>
                <a:uFillTx/>
                <a:latin typeface="+mn-lt"/>
                <a:ea typeface="MS PGothic" panose="020B0600070205080204" pitchFamily="34" charset="-128"/>
              </a:rPr>
              <a:t>för</a:t>
            </a:r>
            <a:r>
              <a:rPr kumimoji="0" lang="fr-FR" altLang="nl-NL" sz="1800" b="1" i="0" u="none" strike="noStrike" kern="1200" cap="none" spc="0" normalizeH="0" baseline="0" noProof="0" dirty="0" smtClean="0">
                <a:ln>
                  <a:noFill/>
                </a:ln>
                <a:effectLst/>
                <a:uLnTx/>
                <a:uFillTx/>
                <a:latin typeface="+mn-lt"/>
                <a:ea typeface="MS PGothic" panose="020B0600070205080204" pitchFamily="34" charset="-128"/>
              </a:rPr>
              <a:t> </a:t>
            </a:r>
            <a:r>
              <a:rPr kumimoji="0" lang="fr-FR" altLang="nl-NL" sz="1800" b="1" i="0" u="none" strike="noStrike" kern="1200" cap="none" spc="0" normalizeH="0" baseline="0" noProof="0" dirty="0" err="1" smtClean="0">
                <a:ln>
                  <a:noFill/>
                </a:ln>
                <a:effectLst/>
                <a:uLnTx/>
                <a:uFillTx/>
                <a:latin typeface="+mn-lt"/>
                <a:ea typeface="MS PGothic" panose="020B0600070205080204" pitchFamily="34" charset="-128"/>
              </a:rPr>
              <a:t>trumsjuka</a:t>
            </a:r>
            <a:endParaRPr kumimoji="0" lang="fr-FR" altLang="nl-NL" sz="1800" b="1" i="0" u="none" strike="noStrike" kern="1200" cap="none" spc="0" normalizeH="0" baseline="0" noProof="0" dirty="0">
              <a:ln>
                <a:noFill/>
              </a:ln>
              <a:effectLst/>
              <a:uLnTx/>
              <a:uFillTx/>
              <a:latin typeface="+mn-lt"/>
              <a:ea typeface="MS PGothic" panose="020B0600070205080204" pitchFamily="34" charset="-128"/>
            </a:endParaRPr>
          </a:p>
        </p:txBody>
      </p:sp>
      <p:sp>
        <p:nvSpPr>
          <p:cNvPr id="32784" name="Text Box 43">
            <a:extLst>
              <a:ext uri="{FF2B5EF4-FFF2-40B4-BE49-F238E27FC236}">
                <a16:creationId xmlns:a16="http://schemas.microsoft.com/office/drawing/2014/main" id="{D01E9E66-3D63-46DD-9D30-8E2DBB85435D}"/>
              </a:ext>
            </a:extLst>
          </p:cNvPr>
          <p:cNvSpPr txBox="1">
            <a:spLocks noChangeArrowheads="1"/>
          </p:cNvSpPr>
          <p:nvPr/>
        </p:nvSpPr>
        <p:spPr bwMode="auto">
          <a:xfrm>
            <a:off x="4267200" y="5791200"/>
            <a:ext cx="29718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400" b="1" i="0" u="none" strike="noStrike" kern="1200" cap="none" spc="0" normalizeH="0" baseline="0" noProof="0" dirty="0">
                <a:ln>
                  <a:noFill/>
                </a:ln>
                <a:effectLst/>
                <a:uLnTx/>
                <a:uFillTx/>
                <a:latin typeface="+mn-lt"/>
                <a:ea typeface="MS PGothic" panose="020B0600070205080204" pitchFamily="34" charset="-128"/>
              </a:rPr>
              <a:t>Optimum    </a:t>
            </a:r>
            <a:r>
              <a:rPr lang="fr-FR" altLang="nl-NL" sz="1400" b="1" dirty="0" smtClean="0">
                <a:latin typeface="+mn-lt"/>
              </a:rPr>
              <a:t>Ri</a:t>
            </a:r>
            <a:r>
              <a:rPr kumimoji="0" lang="fr-FR" altLang="nl-NL" sz="1400" b="1" i="0" u="none" strike="noStrike" kern="1200" cap="none" spc="0" normalizeH="0" baseline="0" noProof="0" dirty="0" err="1" smtClean="0">
                <a:ln>
                  <a:noFill/>
                </a:ln>
                <a:effectLst/>
                <a:uLnTx/>
                <a:uFillTx/>
                <a:latin typeface="+mn-lt"/>
                <a:ea typeface="MS PGothic" panose="020B0600070205080204" pitchFamily="34" charset="-128"/>
              </a:rPr>
              <a:t>skområde</a:t>
            </a:r>
            <a:endParaRPr kumimoji="0" lang="fr-FR" altLang="nl-NL" sz="1400" b="1" i="0" u="none" strike="noStrike" kern="1200" cap="none" spc="0" normalizeH="0" baseline="0" noProof="0" dirty="0">
              <a:ln>
                <a:noFill/>
              </a:ln>
              <a:effectLst/>
              <a:uLnTx/>
              <a:uFillTx/>
              <a:latin typeface="+mn-lt"/>
              <a:ea typeface="MS PGothic" panose="020B0600070205080204" pitchFamily="34" charset="-128"/>
            </a:endParaRPr>
          </a:p>
        </p:txBody>
      </p:sp>
      <p:sp>
        <p:nvSpPr>
          <p:cNvPr id="32785" name="Line 44">
            <a:extLst>
              <a:ext uri="{FF2B5EF4-FFF2-40B4-BE49-F238E27FC236}">
                <a16:creationId xmlns:a16="http://schemas.microsoft.com/office/drawing/2014/main" id="{CE7BA887-F01A-4DAB-AF41-221FFABD8BBC}"/>
              </a:ext>
            </a:extLst>
          </p:cNvPr>
          <p:cNvSpPr>
            <a:spLocks noChangeShapeType="1"/>
          </p:cNvSpPr>
          <p:nvPr/>
        </p:nvSpPr>
        <p:spPr bwMode="auto">
          <a:xfrm>
            <a:off x="4419600" y="5791200"/>
            <a:ext cx="990600" cy="0"/>
          </a:xfrm>
          <a:prstGeom prst="line">
            <a:avLst/>
          </a:prstGeom>
          <a:noFill/>
          <a:ln w="38100">
            <a:solidFill>
              <a:srgbClr val="00FF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32786" name="Line 45">
            <a:extLst>
              <a:ext uri="{FF2B5EF4-FFF2-40B4-BE49-F238E27FC236}">
                <a16:creationId xmlns:a16="http://schemas.microsoft.com/office/drawing/2014/main" id="{52B388E8-5C2F-4F88-89EB-061B87FB0598}"/>
              </a:ext>
            </a:extLst>
          </p:cNvPr>
          <p:cNvSpPr>
            <a:spLocks noChangeShapeType="1"/>
          </p:cNvSpPr>
          <p:nvPr/>
        </p:nvSpPr>
        <p:spPr bwMode="auto">
          <a:xfrm>
            <a:off x="5410200" y="5791200"/>
            <a:ext cx="762000" cy="0"/>
          </a:xfrm>
          <a:prstGeom prst="line">
            <a:avLst/>
          </a:prstGeom>
          <a:noFill/>
          <a:ln w="38100">
            <a:solidFill>
              <a:srgbClr val="FF99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32787" name="Line 46">
            <a:extLst>
              <a:ext uri="{FF2B5EF4-FFF2-40B4-BE49-F238E27FC236}">
                <a16:creationId xmlns:a16="http://schemas.microsoft.com/office/drawing/2014/main" id="{5ED91E34-DF53-4E99-8939-9FE348834AED}"/>
              </a:ext>
            </a:extLst>
          </p:cNvPr>
          <p:cNvSpPr>
            <a:spLocks noChangeShapeType="1"/>
          </p:cNvSpPr>
          <p:nvPr/>
        </p:nvSpPr>
        <p:spPr bwMode="auto">
          <a:xfrm>
            <a:off x="3124200" y="6183313"/>
            <a:ext cx="4876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32788" name="Line 47">
            <a:extLst>
              <a:ext uri="{FF2B5EF4-FFF2-40B4-BE49-F238E27FC236}">
                <a16:creationId xmlns:a16="http://schemas.microsoft.com/office/drawing/2014/main" id="{991D2FFC-8EE0-4B4F-A4EA-85876D71BF9B}"/>
              </a:ext>
            </a:extLst>
          </p:cNvPr>
          <p:cNvSpPr>
            <a:spLocks noChangeShapeType="1"/>
          </p:cNvSpPr>
          <p:nvPr/>
        </p:nvSpPr>
        <p:spPr bwMode="auto">
          <a:xfrm>
            <a:off x="3276600" y="6183313"/>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32789" name="Line 48">
            <a:extLst>
              <a:ext uri="{FF2B5EF4-FFF2-40B4-BE49-F238E27FC236}">
                <a16:creationId xmlns:a16="http://schemas.microsoft.com/office/drawing/2014/main" id="{F782A809-E075-496B-B71A-181704A66816}"/>
              </a:ext>
            </a:extLst>
          </p:cNvPr>
          <p:cNvSpPr>
            <a:spLocks noChangeShapeType="1"/>
          </p:cNvSpPr>
          <p:nvPr/>
        </p:nvSpPr>
        <p:spPr bwMode="auto">
          <a:xfrm>
            <a:off x="7848600" y="6183313"/>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32790" name="Text Box 49">
            <a:extLst>
              <a:ext uri="{FF2B5EF4-FFF2-40B4-BE49-F238E27FC236}">
                <a16:creationId xmlns:a16="http://schemas.microsoft.com/office/drawing/2014/main" id="{A71410C0-6D0D-42AB-9BD6-C3BE677B9305}"/>
              </a:ext>
            </a:extLst>
          </p:cNvPr>
          <p:cNvSpPr txBox="1">
            <a:spLocks noChangeArrowheads="1"/>
          </p:cNvSpPr>
          <p:nvPr/>
        </p:nvSpPr>
        <p:spPr bwMode="auto">
          <a:xfrm>
            <a:off x="3124200" y="6345238"/>
            <a:ext cx="184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400" b="1" i="0" u="none" strike="noStrike" kern="1200" cap="none" spc="0" normalizeH="0" baseline="0" noProof="0">
                <a:ln>
                  <a:noFill/>
                </a:ln>
                <a:effectLst/>
                <a:uLnTx/>
                <a:uFillTx/>
                <a:latin typeface="+mn-lt"/>
                <a:ea typeface="MS PGothic" panose="020B0600070205080204" pitchFamily="34" charset="-128"/>
              </a:rPr>
              <a:t>0</a:t>
            </a:r>
          </a:p>
        </p:txBody>
      </p:sp>
      <p:sp>
        <p:nvSpPr>
          <p:cNvPr id="32791" name="Text Box 50">
            <a:extLst>
              <a:ext uri="{FF2B5EF4-FFF2-40B4-BE49-F238E27FC236}">
                <a16:creationId xmlns:a16="http://schemas.microsoft.com/office/drawing/2014/main" id="{83A04B1A-B1EA-4262-B097-063EB0028854}"/>
              </a:ext>
            </a:extLst>
          </p:cNvPr>
          <p:cNvSpPr txBox="1">
            <a:spLocks noChangeArrowheads="1"/>
          </p:cNvSpPr>
          <p:nvPr/>
        </p:nvSpPr>
        <p:spPr bwMode="auto">
          <a:xfrm>
            <a:off x="7503535" y="6335713"/>
            <a:ext cx="609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400" b="1" i="0" u="none" strike="noStrike" kern="1200" cap="none" spc="0" normalizeH="0" baseline="0" noProof="0">
                <a:ln>
                  <a:noFill/>
                </a:ln>
                <a:effectLst/>
                <a:uLnTx/>
                <a:uFillTx/>
                <a:latin typeface="+mn-lt"/>
                <a:ea typeface="MS PGothic" panose="020B0600070205080204" pitchFamily="34" charset="-128"/>
              </a:rPr>
              <a:t>100</a:t>
            </a:r>
          </a:p>
        </p:txBody>
      </p:sp>
      <p:sp>
        <p:nvSpPr>
          <p:cNvPr id="32792" name="Text Box 51">
            <a:extLst>
              <a:ext uri="{FF2B5EF4-FFF2-40B4-BE49-F238E27FC236}">
                <a16:creationId xmlns:a16="http://schemas.microsoft.com/office/drawing/2014/main" id="{E20CB846-EB19-46B5-A06A-776FBB895A09}"/>
              </a:ext>
            </a:extLst>
          </p:cNvPr>
          <p:cNvSpPr txBox="1">
            <a:spLocks noChangeArrowheads="1"/>
          </p:cNvSpPr>
          <p:nvPr/>
        </p:nvSpPr>
        <p:spPr bwMode="auto">
          <a:xfrm>
            <a:off x="4191000" y="6335713"/>
            <a:ext cx="28956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2000" b="1" i="0" u="none" strike="noStrike" kern="1200" cap="none" spc="0" normalizeH="0" baseline="0" noProof="0" dirty="0" err="1" smtClean="0">
                <a:ln>
                  <a:noFill/>
                </a:ln>
                <a:effectLst/>
                <a:uLnTx/>
                <a:uFillTx/>
                <a:latin typeface="+mn-lt"/>
                <a:ea typeface="MS PGothic" panose="020B0600070205080204" pitchFamily="34" charset="-128"/>
              </a:rPr>
              <a:t>Klöverandel</a:t>
            </a:r>
            <a:r>
              <a:rPr kumimoji="0" lang="fr-FR" altLang="nl-NL" sz="2000" b="1" i="0" u="none" strike="noStrike" kern="1200" cap="none" spc="0" normalizeH="0" baseline="0" noProof="0" dirty="0" smtClean="0">
                <a:ln>
                  <a:noFill/>
                </a:ln>
                <a:effectLst/>
                <a:uLnTx/>
                <a:uFillTx/>
                <a:latin typeface="+mn-lt"/>
                <a:ea typeface="MS PGothic" panose="020B0600070205080204" pitchFamily="34" charset="-128"/>
              </a:rPr>
              <a:t> </a:t>
            </a:r>
            <a:r>
              <a:rPr kumimoji="0" lang="fr-FR" altLang="nl-NL" sz="2000" b="1" i="0" u="none" strike="noStrike" kern="1200" cap="none" spc="0" normalizeH="0" baseline="0" noProof="0" dirty="0">
                <a:ln>
                  <a:noFill/>
                </a:ln>
                <a:effectLst/>
                <a:uLnTx/>
                <a:uFillTx/>
                <a:latin typeface="+mn-lt"/>
                <a:ea typeface="MS PGothic" panose="020B0600070205080204" pitchFamily="34" charset="-128"/>
              </a:rPr>
              <a:t>(%)</a:t>
            </a:r>
          </a:p>
        </p:txBody>
      </p:sp>
      <p:sp>
        <p:nvSpPr>
          <p:cNvPr id="32793" name="Text Box 54">
            <a:extLst>
              <a:ext uri="{FF2B5EF4-FFF2-40B4-BE49-F238E27FC236}">
                <a16:creationId xmlns:a16="http://schemas.microsoft.com/office/drawing/2014/main" id="{4DA717E0-2CAC-4E43-B00B-BD384DDB222B}"/>
              </a:ext>
            </a:extLst>
          </p:cNvPr>
          <p:cNvSpPr txBox="1">
            <a:spLocks noChangeArrowheads="1"/>
          </p:cNvSpPr>
          <p:nvPr/>
        </p:nvSpPr>
        <p:spPr bwMode="auto">
          <a:xfrm>
            <a:off x="533400" y="6365875"/>
            <a:ext cx="22860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400" b="1" i="0" u="none" strike="noStrike" kern="1200" cap="none" spc="0" normalizeH="0" baseline="0" noProof="0" dirty="0" err="1" smtClean="0">
                <a:ln>
                  <a:noFill/>
                </a:ln>
                <a:effectLst/>
                <a:uLnTx/>
                <a:uFillTx/>
                <a:latin typeface="+mn-lt"/>
                <a:ea typeface="MS PGothic" panose="020B0600070205080204" pitchFamily="34" charset="-128"/>
              </a:rPr>
              <a:t>Källa</a:t>
            </a:r>
            <a:r>
              <a:rPr kumimoji="0" lang="fr-FR" altLang="nl-NL" sz="1400" b="1" i="0" u="none" strike="noStrike" kern="1200" cap="none" spc="0" normalizeH="0" baseline="0" noProof="0" dirty="0" smtClean="0">
                <a:ln>
                  <a:noFill/>
                </a:ln>
                <a:effectLst/>
                <a:uLnTx/>
                <a:uFillTx/>
                <a:latin typeface="+mn-lt"/>
                <a:ea typeface="MS PGothic" panose="020B0600070205080204" pitchFamily="34" charset="-128"/>
              </a:rPr>
              <a:t>: </a:t>
            </a:r>
            <a:r>
              <a:rPr kumimoji="0" lang="fr-FR" altLang="nl-NL" sz="1400" b="1" i="0" u="none" strike="noStrike" kern="1200" cap="none" spc="0" normalizeH="0" baseline="0" noProof="0" dirty="0" err="1">
                <a:ln>
                  <a:noFill/>
                </a:ln>
                <a:effectLst/>
                <a:uLnTx/>
                <a:uFillTx/>
                <a:latin typeface="+mn-lt"/>
                <a:ea typeface="MS PGothic" panose="020B0600070205080204" pitchFamily="34" charset="-128"/>
              </a:rPr>
              <a:t>Pfimlin</a:t>
            </a:r>
            <a:r>
              <a:rPr kumimoji="0" lang="fr-FR" altLang="nl-NL" sz="1400" b="1" i="0" u="none" strike="noStrike" kern="1200" cap="none" spc="0" normalizeH="0" baseline="0" noProof="0" dirty="0">
                <a:ln>
                  <a:noFill/>
                </a:ln>
                <a:effectLst/>
                <a:uLnTx/>
                <a:uFillTx/>
                <a:latin typeface="+mn-lt"/>
                <a:ea typeface="MS PGothic" panose="020B0600070205080204" pitchFamily="34" charset="-128"/>
              </a:rPr>
              <a:t>, 1993</a:t>
            </a:r>
          </a:p>
        </p:txBody>
      </p:sp>
      <p:sp>
        <p:nvSpPr>
          <p:cNvPr id="90168" name="Freeform 56">
            <a:extLst>
              <a:ext uri="{FF2B5EF4-FFF2-40B4-BE49-F238E27FC236}">
                <a16:creationId xmlns:a16="http://schemas.microsoft.com/office/drawing/2014/main" id="{BDD43F75-CDC5-4BFF-8E08-D71910ADC84A}"/>
              </a:ext>
            </a:extLst>
          </p:cNvPr>
          <p:cNvSpPr>
            <a:spLocks/>
          </p:cNvSpPr>
          <p:nvPr/>
        </p:nvSpPr>
        <p:spPr bwMode="auto">
          <a:xfrm>
            <a:off x="3810000" y="3886200"/>
            <a:ext cx="2667000" cy="1676400"/>
          </a:xfrm>
          <a:custGeom>
            <a:avLst/>
            <a:gdLst>
              <a:gd name="T0" fmla="*/ 0 w 1680"/>
              <a:gd name="T1" fmla="*/ 1676400 h 1056"/>
              <a:gd name="T2" fmla="*/ 914400 w 1680"/>
              <a:gd name="T3" fmla="*/ 1447800 h 1056"/>
              <a:gd name="T4" fmla="*/ 1905000 w 1680"/>
              <a:gd name="T5" fmla="*/ 914400 h 1056"/>
              <a:gd name="T6" fmla="*/ 2667000 w 1680"/>
              <a:gd name="T7" fmla="*/ 0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0" h="1056">
                <a:moveTo>
                  <a:pt x="0" y="1056"/>
                </a:moveTo>
                <a:cubicBezTo>
                  <a:pt x="188" y="1024"/>
                  <a:pt x="376" y="992"/>
                  <a:pt x="576" y="912"/>
                </a:cubicBezTo>
                <a:cubicBezTo>
                  <a:pt x="776" y="832"/>
                  <a:pt x="1016" y="728"/>
                  <a:pt x="1200" y="576"/>
                </a:cubicBezTo>
                <a:cubicBezTo>
                  <a:pt x="1384" y="424"/>
                  <a:pt x="1532" y="212"/>
                  <a:pt x="1680" y="0"/>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effectLst/>
              <a:uLnTx/>
              <a:uFillTx/>
              <a:ea typeface="MS PGothic" panose="020B0600070205080204" pitchFamily="34" charset="-128"/>
            </a:endParaRPr>
          </a:p>
        </p:txBody>
      </p:sp>
      <p:sp>
        <p:nvSpPr>
          <p:cNvPr id="32795" name="Line 57">
            <a:extLst>
              <a:ext uri="{FF2B5EF4-FFF2-40B4-BE49-F238E27FC236}">
                <a16:creationId xmlns:a16="http://schemas.microsoft.com/office/drawing/2014/main" id="{CE07C516-8584-481B-B1C5-CCAFF39FFB2C}"/>
              </a:ext>
            </a:extLst>
          </p:cNvPr>
          <p:cNvSpPr>
            <a:spLocks noChangeShapeType="1"/>
          </p:cNvSpPr>
          <p:nvPr/>
        </p:nvSpPr>
        <p:spPr bwMode="auto">
          <a:xfrm flipV="1">
            <a:off x="4038600" y="4038600"/>
            <a:ext cx="3124200" cy="1752600"/>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90170" name="Freeform 58">
            <a:extLst>
              <a:ext uri="{FF2B5EF4-FFF2-40B4-BE49-F238E27FC236}">
                <a16:creationId xmlns:a16="http://schemas.microsoft.com/office/drawing/2014/main" id="{7F8E3171-E8AD-47F7-A98E-186AA1DEC742}"/>
              </a:ext>
            </a:extLst>
          </p:cNvPr>
          <p:cNvSpPr>
            <a:spLocks/>
          </p:cNvSpPr>
          <p:nvPr/>
        </p:nvSpPr>
        <p:spPr bwMode="auto">
          <a:xfrm>
            <a:off x="3352800" y="1828800"/>
            <a:ext cx="4267200" cy="2146300"/>
          </a:xfrm>
          <a:custGeom>
            <a:avLst/>
            <a:gdLst>
              <a:gd name="T0" fmla="*/ 0 w 2688"/>
              <a:gd name="T1" fmla="*/ 2146300 h 1352"/>
              <a:gd name="T2" fmla="*/ 685800 w 2688"/>
              <a:gd name="T3" fmla="*/ 1155700 h 1352"/>
              <a:gd name="T4" fmla="*/ 1447800 w 2688"/>
              <a:gd name="T5" fmla="*/ 469900 h 1352"/>
              <a:gd name="T6" fmla="*/ 2209800 w 2688"/>
              <a:gd name="T7" fmla="*/ 165100 h 1352"/>
              <a:gd name="T8" fmla="*/ 3048000 w 2688"/>
              <a:gd name="T9" fmla="*/ 165100 h 1352"/>
              <a:gd name="T10" fmla="*/ 4267200 w 2688"/>
              <a:gd name="T11" fmla="*/ 1155700 h 13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88" h="1352">
                <a:moveTo>
                  <a:pt x="0" y="1352"/>
                </a:moveTo>
                <a:cubicBezTo>
                  <a:pt x="140" y="1128"/>
                  <a:pt x="280" y="904"/>
                  <a:pt x="432" y="728"/>
                </a:cubicBezTo>
                <a:cubicBezTo>
                  <a:pt x="584" y="552"/>
                  <a:pt x="752" y="400"/>
                  <a:pt x="912" y="296"/>
                </a:cubicBezTo>
                <a:cubicBezTo>
                  <a:pt x="1072" y="192"/>
                  <a:pt x="1224" y="136"/>
                  <a:pt x="1392" y="104"/>
                </a:cubicBezTo>
                <a:cubicBezTo>
                  <a:pt x="1560" y="72"/>
                  <a:pt x="1704" y="0"/>
                  <a:pt x="1920" y="104"/>
                </a:cubicBezTo>
                <a:cubicBezTo>
                  <a:pt x="2136" y="208"/>
                  <a:pt x="2560" y="624"/>
                  <a:pt x="2688" y="728"/>
                </a:cubicBezTo>
              </a:path>
            </a:pathLst>
          </a:custGeom>
          <a:noFill/>
          <a:ln w="38100" cap="flat" cmpd="sng">
            <a:solidFill>
              <a:srgbClr val="99CC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effectLst/>
              <a:uLnTx/>
              <a:uFillTx/>
              <a:ea typeface="MS PGothic" panose="020B0600070205080204" pitchFamily="34" charset="-128"/>
            </a:endParaRPr>
          </a:p>
        </p:txBody>
      </p:sp>
      <p:sp>
        <p:nvSpPr>
          <p:cNvPr id="90171" name="Freeform 59">
            <a:extLst>
              <a:ext uri="{FF2B5EF4-FFF2-40B4-BE49-F238E27FC236}">
                <a16:creationId xmlns:a16="http://schemas.microsoft.com/office/drawing/2014/main" id="{2028E398-7F86-4261-8869-B44E254E6F32}"/>
              </a:ext>
            </a:extLst>
          </p:cNvPr>
          <p:cNvSpPr>
            <a:spLocks/>
          </p:cNvSpPr>
          <p:nvPr/>
        </p:nvSpPr>
        <p:spPr bwMode="auto">
          <a:xfrm>
            <a:off x="3581400" y="2209800"/>
            <a:ext cx="3581400" cy="1016000"/>
          </a:xfrm>
          <a:custGeom>
            <a:avLst/>
            <a:gdLst>
              <a:gd name="T0" fmla="*/ 3581400 w 2256"/>
              <a:gd name="T1" fmla="*/ 1016000 h 640"/>
              <a:gd name="T2" fmla="*/ 3048000 w 2256"/>
              <a:gd name="T3" fmla="*/ 330200 h 640"/>
              <a:gd name="T4" fmla="*/ 2514600 w 2256"/>
              <a:gd name="T5" fmla="*/ 25400 h 640"/>
              <a:gd name="T6" fmla="*/ 1676400 w 2256"/>
              <a:gd name="T7" fmla="*/ 177800 h 640"/>
              <a:gd name="T8" fmla="*/ 0 w 2256"/>
              <a:gd name="T9" fmla="*/ 787400 h 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56" h="640">
                <a:moveTo>
                  <a:pt x="2256" y="640"/>
                </a:moveTo>
                <a:cubicBezTo>
                  <a:pt x="2144" y="476"/>
                  <a:pt x="2032" y="312"/>
                  <a:pt x="1920" y="208"/>
                </a:cubicBezTo>
                <a:cubicBezTo>
                  <a:pt x="1808" y="104"/>
                  <a:pt x="1728" y="32"/>
                  <a:pt x="1584" y="16"/>
                </a:cubicBezTo>
                <a:cubicBezTo>
                  <a:pt x="1440" y="0"/>
                  <a:pt x="1320" y="32"/>
                  <a:pt x="1056" y="112"/>
                </a:cubicBezTo>
                <a:cubicBezTo>
                  <a:pt x="792" y="192"/>
                  <a:pt x="396" y="344"/>
                  <a:pt x="0" y="496"/>
                </a:cubicBezTo>
              </a:path>
            </a:pathLst>
          </a:custGeom>
          <a:noFill/>
          <a:ln w="38100" cap="flat"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effectLst/>
              <a:uLnTx/>
              <a:uFillTx/>
              <a:ea typeface="MS PGothic" panose="020B0600070205080204" pitchFamily="34" charset="-128"/>
            </a:endParaRPr>
          </a:p>
        </p:txBody>
      </p:sp>
      <p:pic>
        <p:nvPicPr>
          <p:cNvPr id="32798" name="Picture 60">
            <a:extLst>
              <a:ext uri="{FF2B5EF4-FFF2-40B4-BE49-F238E27FC236}">
                <a16:creationId xmlns:a16="http://schemas.microsoft.com/office/drawing/2014/main" id="{2FA2F2EA-B57C-412A-9EEA-18A814C002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971800"/>
            <a:ext cx="14478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sv-SE" dirty="0">
              <a:latin typeface="+mn-lt"/>
            </a:endParaRPr>
          </a:p>
        </p:txBody>
      </p:sp>
    </p:spTree>
    <p:extLst>
      <p:ext uri="{BB962C8B-B14F-4D97-AF65-F5344CB8AC3E}">
        <p14:creationId xmlns:p14="http://schemas.microsoft.com/office/powerpoint/2010/main" val="2369431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4818" name="Text Box 4">
            <a:extLst>
              <a:ext uri="{FF2B5EF4-FFF2-40B4-BE49-F238E27FC236}">
                <a16:creationId xmlns:a16="http://schemas.microsoft.com/office/drawing/2014/main" id="{6332443D-F0A1-4C85-BF34-7C1CFE7560F4}"/>
              </a:ext>
            </a:extLst>
          </p:cNvPr>
          <p:cNvSpPr txBox="1">
            <a:spLocks noChangeArrowheads="1"/>
          </p:cNvSpPr>
          <p:nvPr/>
        </p:nvSpPr>
        <p:spPr bwMode="auto">
          <a:xfrm>
            <a:off x="1447800" y="190500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nl-NL" altLang="nl-NL" sz="12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4819" name="Text Box 5">
            <a:extLst>
              <a:ext uri="{FF2B5EF4-FFF2-40B4-BE49-F238E27FC236}">
                <a16:creationId xmlns:a16="http://schemas.microsoft.com/office/drawing/2014/main" id="{D23BD2E2-64D2-4B84-B8C3-0605DEF22145}"/>
              </a:ext>
            </a:extLst>
          </p:cNvPr>
          <p:cNvSpPr txBox="1">
            <a:spLocks noChangeArrowheads="1"/>
          </p:cNvSpPr>
          <p:nvPr/>
        </p:nvSpPr>
        <p:spPr bwMode="auto">
          <a:xfrm>
            <a:off x="3352800" y="304800"/>
            <a:ext cx="363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400" b="1" i="0" u="none" strike="noStrike" kern="1200" cap="none" spc="0" normalizeH="0" baseline="0" noProof="0" dirty="0" err="1" smtClean="0">
                <a:ln>
                  <a:noFill/>
                </a:ln>
                <a:solidFill>
                  <a:srgbClr val="FEFF12"/>
                </a:solidFill>
                <a:effectLst/>
                <a:uLnTx/>
                <a:uFillTx/>
                <a:latin typeface="Calibri" panose="020F0502020204030204" pitchFamily="34" charset="0"/>
                <a:cs typeface="Calibri" panose="020F0502020204030204" pitchFamily="34" charset="0"/>
              </a:rPr>
              <a:t>Köttproduktion</a:t>
            </a:r>
            <a:endParaRPr kumimoji="0" lang="fr-FR" altLang="nl-NL" sz="2400" b="1" i="0" u="none" strike="noStrike" kern="1200" cap="none" spc="0" normalizeH="0" baseline="0" noProof="0" dirty="0">
              <a:ln>
                <a:noFill/>
              </a:ln>
              <a:solidFill>
                <a:srgbClr val="FEFF12"/>
              </a:solidFill>
              <a:effectLst/>
              <a:uLnTx/>
              <a:uFillTx/>
              <a:latin typeface="Calibri" panose="020F0502020204030204" pitchFamily="34" charset="0"/>
              <a:cs typeface="Calibri" panose="020F0502020204030204" pitchFamily="34" charset="0"/>
            </a:endParaRPr>
          </a:p>
        </p:txBody>
      </p:sp>
      <p:grpSp>
        <p:nvGrpSpPr>
          <p:cNvPr id="34820" name="Group 50">
            <a:extLst>
              <a:ext uri="{FF2B5EF4-FFF2-40B4-BE49-F238E27FC236}">
                <a16:creationId xmlns:a16="http://schemas.microsoft.com/office/drawing/2014/main" id="{04849AAF-6684-4453-82E6-B1AB22DA19FB}"/>
              </a:ext>
            </a:extLst>
          </p:cNvPr>
          <p:cNvGrpSpPr>
            <a:grpSpLocks/>
          </p:cNvGrpSpPr>
          <p:nvPr/>
        </p:nvGrpSpPr>
        <p:grpSpPr bwMode="auto">
          <a:xfrm>
            <a:off x="2259013" y="1344613"/>
            <a:ext cx="6838953" cy="5302250"/>
            <a:chOff x="1423" y="847"/>
            <a:chExt cx="4308" cy="3340"/>
          </a:xfrm>
        </p:grpSpPr>
        <p:sp>
          <p:nvSpPr>
            <p:cNvPr id="34822" name="Text Box 6">
              <a:extLst>
                <a:ext uri="{FF2B5EF4-FFF2-40B4-BE49-F238E27FC236}">
                  <a16:creationId xmlns:a16="http://schemas.microsoft.com/office/drawing/2014/main" id="{8A19F52C-2584-4A94-BDD8-EEBF967FD2D5}"/>
                </a:ext>
              </a:extLst>
            </p:cNvPr>
            <p:cNvSpPr txBox="1">
              <a:spLocks noChangeArrowheads="1"/>
            </p:cNvSpPr>
            <p:nvPr/>
          </p:nvSpPr>
          <p:spPr bwMode="auto">
            <a:xfrm>
              <a:off x="2143" y="4013"/>
              <a:ext cx="203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200" b="1" i="0" u="none" strike="noStrike" kern="1200" cap="none" spc="0" normalizeH="0" baseline="0" noProof="0" dirty="0" err="1" smtClean="0">
                  <a:ln>
                    <a:noFill/>
                  </a:ln>
                  <a:solidFill>
                    <a:srgbClr val="FEFF12"/>
                  </a:solidFill>
                  <a:effectLst/>
                  <a:uLnTx/>
                  <a:uFillTx/>
                  <a:latin typeface="Calibri" panose="020F0502020204030204" pitchFamily="34" charset="0"/>
                  <a:cs typeface="Calibri" panose="020F0502020204030204" pitchFamily="34" charset="0"/>
                </a:rPr>
                <a:t>Källa</a:t>
              </a:r>
              <a:r>
                <a:rPr kumimoji="0" lang="fr-BE" altLang="nl-NL" sz="1200" b="1" i="0" u="none" strike="noStrike" kern="1200" cap="none" spc="0" normalizeH="0" baseline="0" noProof="0" dirty="0" smtClean="0">
                  <a:ln>
                    <a:noFill/>
                  </a:ln>
                  <a:solidFill>
                    <a:srgbClr val="FEFF12"/>
                  </a:solidFill>
                  <a:effectLst/>
                  <a:uLnTx/>
                  <a:uFillTx/>
                  <a:latin typeface="Calibri" panose="020F0502020204030204" pitchFamily="34" charset="0"/>
                  <a:cs typeface="Calibri" panose="020F0502020204030204" pitchFamily="34" charset="0"/>
                </a:rPr>
                <a:t>: </a:t>
              </a:r>
              <a:r>
                <a:rPr kumimoji="0" lang="fr-BE" altLang="nl-NL" sz="1200" b="1" i="0" u="none" strike="noStrike" kern="1200" cap="none" spc="0" normalizeH="0" baseline="0" noProof="0" dirty="0">
                  <a:ln>
                    <a:noFill/>
                  </a:ln>
                  <a:solidFill>
                    <a:srgbClr val="FEFF12"/>
                  </a:solidFill>
                  <a:effectLst/>
                  <a:uLnTx/>
                  <a:uFillTx/>
                  <a:latin typeface="Calibri" panose="020F0502020204030204" pitchFamily="34" charset="0"/>
                  <a:cs typeface="Calibri" panose="020F0502020204030204" pitchFamily="34" charset="0"/>
                </a:rPr>
                <a:t>Institut de l</a:t>
              </a:r>
              <a:r>
                <a:rPr kumimoji="0" lang="fr-BE" altLang="fr-FR" sz="1200" b="1" i="0" u="none" strike="noStrike" kern="1200" cap="none" spc="0" normalizeH="0" baseline="0" noProof="0" dirty="0">
                  <a:ln>
                    <a:noFill/>
                  </a:ln>
                  <a:solidFill>
                    <a:srgbClr val="FEFF12"/>
                  </a:solidFill>
                  <a:effectLst/>
                  <a:uLnTx/>
                  <a:uFillTx/>
                  <a:latin typeface="Calibri" panose="020F0502020204030204" pitchFamily="34" charset="0"/>
                  <a:cs typeface="Calibri" panose="020F0502020204030204" pitchFamily="34" charset="0"/>
                </a:rPr>
                <a:t>’</a:t>
              </a:r>
              <a:r>
                <a:rPr kumimoji="0" lang="fr-BE" altLang="nl-NL" sz="1200" b="1" i="0" u="none" strike="noStrike" kern="1200" cap="none" spc="0" normalizeH="0" baseline="0" noProof="0" dirty="0">
                  <a:ln>
                    <a:noFill/>
                  </a:ln>
                  <a:solidFill>
                    <a:srgbClr val="FEFF12"/>
                  </a:solidFill>
                  <a:effectLst/>
                  <a:uLnTx/>
                  <a:uFillTx/>
                  <a:latin typeface="Calibri" panose="020F0502020204030204" pitchFamily="34" charset="0"/>
                  <a:cs typeface="Calibri" panose="020F0502020204030204" pitchFamily="34" charset="0"/>
                </a:rPr>
                <a:t>Elevage, 1993</a:t>
              </a:r>
              <a:endParaRPr kumimoji="0" lang="fr-FR" altLang="nl-NL" sz="1200" b="1" i="0" u="none" strike="noStrike" kern="1200" cap="none" spc="0" normalizeH="0" baseline="0" noProof="0" dirty="0">
                <a:ln>
                  <a:noFill/>
                </a:ln>
                <a:solidFill>
                  <a:srgbClr val="FEFF12"/>
                </a:solidFill>
                <a:effectLst/>
                <a:uLnTx/>
                <a:uFillTx/>
                <a:latin typeface="Calibri" panose="020F0502020204030204" pitchFamily="34" charset="0"/>
                <a:cs typeface="Calibri" panose="020F0502020204030204" pitchFamily="34" charset="0"/>
              </a:endParaRPr>
            </a:p>
          </p:txBody>
        </p:sp>
        <p:sp>
          <p:nvSpPr>
            <p:cNvPr id="34823" name="Text Box 7">
              <a:extLst>
                <a:ext uri="{FF2B5EF4-FFF2-40B4-BE49-F238E27FC236}">
                  <a16:creationId xmlns:a16="http://schemas.microsoft.com/office/drawing/2014/main" id="{C543F8EA-97E3-412B-8123-2106D290A72B}"/>
                </a:ext>
              </a:extLst>
            </p:cNvPr>
            <p:cNvSpPr txBox="1">
              <a:spLocks noChangeArrowheads="1"/>
            </p:cNvSpPr>
            <p:nvPr/>
          </p:nvSpPr>
          <p:spPr bwMode="auto">
            <a:xfrm>
              <a:off x="1680" y="1208"/>
              <a:ext cx="62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1400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4824" name="Text Box 8">
              <a:extLst>
                <a:ext uri="{FF2B5EF4-FFF2-40B4-BE49-F238E27FC236}">
                  <a16:creationId xmlns:a16="http://schemas.microsoft.com/office/drawing/2014/main" id="{022CF4E1-EEE3-4343-A0DD-7F3411C45A36}"/>
                </a:ext>
              </a:extLst>
            </p:cNvPr>
            <p:cNvSpPr txBox="1">
              <a:spLocks noChangeArrowheads="1"/>
            </p:cNvSpPr>
            <p:nvPr/>
          </p:nvSpPr>
          <p:spPr bwMode="auto">
            <a:xfrm>
              <a:off x="1680" y="1645"/>
              <a:ext cx="62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1200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4825" name="Text Box 9">
              <a:extLst>
                <a:ext uri="{FF2B5EF4-FFF2-40B4-BE49-F238E27FC236}">
                  <a16:creationId xmlns:a16="http://schemas.microsoft.com/office/drawing/2014/main" id="{B3FAE92D-AA77-4C45-8A8A-0C28B8C99556}"/>
                </a:ext>
              </a:extLst>
            </p:cNvPr>
            <p:cNvSpPr txBox="1">
              <a:spLocks noChangeArrowheads="1"/>
            </p:cNvSpPr>
            <p:nvPr/>
          </p:nvSpPr>
          <p:spPr bwMode="auto">
            <a:xfrm>
              <a:off x="1680" y="2078"/>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1000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4826" name="Line 10">
              <a:extLst>
                <a:ext uri="{FF2B5EF4-FFF2-40B4-BE49-F238E27FC236}">
                  <a16:creationId xmlns:a16="http://schemas.microsoft.com/office/drawing/2014/main" id="{64FC3361-B3CC-4BC3-B385-DA70CB982A39}"/>
                </a:ext>
              </a:extLst>
            </p:cNvPr>
            <p:cNvSpPr>
              <a:spLocks noChangeShapeType="1"/>
            </p:cNvSpPr>
            <p:nvPr/>
          </p:nvSpPr>
          <p:spPr bwMode="auto">
            <a:xfrm>
              <a:off x="2125" y="1320"/>
              <a:ext cx="1" cy="218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7" name="Line 11">
              <a:extLst>
                <a:ext uri="{FF2B5EF4-FFF2-40B4-BE49-F238E27FC236}">
                  <a16:creationId xmlns:a16="http://schemas.microsoft.com/office/drawing/2014/main" id="{0F363A0C-46B5-43C8-8EA0-C9A5E8A245D3}"/>
                </a:ext>
              </a:extLst>
            </p:cNvPr>
            <p:cNvSpPr>
              <a:spLocks noChangeShapeType="1"/>
            </p:cNvSpPr>
            <p:nvPr/>
          </p:nvSpPr>
          <p:spPr bwMode="auto">
            <a:xfrm>
              <a:off x="2125" y="3505"/>
              <a:ext cx="2763"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8" name="Line 12">
              <a:extLst>
                <a:ext uri="{FF2B5EF4-FFF2-40B4-BE49-F238E27FC236}">
                  <a16:creationId xmlns:a16="http://schemas.microsoft.com/office/drawing/2014/main" id="{1CC25E6E-E6B5-4236-8F75-FBF6007ADF4C}"/>
                </a:ext>
              </a:extLst>
            </p:cNvPr>
            <p:cNvSpPr>
              <a:spLocks noChangeShapeType="1"/>
            </p:cNvSpPr>
            <p:nvPr/>
          </p:nvSpPr>
          <p:spPr bwMode="auto">
            <a:xfrm flipV="1">
              <a:off x="2112" y="1392"/>
              <a:ext cx="2693" cy="2129"/>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9" name="Line 13">
              <a:extLst>
                <a:ext uri="{FF2B5EF4-FFF2-40B4-BE49-F238E27FC236}">
                  <a16:creationId xmlns:a16="http://schemas.microsoft.com/office/drawing/2014/main" id="{4C4D4E7D-6F93-4C92-9FD9-ACD05A9A8409}"/>
                </a:ext>
              </a:extLst>
            </p:cNvPr>
            <p:cNvSpPr>
              <a:spLocks noChangeShapeType="1"/>
            </p:cNvSpPr>
            <p:nvPr/>
          </p:nvSpPr>
          <p:spPr bwMode="auto">
            <a:xfrm>
              <a:off x="2042" y="3057"/>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0" name="Line 14">
              <a:extLst>
                <a:ext uri="{FF2B5EF4-FFF2-40B4-BE49-F238E27FC236}">
                  <a16:creationId xmlns:a16="http://schemas.microsoft.com/office/drawing/2014/main" id="{ED9AEEEB-6610-4D4C-A938-4691838BB030}"/>
                </a:ext>
              </a:extLst>
            </p:cNvPr>
            <p:cNvSpPr>
              <a:spLocks noChangeShapeType="1"/>
            </p:cNvSpPr>
            <p:nvPr/>
          </p:nvSpPr>
          <p:spPr bwMode="auto">
            <a:xfrm>
              <a:off x="2042" y="2665"/>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1" name="Line 15">
              <a:extLst>
                <a:ext uri="{FF2B5EF4-FFF2-40B4-BE49-F238E27FC236}">
                  <a16:creationId xmlns:a16="http://schemas.microsoft.com/office/drawing/2014/main" id="{9B2AE028-C02E-4258-937D-1BC1C089E71D}"/>
                </a:ext>
              </a:extLst>
            </p:cNvPr>
            <p:cNvSpPr>
              <a:spLocks noChangeShapeType="1"/>
            </p:cNvSpPr>
            <p:nvPr/>
          </p:nvSpPr>
          <p:spPr bwMode="auto">
            <a:xfrm>
              <a:off x="2042" y="2216"/>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2" name="Line 16">
              <a:extLst>
                <a:ext uri="{FF2B5EF4-FFF2-40B4-BE49-F238E27FC236}">
                  <a16:creationId xmlns:a16="http://schemas.microsoft.com/office/drawing/2014/main" id="{77A6B703-4BD7-4C21-BB90-B81DF36B18AD}"/>
                </a:ext>
              </a:extLst>
            </p:cNvPr>
            <p:cNvSpPr>
              <a:spLocks noChangeShapeType="1"/>
            </p:cNvSpPr>
            <p:nvPr/>
          </p:nvSpPr>
          <p:spPr bwMode="auto">
            <a:xfrm>
              <a:off x="2042" y="1768"/>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3" name="Line 17">
              <a:extLst>
                <a:ext uri="{FF2B5EF4-FFF2-40B4-BE49-F238E27FC236}">
                  <a16:creationId xmlns:a16="http://schemas.microsoft.com/office/drawing/2014/main" id="{7DA89CFC-1DE5-487E-BA33-9FD8A4C001B3}"/>
                </a:ext>
              </a:extLst>
            </p:cNvPr>
            <p:cNvSpPr>
              <a:spLocks noChangeShapeType="1"/>
            </p:cNvSpPr>
            <p:nvPr/>
          </p:nvSpPr>
          <p:spPr bwMode="auto">
            <a:xfrm>
              <a:off x="2064" y="1320"/>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4" name="Line 18">
              <a:extLst>
                <a:ext uri="{FF2B5EF4-FFF2-40B4-BE49-F238E27FC236}">
                  <a16:creationId xmlns:a16="http://schemas.microsoft.com/office/drawing/2014/main" id="{D12B1539-02BE-4921-9065-B818E8899D0D}"/>
                </a:ext>
              </a:extLst>
            </p:cNvPr>
            <p:cNvSpPr>
              <a:spLocks noChangeShapeType="1"/>
            </p:cNvSpPr>
            <p:nvPr/>
          </p:nvSpPr>
          <p:spPr bwMode="auto">
            <a:xfrm>
              <a:off x="2538"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5" name="Line 19">
              <a:extLst>
                <a:ext uri="{FF2B5EF4-FFF2-40B4-BE49-F238E27FC236}">
                  <a16:creationId xmlns:a16="http://schemas.microsoft.com/office/drawing/2014/main" id="{4B56ADDB-D1A8-4480-BB5A-C9AD6897D0FA}"/>
                </a:ext>
              </a:extLst>
            </p:cNvPr>
            <p:cNvSpPr>
              <a:spLocks noChangeShapeType="1"/>
            </p:cNvSpPr>
            <p:nvPr/>
          </p:nvSpPr>
          <p:spPr bwMode="auto">
            <a:xfrm>
              <a:off x="3046"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6" name="Line 20">
              <a:extLst>
                <a:ext uri="{FF2B5EF4-FFF2-40B4-BE49-F238E27FC236}">
                  <a16:creationId xmlns:a16="http://schemas.microsoft.com/office/drawing/2014/main" id="{A77F3BA2-C91A-45A5-9DB7-0D35B1F517C6}"/>
                </a:ext>
              </a:extLst>
            </p:cNvPr>
            <p:cNvSpPr>
              <a:spLocks noChangeShapeType="1"/>
            </p:cNvSpPr>
            <p:nvPr/>
          </p:nvSpPr>
          <p:spPr bwMode="auto">
            <a:xfrm>
              <a:off x="3555" y="3504"/>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7" name="Line 21">
              <a:extLst>
                <a:ext uri="{FF2B5EF4-FFF2-40B4-BE49-F238E27FC236}">
                  <a16:creationId xmlns:a16="http://schemas.microsoft.com/office/drawing/2014/main" id="{55E38F64-99D4-4686-8ADD-DBB30F28FB8B}"/>
                </a:ext>
              </a:extLst>
            </p:cNvPr>
            <p:cNvSpPr>
              <a:spLocks noChangeShapeType="1"/>
            </p:cNvSpPr>
            <p:nvPr/>
          </p:nvSpPr>
          <p:spPr bwMode="auto">
            <a:xfrm>
              <a:off x="4051"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8" name="Line 22">
              <a:extLst>
                <a:ext uri="{FF2B5EF4-FFF2-40B4-BE49-F238E27FC236}">
                  <a16:creationId xmlns:a16="http://schemas.microsoft.com/office/drawing/2014/main" id="{6788E867-977D-4934-A478-F4C2D376082E}"/>
                </a:ext>
              </a:extLst>
            </p:cNvPr>
            <p:cNvSpPr>
              <a:spLocks noChangeShapeType="1"/>
            </p:cNvSpPr>
            <p:nvPr/>
          </p:nvSpPr>
          <p:spPr bwMode="auto">
            <a:xfrm>
              <a:off x="4559"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9" name="Oval 23">
              <a:extLst>
                <a:ext uri="{FF2B5EF4-FFF2-40B4-BE49-F238E27FC236}">
                  <a16:creationId xmlns:a16="http://schemas.microsoft.com/office/drawing/2014/main" id="{D16CE0A1-01AA-4055-A3E6-212B07B05E14}"/>
                </a:ext>
              </a:extLst>
            </p:cNvPr>
            <p:cNvSpPr>
              <a:spLocks noChangeArrowheads="1"/>
            </p:cNvSpPr>
            <p:nvPr/>
          </p:nvSpPr>
          <p:spPr bwMode="auto">
            <a:xfrm>
              <a:off x="2570" y="2328"/>
              <a:ext cx="68" cy="57"/>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4840" name="Oval 24">
              <a:extLst>
                <a:ext uri="{FF2B5EF4-FFF2-40B4-BE49-F238E27FC236}">
                  <a16:creationId xmlns:a16="http://schemas.microsoft.com/office/drawing/2014/main" id="{2F06D678-C388-45A5-94D3-3A60D8AA27A9}"/>
                </a:ext>
              </a:extLst>
            </p:cNvPr>
            <p:cNvSpPr>
              <a:spLocks noChangeArrowheads="1"/>
            </p:cNvSpPr>
            <p:nvPr/>
          </p:nvSpPr>
          <p:spPr bwMode="auto">
            <a:xfrm>
              <a:off x="2888" y="2385"/>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4841" name="Oval 25">
              <a:extLst>
                <a:ext uri="{FF2B5EF4-FFF2-40B4-BE49-F238E27FC236}">
                  <a16:creationId xmlns:a16="http://schemas.microsoft.com/office/drawing/2014/main" id="{805E7BDE-11E9-4C9B-BFA2-82D9AC3EEC4F}"/>
                </a:ext>
              </a:extLst>
            </p:cNvPr>
            <p:cNvSpPr>
              <a:spLocks noChangeArrowheads="1"/>
            </p:cNvSpPr>
            <p:nvPr/>
          </p:nvSpPr>
          <p:spPr bwMode="auto">
            <a:xfrm>
              <a:off x="3015" y="2609"/>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4842" name="Oval 26">
              <a:extLst>
                <a:ext uri="{FF2B5EF4-FFF2-40B4-BE49-F238E27FC236}">
                  <a16:creationId xmlns:a16="http://schemas.microsoft.com/office/drawing/2014/main" id="{B2AB0AC7-2470-4A22-8E8C-02E5BD469200}"/>
                </a:ext>
              </a:extLst>
            </p:cNvPr>
            <p:cNvSpPr>
              <a:spLocks noChangeArrowheads="1"/>
            </p:cNvSpPr>
            <p:nvPr/>
          </p:nvSpPr>
          <p:spPr bwMode="auto">
            <a:xfrm>
              <a:off x="3333" y="3001"/>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4843" name="Oval 27">
              <a:extLst>
                <a:ext uri="{FF2B5EF4-FFF2-40B4-BE49-F238E27FC236}">
                  <a16:creationId xmlns:a16="http://schemas.microsoft.com/office/drawing/2014/main" id="{A16576FA-3897-4A1D-A59C-BA85C6F5F741}"/>
                </a:ext>
              </a:extLst>
            </p:cNvPr>
            <p:cNvSpPr>
              <a:spLocks noChangeArrowheads="1"/>
            </p:cNvSpPr>
            <p:nvPr/>
          </p:nvSpPr>
          <p:spPr bwMode="auto">
            <a:xfrm>
              <a:off x="3078" y="2328"/>
              <a:ext cx="70" cy="57"/>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4844" name="Oval 28">
              <a:extLst>
                <a:ext uri="{FF2B5EF4-FFF2-40B4-BE49-F238E27FC236}">
                  <a16:creationId xmlns:a16="http://schemas.microsoft.com/office/drawing/2014/main" id="{F9AFB017-0AA3-49A8-9FC0-DA96810BA344}"/>
                </a:ext>
              </a:extLst>
            </p:cNvPr>
            <p:cNvSpPr>
              <a:spLocks noChangeArrowheads="1"/>
            </p:cNvSpPr>
            <p:nvPr/>
          </p:nvSpPr>
          <p:spPr bwMode="auto">
            <a:xfrm>
              <a:off x="3078" y="2441"/>
              <a:ext cx="70"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4845" name="Oval 29">
              <a:extLst>
                <a:ext uri="{FF2B5EF4-FFF2-40B4-BE49-F238E27FC236}">
                  <a16:creationId xmlns:a16="http://schemas.microsoft.com/office/drawing/2014/main" id="{B9D44932-A1FB-46F5-96A3-D9B617642641}"/>
                </a:ext>
              </a:extLst>
            </p:cNvPr>
            <p:cNvSpPr>
              <a:spLocks noChangeArrowheads="1"/>
            </p:cNvSpPr>
            <p:nvPr/>
          </p:nvSpPr>
          <p:spPr bwMode="auto">
            <a:xfrm>
              <a:off x="3206" y="2553"/>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4846" name="Oval 30">
              <a:extLst>
                <a:ext uri="{FF2B5EF4-FFF2-40B4-BE49-F238E27FC236}">
                  <a16:creationId xmlns:a16="http://schemas.microsoft.com/office/drawing/2014/main" id="{D8EEDCE3-425C-4ED0-B35D-CE0ED84B1B00}"/>
                </a:ext>
              </a:extLst>
            </p:cNvPr>
            <p:cNvSpPr>
              <a:spLocks noChangeArrowheads="1"/>
            </p:cNvSpPr>
            <p:nvPr/>
          </p:nvSpPr>
          <p:spPr bwMode="auto">
            <a:xfrm>
              <a:off x="3396" y="2328"/>
              <a:ext cx="70" cy="57"/>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4847" name="Oval 31">
              <a:extLst>
                <a:ext uri="{FF2B5EF4-FFF2-40B4-BE49-F238E27FC236}">
                  <a16:creationId xmlns:a16="http://schemas.microsoft.com/office/drawing/2014/main" id="{00076A51-ABDB-47FB-AD68-FCF6E5F18F0D}"/>
                </a:ext>
              </a:extLst>
            </p:cNvPr>
            <p:cNvSpPr>
              <a:spLocks noChangeArrowheads="1"/>
            </p:cNvSpPr>
            <p:nvPr/>
          </p:nvSpPr>
          <p:spPr bwMode="auto">
            <a:xfrm>
              <a:off x="3333" y="2385"/>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4848" name="Oval 32">
              <a:extLst>
                <a:ext uri="{FF2B5EF4-FFF2-40B4-BE49-F238E27FC236}">
                  <a16:creationId xmlns:a16="http://schemas.microsoft.com/office/drawing/2014/main" id="{5807FE40-6895-488E-81EA-528751BD0294}"/>
                </a:ext>
              </a:extLst>
            </p:cNvPr>
            <p:cNvSpPr>
              <a:spLocks noChangeArrowheads="1"/>
            </p:cNvSpPr>
            <p:nvPr/>
          </p:nvSpPr>
          <p:spPr bwMode="auto">
            <a:xfrm>
              <a:off x="3651" y="2104"/>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4849" name="Oval 33">
              <a:extLst>
                <a:ext uri="{FF2B5EF4-FFF2-40B4-BE49-F238E27FC236}">
                  <a16:creationId xmlns:a16="http://schemas.microsoft.com/office/drawing/2014/main" id="{1F19490E-5087-4AA9-A1B5-71BCB7D36E44}"/>
                </a:ext>
              </a:extLst>
            </p:cNvPr>
            <p:cNvSpPr>
              <a:spLocks noChangeArrowheads="1"/>
            </p:cNvSpPr>
            <p:nvPr/>
          </p:nvSpPr>
          <p:spPr bwMode="auto">
            <a:xfrm>
              <a:off x="3714" y="1936"/>
              <a:ext cx="70"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4850" name="Oval 34">
              <a:extLst>
                <a:ext uri="{FF2B5EF4-FFF2-40B4-BE49-F238E27FC236}">
                  <a16:creationId xmlns:a16="http://schemas.microsoft.com/office/drawing/2014/main" id="{C3B1FD78-5A0F-40C7-85BB-FE9D4E93B343}"/>
                </a:ext>
              </a:extLst>
            </p:cNvPr>
            <p:cNvSpPr>
              <a:spLocks noChangeArrowheads="1"/>
            </p:cNvSpPr>
            <p:nvPr/>
          </p:nvSpPr>
          <p:spPr bwMode="auto">
            <a:xfrm>
              <a:off x="3651" y="1936"/>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4851" name="Oval 35">
              <a:extLst>
                <a:ext uri="{FF2B5EF4-FFF2-40B4-BE49-F238E27FC236}">
                  <a16:creationId xmlns:a16="http://schemas.microsoft.com/office/drawing/2014/main" id="{B41B12B9-9EDE-4C0E-BAF9-1F01935BFDB7}"/>
                </a:ext>
              </a:extLst>
            </p:cNvPr>
            <p:cNvSpPr>
              <a:spLocks noChangeArrowheads="1"/>
            </p:cNvSpPr>
            <p:nvPr/>
          </p:nvSpPr>
          <p:spPr bwMode="auto">
            <a:xfrm>
              <a:off x="4223" y="1656"/>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4852" name="Text Box 36">
              <a:extLst>
                <a:ext uri="{FF2B5EF4-FFF2-40B4-BE49-F238E27FC236}">
                  <a16:creationId xmlns:a16="http://schemas.microsoft.com/office/drawing/2014/main" id="{2A233CA3-B0FF-472F-9C4F-B61DB39611FD}"/>
                </a:ext>
              </a:extLst>
            </p:cNvPr>
            <p:cNvSpPr txBox="1">
              <a:spLocks noChangeArrowheads="1"/>
            </p:cNvSpPr>
            <p:nvPr/>
          </p:nvSpPr>
          <p:spPr bwMode="auto">
            <a:xfrm>
              <a:off x="1743" y="2538"/>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800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4853" name="Text Box 37">
              <a:extLst>
                <a:ext uri="{FF2B5EF4-FFF2-40B4-BE49-F238E27FC236}">
                  <a16:creationId xmlns:a16="http://schemas.microsoft.com/office/drawing/2014/main" id="{9CD518AF-B26A-450E-81DA-AEF8A7BEF1C8}"/>
                </a:ext>
              </a:extLst>
            </p:cNvPr>
            <p:cNvSpPr txBox="1">
              <a:spLocks noChangeArrowheads="1"/>
            </p:cNvSpPr>
            <p:nvPr/>
          </p:nvSpPr>
          <p:spPr bwMode="auto">
            <a:xfrm>
              <a:off x="1743" y="2918"/>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600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4854" name="Text Box 38">
              <a:extLst>
                <a:ext uri="{FF2B5EF4-FFF2-40B4-BE49-F238E27FC236}">
                  <a16:creationId xmlns:a16="http://schemas.microsoft.com/office/drawing/2014/main" id="{D5EFA520-BF0E-4746-A398-D189043E78C9}"/>
                </a:ext>
              </a:extLst>
            </p:cNvPr>
            <p:cNvSpPr txBox="1">
              <a:spLocks noChangeArrowheads="1"/>
            </p:cNvSpPr>
            <p:nvPr/>
          </p:nvSpPr>
          <p:spPr bwMode="auto">
            <a:xfrm>
              <a:off x="1730" y="3443"/>
              <a:ext cx="16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nl-NL" altLang="nl-NL" sz="12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4855" name="Text Box 39">
              <a:extLst>
                <a:ext uri="{FF2B5EF4-FFF2-40B4-BE49-F238E27FC236}">
                  <a16:creationId xmlns:a16="http://schemas.microsoft.com/office/drawing/2014/main" id="{1B7E823B-CB44-4DF3-ABBA-B1EBAFA9F9D6}"/>
                </a:ext>
              </a:extLst>
            </p:cNvPr>
            <p:cNvSpPr txBox="1">
              <a:spLocks noChangeArrowheads="1"/>
            </p:cNvSpPr>
            <p:nvPr/>
          </p:nvSpPr>
          <p:spPr bwMode="auto">
            <a:xfrm>
              <a:off x="1743" y="3338"/>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400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4856" name="Text Box 40">
              <a:extLst>
                <a:ext uri="{FF2B5EF4-FFF2-40B4-BE49-F238E27FC236}">
                  <a16:creationId xmlns:a16="http://schemas.microsoft.com/office/drawing/2014/main" id="{B079C5EF-9FF9-477B-83C5-7426ED7B9A3F}"/>
                </a:ext>
              </a:extLst>
            </p:cNvPr>
            <p:cNvSpPr txBox="1">
              <a:spLocks noChangeArrowheads="1"/>
            </p:cNvSpPr>
            <p:nvPr/>
          </p:nvSpPr>
          <p:spPr bwMode="auto">
            <a:xfrm>
              <a:off x="1920" y="3530"/>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400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4857" name="Text Box 41">
              <a:extLst>
                <a:ext uri="{FF2B5EF4-FFF2-40B4-BE49-F238E27FC236}">
                  <a16:creationId xmlns:a16="http://schemas.microsoft.com/office/drawing/2014/main" id="{F6DA60F0-14E3-4C3A-ACBB-7FCCE5D561F2}"/>
                </a:ext>
              </a:extLst>
            </p:cNvPr>
            <p:cNvSpPr txBox="1">
              <a:spLocks noChangeArrowheads="1"/>
            </p:cNvSpPr>
            <p:nvPr/>
          </p:nvSpPr>
          <p:spPr bwMode="auto">
            <a:xfrm>
              <a:off x="2366" y="3530"/>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600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4858" name="Text Box 42">
              <a:extLst>
                <a:ext uri="{FF2B5EF4-FFF2-40B4-BE49-F238E27FC236}">
                  <a16:creationId xmlns:a16="http://schemas.microsoft.com/office/drawing/2014/main" id="{75D49E9F-0238-43B2-925A-3EF1105A5326}"/>
                </a:ext>
              </a:extLst>
            </p:cNvPr>
            <p:cNvSpPr txBox="1">
              <a:spLocks noChangeArrowheads="1"/>
            </p:cNvSpPr>
            <p:nvPr/>
          </p:nvSpPr>
          <p:spPr bwMode="auto">
            <a:xfrm>
              <a:off x="2874" y="3530"/>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800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4859" name="Text Box 43">
              <a:extLst>
                <a:ext uri="{FF2B5EF4-FFF2-40B4-BE49-F238E27FC236}">
                  <a16:creationId xmlns:a16="http://schemas.microsoft.com/office/drawing/2014/main" id="{83F60D77-3FC9-4B14-8F19-B7E922A14B0A}"/>
                </a:ext>
              </a:extLst>
            </p:cNvPr>
            <p:cNvSpPr txBox="1">
              <a:spLocks noChangeArrowheads="1"/>
            </p:cNvSpPr>
            <p:nvPr/>
          </p:nvSpPr>
          <p:spPr bwMode="auto">
            <a:xfrm>
              <a:off x="3333" y="3522"/>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1000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4860" name="Text Box 44">
              <a:extLst>
                <a:ext uri="{FF2B5EF4-FFF2-40B4-BE49-F238E27FC236}">
                  <a16:creationId xmlns:a16="http://schemas.microsoft.com/office/drawing/2014/main" id="{88836E78-47F8-49C6-9180-E06FCD64B0FF}"/>
                </a:ext>
              </a:extLst>
            </p:cNvPr>
            <p:cNvSpPr txBox="1">
              <a:spLocks noChangeArrowheads="1"/>
            </p:cNvSpPr>
            <p:nvPr/>
          </p:nvSpPr>
          <p:spPr bwMode="auto">
            <a:xfrm>
              <a:off x="3840" y="3522"/>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1200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4861" name="Text Box 45">
              <a:extLst>
                <a:ext uri="{FF2B5EF4-FFF2-40B4-BE49-F238E27FC236}">
                  <a16:creationId xmlns:a16="http://schemas.microsoft.com/office/drawing/2014/main" id="{9DDC12DC-B6F3-4D99-A22E-F807B294BC3C}"/>
                </a:ext>
              </a:extLst>
            </p:cNvPr>
            <p:cNvSpPr txBox="1">
              <a:spLocks noChangeArrowheads="1"/>
            </p:cNvSpPr>
            <p:nvPr/>
          </p:nvSpPr>
          <p:spPr bwMode="auto">
            <a:xfrm>
              <a:off x="4350" y="3522"/>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1400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4862" name="Text Box 46">
              <a:extLst>
                <a:ext uri="{FF2B5EF4-FFF2-40B4-BE49-F238E27FC236}">
                  <a16:creationId xmlns:a16="http://schemas.microsoft.com/office/drawing/2014/main" id="{E5C76B47-F1B0-48AA-8B61-561A1DD617E9}"/>
                </a:ext>
              </a:extLst>
            </p:cNvPr>
            <p:cNvSpPr txBox="1">
              <a:spLocks noChangeArrowheads="1"/>
            </p:cNvSpPr>
            <p:nvPr/>
          </p:nvSpPr>
          <p:spPr bwMode="auto">
            <a:xfrm>
              <a:off x="1423" y="847"/>
              <a:ext cx="270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600" b="1" i="0" u="none" strike="noStrike" kern="1200" cap="none" spc="0" normalizeH="0" baseline="0" noProof="0" dirty="0" err="1" smtClean="0">
                  <a:ln>
                    <a:noFill/>
                  </a:ln>
                  <a:solidFill>
                    <a:srgbClr val="FF022B"/>
                  </a:solidFill>
                  <a:effectLst/>
                  <a:uLnTx/>
                  <a:uFillTx/>
                  <a:latin typeface="Calibri" panose="020F0502020204030204" pitchFamily="34" charset="0"/>
                  <a:cs typeface="Calibri" panose="020F0502020204030204" pitchFamily="34" charset="0"/>
                </a:rPr>
                <a:t>Daglig</a:t>
              </a:r>
              <a:r>
                <a:rPr kumimoji="0" lang="fr-BE" altLang="nl-NL" sz="1600" b="1" i="0" u="none" strike="noStrike" kern="1200" cap="none" spc="0" normalizeH="0" noProof="0" dirty="0" smtClean="0">
                  <a:ln>
                    <a:noFill/>
                  </a:ln>
                  <a:solidFill>
                    <a:srgbClr val="FF022B"/>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noProof="0" dirty="0" err="1" smtClean="0">
                  <a:ln>
                    <a:noFill/>
                  </a:ln>
                  <a:solidFill>
                    <a:srgbClr val="FF022B"/>
                  </a:solidFill>
                  <a:effectLst/>
                  <a:uLnTx/>
                  <a:uFillTx/>
                  <a:latin typeface="Calibri" panose="020F0502020204030204" pitchFamily="34" charset="0"/>
                  <a:cs typeface="Calibri" panose="020F0502020204030204" pitchFamily="34" charset="0"/>
                </a:rPr>
                <a:t>viktökning</a:t>
              </a:r>
              <a:r>
                <a:rPr kumimoji="0" lang="fr-BE" altLang="nl-NL" sz="1600" b="1" i="0" u="none" strike="noStrike" kern="1200" cap="none" spc="0" normalizeH="0" noProof="0" dirty="0" smtClean="0">
                  <a:ln>
                    <a:noFill/>
                  </a:ln>
                  <a:solidFill>
                    <a:srgbClr val="FF022B"/>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noProof="0" dirty="0" err="1" smtClean="0">
                  <a:ln>
                    <a:noFill/>
                  </a:ln>
                  <a:solidFill>
                    <a:srgbClr val="FF022B"/>
                  </a:solidFill>
                  <a:effectLst/>
                  <a:uLnTx/>
                  <a:uFillTx/>
                  <a:latin typeface="Calibri" panose="020F0502020204030204" pitchFamily="34" charset="0"/>
                  <a:cs typeface="Calibri" panose="020F0502020204030204" pitchFamily="34" charset="0"/>
                </a:rPr>
                <a:t>på</a:t>
              </a:r>
              <a:r>
                <a:rPr kumimoji="0" lang="fr-BE" altLang="nl-NL" sz="1600" b="1" i="0" u="none" strike="noStrike" kern="1200" cap="none" spc="0" normalizeH="0" noProof="0" dirty="0" smtClean="0">
                  <a:ln>
                    <a:noFill/>
                  </a:ln>
                  <a:solidFill>
                    <a:srgbClr val="FF022B"/>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noProof="0" dirty="0" err="1" smtClean="0">
                  <a:ln>
                    <a:noFill/>
                  </a:ln>
                  <a:solidFill>
                    <a:srgbClr val="FF022B"/>
                  </a:solidFill>
                  <a:effectLst/>
                  <a:uLnTx/>
                  <a:uFillTx/>
                  <a:latin typeface="Calibri" panose="020F0502020204030204" pitchFamily="34" charset="0"/>
                  <a:cs typeface="Calibri" panose="020F0502020204030204" pitchFamily="34" charset="0"/>
                </a:rPr>
                <a:t>klö</a:t>
              </a:r>
              <a:r>
                <a:rPr kumimoji="0" lang="fr-BE" altLang="nl-NL" sz="1600" b="1" i="0" u="none" strike="noStrike" kern="1200" cap="none" spc="0" normalizeH="0" baseline="0" noProof="0" dirty="0" err="1" smtClean="0">
                  <a:ln>
                    <a:noFill/>
                  </a:ln>
                  <a:solidFill>
                    <a:srgbClr val="FF022B"/>
                  </a:solidFill>
                  <a:effectLst/>
                  <a:uLnTx/>
                  <a:uFillTx/>
                  <a:latin typeface="Calibri" panose="020F0502020204030204" pitchFamily="34" charset="0"/>
                  <a:cs typeface="Calibri" panose="020F0502020204030204" pitchFamily="34" charset="0"/>
                </a:rPr>
                <a:t>ver</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cs typeface="Calibri" panose="020F0502020204030204" pitchFamily="34" charset="0"/>
                </a:rPr>
                <a:t>/</a:t>
              </a:r>
              <a:r>
                <a:rPr kumimoji="0" lang="fr-BE" altLang="nl-NL" sz="1600" b="1" i="0" u="none" strike="noStrike" kern="1200" cap="none" spc="0" normalizeH="0" baseline="0" noProof="0" dirty="0" err="1" smtClean="0">
                  <a:ln>
                    <a:noFill/>
                  </a:ln>
                  <a:solidFill>
                    <a:srgbClr val="FF022B"/>
                  </a:solidFill>
                  <a:effectLst/>
                  <a:uLnTx/>
                  <a:uFillTx/>
                  <a:latin typeface="Calibri" panose="020F0502020204030204" pitchFamily="34" charset="0"/>
                  <a:cs typeface="Calibri" panose="020F0502020204030204" pitchFamily="34" charset="0"/>
                </a:rPr>
                <a:t>gräsblandning</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cs typeface="Calibri" panose="020F0502020204030204" pitchFamily="34" charset="0"/>
                </a:rPr>
                <a:t>(g/d) </a:t>
              </a:r>
              <a:endParaRPr kumimoji="0" lang="fr-FR" altLang="nl-NL" sz="1600" b="1" i="0" u="none" strike="noStrike" kern="1200" cap="none" spc="0" normalizeH="0" baseline="0" noProof="0" dirty="0">
                <a:ln>
                  <a:noFill/>
                </a:ln>
                <a:solidFill>
                  <a:srgbClr val="FF022B"/>
                </a:solidFill>
                <a:effectLst/>
                <a:uLnTx/>
                <a:uFillTx/>
                <a:latin typeface="Calibri" panose="020F0502020204030204" pitchFamily="34" charset="0"/>
                <a:cs typeface="Calibri" panose="020F0502020204030204" pitchFamily="34" charset="0"/>
              </a:endParaRPr>
            </a:p>
          </p:txBody>
        </p:sp>
        <p:sp>
          <p:nvSpPr>
            <p:cNvPr id="34863" name="Text Box 47">
              <a:extLst>
                <a:ext uri="{FF2B5EF4-FFF2-40B4-BE49-F238E27FC236}">
                  <a16:creationId xmlns:a16="http://schemas.microsoft.com/office/drawing/2014/main" id="{86A0476C-4CD3-4750-A6B8-A88DD0884ED8}"/>
                </a:ext>
              </a:extLst>
            </p:cNvPr>
            <p:cNvSpPr txBox="1">
              <a:spLocks noChangeArrowheads="1"/>
            </p:cNvSpPr>
            <p:nvPr/>
          </p:nvSpPr>
          <p:spPr bwMode="auto">
            <a:xfrm>
              <a:off x="2366" y="1328"/>
              <a:ext cx="219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dirty="0" err="1" smtClean="0">
                  <a:ln>
                    <a:noFill/>
                  </a:ln>
                  <a:solidFill>
                    <a:srgbClr val="FF022B"/>
                  </a:solidFill>
                  <a:effectLst/>
                  <a:uLnTx/>
                  <a:uFillTx/>
                  <a:latin typeface="Calibri" panose="020F0502020204030204" pitchFamily="34" charset="0"/>
                  <a:cs typeface="Calibri" panose="020F0502020204030204" pitchFamily="34" charset="0"/>
                </a:rPr>
                <a:t>Medel</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err="1" smtClean="0">
                  <a:ln>
                    <a:noFill/>
                  </a:ln>
                  <a:solidFill>
                    <a:srgbClr val="FF022B"/>
                  </a:solidFill>
                  <a:effectLst/>
                  <a:uLnTx/>
                  <a:uFillTx/>
                  <a:latin typeface="Calibri" panose="020F0502020204030204" pitchFamily="34" charset="0"/>
                  <a:cs typeface="Calibri" panose="020F0502020204030204" pitchFamily="34" charset="0"/>
                </a:rPr>
                <a:t>för</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err="1" smtClean="0">
                  <a:ln>
                    <a:noFill/>
                  </a:ln>
                  <a:solidFill>
                    <a:srgbClr val="FF022B"/>
                  </a:solidFill>
                  <a:effectLst/>
                  <a:uLnTx/>
                  <a:uFillTx/>
                  <a:latin typeface="Calibri" panose="020F0502020204030204" pitchFamily="34" charset="0"/>
                  <a:cs typeface="Calibri" panose="020F0502020204030204" pitchFamily="34" charset="0"/>
                </a:rPr>
                <a:t>klöver</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cs typeface="Calibri" panose="020F0502020204030204" pitchFamily="34" charset="0"/>
                </a:rPr>
                <a:t>/</a:t>
              </a:r>
              <a:r>
                <a:rPr kumimoji="0" lang="fr-BE" altLang="nl-NL" sz="1600" b="1" i="0" u="none" strike="noStrike" kern="1200" cap="none" spc="0" normalizeH="0" baseline="0" noProof="0" dirty="0" err="1" smtClean="0">
                  <a:ln>
                    <a:noFill/>
                  </a:ln>
                  <a:solidFill>
                    <a:srgbClr val="FF022B"/>
                  </a:solidFill>
                  <a:effectLst/>
                  <a:uLnTx/>
                  <a:uFillTx/>
                  <a:latin typeface="Calibri" panose="020F0502020204030204" pitchFamily="34" charset="0"/>
                  <a:cs typeface="Calibri" panose="020F0502020204030204" pitchFamily="34" charset="0"/>
                </a:rPr>
                <a:t>gräsblandning</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cs typeface="Calibri" panose="020F0502020204030204" pitchFamily="34" charset="0"/>
                </a:rPr>
                <a:t>= 940</a:t>
              </a:r>
              <a:endParaRPr kumimoji="0" lang="fr-FR" altLang="nl-NL" sz="1600" b="1" i="0" u="none" strike="noStrike" kern="1200" cap="none" spc="0" normalizeH="0" baseline="0" noProof="0" dirty="0">
                <a:ln>
                  <a:noFill/>
                </a:ln>
                <a:solidFill>
                  <a:srgbClr val="FEFF12"/>
                </a:solidFill>
                <a:effectLst/>
                <a:uLnTx/>
                <a:uFillTx/>
                <a:latin typeface="Calibri" panose="020F0502020204030204" pitchFamily="34" charset="0"/>
                <a:cs typeface="Calibri" panose="020F0502020204030204" pitchFamily="34" charset="0"/>
              </a:endParaRPr>
            </a:p>
          </p:txBody>
        </p:sp>
        <p:sp>
          <p:nvSpPr>
            <p:cNvPr id="34864" name="Text Box 48">
              <a:extLst>
                <a:ext uri="{FF2B5EF4-FFF2-40B4-BE49-F238E27FC236}">
                  <a16:creationId xmlns:a16="http://schemas.microsoft.com/office/drawing/2014/main" id="{F95C14FD-C423-4BCC-A7C6-41FDC350016E}"/>
                </a:ext>
              </a:extLst>
            </p:cNvPr>
            <p:cNvSpPr txBox="1">
              <a:spLocks noChangeArrowheads="1"/>
            </p:cNvSpPr>
            <p:nvPr/>
          </p:nvSpPr>
          <p:spPr bwMode="auto">
            <a:xfrm>
              <a:off x="3460" y="2673"/>
              <a:ext cx="201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dirty="0" err="1" smtClean="0">
                  <a:ln>
                    <a:noFill/>
                  </a:ln>
                  <a:solidFill>
                    <a:srgbClr val="09FF3C"/>
                  </a:solidFill>
                  <a:effectLst/>
                  <a:uLnTx/>
                  <a:uFillTx/>
                  <a:latin typeface="Calibri" panose="020F0502020204030204" pitchFamily="34" charset="0"/>
                  <a:cs typeface="Calibri" panose="020F0502020204030204" pitchFamily="34" charset="0"/>
                </a:rPr>
                <a:t>Medel</a:t>
              </a:r>
              <a:r>
                <a:rPr kumimoji="0" lang="fr-BE" altLang="nl-NL" sz="1600" b="1" i="0" u="none" strike="noStrike" kern="1200" cap="none" spc="0" normalizeH="0" baseline="0" noProof="0" dirty="0" smtClean="0">
                  <a:ln>
                    <a:noFill/>
                  </a:ln>
                  <a:solidFill>
                    <a:srgbClr val="09FF3C"/>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err="1" smtClean="0">
                  <a:ln>
                    <a:noFill/>
                  </a:ln>
                  <a:solidFill>
                    <a:srgbClr val="09FF3C"/>
                  </a:solidFill>
                  <a:effectLst/>
                  <a:uLnTx/>
                  <a:uFillTx/>
                  <a:latin typeface="Calibri" panose="020F0502020204030204" pitchFamily="34" charset="0"/>
                  <a:cs typeface="Calibri" panose="020F0502020204030204" pitchFamily="34" charset="0"/>
                </a:rPr>
                <a:t>för</a:t>
              </a:r>
              <a:r>
                <a:rPr kumimoji="0" lang="fr-BE" altLang="nl-NL" sz="1600" b="1" i="0" u="none" strike="noStrike" kern="1200" cap="none" spc="0" normalizeH="0" baseline="0" noProof="0" dirty="0" smtClean="0">
                  <a:ln>
                    <a:noFill/>
                  </a:ln>
                  <a:solidFill>
                    <a:srgbClr val="09FF3C"/>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err="1" smtClean="0">
                  <a:ln>
                    <a:noFill/>
                  </a:ln>
                  <a:solidFill>
                    <a:srgbClr val="09FF3C"/>
                  </a:solidFill>
                  <a:effectLst/>
                  <a:uLnTx/>
                  <a:uFillTx/>
                  <a:latin typeface="Calibri" panose="020F0502020204030204" pitchFamily="34" charset="0"/>
                  <a:cs typeface="Calibri" panose="020F0502020204030204" pitchFamily="34" charset="0"/>
                </a:rPr>
                <a:t>gräs</a:t>
              </a:r>
              <a:r>
                <a:rPr kumimoji="0" lang="fr-BE" altLang="nl-NL" sz="1600" b="1" i="0" u="none" strike="noStrike" kern="1200" cap="none" spc="0" normalizeH="0" baseline="0" noProof="0" dirty="0" smtClean="0">
                  <a:ln>
                    <a:noFill/>
                  </a:ln>
                  <a:solidFill>
                    <a:srgbClr val="09FF3C"/>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a:ln>
                    <a:noFill/>
                  </a:ln>
                  <a:solidFill>
                    <a:srgbClr val="09FF3C"/>
                  </a:solidFill>
                  <a:effectLst/>
                  <a:uLnTx/>
                  <a:uFillTx/>
                  <a:latin typeface="Calibri" panose="020F0502020204030204" pitchFamily="34" charset="0"/>
                  <a:cs typeface="Calibri" panose="020F0502020204030204" pitchFamily="34" charset="0"/>
                </a:rPr>
                <a:t>= 908</a:t>
              </a:r>
              <a:endParaRPr kumimoji="0" lang="fr-FR" altLang="nl-NL" sz="1600" b="1" i="0" u="none" strike="noStrike" kern="1200" cap="none" spc="0" normalizeH="0" baseline="0" noProof="0" dirty="0">
                <a:ln>
                  <a:noFill/>
                </a:ln>
                <a:solidFill>
                  <a:srgbClr val="FEFF12"/>
                </a:solidFill>
                <a:effectLst/>
                <a:uLnTx/>
                <a:uFillTx/>
                <a:latin typeface="Calibri" panose="020F0502020204030204" pitchFamily="34" charset="0"/>
                <a:cs typeface="Calibri" panose="020F0502020204030204" pitchFamily="34" charset="0"/>
              </a:endParaRPr>
            </a:p>
          </p:txBody>
        </p:sp>
        <p:sp>
          <p:nvSpPr>
            <p:cNvPr id="34865" name="Text Box 49">
              <a:extLst>
                <a:ext uri="{FF2B5EF4-FFF2-40B4-BE49-F238E27FC236}">
                  <a16:creationId xmlns:a16="http://schemas.microsoft.com/office/drawing/2014/main" id="{8F67C05A-743E-4073-A630-8D9B56769347}"/>
                </a:ext>
              </a:extLst>
            </p:cNvPr>
            <p:cNvSpPr txBox="1">
              <a:spLocks noChangeArrowheads="1"/>
            </p:cNvSpPr>
            <p:nvPr/>
          </p:nvSpPr>
          <p:spPr bwMode="auto">
            <a:xfrm>
              <a:off x="3840" y="3700"/>
              <a:ext cx="189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600" b="1" i="0" u="none" strike="noStrike" kern="1200" cap="none" spc="0" normalizeH="0" baseline="0" noProof="0" dirty="0" err="1" smtClean="0">
                  <a:ln>
                    <a:noFill/>
                  </a:ln>
                  <a:solidFill>
                    <a:srgbClr val="09FF3C"/>
                  </a:solidFill>
                  <a:effectLst/>
                  <a:uLnTx/>
                  <a:uFillTx/>
                  <a:latin typeface="Calibri" panose="020F0502020204030204" pitchFamily="34" charset="0"/>
                  <a:cs typeface="Calibri" panose="020F0502020204030204" pitchFamily="34" charset="0"/>
                </a:rPr>
                <a:t>Daglig</a:t>
              </a:r>
              <a:r>
                <a:rPr kumimoji="0" lang="fr-BE" altLang="nl-NL" sz="1600" b="1" i="0" u="none" strike="noStrike" kern="1200" cap="none" spc="0" normalizeH="0" baseline="0" noProof="0" dirty="0" smtClean="0">
                  <a:ln>
                    <a:noFill/>
                  </a:ln>
                  <a:solidFill>
                    <a:srgbClr val="09FF3C"/>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err="1" smtClean="0">
                  <a:ln>
                    <a:noFill/>
                  </a:ln>
                  <a:solidFill>
                    <a:srgbClr val="09FF3C"/>
                  </a:solidFill>
                  <a:effectLst/>
                  <a:uLnTx/>
                  <a:uFillTx/>
                  <a:latin typeface="Calibri" panose="020F0502020204030204" pitchFamily="34" charset="0"/>
                  <a:cs typeface="Calibri" panose="020F0502020204030204" pitchFamily="34" charset="0"/>
                </a:rPr>
                <a:t>viktökning</a:t>
              </a:r>
              <a:r>
                <a:rPr kumimoji="0" lang="fr-BE" altLang="nl-NL" sz="1600" b="1" i="0" u="none" strike="noStrike" kern="1200" cap="none" spc="0" normalizeH="0" baseline="0" noProof="0" dirty="0" smtClean="0">
                  <a:ln>
                    <a:noFill/>
                  </a:ln>
                  <a:solidFill>
                    <a:srgbClr val="09FF3C"/>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err="1" smtClean="0">
                  <a:ln>
                    <a:noFill/>
                  </a:ln>
                  <a:solidFill>
                    <a:srgbClr val="09FF3C"/>
                  </a:solidFill>
                  <a:effectLst/>
                  <a:uLnTx/>
                  <a:uFillTx/>
                  <a:latin typeface="Calibri" panose="020F0502020204030204" pitchFamily="34" charset="0"/>
                  <a:cs typeface="Calibri" panose="020F0502020204030204" pitchFamily="34" charset="0"/>
                </a:rPr>
                <a:t>på</a:t>
              </a:r>
              <a:r>
                <a:rPr kumimoji="0" lang="fr-BE" altLang="nl-NL" sz="1600" b="1" i="0" u="none" strike="noStrike" kern="1200" cap="none" spc="0" normalizeH="0" baseline="0" noProof="0" dirty="0" smtClean="0">
                  <a:ln>
                    <a:noFill/>
                  </a:ln>
                  <a:solidFill>
                    <a:srgbClr val="09FF3C"/>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err="1" smtClean="0">
                  <a:ln>
                    <a:noFill/>
                  </a:ln>
                  <a:solidFill>
                    <a:srgbClr val="09FF3C"/>
                  </a:solidFill>
                  <a:effectLst/>
                  <a:uLnTx/>
                  <a:uFillTx/>
                  <a:latin typeface="Calibri" panose="020F0502020204030204" pitchFamily="34" charset="0"/>
                  <a:cs typeface="Calibri" panose="020F0502020204030204" pitchFamily="34" charset="0"/>
                </a:rPr>
                <a:t>rajgräs</a:t>
              </a:r>
              <a:r>
                <a:rPr kumimoji="0" lang="fr-BE" altLang="nl-NL" sz="1600" b="1" i="0" u="none" strike="noStrike" kern="1200" cap="none" spc="0" normalizeH="0" baseline="0" noProof="0" dirty="0" smtClean="0">
                  <a:ln>
                    <a:noFill/>
                  </a:ln>
                  <a:solidFill>
                    <a:srgbClr val="09FF3C"/>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a:ln>
                    <a:noFill/>
                  </a:ln>
                  <a:solidFill>
                    <a:srgbClr val="09FF3C"/>
                  </a:solidFill>
                  <a:effectLst/>
                  <a:uLnTx/>
                  <a:uFillTx/>
                  <a:latin typeface="Calibri" panose="020F0502020204030204" pitchFamily="34" charset="0"/>
                  <a:cs typeface="Calibri" panose="020F0502020204030204" pitchFamily="34" charset="0"/>
                </a:rPr>
                <a:t>(g/d)</a:t>
              </a:r>
              <a:endParaRPr kumimoji="0" lang="fr-FR" altLang="nl-NL" sz="1600" b="1" i="0" u="none" strike="noStrike" kern="1200" cap="none" spc="0" normalizeH="0" baseline="0" noProof="0" dirty="0">
                <a:ln>
                  <a:noFill/>
                </a:ln>
                <a:solidFill>
                  <a:srgbClr val="09FF3C"/>
                </a:solidFill>
                <a:effectLst/>
                <a:uLnTx/>
                <a:uFillTx/>
                <a:latin typeface="Calibri" panose="020F0502020204030204" pitchFamily="34" charset="0"/>
                <a:cs typeface="Calibri" panose="020F0502020204030204" pitchFamily="34" charset="0"/>
              </a:endParaRPr>
            </a:p>
          </p:txBody>
        </p:sp>
      </p:grpSp>
      <p:pic>
        <p:nvPicPr>
          <p:cNvPr id="34821" name="Picture 51" descr="image 1">
            <a:extLst>
              <a:ext uri="{FF2B5EF4-FFF2-40B4-BE49-F238E27FC236}">
                <a16:creationId xmlns:a16="http://schemas.microsoft.com/office/drawing/2014/main" id="{F3A5DF63-C4D5-45A3-B71D-E22158D47E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981200"/>
            <a:ext cx="11382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sv-SE" dirty="0"/>
          </a:p>
        </p:txBody>
      </p:sp>
    </p:spTree>
    <p:extLst>
      <p:ext uri="{BB962C8B-B14F-4D97-AF65-F5344CB8AC3E}">
        <p14:creationId xmlns:p14="http://schemas.microsoft.com/office/powerpoint/2010/main" val="232290227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6866" name="Text Box 5">
            <a:extLst>
              <a:ext uri="{FF2B5EF4-FFF2-40B4-BE49-F238E27FC236}">
                <a16:creationId xmlns:a16="http://schemas.microsoft.com/office/drawing/2014/main" id="{85968C60-26FA-4C07-80B5-C419840B50DE}"/>
              </a:ext>
            </a:extLst>
          </p:cNvPr>
          <p:cNvSpPr txBox="1">
            <a:spLocks noChangeArrowheads="1"/>
          </p:cNvSpPr>
          <p:nvPr/>
        </p:nvSpPr>
        <p:spPr bwMode="auto">
          <a:xfrm>
            <a:off x="3276600" y="381000"/>
            <a:ext cx="3328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400" b="1" i="0" u="none" strike="noStrike" kern="1200" cap="none" spc="0" normalizeH="0" baseline="0" noProof="0" dirty="0" err="1" smtClean="0">
                <a:ln>
                  <a:noFill/>
                </a:ln>
                <a:solidFill>
                  <a:srgbClr val="FEFF12"/>
                </a:solidFill>
                <a:effectLst/>
                <a:uLnTx/>
                <a:uFillTx/>
                <a:latin typeface="Calibri" panose="020F0502020204030204" pitchFamily="34" charset="0"/>
                <a:cs typeface="Calibri" panose="020F0502020204030204" pitchFamily="34" charset="0"/>
              </a:rPr>
              <a:t>Mjölkproduktion</a:t>
            </a:r>
            <a:endParaRPr kumimoji="0" lang="fr-FR" altLang="nl-NL" sz="2400" b="1" i="0" u="none" strike="noStrike" kern="1200" cap="none" spc="0" normalizeH="0" baseline="0" noProof="0" dirty="0">
              <a:ln>
                <a:noFill/>
              </a:ln>
              <a:solidFill>
                <a:srgbClr val="FEFF12"/>
              </a:solidFill>
              <a:effectLst/>
              <a:uLnTx/>
              <a:uFillTx/>
              <a:latin typeface="Calibri" panose="020F0502020204030204" pitchFamily="34" charset="0"/>
              <a:cs typeface="Calibri" panose="020F0502020204030204" pitchFamily="34" charset="0"/>
            </a:endParaRPr>
          </a:p>
        </p:txBody>
      </p:sp>
      <p:grpSp>
        <p:nvGrpSpPr>
          <p:cNvPr id="36867" name="Group 45">
            <a:extLst>
              <a:ext uri="{FF2B5EF4-FFF2-40B4-BE49-F238E27FC236}">
                <a16:creationId xmlns:a16="http://schemas.microsoft.com/office/drawing/2014/main" id="{381059AA-3CDF-484F-AA05-B1EFCBF339A2}"/>
              </a:ext>
            </a:extLst>
          </p:cNvPr>
          <p:cNvGrpSpPr>
            <a:grpSpLocks/>
          </p:cNvGrpSpPr>
          <p:nvPr/>
        </p:nvGrpSpPr>
        <p:grpSpPr bwMode="auto">
          <a:xfrm>
            <a:off x="2514600" y="1219200"/>
            <a:ext cx="5821363" cy="5454650"/>
            <a:chOff x="1584" y="768"/>
            <a:chExt cx="3667" cy="3436"/>
          </a:xfrm>
        </p:grpSpPr>
        <p:sp>
          <p:nvSpPr>
            <p:cNvPr id="36869" name="Text Box 4">
              <a:extLst>
                <a:ext uri="{FF2B5EF4-FFF2-40B4-BE49-F238E27FC236}">
                  <a16:creationId xmlns:a16="http://schemas.microsoft.com/office/drawing/2014/main" id="{03F4BD80-362C-410D-B9D3-E6DAB475AD90}"/>
                </a:ext>
              </a:extLst>
            </p:cNvPr>
            <p:cNvSpPr txBox="1">
              <a:spLocks noChangeArrowheads="1"/>
            </p:cNvSpPr>
            <p:nvPr/>
          </p:nvSpPr>
          <p:spPr bwMode="auto">
            <a:xfrm>
              <a:off x="2592" y="4010"/>
              <a:ext cx="201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dirty="0" err="1" smtClean="0">
                  <a:ln>
                    <a:noFill/>
                  </a:ln>
                  <a:solidFill>
                    <a:srgbClr val="FEFF12"/>
                  </a:solidFill>
                  <a:effectLst/>
                  <a:uLnTx/>
                  <a:uFillTx/>
                  <a:latin typeface="Calibri" panose="020F0502020204030204" pitchFamily="34" charset="0"/>
                  <a:cs typeface="Calibri" panose="020F0502020204030204" pitchFamily="34" charset="0"/>
                </a:rPr>
                <a:t>Källa</a:t>
              </a:r>
              <a:r>
                <a:rPr kumimoji="0" lang="fr-BE" altLang="nl-NL" sz="1400" b="1" i="0" u="none" strike="noStrike" kern="1200" cap="none" spc="0" normalizeH="0" baseline="0" noProof="0" dirty="0" smtClean="0">
                  <a:ln>
                    <a:noFill/>
                  </a:ln>
                  <a:solidFill>
                    <a:srgbClr val="FEFF12"/>
                  </a:solidFill>
                  <a:effectLst/>
                  <a:uLnTx/>
                  <a:uFillTx/>
                  <a:latin typeface="Calibri" panose="020F0502020204030204" pitchFamily="34" charset="0"/>
                  <a:cs typeface="Calibri" panose="020F0502020204030204" pitchFamily="34" charset="0"/>
                </a:rPr>
                <a:t>: </a:t>
              </a:r>
              <a:r>
                <a:rPr kumimoji="0" lang="fr-BE" altLang="nl-NL" sz="1400" b="1" i="0" u="none" strike="noStrike" kern="1200" cap="none" spc="0" normalizeH="0" baseline="0" noProof="0" dirty="0">
                  <a:ln>
                    <a:noFill/>
                  </a:ln>
                  <a:solidFill>
                    <a:srgbClr val="FEFF12"/>
                  </a:solidFill>
                  <a:effectLst/>
                  <a:uLnTx/>
                  <a:uFillTx/>
                  <a:latin typeface="Calibri" panose="020F0502020204030204" pitchFamily="34" charset="0"/>
                  <a:cs typeface="Calibri" panose="020F0502020204030204" pitchFamily="34" charset="0"/>
                </a:rPr>
                <a:t>Pflimlin </a:t>
              </a:r>
              <a:r>
                <a:rPr kumimoji="0" lang="fr-BE" altLang="nl-NL" sz="1400" b="1" i="1" u="none" strike="noStrike" kern="1200" cap="none" spc="0" normalizeH="0" baseline="0" noProof="0" dirty="0">
                  <a:ln>
                    <a:noFill/>
                  </a:ln>
                  <a:solidFill>
                    <a:srgbClr val="FEFF12"/>
                  </a:solidFill>
                  <a:effectLst/>
                  <a:uLnTx/>
                  <a:uFillTx/>
                  <a:latin typeface="Calibri" panose="020F0502020204030204" pitchFamily="34" charset="0"/>
                  <a:cs typeface="Calibri" panose="020F0502020204030204" pitchFamily="34" charset="0"/>
                </a:rPr>
                <a:t>et al</a:t>
              </a:r>
              <a:r>
                <a:rPr kumimoji="0" lang="fr-BE" altLang="nl-NL" sz="1400" b="1" i="0" u="none" strike="noStrike" kern="1200" cap="none" spc="0" normalizeH="0" baseline="0" noProof="0" dirty="0">
                  <a:ln>
                    <a:noFill/>
                  </a:ln>
                  <a:solidFill>
                    <a:srgbClr val="FEFF12"/>
                  </a:solidFill>
                  <a:effectLst/>
                  <a:uLnTx/>
                  <a:uFillTx/>
                  <a:latin typeface="Calibri" panose="020F0502020204030204" pitchFamily="34" charset="0"/>
                  <a:cs typeface="Calibri" panose="020F0502020204030204" pitchFamily="34" charset="0"/>
                </a:rPr>
                <a:t>., 1993</a:t>
              </a:r>
              <a:endParaRPr kumimoji="0" lang="fr-FR" altLang="nl-NL" sz="1400" b="1" i="0" u="none" strike="noStrike" kern="1200" cap="none" spc="0" normalizeH="0" baseline="0" noProof="0" dirty="0">
                <a:ln>
                  <a:noFill/>
                </a:ln>
                <a:solidFill>
                  <a:srgbClr val="FEFF12"/>
                </a:solidFill>
                <a:effectLst/>
                <a:uLnTx/>
                <a:uFillTx/>
                <a:latin typeface="Calibri" panose="020F0502020204030204" pitchFamily="34" charset="0"/>
                <a:cs typeface="Calibri" panose="020F0502020204030204" pitchFamily="34" charset="0"/>
              </a:endParaRPr>
            </a:p>
          </p:txBody>
        </p:sp>
        <p:sp>
          <p:nvSpPr>
            <p:cNvPr id="36870" name="Text Box 7">
              <a:extLst>
                <a:ext uri="{FF2B5EF4-FFF2-40B4-BE49-F238E27FC236}">
                  <a16:creationId xmlns:a16="http://schemas.microsoft.com/office/drawing/2014/main" id="{981074EB-076A-4235-A9D5-5574AFBA1939}"/>
                </a:ext>
              </a:extLst>
            </p:cNvPr>
            <p:cNvSpPr txBox="1">
              <a:spLocks noChangeArrowheads="1"/>
            </p:cNvSpPr>
            <p:nvPr/>
          </p:nvSpPr>
          <p:spPr bwMode="auto">
            <a:xfrm>
              <a:off x="1791" y="815"/>
              <a:ext cx="169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6871" name="Line 8">
              <a:extLst>
                <a:ext uri="{FF2B5EF4-FFF2-40B4-BE49-F238E27FC236}">
                  <a16:creationId xmlns:a16="http://schemas.microsoft.com/office/drawing/2014/main" id="{ED27C603-6553-45C8-922C-794FCA13D55F}"/>
                </a:ext>
              </a:extLst>
            </p:cNvPr>
            <p:cNvSpPr>
              <a:spLocks noChangeShapeType="1"/>
            </p:cNvSpPr>
            <p:nvPr/>
          </p:nvSpPr>
          <p:spPr bwMode="auto">
            <a:xfrm>
              <a:off x="1936" y="1248"/>
              <a:ext cx="1" cy="2118"/>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2" name="Line 9">
              <a:extLst>
                <a:ext uri="{FF2B5EF4-FFF2-40B4-BE49-F238E27FC236}">
                  <a16:creationId xmlns:a16="http://schemas.microsoft.com/office/drawing/2014/main" id="{0F674A70-14A6-4640-BE77-CA274CA884BA}"/>
                </a:ext>
              </a:extLst>
            </p:cNvPr>
            <p:cNvSpPr>
              <a:spLocks noChangeShapeType="1"/>
            </p:cNvSpPr>
            <p:nvPr/>
          </p:nvSpPr>
          <p:spPr bwMode="auto">
            <a:xfrm>
              <a:off x="1936" y="3366"/>
              <a:ext cx="2892"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3" name="Line 10">
              <a:extLst>
                <a:ext uri="{FF2B5EF4-FFF2-40B4-BE49-F238E27FC236}">
                  <a16:creationId xmlns:a16="http://schemas.microsoft.com/office/drawing/2014/main" id="{C00DE5B3-E4FE-43D6-8B07-9C5F9AABB96B}"/>
                </a:ext>
              </a:extLst>
            </p:cNvPr>
            <p:cNvSpPr>
              <a:spLocks noChangeShapeType="1"/>
            </p:cNvSpPr>
            <p:nvPr/>
          </p:nvSpPr>
          <p:spPr bwMode="auto">
            <a:xfrm>
              <a:off x="1867" y="2823"/>
              <a:ext cx="69"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4" name="Line 11">
              <a:extLst>
                <a:ext uri="{FF2B5EF4-FFF2-40B4-BE49-F238E27FC236}">
                  <a16:creationId xmlns:a16="http://schemas.microsoft.com/office/drawing/2014/main" id="{DA7DBAC7-1336-4B7A-BE7B-396E76114B78}"/>
                </a:ext>
              </a:extLst>
            </p:cNvPr>
            <p:cNvSpPr>
              <a:spLocks noChangeShapeType="1"/>
            </p:cNvSpPr>
            <p:nvPr/>
          </p:nvSpPr>
          <p:spPr bwMode="auto">
            <a:xfrm>
              <a:off x="1867" y="2335"/>
              <a:ext cx="69"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5" name="Line 12">
              <a:extLst>
                <a:ext uri="{FF2B5EF4-FFF2-40B4-BE49-F238E27FC236}">
                  <a16:creationId xmlns:a16="http://schemas.microsoft.com/office/drawing/2014/main" id="{2D4E0497-78AF-4E77-BDF4-CCEDBC9D5868}"/>
                </a:ext>
              </a:extLst>
            </p:cNvPr>
            <p:cNvSpPr>
              <a:spLocks noChangeShapeType="1"/>
            </p:cNvSpPr>
            <p:nvPr/>
          </p:nvSpPr>
          <p:spPr bwMode="auto">
            <a:xfrm>
              <a:off x="1867" y="1737"/>
              <a:ext cx="69" cy="2"/>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6" name="Line 13">
              <a:extLst>
                <a:ext uri="{FF2B5EF4-FFF2-40B4-BE49-F238E27FC236}">
                  <a16:creationId xmlns:a16="http://schemas.microsoft.com/office/drawing/2014/main" id="{7C9D15A0-1850-4A4B-B2A3-4E5DADFE0A4A}"/>
                </a:ext>
              </a:extLst>
            </p:cNvPr>
            <p:cNvSpPr>
              <a:spLocks noChangeShapeType="1"/>
            </p:cNvSpPr>
            <p:nvPr/>
          </p:nvSpPr>
          <p:spPr bwMode="auto">
            <a:xfrm>
              <a:off x="1867" y="1248"/>
              <a:ext cx="69"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7" name="Line 14">
              <a:extLst>
                <a:ext uri="{FF2B5EF4-FFF2-40B4-BE49-F238E27FC236}">
                  <a16:creationId xmlns:a16="http://schemas.microsoft.com/office/drawing/2014/main" id="{721A9F59-79CF-416A-AA33-A1739257D3EB}"/>
                </a:ext>
              </a:extLst>
            </p:cNvPr>
            <p:cNvSpPr>
              <a:spLocks noChangeShapeType="1"/>
            </p:cNvSpPr>
            <p:nvPr/>
          </p:nvSpPr>
          <p:spPr bwMode="auto">
            <a:xfrm flipV="1">
              <a:off x="1936" y="1248"/>
              <a:ext cx="2892" cy="2118"/>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8" name="Line 15">
              <a:extLst>
                <a:ext uri="{FF2B5EF4-FFF2-40B4-BE49-F238E27FC236}">
                  <a16:creationId xmlns:a16="http://schemas.microsoft.com/office/drawing/2014/main" id="{3992862B-DD68-4958-BDC1-010387841979}"/>
                </a:ext>
              </a:extLst>
            </p:cNvPr>
            <p:cNvSpPr>
              <a:spLocks noChangeShapeType="1"/>
            </p:cNvSpPr>
            <p:nvPr/>
          </p:nvSpPr>
          <p:spPr bwMode="auto">
            <a:xfrm>
              <a:off x="2642"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9" name="Line 16">
              <a:extLst>
                <a:ext uri="{FF2B5EF4-FFF2-40B4-BE49-F238E27FC236}">
                  <a16:creationId xmlns:a16="http://schemas.microsoft.com/office/drawing/2014/main" id="{9EFEBA9A-1E0C-405F-8DC5-0BE65BDE62F1}"/>
                </a:ext>
              </a:extLst>
            </p:cNvPr>
            <p:cNvSpPr>
              <a:spLocks noChangeShapeType="1"/>
            </p:cNvSpPr>
            <p:nvPr/>
          </p:nvSpPr>
          <p:spPr bwMode="auto">
            <a:xfrm>
              <a:off x="3418"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0" name="Line 17">
              <a:extLst>
                <a:ext uri="{FF2B5EF4-FFF2-40B4-BE49-F238E27FC236}">
                  <a16:creationId xmlns:a16="http://schemas.microsoft.com/office/drawing/2014/main" id="{7179C12C-DE23-47C6-A773-D2956C2658AE}"/>
                </a:ext>
              </a:extLst>
            </p:cNvPr>
            <p:cNvSpPr>
              <a:spLocks noChangeShapeType="1"/>
            </p:cNvSpPr>
            <p:nvPr/>
          </p:nvSpPr>
          <p:spPr bwMode="auto">
            <a:xfrm>
              <a:off x="4124"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1" name="Line 18">
              <a:extLst>
                <a:ext uri="{FF2B5EF4-FFF2-40B4-BE49-F238E27FC236}">
                  <a16:creationId xmlns:a16="http://schemas.microsoft.com/office/drawing/2014/main" id="{C2B218DE-9703-4E72-BF39-2E7D0DDFF9E3}"/>
                </a:ext>
              </a:extLst>
            </p:cNvPr>
            <p:cNvSpPr>
              <a:spLocks noChangeShapeType="1"/>
            </p:cNvSpPr>
            <p:nvPr/>
          </p:nvSpPr>
          <p:spPr bwMode="auto">
            <a:xfrm>
              <a:off x="4828"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2" name="Oval 19">
              <a:extLst>
                <a:ext uri="{FF2B5EF4-FFF2-40B4-BE49-F238E27FC236}">
                  <a16:creationId xmlns:a16="http://schemas.microsoft.com/office/drawing/2014/main" id="{32D89509-3E81-4132-8798-8718E418549E}"/>
                </a:ext>
              </a:extLst>
            </p:cNvPr>
            <p:cNvSpPr>
              <a:spLocks noChangeArrowheads="1"/>
            </p:cNvSpPr>
            <p:nvPr/>
          </p:nvSpPr>
          <p:spPr bwMode="auto">
            <a:xfrm>
              <a:off x="2501" y="2880"/>
              <a:ext cx="70"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6883" name="Oval 20">
              <a:extLst>
                <a:ext uri="{FF2B5EF4-FFF2-40B4-BE49-F238E27FC236}">
                  <a16:creationId xmlns:a16="http://schemas.microsoft.com/office/drawing/2014/main" id="{D3001690-94E1-415B-BFFC-E8760CC94936}"/>
                </a:ext>
              </a:extLst>
            </p:cNvPr>
            <p:cNvSpPr>
              <a:spLocks noChangeArrowheads="1"/>
            </p:cNvSpPr>
            <p:nvPr/>
          </p:nvSpPr>
          <p:spPr bwMode="auto">
            <a:xfrm>
              <a:off x="2925" y="2657"/>
              <a:ext cx="70"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6884" name="Oval 21">
              <a:extLst>
                <a:ext uri="{FF2B5EF4-FFF2-40B4-BE49-F238E27FC236}">
                  <a16:creationId xmlns:a16="http://schemas.microsoft.com/office/drawing/2014/main" id="{A5B4204B-B085-4133-B353-71A1E6400A9C}"/>
                </a:ext>
              </a:extLst>
            </p:cNvPr>
            <p:cNvSpPr>
              <a:spLocks noChangeArrowheads="1"/>
            </p:cNvSpPr>
            <p:nvPr/>
          </p:nvSpPr>
          <p:spPr bwMode="auto">
            <a:xfrm>
              <a:off x="2995" y="2440"/>
              <a:ext cx="70"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6885" name="Oval 22">
              <a:extLst>
                <a:ext uri="{FF2B5EF4-FFF2-40B4-BE49-F238E27FC236}">
                  <a16:creationId xmlns:a16="http://schemas.microsoft.com/office/drawing/2014/main" id="{A33AA5E6-E268-4D41-9A55-F4D34C092CB9}"/>
                </a:ext>
              </a:extLst>
            </p:cNvPr>
            <p:cNvSpPr>
              <a:spLocks noChangeArrowheads="1"/>
            </p:cNvSpPr>
            <p:nvPr/>
          </p:nvSpPr>
          <p:spPr bwMode="auto">
            <a:xfrm>
              <a:off x="2995" y="2548"/>
              <a:ext cx="70"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6886" name="Oval 23">
              <a:extLst>
                <a:ext uri="{FF2B5EF4-FFF2-40B4-BE49-F238E27FC236}">
                  <a16:creationId xmlns:a16="http://schemas.microsoft.com/office/drawing/2014/main" id="{799D4D17-75C6-4D38-B580-6C01230E6ACB}"/>
                </a:ext>
              </a:extLst>
            </p:cNvPr>
            <p:cNvSpPr>
              <a:spLocks noChangeArrowheads="1"/>
            </p:cNvSpPr>
            <p:nvPr/>
          </p:nvSpPr>
          <p:spPr bwMode="auto">
            <a:xfrm>
              <a:off x="3135" y="2440"/>
              <a:ext cx="71"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6887" name="Oval 24">
              <a:extLst>
                <a:ext uri="{FF2B5EF4-FFF2-40B4-BE49-F238E27FC236}">
                  <a16:creationId xmlns:a16="http://schemas.microsoft.com/office/drawing/2014/main" id="{F6C8E178-5448-4AD7-BC0E-91C2C6A898B2}"/>
                </a:ext>
              </a:extLst>
            </p:cNvPr>
            <p:cNvSpPr>
              <a:spLocks noChangeArrowheads="1"/>
            </p:cNvSpPr>
            <p:nvPr/>
          </p:nvSpPr>
          <p:spPr bwMode="auto">
            <a:xfrm>
              <a:off x="3277" y="2385"/>
              <a:ext cx="70" cy="55"/>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6888" name="Oval 25">
              <a:extLst>
                <a:ext uri="{FF2B5EF4-FFF2-40B4-BE49-F238E27FC236}">
                  <a16:creationId xmlns:a16="http://schemas.microsoft.com/office/drawing/2014/main" id="{0DFA44B3-2568-414E-A6AA-426C74F43061}"/>
                </a:ext>
              </a:extLst>
            </p:cNvPr>
            <p:cNvSpPr>
              <a:spLocks noChangeArrowheads="1"/>
            </p:cNvSpPr>
            <p:nvPr/>
          </p:nvSpPr>
          <p:spPr bwMode="auto">
            <a:xfrm>
              <a:off x="3277" y="2223"/>
              <a:ext cx="70"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6889" name="Oval 26">
              <a:extLst>
                <a:ext uri="{FF2B5EF4-FFF2-40B4-BE49-F238E27FC236}">
                  <a16:creationId xmlns:a16="http://schemas.microsoft.com/office/drawing/2014/main" id="{C5F09F39-6E7B-4D3E-A16E-C0ACCE900B11}"/>
                </a:ext>
              </a:extLst>
            </p:cNvPr>
            <p:cNvSpPr>
              <a:spLocks noChangeArrowheads="1"/>
            </p:cNvSpPr>
            <p:nvPr/>
          </p:nvSpPr>
          <p:spPr bwMode="auto">
            <a:xfrm flipV="1">
              <a:off x="3418" y="2331"/>
              <a:ext cx="71"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6890" name="Oval 27">
              <a:extLst>
                <a:ext uri="{FF2B5EF4-FFF2-40B4-BE49-F238E27FC236}">
                  <a16:creationId xmlns:a16="http://schemas.microsoft.com/office/drawing/2014/main" id="{19481119-21D7-4EDB-8A68-B8A7F2E93C07}"/>
                </a:ext>
              </a:extLst>
            </p:cNvPr>
            <p:cNvSpPr>
              <a:spLocks noChangeArrowheads="1"/>
            </p:cNvSpPr>
            <p:nvPr/>
          </p:nvSpPr>
          <p:spPr bwMode="auto">
            <a:xfrm>
              <a:off x="3559" y="2223"/>
              <a:ext cx="70"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6891" name="Oval 28">
              <a:extLst>
                <a:ext uri="{FF2B5EF4-FFF2-40B4-BE49-F238E27FC236}">
                  <a16:creationId xmlns:a16="http://schemas.microsoft.com/office/drawing/2014/main" id="{147D4094-CD23-40E1-899F-A8CBA9CCF6B5}"/>
                </a:ext>
              </a:extLst>
            </p:cNvPr>
            <p:cNvSpPr>
              <a:spLocks noChangeArrowheads="1"/>
            </p:cNvSpPr>
            <p:nvPr/>
          </p:nvSpPr>
          <p:spPr bwMode="auto">
            <a:xfrm>
              <a:off x="3982" y="1787"/>
              <a:ext cx="71" cy="55"/>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6892" name="Oval 29">
              <a:extLst>
                <a:ext uri="{FF2B5EF4-FFF2-40B4-BE49-F238E27FC236}">
                  <a16:creationId xmlns:a16="http://schemas.microsoft.com/office/drawing/2014/main" id="{9D7BF550-8716-49D7-AB21-FFB76D360974}"/>
                </a:ext>
              </a:extLst>
            </p:cNvPr>
            <p:cNvSpPr>
              <a:spLocks noChangeArrowheads="1"/>
            </p:cNvSpPr>
            <p:nvPr/>
          </p:nvSpPr>
          <p:spPr bwMode="auto">
            <a:xfrm>
              <a:off x="4124" y="1625"/>
              <a:ext cx="69"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6893" name="Oval 30">
              <a:extLst>
                <a:ext uri="{FF2B5EF4-FFF2-40B4-BE49-F238E27FC236}">
                  <a16:creationId xmlns:a16="http://schemas.microsoft.com/office/drawing/2014/main" id="{7D04AB3A-0F7B-4902-8965-80E30AC64371}"/>
                </a:ext>
              </a:extLst>
            </p:cNvPr>
            <p:cNvSpPr>
              <a:spLocks noChangeArrowheads="1"/>
            </p:cNvSpPr>
            <p:nvPr/>
          </p:nvSpPr>
          <p:spPr bwMode="auto">
            <a:xfrm>
              <a:off x="4193" y="1570"/>
              <a:ext cx="71" cy="55"/>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6894" name="Text Box 31">
              <a:extLst>
                <a:ext uri="{FF2B5EF4-FFF2-40B4-BE49-F238E27FC236}">
                  <a16:creationId xmlns:a16="http://schemas.microsoft.com/office/drawing/2014/main" id="{19C80196-620A-4D7E-BF4F-4680960C7543}"/>
                </a:ext>
              </a:extLst>
            </p:cNvPr>
            <p:cNvSpPr txBox="1">
              <a:spLocks noChangeArrowheads="1"/>
            </p:cNvSpPr>
            <p:nvPr/>
          </p:nvSpPr>
          <p:spPr bwMode="auto">
            <a:xfrm>
              <a:off x="1796" y="3362"/>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10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6895" name="Text Box 32">
              <a:extLst>
                <a:ext uri="{FF2B5EF4-FFF2-40B4-BE49-F238E27FC236}">
                  <a16:creationId xmlns:a16="http://schemas.microsoft.com/office/drawing/2014/main" id="{5D3E4C53-B174-4708-8A9D-E21EBBA7851C}"/>
                </a:ext>
              </a:extLst>
            </p:cNvPr>
            <p:cNvSpPr txBox="1">
              <a:spLocks noChangeArrowheads="1"/>
            </p:cNvSpPr>
            <p:nvPr/>
          </p:nvSpPr>
          <p:spPr bwMode="auto">
            <a:xfrm>
              <a:off x="2431" y="3362"/>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15</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6896" name="Text Box 33">
              <a:extLst>
                <a:ext uri="{FF2B5EF4-FFF2-40B4-BE49-F238E27FC236}">
                  <a16:creationId xmlns:a16="http://schemas.microsoft.com/office/drawing/2014/main" id="{A7BFB22F-FBF6-40D1-A81D-DFE8AE0E31DF}"/>
                </a:ext>
              </a:extLst>
            </p:cNvPr>
            <p:cNvSpPr txBox="1">
              <a:spLocks noChangeArrowheads="1"/>
            </p:cNvSpPr>
            <p:nvPr/>
          </p:nvSpPr>
          <p:spPr bwMode="auto">
            <a:xfrm>
              <a:off x="3277" y="3362"/>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20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6897" name="Text Box 34">
              <a:extLst>
                <a:ext uri="{FF2B5EF4-FFF2-40B4-BE49-F238E27FC236}">
                  <a16:creationId xmlns:a16="http://schemas.microsoft.com/office/drawing/2014/main" id="{AAECB1F5-530E-4ED3-8A16-84360CCAC649}"/>
                </a:ext>
              </a:extLst>
            </p:cNvPr>
            <p:cNvSpPr txBox="1">
              <a:spLocks noChangeArrowheads="1"/>
            </p:cNvSpPr>
            <p:nvPr/>
          </p:nvSpPr>
          <p:spPr bwMode="auto">
            <a:xfrm>
              <a:off x="3982" y="3362"/>
              <a:ext cx="49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25</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6898" name="Text Box 35">
              <a:extLst>
                <a:ext uri="{FF2B5EF4-FFF2-40B4-BE49-F238E27FC236}">
                  <a16:creationId xmlns:a16="http://schemas.microsoft.com/office/drawing/2014/main" id="{812CD3B7-EE35-467C-BC2E-1B23A383BDD4}"/>
                </a:ext>
              </a:extLst>
            </p:cNvPr>
            <p:cNvSpPr txBox="1">
              <a:spLocks noChangeArrowheads="1"/>
            </p:cNvSpPr>
            <p:nvPr/>
          </p:nvSpPr>
          <p:spPr bwMode="auto">
            <a:xfrm>
              <a:off x="4617" y="3362"/>
              <a:ext cx="4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30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6899" name="Text Box 36">
              <a:extLst>
                <a:ext uri="{FF2B5EF4-FFF2-40B4-BE49-F238E27FC236}">
                  <a16:creationId xmlns:a16="http://schemas.microsoft.com/office/drawing/2014/main" id="{5AAB1F5A-4BBE-4879-B62C-9F6BA4D35E31}"/>
                </a:ext>
              </a:extLst>
            </p:cNvPr>
            <p:cNvSpPr txBox="1">
              <a:spLocks noChangeArrowheads="1"/>
            </p:cNvSpPr>
            <p:nvPr/>
          </p:nvSpPr>
          <p:spPr bwMode="auto">
            <a:xfrm>
              <a:off x="1584" y="3200"/>
              <a:ext cx="4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10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6900" name="Text Box 37">
              <a:extLst>
                <a:ext uri="{FF2B5EF4-FFF2-40B4-BE49-F238E27FC236}">
                  <a16:creationId xmlns:a16="http://schemas.microsoft.com/office/drawing/2014/main" id="{EC8E0E34-2BF0-46AF-A56F-F50819EA7F7B}"/>
                </a:ext>
              </a:extLst>
            </p:cNvPr>
            <p:cNvSpPr txBox="1">
              <a:spLocks noChangeArrowheads="1"/>
            </p:cNvSpPr>
            <p:nvPr/>
          </p:nvSpPr>
          <p:spPr bwMode="auto">
            <a:xfrm>
              <a:off x="1584" y="2711"/>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15</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6901" name="Text Box 38">
              <a:extLst>
                <a:ext uri="{FF2B5EF4-FFF2-40B4-BE49-F238E27FC236}">
                  <a16:creationId xmlns:a16="http://schemas.microsoft.com/office/drawing/2014/main" id="{8BB82078-377B-4F4C-BC2D-CE1AE14DFA01}"/>
                </a:ext>
              </a:extLst>
            </p:cNvPr>
            <p:cNvSpPr txBox="1">
              <a:spLocks noChangeArrowheads="1"/>
            </p:cNvSpPr>
            <p:nvPr/>
          </p:nvSpPr>
          <p:spPr bwMode="auto">
            <a:xfrm>
              <a:off x="1584" y="2223"/>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20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6902" name="Text Box 39">
              <a:extLst>
                <a:ext uri="{FF2B5EF4-FFF2-40B4-BE49-F238E27FC236}">
                  <a16:creationId xmlns:a16="http://schemas.microsoft.com/office/drawing/2014/main" id="{0A7A2224-D02A-4F09-9160-5F9BC174807B}"/>
                </a:ext>
              </a:extLst>
            </p:cNvPr>
            <p:cNvSpPr txBox="1">
              <a:spLocks noChangeArrowheads="1"/>
            </p:cNvSpPr>
            <p:nvPr/>
          </p:nvSpPr>
          <p:spPr bwMode="auto">
            <a:xfrm>
              <a:off x="1584" y="1625"/>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25</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6903" name="Text Box 40">
              <a:extLst>
                <a:ext uri="{FF2B5EF4-FFF2-40B4-BE49-F238E27FC236}">
                  <a16:creationId xmlns:a16="http://schemas.microsoft.com/office/drawing/2014/main" id="{6E078E81-A5D3-424C-8E59-B18FF4EB18CB}"/>
                </a:ext>
              </a:extLst>
            </p:cNvPr>
            <p:cNvSpPr txBox="1">
              <a:spLocks noChangeArrowheads="1"/>
            </p:cNvSpPr>
            <p:nvPr/>
          </p:nvSpPr>
          <p:spPr bwMode="auto">
            <a:xfrm>
              <a:off x="1584" y="1136"/>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rPr>
                <a:t>30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cs typeface="Calibri" panose="020F0502020204030204" pitchFamily="34" charset="0"/>
              </a:endParaRPr>
            </a:p>
          </p:txBody>
        </p:sp>
        <p:sp>
          <p:nvSpPr>
            <p:cNvPr id="36904" name="Text Box 41">
              <a:extLst>
                <a:ext uri="{FF2B5EF4-FFF2-40B4-BE49-F238E27FC236}">
                  <a16:creationId xmlns:a16="http://schemas.microsoft.com/office/drawing/2014/main" id="{FA36EC0A-0AFC-4B95-8A92-AA70F5ADFC06}"/>
                </a:ext>
              </a:extLst>
            </p:cNvPr>
            <p:cNvSpPr txBox="1">
              <a:spLocks noChangeArrowheads="1"/>
            </p:cNvSpPr>
            <p:nvPr/>
          </p:nvSpPr>
          <p:spPr bwMode="auto">
            <a:xfrm>
              <a:off x="1680" y="768"/>
              <a:ext cx="271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fr-BE" altLang="nl-NL" sz="1600" b="1" dirty="0" smtClean="0">
                  <a:solidFill>
                    <a:srgbClr val="FF022B"/>
                  </a:solidFill>
                  <a:latin typeface="Calibri" panose="020F0502020204030204" pitchFamily="34" charset="0"/>
                  <a:cs typeface="Calibri" panose="020F0502020204030204" pitchFamily="34" charset="0"/>
                </a:rPr>
                <a:t>Mjölk </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cs typeface="Calibri" panose="020F0502020204030204" pitchFamily="34" charset="0"/>
                </a:rPr>
                <a:t>per ko </a:t>
              </a:r>
              <a:r>
                <a:rPr kumimoji="0" lang="fr-BE" altLang="nl-NL" sz="1600" b="1" i="0" u="none" strike="noStrike" kern="1200" cap="none" spc="0" normalizeH="0" baseline="0" noProof="0" dirty="0" err="1" smtClean="0">
                  <a:ln>
                    <a:noFill/>
                  </a:ln>
                  <a:solidFill>
                    <a:srgbClr val="FF022B"/>
                  </a:solidFill>
                  <a:effectLst/>
                  <a:uLnTx/>
                  <a:uFillTx/>
                  <a:latin typeface="Calibri" panose="020F0502020204030204" pitchFamily="34" charset="0"/>
                  <a:cs typeface="Calibri" panose="020F0502020204030204" pitchFamily="34" charset="0"/>
                </a:rPr>
                <a:t>på</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err="1" smtClean="0">
                  <a:ln>
                    <a:noFill/>
                  </a:ln>
                  <a:solidFill>
                    <a:srgbClr val="FF022B"/>
                  </a:solidFill>
                  <a:effectLst/>
                  <a:uLnTx/>
                  <a:uFillTx/>
                  <a:latin typeface="Calibri" panose="020F0502020204030204" pitchFamily="34" charset="0"/>
                  <a:cs typeface="Calibri" panose="020F0502020204030204" pitchFamily="34" charset="0"/>
                </a:rPr>
                <a:t>klöver</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cs typeface="Calibri" panose="020F0502020204030204" pitchFamily="34" charset="0"/>
                </a:rPr>
                <a:t>/</a:t>
              </a:r>
              <a:r>
                <a:rPr kumimoji="0" lang="fr-BE" altLang="nl-NL" sz="1600" b="1" i="0" u="none" strike="noStrike" kern="1200" cap="none" spc="0" normalizeH="0" baseline="0" noProof="0" dirty="0" err="1" smtClean="0">
                  <a:ln>
                    <a:noFill/>
                  </a:ln>
                  <a:solidFill>
                    <a:srgbClr val="FF022B"/>
                  </a:solidFill>
                  <a:effectLst/>
                  <a:uLnTx/>
                  <a:uFillTx/>
                  <a:latin typeface="Calibri" panose="020F0502020204030204" pitchFamily="34" charset="0"/>
                  <a:cs typeface="Calibri" panose="020F0502020204030204" pitchFamily="34" charset="0"/>
                </a:rPr>
                <a:t>gräsblandning</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cs typeface="Calibri" panose="020F0502020204030204" pitchFamily="34" charset="0"/>
                </a:rPr>
                <a:t>(</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cs typeface="Calibri" panose="020F0502020204030204" pitchFamily="34" charset="0"/>
                </a:rPr>
                <a:t>kg/dag)</a:t>
              </a:r>
              <a:endParaRPr kumimoji="0" lang="fr-FR" altLang="nl-NL" sz="1600" b="1" i="0" u="none" strike="noStrike" kern="1200" cap="none" spc="0" normalizeH="0" baseline="0" noProof="0" dirty="0">
                <a:ln>
                  <a:noFill/>
                </a:ln>
                <a:solidFill>
                  <a:srgbClr val="FF022B"/>
                </a:solidFill>
                <a:effectLst/>
                <a:uLnTx/>
                <a:uFillTx/>
                <a:latin typeface="Calibri" panose="020F0502020204030204" pitchFamily="34" charset="0"/>
                <a:cs typeface="Calibri" panose="020F0502020204030204" pitchFamily="34" charset="0"/>
              </a:endParaRPr>
            </a:p>
          </p:txBody>
        </p:sp>
        <p:sp>
          <p:nvSpPr>
            <p:cNvPr id="36905" name="Text Box 42">
              <a:extLst>
                <a:ext uri="{FF2B5EF4-FFF2-40B4-BE49-F238E27FC236}">
                  <a16:creationId xmlns:a16="http://schemas.microsoft.com/office/drawing/2014/main" id="{8719591F-C942-4EC8-B688-8388813EC957}"/>
                </a:ext>
              </a:extLst>
            </p:cNvPr>
            <p:cNvSpPr txBox="1">
              <a:spLocks noChangeArrowheads="1"/>
            </p:cNvSpPr>
            <p:nvPr/>
          </p:nvSpPr>
          <p:spPr bwMode="auto">
            <a:xfrm>
              <a:off x="2928" y="3648"/>
              <a:ext cx="206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dirty="0" smtClean="0">
                  <a:ln>
                    <a:noFill/>
                  </a:ln>
                  <a:solidFill>
                    <a:srgbClr val="09FF3C"/>
                  </a:solidFill>
                  <a:effectLst/>
                  <a:uLnTx/>
                  <a:uFillTx/>
                  <a:latin typeface="Calibri" panose="020F0502020204030204" pitchFamily="34" charset="0"/>
                  <a:cs typeface="Calibri" panose="020F0502020204030204" pitchFamily="34" charset="0"/>
                </a:rPr>
                <a:t>Mjölk per ko </a:t>
              </a:r>
              <a:r>
                <a:rPr kumimoji="0" lang="fr-BE" altLang="nl-NL" sz="1600" b="1" i="0" u="none" strike="noStrike" kern="1200" cap="none" spc="0" normalizeH="0" baseline="0" noProof="0" dirty="0" err="1" smtClean="0">
                  <a:ln>
                    <a:noFill/>
                  </a:ln>
                  <a:solidFill>
                    <a:srgbClr val="09FF3C"/>
                  </a:solidFill>
                  <a:effectLst/>
                  <a:uLnTx/>
                  <a:uFillTx/>
                  <a:latin typeface="Calibri" panose="020F0502020204030204" pitchFamily="34" charset="0"/>
                  <a:cs typeface="Calibri" panose="020F0502020204030204" pitchFamily="34" charset="0"/>
                </a:rPr>
                <a:t>på</a:t>
              </a:r>
              <a:r>
                <a:rPr kumimoji="0" lang="fr-BE" altLang="nl-NL" sz="1600" b="1" i="0" u="none" strike="noStrike" kern="1200" cap="none" spc="0" normalizeH="0" baseline="0" noProof="0" dirty="0" smtClean="0">
                  <a:ln>
                    <a:noFill/>
                  </a:ln>
                  <a:solidFill>
                    <a:srgbClr val="09FF3C"/>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err="1" smtClean="0">
                  <a:ln>
                    <a:noFill/>
                  </a:ln>
                  <a:solidFill>
                    <a:srgbClr val="09FF3C"/>
                  </a:solidFill>
                  <a:effectLst/>
                  <a:uLnTx/>
                  <a:uFillTx/>
                  <a:latin typeface="Calibri" panose="020F0502020204030204" pitchFamily="34" charset="0"/>
                  <a:cs typeface="Calibri" panose="020F0502020204030204" pitchFamily="34" charset="0"/>
                </a:rPr>
                <a:t>gräs</a:t>
              </a:r>
              <a:r>
                <a:rPr kumimoji="0" lang="fr-BE" altLang="nl-NL" sz="1600" b="1" i="0" u="none" strike="noStrike" kern="1200" cap="none" spc="0" normalizeH="0" baseline="0" noProof="0" dirty="0" smtClean="0">
                  <a:ln>
                    <a:noFill/>
                  </a:ln>
                  <a:solidFill>
                    <a:srgbClr val="09FF3C"/>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a:ln>
                    <a:noFill/>
                  </a:ln>
                  <a:solidFill>
                    <a:srgbClr val="09FF3C"/>
                  </a:solidFill>
                  <a:effectLst/>
                  <a:uLnTx/>
                  <a:uFillTx/>
                  <a:latin typeface="Calibri" panose="020F0502020204030204" pitchFamily="34" charset="0"/>
                  <a:cs typeface="Calibri" panose="020F0502020204030204" pitchFamily="34" charset="0"/>
                </a:rPr>
                <a:t>(</a:t>
              </a:r>
              <a:r>
                <a:rPr kumimoji="0" lang="fr-BE" altLang="nl-NL" sz="1600" b="1" i="0" u="none" strike="noStrike" kern="1200" cap="none" spc="0" normalizeH="0" baseline="0" noProof="0" dirty="0" smtClean="0">
                  <a:ln>
                    <a:noFill/>
                  </a:ln>
                  <a:solidFill>
                    <a:srgbClr val="09FF3C"/>
                  </a:solidFill>
                  <a:effectLst/>
                  <a:uLnTx/>
                  <a:uFillTx/>
                  <a:latin typeface="Calibri" panose="020F0502020204030204" pitchFamily="34" charset="0"/>
                  <a:cs typeface="Calibri" panose="020F0502020204030204" pitchFamily="34" charset="0"/>
                </a:rPr>
                <a:t>kg/dag)</a:t>
              </a:r>
              <a:endParaRPr kumimoji="0" lang="fr-FR" altLang="nl-NL" sz="1600" b="1" i="0" u="none" strike="noStrike" kern="1200" cap="none" spc="0" normalizeH="0" baseline="0" noProof="0" dirty="0">
                <a:ln>
                  <a:noFill/>
                </a:ln>
                <a:solidFill>
                  <a:srgbClr val="09FF3C"/>
                </a:solidFill>
                <a:effectLst/>
                <a:uLnTx/>
                <a:uFillTx/>
                <a:latin typeface="Calibri" panose="020F0502020204030204" pitchFamily="34" charset="0"/>
                <a:cs typeface="Calibri" panose="020F0502020204030204" pitchFamily="34" charset="0"/>
              </a:endParaRPr>
            </a:p>
          </p:txBody>
        </p:sp>
        <p:sp>
          <p:nvSpPr>
            <p:cNvPr id="36906" name="Text Box 43">
              <a:extLst>
                <a:ext uri="{FF2B5EF4-FFF2-40B4-BE49-F238E27FC236}">
                  <a16:creationId xmlns:a16="http://schemas.microsoft.com/office/drawing/2014/main" id="{3C54D711-7955-4139-A722-B09CA973F2F0}"/>
                </a:ext>
              </a:extLst>
            </p:cNvPr>
            <p:cNvSpPr txBox="1">
              <a:spLocks noChangeArrowheads="1"/>
            </p:cNvSpPr>
            <p:nvPr/>
          </p:nvSpPr>
          <p:spPr bwMode="auto">
            <a:xfrm>
              <a:off x="2190" y="1204"/>
              <a:ext cx="242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dirty="0" err="1" smtClean="0">
                  <a:ln>
                    <a:noFill/>
                  </a:ln>
                  <a:solidFill>
                    <a:srgbClr val="FF022B"/>
                  </a:solidFill>
                  <a:effectLst/>
                  <a:uLnTx/>
                  <a:uFillTx/>
                  <a:latin typeface="Calibri" panose="020F0502020204030204" pitchFamily="34" charset="0"/>
                  <a:cs typeface="Calibri" panose="020F0502020204030204" pitchFamily="34" charset="0"/>
                </a:rPr>
                <a:t>Medel</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err="1" smtClean="0">
                  <a:ln>
                    <a:noFill/>
                  </a:ln>
                  <a:solidFill>
                    <a:srgbClr val="FF022B"/>
                  </a:solidFill>
                  <a:effectLst/>
                  <a:uLnTx/>
                  <a:uFillTx/>
                  <a:latin typeface="Calibri" panose="020F0502020204030204" pitchFamily="34" charset="0"/>
                  <a:cs typeface="Calibri" panose="020F0502020204030204" pitchFamily="34" charset="0"/>
                </a:rPr>
                <a:t>på</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err="1" smtClean="0">
                  <a:ln>
                    <a:noFill/>
                  </a:ln>
                  <a:solidFill>
                    <a:srgbClr val="FF022B"/>
                  </a:solidFill>
                  <a:effectLst/>
                  <a:uLnTx/>
                  <a:uFillTx/>
                  <a:latin typeface="Calibri" panose="020F0502020204030204" pitchFamily="34" charset="0"/>
                  <a:cs typeface="Calibri" panose="020F0502020204030204" pitchFamily="34" charset="0"/>
                </a:rPr>
                <a:t>klöver</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cs typeface="Calibri" panose="020F0502020204030204" pitchFamily="34" charset="0"/>
                </a:rPr>
                <a:t>/</a:t>
              </a:r>
              <a:r>
                <a:rPr kumimoji="0" lang="fr-BE" altLang="nl-NL" sz="1600" b="1" i="0" u="none" strike="noStrike" kern="1200" cap="none" spc="0" normalizeH="0" baseline="0" noProof="0" dirty="0" err="1" smtClean="0">
                  <a:ln>
                    <a:noFill/>
                  </a:ln>
                  <a:solidFill>
                    <a:srgbClr val="FF022B"/>
                  </a:solidFill>
                  <a:effectLst/>
                  <a:uLnTx/>
                  <a:uFillTx/>
                  <a:latin typeface="Calibri" panose="020F0502020204030204" pitchFamily="34" charset="0"/>
                  <a:cs typeface="Calibri" panose="020F0502020204030204" pitchFamily="34" charset="0"/>
                </a:rPr>
                <a:t>gräsblandning</a:t>
              </a:r>
              <a:r>
                <a:rPr kumimoji="0" lang="fr-BE" altLang="nl-NL" sz="1600" b="1" i="0" u="none" strike="noStrike" kern="1200" cap="none" spc="0" normalizeH="0" baseline="0" noProof="0" dirty="0" smtClean="0">
                  <a:ln>
                    <a:noFill/>
                  </a:ln>
                  <a:solidFill>
                    <a:srgbClr val="FF022B"/>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cs typeface="Calibri" panose="020F0502020204030204" pitchFamily="34" charset="0"/>
                </a:rPr>
                <a:t>= 20,2</a:t>
              </a:r>
              <a:endParaRPr kumimoji="0" lang="fr-FR" altLang="nl-NL" sz="1600" b="1" i="0" u="none" strike="noStrike" kern="1200" cap="none" spc="0" normalizeH="0" baseline="0" noProof="0" dirty="0">
                <a:ln>
                  <a:noFill/>
                </a:ln>
                <a:solidFill>
                  <a:srgbClr val="FF022B"/>
                </a:solidFill>
                <a:effectLst/>
                <a:uLnTx/>
                <a:uFillTx/>
                <a:latin typeface="Calibri" panose="020F0502020204030204" pitchFamily="34" charset="0"/>
                <a:cs typeface="Calibri" panose="020F0502020204030204" pitchFamily="34" charset="0"/>
              </a:endParaRPr>
            </a:p>
          </p:txBody>
        </p:sp>
        <p:sp>
          <p:nvSpPr>
            <p:cNvPr id="36907" name="Text Box 44">
              <a:extLst>
                <a:ext uri="{FF2B5EF4-FFF2-40B4-BE49-F238E27FC236}">
                  <a16:creationId xmlns:a16="http://schemas.microsoft.com/office/drawing/2014/main" id="{E30583A9-9E7C-49E2-9AA1-ED90E0DB6ED3}"/>
                </a:ext>
              </a:extLst>
            </p:cNvPr>
            <p:cNvSpPr txBox="1">
              <a:spLocks noChangeArrowheads="1"/>
            </p:cNvSpPr>
            <p:nvPr/>
          </p:nvSpPr>
          <p:spPr bwMode="auto">
            <a:xfrm>
              <a:off x="3504" y="2592"/>
              <a:ext cx="174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dirty="0" err="1" smtClean="0">
                  <a:ln>
                    <a:noFill/>
                  </a:ln>
                  <a:solidFill>
                    <a:srgbClr val="09FF3C"/>
                  </a:solidFill>
                  <a:effectLst/>
                  <a:uLnTx/>
                  <a:uFillTx/>
                  <a:latin typeface="Calibri" panose="020F0502020204030204" pitchFamily="34" charset="0"/>
                  <a:cs typeface="Calibri" panose="020F0502020204030204" pitchFamily="34" charset="0"/>
                </a:rPr>
                <a:t>Medel</a:t>
              </a:r>
              <a:r>
                <a:rPr kumimoji="0" lang="fr-BE" altLang="nl-NL" sz="1600" b="1" i="0" u="none" strike="noStrike" kern="1200" cap="none" spc="0" normalizeH="0" baseline="0" noProof="0" dirty="0" smtClean="0">
                  <a:ln>
                    <a:noFill/>
                  </a:ln>
                  <a:solidFill>
                    <a:srgbClr val="09FF3C"/>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err="1" smtClean="0">
                  <a:ln>
                    <a:noFill/>
                  </a:ln>
                  <a:solidFill>
                    <a:srgbClr val="09FF3C"/>
                  </a:solidFill>
                  <a:effectLst/>
                  <a:uLnTx/>
                  <a:uFillTx/>
                  <a:latin typeface="Calibri" panose="020F0502020204030204" pitchFamily="34" charset="0"/>
                  <a:cs typeface="Calibri" panose="020F0502020204030204" pitchFamily="34" charset="0"/>
                </a:rPr>
                <a:t>på</a:t>
              </a:r>
              <a:r>
                <a:rPr kumimoji="0" lang="fr-BE" altLang="nl-NL" sz="1600" b="1" i="0" u="none" strike="noStrike" kern="1200" cap="none" spc="0" normalizeH="0" baseline="0" noProof="0" dirty="0" smtClean="0">
                  <a:ln>
                    <a:noFill/>
                  </a:ln>
                  <a:solidFill>
                    <a:srgbClr val="09FF3C"/>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err="1" smtClean="0">
                  <a:ln>
                    <a:noFill/>
                  </a:ln>
                  <a:solidFill>
                    <a:srgbClr val="09FF3C"/>
                  </a:solidFill>
                  <a:effectLst/>
                  <a:uLnTx/>
                  <a:uFillTx/>
                  <a:latin typeface="Calibri" panose="020F0502020204030204" pitchFamily="34" charset="0"/>
                  <a:cs typeface="Calibri" panose="020F0502020204030204" pitchFamily="34" charset="0"/>
                </a:rPr>
                <a:t>gräs</a:t>
              </a:r>
              <a:r>
                <a:rPr kumimoji="0" lang="fr-BE" altLang="nl-NL" sz="1600" b="1" i="0" u="none" strike="noStrike" kern="1200" cap="none" spc="0" normalizeH="0" baseline="0" noProof="0" dirty="0" smtClean="0">
                  <a:ln>
                    <a:noFill/>
                  </a:ln>
                  <a:solidFill>
                    <a:srgbClr val="09FF3C"/>
                  </a:solidFill>
                  <a:effectLst/>
                  <a:uLnTx/>
                  <a:uFillTx/>
                  <a:latin typeface="Calibri" panose="020F0502020204030204" pitchFamily="34" charset="0"/>
                  <a:cs typeface="Calibri" panose="020F0502020204030204" pitchFamily="34" charset="0"/>
                </a:rPr>
                <a:t> </a:t>
              </a:r>
              <a:r>
                <a:rPr kumimoji="0" lang="fr-BE" altLang="nl-NL" sz="1600" b="1" i="0" u="none" strike="noStrike" kern="1200" cap="none" spc="0" normalizeH="0" baseline="0" noProof="0" dirty="0">
                  <a:ln>
                    <a:noFill/>
                  </a:ln>
                  <a:solidFill>
                    <a:srgbClr val="09FF3C"/>
                  </a:solidFill>
                  <a:effectLst/>
                  <a:uLnTx/>
                  <a:uFillTx/>
                  <a:latin typeface="Calibri" panose="020F0502020204030204" pitchFamily="34" charset="0"/>
                  <a:cs typeface="Calibri" panose="020F0502020204030204" pitchFamily="34" charset="0"/>
                </a:rPr>
                <a:t>= 19,9</a:t>
              </a:r>
              <a:endParaRPr kumimoji="0" lang="fr-FR" altLang="nl-NL" sz="1600" b="1" i="0" u="none" strike="noStrike" kern="1200" cap="none" spc="0" normalizeH="0" baseline="0" noProof="0" dirty="0">
                <a:ln>
                  <a:noFill/>
                </a:ln>
                <a:solidFill>
                  <a:srgbClr val="09FF3C"/>
                </a:solidFill>
                <a:effectLst/>
                <a:uLnTx/>
                <a:uFillTx/>
                <a:latin typeface="Calibri" panose="020F0502020204030204" pitchFamily="34" charset="0"/>
                <a:cs typeface="Calibri" panose="020F0502020204030204" pitchFamily="34" charset="0"/>
              </a:endParaRPr>
            </a:p>
          </p:txBody>
        </p:sp>
      </p:grpSp>
      <p:pic>
        <p:nvPicPr>
          <p:cNvPr id="36868" name="Picture 46" descr="image 1">
            <a:extLst>
              <a:ext uri="{FF2B5EF4-FFF2-40B4-BE49-F238E27FC236}">
                <a16:creationId xmlns:a16="http://schemas.microsoft.com/office/drawing/2014/main" id="{4E017567-39E7-43C9-8A36-80CCD9D576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1981200"/>
            <a:ext cx="10652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sv-SE" dirty="0"/>
          </a:p>
        </p:txBody>
      </p:sp>
    </p:spTree>
    <p:extLst>
      <p:ext uri="{BB962C8B-B14F-4D97-AF65-F5344CB8AC3E}">
        <p14:creationId xmlns:p14="http://schemas.microsoft.com/office/powerpoint/2010/main" val="417530237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869A01C4-1F43-49F4-B195-432ACE005360}"/>
              </a:ext>
            </a:extLst>
          </p:cNvPr>
          <p:cNvSpPr txBox="1">
            <a:spLocks noChangeArrowheads="1"/>
          </p:cNvSpPr>
          <p:nvPr/>
        </p:nvSpPr>
        <p:spPr bwMode="auto">
          <a:xfrm>
            <a:off x="431800" y="349160"/>
            <a:ext cx="8626764"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914400" eaLnBrk="0" fontAlgn="base" hangingPunct="0">
              <a:spcBef>
                <a:spcPct val="0"/>
              </a:spcBef>
              <a:spcAft>
                <a:spcPct val="0"/>
              </a:spcAft>
              <a:buNone/>
              <a:defRPr/>
            </a:pPr>
            <a:r>
              <a:rPr lang="en-GB" altLang="nl-NL" sz="2400" b="1" dirty="0" err="1">
                <a:latin typeface="+mj-lt"/>
              </a:rPr>
              <a:t>N</a:t>
            </a:r>
            <a:r>
              <a:rPr lang="en-GB" altLang="nl-NL" sz="2400" b="1" dirty="0" err="1">
                <a:latin typeface="+mj-lt"/>
                <a:cs typeface="+mj-cs"/>
              </a:rPr>
              <a:t>äringsinneh</a:t>
            </a:r>
            <a:r>
              <a:rPr lang="en-GB" altLang="nl-NL" sz="2400" b="1" dirty="0" err="1">
                <a:latin typeface="+mj-lt"/>
              </a:rPr>
              <a:t>åll</a:t>
            </a:r>
            <a:r>
              <a:rPr lang="en-GB" altLang="nl-NL" sz="2400" b="1" dirty="0">
                <a:latin typeface="+mj-lt"/>
              </a:rPr>
              <a:t>, </a:t>
            </a:r>
            <a:r>
              <a:rPr lang="en-GB" altLang="nl-NL" sz="2400" b="1" dirty="0" err="1">
                <a:latin typeface="+mj-lt"/>
              </a:rPr>
              <a:t>foderintag</a:t>
            </a:r>
            <a:r>
              <a:rPr lang="en-GB" altLang="nl-NL" sz="2400" b="1" dirty="0">
                <a:latin typeface="+mj-lt"/>
              </a:rPr>
              <a:t>, </a:t>
            </a:r>
            <a:r>
              <a:rPr lang="en-GB" altLang="nl-NL" sz="2400" b="1" dirty="0" err="1" smtClean="0">
                <a:latin typeface="+mj-lt"/>
              </a:rPr>
              <a:t>produktion</a:t>
            </a:r>
            <a:endParaRPr kumimoji="0" lang="fr-FR" altLang="nl-NL" sz="2400" b="1" i="0" u="none" strike="noStrike" kern="1200" cap="none" spc="0" normalizeH="0" baseline="0" noProof="0" dirty="0">
              <a:ln>
                <a:noFill/>
              </a:ln>
              <a:effectLst/>
              <a:uLnTx/>
              <a:uFillTx/>
              <a:latin typeface="+mj-lt"/>
              <a:cs typeface="Calibri" panose="020F0502020204030204" pitchFamily="34" charset="0"/>
            </a:endParaRPr>
          </a:p>
        </p:txBody>
      </p:sp>
      <p:sp>
        <p:nvSpPr>
          <p:cNvPr id="38915" name="Text Box 3">
            <a:extLst>
              <a:ext uri="{FF2B5EF4-FFF2-40B4-BE49-F238E27FC236}">
                <a16:creationId xmlns:a16="http://schemas.microsoft.com/office/drawing/2014/main" id="{5B71DD3D-AB11-49B2-B816-336D545AEFE8}"/>
              </a:ext>
            </a:extLst>
          </p:cNvPr>
          <p:cNvSpPr txBox="1">
            <a:spLocks noChangeArrowheads="1"/>
          </p:cNvSpPr>
          <p:nvPr/>
        </p:nvSpPr>
        <p:spPr bwMode="auto">
          <a:xfrm>
            <a:off x="242455" y="1625601"/>
            <a:ext cx="8763000" cy="397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I ensilage</a:t>
            </a:r>
            <a:endParaRPr kumimoji="0" lang="en-GB"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Rödklöver</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gräs</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12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1257300" lvl="2"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Liknande</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energiinnehåll</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och</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större</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innehåll</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av</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råprotein</a:t>
            </a:r>
            <a:endParaRPr kumimoji="0" lang="en-GB"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1257300" lvl="2"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Bättre</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energiutnyttjand</a:t>
            </a:r>
            <a:r>
              <a:rPr lang="en-GB" altLang="nl-NL" dirty="0" smtClean="0">
                <a:latin typeface="Calibri" panose="020F0502020204030204" pitchFamily="34" charset="0"/>
                <a:cs typeface="Calibri" panose="020F0502020204030204" pitchFamily="34" charset="0"/>
              </a:rPr>
              <a:t>e</a:t>
            </a:r>
          </a:p>
          <a:p>
            <a:pPr marL="1257300" lvl="2"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Bättre</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intag</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vid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likartad</a:t>
            </a:r>
            <a:r>
              <a:rPr kumimoji="0" lang="en-GB" altLang="nl-NL" sz="240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smältbarhet</a:t>
            </a:r>
            <a:endParaRPr kumimoji="0" lang="en-GB"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1257300" lvl="2" indent="-342900" defTabSz="914400" eaLnBrk="0" fontAlgn="base" hangingPunct="0">
              <a:spcBef>
                <a:spcPct val="0"/>
              </a:spcBef>
              <a:spcAft>
                <a:spcPct val="0"/>
              </a:spcAft>
              <a:defRPr/>
            </a:pPr>
            <a:r>
              <a:rPr lang="en-GB" altLang="nl-NL" dirty="0" err="1" smtClean="0">
                <a:latin typeface="Calibri" panose="020F0502020204030204" pitchFamily="34" charset="0"/>
                <a:cs typeface="Calibri" panose="020F0502020204030204" pitchFamily="34" charset="0"/>
              </a:rPr>
              <a:t>Bättre</a:t>
            </a:r>
            <a:r>
              <a:rPr lang="en-GB" altLang="nl-NL" dirty="0" smtClean="0">
                <a:latin typeface="Calibri" panose="020F0502020204030204" pitchFamily="34" charset="0"/>
                <a:cs typeface="Calibri" panose="020F0502020204030204" pitchFamily="34" charset="0"/>
              </a:rPr>
              <a:t> </a:t>
            </a:r>
            <a:r>
              <a:rPr lang="en-GB" altLang="nl-NL" dirty="0" err="1" smtClean="0">
                <a:latin typeface="Calibri" panose="020F0502020204030204" pitchFamily="34" charset="0"/>
                <a:cs typeface="Calibri" panose="020F0502020204030204" pitchFamily="34" charset="0"/>
              </a:rPr>
              <a:t>animalieproduktion</a:t>
            </a:r>
            <a:r>
              <a:rPr lang="en-GB" altLang="nl-NL" dirty="0" smtClean="0">
                <a:latin typeface="Calibri" panose="020F0502020204030204" pitchFamily="34" charset="0"/>
                <a:cs typeface="Calibri" panose="020F0502020204030204" pitchFamily="34" charset="0"/>
              </a:rPr>
              <a:t> (</a:t>
            </a:r>
            <a:r>
              <a:rPr lang="en-GB" altLang="nl-NL" dirty="0" err="1" smtClean="0">
                <a:latin typeface="Calibri" panose="020F0502020204030204" pitchFamily="34" charset="0"/>
                <a:cs typeface="Calibri" panose="020F0502020204030204" pitchFamily="34" charset="0"/>
              </a:rPr>
              <a:t>kött</a:t>
            </a:r>
            <a:r>
              <a:rPr lang="en-GB" altLang="nl-NL" dirty="0" smtClean="0">
                <a:latin typeface="Calibri" panose="020F0502020204030204" pitchFamily="34" charset="0"/>
                <a:cs typeface="Calibri" panose="020F0502020204030204" pitchFamily="34" charset="0"/>
              </a:rPr>
              <a:t>- och </a:t>
            </a:r>
            <a:r>
              <a:rPr lang="en-GB" altLang="nl-NL" dirty="0" err="1" smtClean="0">
                <a:latin typeface="Calibri" panose="020F0502020204030204" pitchFamily="34" charset="0"/>
                <a:cs typeface="Calibri" panose="020F0502020204030204" pitchFamily="34" charset="0"/>
              </a:rPr>
              <a:t>mjölkproduktion</a:t>
            </a:r>
            <a:r>
              <a:rPr lang="en-GB" altLang="nl-NL" dirty="0" smtClean="0">
                <a:latin typeface="Calibri" panose="020F0502020204030204" pitchFamily="34" charset="0"/>
                <a:cs typeface="Calibri" panose="020F0502020204030204" pitchFamily="34" charset="0"/>
              </a:rPr>
              <a:t>)</a:t>
            </a:r>
            <a:endParaRPr kumimoji="0" lang="en-GB"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MEN </a:t>
            </a:r>
            <a:endParaRPr kumimoji="0" lang="en-GB"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En</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del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av</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de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näringsmässiga</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fördelarna</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med </a:t>
            </a:r>
            <a:r>
              <a:rPr kumimoji="0" lang="en-GB" altLang="nl-NL" sz="240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baljväxter</a:t>
            </a:r>
            <a:r>
              <a:rPr kumimoji="0" lang="en-GB" altLang="nl-NL" sz="2400" i="0" u="none" strike="noStrike" kern="1200" cap="none" spc="0" normalizeH="0" baseline="0" noProof="0" dirty="0" smtClean="0">
                <a:ln>
                  <a:noFill/>
                </a:ln>
                <a:effectLst/>
                <a:uLnTx/>
                <a:uFillTx/>
                <a:latin typeface="Calibri" panose="020F0502020204030204" pitchFamily="34" charset="0"/>
                <a:cs typeface="Calibri" panose="020F0502020204030204" pitchFamily="34" charset="0"/>
              </a:rPr>
              <a:t> </a:t>
            </a:r>
            <a:r>
              <a:rPr lang="en-GB" altLang="nl-NL" sz="2400" dirty="0" err="1" smtClean="0">
                <a:latin typeface="Calibri" panose="020F0502020204030204" pitchFamily="34" charset="0"/>
                <a:cs typeface="Calibri" panose="020F0502020204030204" pitchFamily="34" charset="0"/>
              </a:rPr>
              <a:t>minskar</a:t>
            </a:r>
            <a:r>
              <a:rPr lang="en-GB" altLang="nl-NL" sz="2400" dirty="0" smtClean="0">
                <a:latin typeface="Calibri" panose="020F0502020204030204" pitchFamily="34" charset="0"/>
                <a:cs typeface="Calibri" panose="020F0502020204030204" pitchFamily="34" charset="0"/>
              </a:rPr>
              <a:t> </a:t>
            </a:r>
            <a:r>
              <a:rPr lang="en-GB" altLang="nl-NL" sz="2400" dirty="0" err="1" smtClean="0">
                <a:latin typeface="Calibri" panose="020F0502020204030204" pitchFamily="34" charset="0"/>
                <a:cs typeface="Calibri" panose="020F0502020204030204" pitchFamily="34" charset="0"/>
              </a:rPr>
              <a:t>p.g.a</a:t>
            </a:r>
            <a:r>
              <a:rPr lang="en-GB" altLang="nl-NL" sz="2400" dirty="0" smtClean="0">
                <a:latin typeface="Calibri" panose="020F0502020204030204" pitchFamily="34" charset="0"/>
                <a:cs typeface="Calibri" panose="020F0502020204030204" pitchFamily="34" charset="0"/>
              </a:rPr>
              <a:t>. </a:t>
            </a:r>
            <a:r>
              <a:rPr lang="en-GB" altLang="nl-NL" sz="2400" dirty="0" err="1" smtClean="0">
                <a:latin typeface="Calibri" panose="020F0502020204030204" pitchFamily="34" charset="0"/>
                <a:cs typeface="Calibri" panose="020F0502020204030204" pitchFamily="34" charset="0"/>
              </a:rPr>
              <a:t>bladförluster</a:t>
            </a:r>
            <a:r>
              <a:rPr lang="en-GB" altLang="nl-NL" sz="2400" dirty="0" smtClean="0">
                <a:latin typeface="Calibri" panose="020F0502020204030204" pitchFamily="34" charset="0"/>
                <a:cs typeface="Calibri" panose="020F0502020204030204" pitchFamily="34" charset="0"/>
              </a:rPr>
              <a:t> </a:t>
            </a:r>
            <a:r>
              <a:rPr lang="en-GB" altLang="nl-NL" sz="2400" dirty="0" err="1" smtClean="0">
                <a:latin typeface="Calibri" panose="020F0502020204030204" pitchFamily="34" charset="0"/>
                <a:cs typeface="Calibri" panose="020F0502020204030204" pitchFamily="34" charset="0"/>
              </a:rPr>
              <a:t>som</a:t>
            </a:r>
            <a:r>
              <a:rPr lang="en-GB" altLang="nl-NL" sz="2400" dirty="0" smtClean="0">
                <a:latin typeface="Calibri" panose="020F0502020204030204" pitchFamily="34" charset="0"/>
                <a:cs typeface="Calibri" panose="020F0502020204030204" pitchFamily="34" charset="0"/>
              </a:rPr>
              <a:t> </a:t>
            </a:r>
            <a:r>
              <a:rPr lang="en-GB" altLang="nl-NL" sz="2400" dirty="0" err="1" smtClean="0">
                <a:latin typeface="Calibri" panose="020F0502020204030204" pitchFamily="34" charset="0"/>
                <a:cs typeface="Calibri" panose="020F0502020204030204" pitchFamily="34" charset="0"/>
              </a:rPr>
              <a:t>ofta</a:t>
            </a:r>
            <a:r>
              <a:rPr lang="en-GB" altLang="nl-NL" sz="2400" dirty="0" smtClean="0">
                <a:latin typeface="Calibri" panose="020F0502020204030204" pitchFamily="34" charset="0"/>
                <a:cs typeface="Calibri" panose="020F0502020204030204" pitchFamily="34" charset="0"/>
              </a:rPr>
              <a:t> </a:t>
            </a:r>
            <a:r>
              <a:rPr lang="en-GB" altLang="nl-NL" sz="2400" dirty="0" err="1" smtClean="0">
                <a:latin typeface="Calibri" panose="020F0502020204030204" pitchFamily="34" charset="0"/>
                <a:cs typeface="Calibri" panose="020F0502020204030204" pitchFamily="34" charset="0"/>
              </a:rPr>
              <a:t>förekommer</a:t>
            </a:r>
            <a:r>
              <a:rPr lang="en-GB" altLang="nl-NL" sz="2400" dirty="0" smtClean="0">
                <a:latin typeface="Calibri" panose="020F0502020204030204" pitchFamily="34" charset="0"/>
                <a:cs typeface="Calibri" panose="020F0502020204030204" pitchFamily="34" charset="0"/>
              </a:rPr>
              <a:t> under </a:t>
            </a:r>
            <a:r>
              <a:rPr lang="en-GB" altLang="nl-NL" sz="2400" dirty="0" err="1" smtClean="0">
                <a:latin typeface="Calibri" panose="020F0502020204030204" pitchFamily="34" charset="0"/>
                <a:cs typeface="Calibri" panose="020F0502020204030204" pitchFamily="34" charset="0"/>
              </a:rPr>
              <a:t>förtorkning</a:t>
            </a:r>
            <a:r>
              <a:rPr lang="en-GB" altLang="nl-NL" sz="2400" dirty="0" smtClean="0">
                <a:latin typeface="Calibri" panose="020F0502020204030204" pitchFamily="34" charset="0"/>
                <a:cs typeface="Calibri" panose="020F0502020204030204" pitchFamily="34" charset="0"/>
              </a:rPr>
              <a:t> och </a:t>
            </a:r>
            <a:r>
              <a:rPr lang="en-GB" altLang="nl-NL" sz="2400" dirty="0" err="1" smtClean="0">
                <a:latin typeface="Calibri" panose="020F0502020204030204" pitchFamily="34" charset="0"/>
                <a:cs typeface="Calibri" panose="020F0502020204030204" pitchFamily="34" charset="0"/>
              </a:rPr>
              <a:t>skörd</a:t>
            </a:r>
            <a:r>
              <a:rPr lang="en-GB" altLang="nl-NL" sz="2400" dirty="0" smtClean="0">
                <a:latin typeface="Calibri" panose="020F0502020204030204" pitchFamily="34" charset="0"/>
                <a:cs typeface="Calibri" panose="020F0502020204030204" pitchFamily="34" charset="0"/>
              </a:rPr>
              <a:t> </a:t>
            </a:r>
            <a:r>
              <a:rPr lang="en-GB" altLang="nl-NL" sz="2400" dirty="0" err="1" smtClean="0">
                <a:latin typeface="Calibri" panose="020F0502020204030204" pitchFamily="34" charset="0"/>
                <a:cs typeface="Calibri" panose="020F0502020204030204" pitchFamily="34" charset="0"/>
              </a:rPr>
              <a:t>av</a:t>
            </a:r>
            <a:r>
              <a:rPr lang="en-GB" altLang="nl-NL" sz="2400" dirty="0" smtClean="0">
                <a:latin typeface="Calibri" panose="020F0502020204030204" pitchFamily="34" charset="0"/>
                <a:cs typeface="Calibri" panose="020F0502020204030204" pitchFamily="34" charset="0"/>
              </a:rPr>
              <a:t> </a:t>
            </a:r>
            <a:r>
              <a:rPr lang="en-GB" altLang="nl-NL" sz="2400" dirty="0" err="1" smtClean="0">
                <a:latin typeface="Calibri" panose="020F0502020204030204" pitchFamily="34" charset="0"/>
                <a:cs typeface="Calibri" panose="020F0502020204030204" pitchFamily="34" charset="0"/>
              </a:rPr>
              <a:t>grödan</a:t>
            </a:r>
            <a:endParaRPr kumimoji="0" lang="en-GB" altLang="nl-NL" sz="24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38916" name="Line 4">
            <a:extLst>
              <a:ext uri="{FF2B5EF4-FFF2-40B4-BE49-F238E27FC236}">
                <a16:creationId xmlns:a16="http://schemas.microsoft.com/office/drawing/2014/main" id="{317EB10F-9BFF-44D2-A004-53BEE2463C29}"/>
              </a:ext>
            </a:extLst>
          </p:cNvPr>
          <p:cNvSpPr>
            <a:spLocks noChangeShapeType="1"/>
          </p:cNvSpPr>
          <p:nvPr/>
        </p:nvSpPr>
        <p:spPr bwMode="auto">
          <a:xfrm>
            <a:off x="4821382" y="2191328"/>
            <a:ext cx="1066800" cy="0"/>
          </a:xfrm>
          <a:prstGeom prst="line">
            <a:avLst/>
          </a:prstGeom>
          <a:noFill/>
          <a:ln w="38100">
            <a:solidFill>
              <a:srgbClr val="FEFF1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Calibri" panose="020F0502020204030204" pitchFamily="34" charset="0"/>
              <a:ea typeface="MS PGothic" panose="020B0600070205080204" pitchFamily="34" charset="-128"/>
              <a:cs typeface="Calibri" panose="020F0502020204030204" pitchFamily="34" charset="0"/>
            </a:endParaRPr>
          </a:p>
        </p:txBody>
      </p:sp>
      <p:pic>
        <p:nvPicPr>
          <p:cNvPr id="38917" name="Picture 5">
            <a:extLst>
              <a:ext uri="{FF2B5EF4-FFF2-40B4-BE49-F238E27FC236}">
                <a16:creationId xmlns:a16="http://schemas.microsoft.com/office/drawing/2014/main" id="{E3C5A426-7881-4742-8847-B2D592EC7E7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81"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7" descr="image 9">
            <a:extLst>
              <a:ext uri="{FF2B5EF4-FFF2-40B4-BE49-F238E27FC236}">
                <a16:creationId xmlns:a16="http://schemas.microsoft.com/office/drawing/2014/main" id="{A0781C13-852E-4A01-B1C2-5E58E7CC5D60}"/>
              </a:ext>
            </a:extLst>
          </p:cNvPr>
          <p:cNvPicPr>
            <a:picLocks noChangeAspect="1" noChangeArrowheads="1"/>
          </p:cNvPicPr>
          <p:nvPr/>
        </p:nvPicPr>
        <p:blipFill>
          <a:blip r:embed="rId4" cstate="screen">
            <a:lum bright="-20000" contrast="40000"/>
            <a:extLst>
              <a:ext uri="{28A0092B-C50C-407E-A947-70E740481C1C}">
                <a14:useLocalDpi xmlns:a14="http://schemas.microsoft.com/office/drawing/2010/main"/>
              </a:ext>
            </a:extLst>
          </a:blip>
          <a:srcRect/>
          <a:stretch>
            <a:fillRect/>
          </a:stretch>
        </p:blipFill>
        <p:spPr bwMode="auto">
          <a:xfrm>
            <a:off x="2708420" y="1737303"/>
            <a:ext cx="2036762"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nvGrpSpPr>
          <p:cNvPr id="38919" name="Group 12">
            <a:extLst>
              <a:ext uri="{FF2B5EF4-FFF2-40B4-BE49-F238E27FC236}">
                <a16:creationId xmlns:a16="http://schemas.microsoft.com/office/drawing/2014/main" id="{136DDC0E-BDBF-401B-8C0E-938164561D95}"/>
              </a:ext>
            </a:extLst>
          </p:cNvPr>
          <p:cNvGrpSpPr>
            <a:grpSpLocks/>
          </p:cNvGrpSpPr>
          <p:nvPr/>
        </p:nvGrpSpPr>
        <p:grpSpPr bwMode="auto">
          <a:xfrm>
            <a:off x="5943745" y="1735716"/>
            <a:ext cx="2382837" cy="684212"/>
            <a:chOff x="3251" y="384"/>
            <a:chExt cx="1501" cy="431"/>
          </a:xfrm>
        </p:grpSpPr>
        <p:pic>
          <p:nvPicPr>
            <p:cNvPr id="38920" name="Picture 8" descr="image 7">
              <a:extLst>
                <a:ext uri="{FF2B5EF4-FFF2-40B4-BE49-F238E27FC236}">
                  <a16:creationId xmlns:a16="http://schemas.microsoft.com/office/drawing/2014/main" id="{33133CA6-D5B6-431B-B5BA-BEC9F2F5798D}"/>
                </a:ext>
              </a:extLst>
            </p:cNvPr>
            <p:cNvPicPr>
              <a:picLocks noChangeAspect="1" noChangeArrowheads="1"/>
            </p:cNvPicPr>
            <p:nvPr/>
          </p:nvPicPr>
          <p:blipFill>
            <a:blip r:embed="rId5" cstate="screen">
              <a:lum bright="-18000" contrast="40000"/>
              <a:extLst>
                <a:ext uri="{28A0092B-C50C-407E-A947-70E740481C1C}">
                  <a14:useLocalDpi xmlns:a14="http://schemas.microsoft.com/office/drawing/2010/main"/>
                </a:ext>
              </a:extLst>
            </a:blip>
            <a:srcRect/>
            <a:stretch>
              <a:fillRect/>
            </a:stretch>
          </p:blipFill>
          <p:spPr bwMode="auto">
            <a:xfrm>
              <a:off x="4237" y="384"/>
              <a:ext cx="515" cy="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38921" name="Picture 9" descr="image 7">
              <a:extLst>
                <a:ext uri="{FF2B5EF4-FFF2-40B4-BE49-F238E27FC236}">
                  <a16:creationId xmlns:a16="http://schemas.microsoft.com/office/drawing/2014/main" id="{A6A5836B-ABFC-4E79-A0A3-3E47E7B9F5DF}"/>
                </a:ext>
              </a:extLst>
            </p:cNvPr>
            <p:cNvPicPr>
              <a:picLocks noChangeAspect="1" noChangeArrowheads="1"/>
            </p:cNvPicPr>
            <p:nvPr/>
          </p:nvPicPr>
          <p:blipFill>
            <a:blip r:embed="rId5" cstate="screen">
              <a:lum bright="-18000" contrast="40000"/>
              <a:extLst>
                <a:ext uri="{28A0092B-C50C-407E-A947-70E740481C1C}">
                  <a14:useLocalDpi xmlns:a14="http://schemas.microsoft.com/office/drawing/2010/main"/>
                </a:ext>
              </a:extLst>
            </a:blip>
            <a:srcRect/>
            <a:stretch>
              <a:fillRect/>
            </a:stretch>
          </p:blipFill>
          <p:spPr bwMode="auto">
            <a:xfrm>
              <a:off x="3251" y="384"/>
              <a:ext cx="515" cy="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38922" name="Picture 10" descr="image 7">
              <a:extLst>
                <a:ext uri="{FF2B5EF4-FFF2-40B4-BE49-F238E27FC236}">
                  <a16:creationId xmlns:a16="http://schemas.microsoft.com/office/drawing/2014/main" id="{8A9FC439-64ED-4C4F-ADBE-BFF358D3982F}"/>
                </a:ext>
              </a:extLst>
            </p:cNvPr>
            <p:cNvPicPr>
              <a:picLocks noChangeAspect="1" noChangeArrowheads="1"/>
            </p:cNvPicPr>
            <p:nvPr/>
          </p:nvPicPr>
          <p:blipFill>
            <a:blip r:embed="rId5" cstate="screen">
              <a:lum bright="-18000" contrast="40000"/>
              <a:extLst>
                <a:ext uri="{28A0092B-C50C-407E-A947-70E740481C1C}">
                  <a14:useLocalDpi xmlns:a14="http://schemas.microsoft.com/office/drawing/2010/main"/>
                </a:ext>
              </a:extLst>
            </a:blip>
            <a:srcRect/>
            <a:stretch>
              <a:fillRect/>
            </a:stretch>
          </p:blipFill>
          <p:spPr bwMode="auto">
            <a:xfrm>
              <a:off x="3736" y="384"/>
              <a:ext cx="516" cy="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sp>
        <p:nvSpPr>
          <p:cNvPr id="2" name="Titel 1"/>
          <p:cNvSpPr>
            <a:spLocks noGrp="1"/>
          </p:cNvSpPr>
          <p:nvPr>
            <p:ph type="title"/>
          </p:nvPr>
        </p:nvSpPr>
        <p:spPr/>
        <p:txBody>
          <a:bodyPr/>
          <a:lstStyle/>
          <a:p>
            <a:endParaRPr lang="sv-SE" dirty="0"/>
          </a:p>
        </p:txBody>
      </p:sp>
    </p:spTree>
    <p:extLst>
      <p:ext uri="{BB962C8B-B14F-4D97-AF65-F5344CB8AC3E}">
        <p14:creationId xmlns:p14="http://schemas.microsoft.com/office/powerpoint/2010/main" val="204139847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a:extLst>
              <a:ext uri="{FF2B5EF4-FFF2-40B4-BE49-F238E27FC236}">
                <a16:creationId xmlns:a16="http://schemas.microsoft.com/office/drawing/2014/main" id="{3DD73D9C-AAAA-49A1-8AA0-AA5BC250D056}"/>
              </a:ext>
            </a:extLst>
          </p:cNvPr>
          <p:cNvSpPr txBox="1">
            <a:spLocks noChangeArrowheads="1"/>
          </p:cNvSpPr>
          <p:nvPr/>
        </p:nvSpPr>
        <p:spPr bwMode="auto">
          <a:xfrm>
            <a:off x="1524000" y="152400"/>
            <a:ext cx="731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altLang="nl-NL" sz="2000" b="1" i="0" u="none" strike="noStrike" kern="1200" cap="none" spc="0" normalizeH="0" baseline="0" noProof="0">
              <a:ln>
                <a:noFill/>
              </a:ln>
              <a:solidFill>
                <a:srgbClr val="000000"/>
              </a:solidFill>
              <a:effectLst/>
              <a:uLnTx/>
              <a:uFillTx/>
              <a:latin typeface="+mn-lt"/>
              <a:ea typeface="MS PGothic" panose="020B0600070205080204" pitchFamily="34" charset="-128"/>
              <a:cs typeface="Times New Roman" panose="02020603050405020304" pitchFamily="18" charset="0"/>
            </a:endParaRPr>
          </a:p>
        </p:txBody>
      </p:sp>
      <p:grpSp>
        <p:nvGrpSpPr>
          <p:cNvPr id="40964" name="Group 5">
            <a:extLst>
              <a:ext uri="{FF2B5EF4-FFF2-40B4-BE49-F238E27FC236}">
                <a16:creationId xmlns:a16="http://schemas.microsoft.com/office/drawing/2014/main" id="{575C8A2C-2322-46AA-9DE0-EF4DA97DF23B}"/>
              </a:ext>
            </a:extLst>
          </p:cNvPr>
          <p:cNvGrpSpPr>
            <a:grpSpLocks/>
          </p:cNvGrpSpPr>
          <p:nvPr/>
        </p:nvGrpSpPr>
        <p:grpSpPr bwMode="auto">
          <a:xfrm>
            <a:off x="3082925" y="2244725"/>
            <a:ext cx="6061075" cy="4613275"/>
            <a:chOff x="1995" y="1723"/>
            <a:chExt cx="3490" cy="2474"/>
          </a:xfrm>
        </p:grpSpPr>
        <p:pic>
          <p:nvPicPr>
            <p:cNvPr id="41063" name="Picture 6" descr="rumen">
              <a:extLst>
                <a:ext uri="{FF2B5EF4-FFF2-40B4-BE49-F238E27FC236}">
                  <a16:creationId xmlns:a16="http://schemas.microsoft.com/office/drawing/2014/main" id="{12B06B04-3876-4F71-A808-1CCA17C155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5" y="1723"/>
              <a:ext cx="3490" cy="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4" name="Line 7">
              <a:extLst>
                <a:ext uri="{FF2B5EF4-FFF2-40B4-BE49-F238E27FC236}">
                  <a16:creationId xmlns:a16="http://schemas.microsoft.com/office/drawing/2014/main" id="{6F354F80-3369-4499-A5AA-743FE10042FD}"/>
                </a:ext>
              </a:extLst>
            </p:cNvPr>
            <p:cNvSpPr>
              <a:spLocks noChangeShapeType="1"/>
            </p:cNvSpPr>
            <p:nvPr/>
          </p:nvSpPr>
          <p:spPr bwMode="auto">
            <a:xfrm>
              <a:off x="3408" y="2496"/>
              <a:ext cx="256"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65" name="Line 8">
              <a:extLst>
                <a:ext uri="{FF2B5EF4-FFF2-40B4-BE49-F238E27FC236}">
                  <a16:creationId xmlns:a16="http://schemas.microsoft.com/office/drawing/2014/main" id="{4F8D6034-72B8-4926-A7D9-D7FBB3F5B699}"/>
                </a:ext>
              </a:extLst>
            </p:cNvPr>
            <p:cNvSpPr>
              <a:spLocks noChangeShapeType="1"/>
            </p:cNvSpPr>
            <p:nvPr/>
          </p:nvSpPr>
          <p:spPr bwMode="auto">
            <a:xfrm flipV="1">
              <a:off x="3368" y="2488"/>
              <a:ext cx="272" cy="8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66" name="Line 9">
              <a:extLst>
                <a:ext uri="{FF2B5EF4-FFF2-40B4-BE49-F238E27FC236}">
                  <a16:creationId xmlns:a16="http://schemas.microsoft.com/office/drawing/2014/main" id="{088E63DB-B4AE-4FB0-B592-F1764DF360FA}"/>
                </a:ext>
              </a:extLst>
            </p:cNvPr>
            <p:cNvSpPr>
              <a:spLocks noChangeShapeType="1"/>
            </p:cNvSpPr>
            <p:nvPr/>
          </p:nvSpPr>
          <p:spPr bwMode="auto">
            <a:xfrm flipV="1">
              <a:off x="4544" y="2448"/>
              <a:ext cx="23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67" name="Line 10">
              <a:extLst>
                <a:ext uri="{FF2B5EF4-FFF2-40B4-BE49-F238E27FC236}">
                  <a16:creationId xmlns:a16="http://schemas.microsoft.com/office/drawing/2014/main" id="{BFB8D8F1-84B1-41AF-B349-33210DF8661D}"/>
                </a:ext>
              </a:extLst>
            </p:cNvPr>
            <p:cNvSpPr>
              <a:spLocks noChangeShapeType="1"/>
            </p:cNvSpPr>
            <p:nvPr/>
          </p:nvSpPr>
          <p:spPr bwMode="auto">
            <a:xfrm>
              <a:off x="3792" y="2368"/>
              <a:ext cx="264" cy="8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68" name="Line 11">
              <a:extLst>
                <a:ext uri="{FF2B5EF4-FFF2-40B4-BE49-F238E27FC236}">
                  <a16:creationId xmlns:a16="http://schemas.microsoft.com/office/drawing/2014/main" id="{83F509DE-922E-428E-9C71-7F347D1985DE}"/>
                </a:ext>
              </a:extLst>
            </p:cNvPr>
            <p:cNvSpPr>
              <a:spLocks noChangeShapeType="1"/>
            </p:cNvSpPr>
            <p:nvPr/>
          </p:nvSpPr>
          <p:spPr bwMode="auto">
            <a:xfrm>
              <a:off x="4448" y="2336"/>
              <a:ext cx="271" cy="8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69" name="Line 12">
              <a:extLst>
                <a:ext uri="{FF2B5EF4-FFF2-40B4-BE49-F238E27FC236}">
                  <a16:creationId xmlns:a16="http://schemas.microsoft.com/office/drawing/2014/main" id="{B8CEDFB2-5C39-41CC-9661-1577FAC737B2}"/>
                </a:ext>
              </a:extLst>
            </p:cNvPr>
            <p:cNvSpPr>
              <a:spLocks noChangeShapeType="1"/>
            </p:cNvSpPr>
            <p:nvPr/>
          </p:nvSpPr>
          <p:spPr bwMode="auto">
            <a:xfrm>
              <a:off x="3168" y="2448"/>
              <a:ext cx="64" cy="12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70" name="Line 13">
              <a:extLst>
                <a:ext uri="{FF2B5EF4-FFF2-40B4-BE49-F238E27FC236}">
                  <a16:creationId xmlns:a16="http://schemas.microsoft.com/office/drawing/2014/main" id="{6E78413E-D59B-41CF-83DF-9FC6391919A8}"/>
                </a:ext>
              </a:extLst>
            </p:cNvPr>
            <p:cNvSpPr>
              <a:spLocks noChangeShapeType="1"/>
            </p:cNvSpPr>
            <p:nvPr/>
          </p:nvSpPr>
          <p:spPr bwMode="auto">
            <a:xfrm>
              <a:off x="4208" y="2464"/>
              <a:ext cx="272" cy="4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71" name="Line 14">
              <a:extLst>
                <a:ext uri="{FF2B5EF4-FFF2-40B4-BE49-F238E27FC236}">
                  <a16:creationId xmlns:a16="http://schemas.microsoft.com/office/drawing/2014/main" id="{0815B2B6-E41B-465B-977F-C33862783218}"/>
                </a:ext>
              </a:extLst>
            </p:cNvPr>
            <p:cNvSpPr>
              <a:spLocks noChangeShapeType="1"/>
            </p:cNvSpPr>
            <p:nvPr/>
          </p:nvSpPr>
          <p:spPr bwMode="auto">
            <a:xfrm>
              <a:off x="4144" y="2336"/>
              <a:ext cx="272" cy="12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72" name="Line 15">
              <a:extLst>
                <a:ext uri="{FF2B5EF4-FFF2-40B4-BE49-F238E27FC236}">
                  <a16:creationId xmlns:a16="http://schemas.microsoft.com/office/drawing/2014/main" id="{1070A6BC-6C8C-4437-99C1-9BCCDA401B32}"/>
                </a:ext>
              </a:extLst>
            </p:cNvPr>
            <p:cNvSpPr>
              <a:spLocks noChangeShapeType="1"/>
            </p:cNvSpPr>
            <p:nvPr/>
          </p:nvSpPr>
          <p:spPr bwMode="auto">
            <a:xfrm flipV="1">
              <a:off x="4064" y="233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73" name="Line 16">
              <a:extLst>
                <a:ext uri="{FF2B5EF4-FFF2-40B4-BE49-F238E27FC236}">
                  <a16:creationId xmlns:a16="http://schemas.microsoft.com/office/drawing/2014/main" id="{3B59AAE9-0CC2-4AE9-8C0C-0B940E983012}"/>
                </a:ext>
              </a:extLst>
            </p:cNvPr>
            <p:cNvSpPr>
              <a:spLocks noChangeShapeType="1"/>
            </p:cNvSpPr>
            <p:nvPr/>
          </p:nvSpPr>
          <p:spPr bwMode="auto">
            <a:xfrm flipV="1">
              <a:off x="4496" y="2344"/>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74" name="Line 17">
              <a:extLst>
                <a:ext uri="{FF2B5EF4-FFF2-40B4-BE49-F238E27FC236}">
                  <a16:creationId xmlns:a16="http://schemas.microsoft.com/office/drawing/2014/main" id="{2523CE0C-F43D-4EE4-8FE5-6B4B079434FC}"/>
                </a:ext>
              </a:extLst>
            </p:cNvPr>
            <p:cNvSpPr>
              <a:spLocks noChangeShapeType="1"/>
            </p:cNvSpPr>
            <p:nvPr/>
          </p:nvSpPr>
          <p:spPr bwMode="auto">
            <a:xfrm>
              <a:off x="2768" y="2440"/>
              <a:ext cx="256" cy="16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75" name="Line 18">
              <a:extLst>
                <a:ext uri="{FF2B5EF4-FFF2-40B4-BE49-F238E27FC236}">
                  <a16:creationId xmlns:a16="http://schemas.microsoft.com/office/drawing/2014/main" id="{4EFA324B-EE78-473E-9353-39D552D6D477}"/>
                </a:ext>
              </a:extLst>
            </p:cNvPr>
            <p:cNvSpPr>
              <a:spLocks noChangeShapeType="1"/>
            </p:cNvSpPr>
            <p:nvPr/>
          </p:nvSpPr>
          <p:spPr bwMode="auto">
            <a:xfrm flipV="1">
              <a:off x="2696" y="249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76" name="Line 19">
              <a:extLst>
                <a:ext uri="{FF2B5EF4-FFF2-40B4-BE49-F238E27FC236}">
                  <a16:creationId xmlns:a16="http://schemas.microsoft.com/office/drawing/2014/main" id="{10F7A643-21F5-4FAB-A04A-D1AC2425163D}"/>
                </a:ext>
              </a:extLst>
            </p:cNvPr>
            <p:cNvSpPr>
              <a:spLocks noChangeShapeType="1"/>
            </p:cNvSpPr>
            <p:nvPr/>
          </p:nvSpPr>
          <p:spPr bwMode="auto">
            <a:xfrm>
              <a:off x="2552" y="2528"/>
              <a:ext cx="192" cy="11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77" name="Line 20">
              <a:extLst>
                <a:ext uri="{FF2B5EF4-FFF2-40B4-BE49-F238E27FC236}">
                  <a16:creationId xmlns:a16="http://schemas.microsoft.com/office/drawing/2014/main" id="{3FF0D2C8-B01E-4F1D-AACE-3625A0670847}"/>
                </a:ext>
              </a:extLst>
            </p:cNvPr>
            <p:cNvSpPr>
              <a:spLocks noChangeShapeType="1"/>
            </p:cNvSpPr>
            <p:nvPr/>
          </p:nvSpPr>
          <p:spPr bwMode="auto">
            <a:xfrm flipV="1">
              <a:off x="2424" y="2552"/>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78" name="Line 21">
              <a:extLst>
                <a:ext uri="{FF2B5EF4-FFF2-40B4-BE49-F238E27FC236}">
                  <a16:creationId xmlns:a16="http://schemas.microsoft.com/office/drawing/2014/main" id="{B226FBC9-80DE-45A2-8027-00017D8D197B}"/>
                </a:ext>
              </a:extLst>
            </p:cNvPr>
            <p:cNvSpPr>
              <a:spLocks noChangeShapeType="1"/>
            </p:cNvSpPr>
            <p:nvPr/>
          </p:nvSpPr>
          <p:spPr bwMode="auto">
            <a:xfrm flipV="1">
              <a:off x="2928" y="2352"/>
              <a:ext cx="231"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79" name="Line 22">
              <a:extLst>
                <a:ext uri="{FF2B5EF4-FFF2-40B4-BE49-F238E27FC236}">
                  <a16:creationId xmlns:a16="http://schemas.microsoft.com/office/drawing/2014/main" id="{B24978E5-4EA3-4E07-8FDA-6ED145689767}"/>
                </a:ext>
              </a:extLst>
            </p:cNvPr>
            <p:cNvSpPr>
              <a:spLocks noChangeShapeType="1"/>
            </p:cNvSpPr>
            <p:nvPr/>
          </p:nvSpPr>
          <p:spPr bwMode="auto">
            <a:xfrm>
              <a:off x="2952" y="2328"/>
              <a:ext cx="232" cy="8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80" name="Line 23">
              <a:extLst>
                <a:ext uri="{FF2B5EF4-FFF2-40B4-BE49-F238E27FC236}">
                  <a16:creationId xmlns:a16="http://schemas.microsoft.com/office/drawing/2014/main" id="{2BD12862-EE42-4C99-9BDC-8320F315F5DA}"/>
                </a:ext>
              </a:extLst>
            </p:cNvPr>
            <p:cNvSpPr>
              <a:spLocks noChangeShapeType="1"/>
            </p:cNvSpPr>
            <p:nvPr/>
          </p:nvSpPr>
          <p:spPr bwMode="auto">
            <a:xfrm>
              <a:off x="3296" y="2408"/>
              <a:ext cx="240" cy="15"/>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81" name="Line 24">
              <a:extLst>
                <a:ext uri="{FF2B5EF4-FFF2-40B4-BE49-F238E27FC236}">
                  <a16:creationId xmlns:a16="http://schemas.microsoft.com/office/drawing/2014/main" id="{4C28E7F2-F723-4E36-B9B9-1EFBA2711871}"/>
                </a:ext>
              </a:extLst>
            </p:cNvPr>
            <p:cNvSpPr>
              <a:spLocks noChangeShapeType="1"/>
            </p:cNvSpPr>
            <p:nvPr/>
          </p:nvSpPr>
          <p:spPr bwMode="auto">
            <a:xfrm flipV="1">
              <a:off x="3200" y="2344"/>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82" name="Line 25">
              <a:extLst>
                <a:ext uri="{FF2B5EF4-FFF2-40B4-BE49-F238E27FC236}">
                  <a16:creationId xmlns:a16="http://schemas.microsoft.com/office/drawing/2014/main" id="{3D16A34D-D6F4-46D6-99E7-D04D44AD92D0}"/>
                </a:ext>
              </a:extLst>
            </p:cNvPr>
            <p:cNvSpPr>
              <a:spLocks noChangeShapeType="1"/>
            </p:cNvSpPr>
            <p:nvPr/>
          </p:nvSpPr>
          <p:spPr bwMode="auto">
            <a:xfrm flipV="1">
              <a:off x="3728" y="2368"/>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83" name="Line 26">
              <a:extLst>
                <a:ext uri="{FF2B5EF4-FFF2-40B4-BE49-F238E27FC236}">
                  <a16:creationId xmlns:a16="http://schemas.microsoft.com/office/drawing/2014/main" id="{979B67D0-120F-4187-855A-85DC9BF75410}"/>
                </a:ext>
              </a:extLst>
            </p:cNvPr>
            <p:cNvSpPr>
              <a:spLocks noChangeShapeType="1"/>
            </p:cNvSpPr>
            <p:nvPr/>
          </p:nvSpPr>
          <p:spPr bwMode="auto">
            <a:xfrm>
              <a:off x="3496" y="2312"/>
              <a:ext cx="184" cy="12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84" name="Line 27">
              <a:extLst>
                <a:ext uri="{FF2B5EF4-FFF2-40B4-BE49-F238E27FC236}">
                  <a16:creationId xmlns:a16="http://schemas.microsoft.com/office/drawing/2014/main" id="{822CFB8F-73C3-4E19-A469-40125BC457C4}"/>
                </a:ext>
              </a:extLst>
            </p:cNvPr>
            <p:cNvSpPr>
              <a:spLocks noChangeShapeType="1"/>
            </p:cNvSpPr>
            <p:nvPr/>
          </p:nvSpPr>
          <p:spPr bwMode="auto">
            <a:xfrm flipV="1">
              <a:off x="3296" y="2504"/>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85" name="Line 28">
              <a:extLst>
                <a:ext uri="{FF2B5EF4-FFF2-40B4-BE49-F238E27FC236}">
                  <a16:creationId xmlns:a16="http://schemas.microsoft.com/office/drawing/2014/main" id="{80950B52-5DE7-466D-9D71-81C695A1FE40}"/>
                </a:ext>
              </a:extLst>
            </p:cNvPr>
            <p:cNvSpPr>
              <a:spLocks noChangeShapeType="1"/>
            </p:cNvSpPr>
            <p:nvPr/>
          </p:nvSpPr>
          <p:spPr bwMode="auto">
            <a:xfrm>
              <a:off x="4480" y="2448"/>
              <a:ext cx="216"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86" name="Line 29">
              <a:extLst>
                <a:ext uri="{FF2B5EF4-FFF2-40B4-BE49-F238E27FC236}">
                  <a16:creationId xmlns:a16="http://schemas.microsoft.com/office/drawing/2014/main" id="{346EF38A-F155-4E66-8CF2-8D478177BCED}"/>
                </a:ext>
              </a:extLst>
            </p:cNvPr>
            <p:cNvSpPr>
              <a:spLocks noChangeShapeType="1"/>
            </p:cNvSpPr>
            <p:nvPr/>
          </p:nvSpPr>
          <p:spPr bwMode="auto">
            <a:xfrm>
              <a:off x="4080" y="2512"/>
              <a:ext cx="216"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87" name="Line 30">
              <a:extLst>
                <a:ext uri="{FF2B5EF4-FFF2-40B4-BE49-F238E27FC236}">
                  <a16:creationId xmlns:a16="http://schemas.microsoft.com/office/drawing/2014/main" id="{AAF7FB96-1271-4046-A5AB-44BE47B77278}"/>
                </a:ext>
              </a:extLst>
            </p:cNvPr>
            <p:cNvSpPr>
              <a:spLocks noChangeShapeType="1"/>
            </p:cNvSpPr>
            <p:nvPr/>
          </p:nvSpPr>
          <p:spPr bwMode="auto">
            <a:xfrm>
              <a:off x="3232" y="2448"/>
              <a:ext cx="217"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88" name="Line 31">
              <a:extLst>
                <a:ext uri="{FF2B5EF4-FFF2-40B4-BE49-F238E27FC236}">
                  <a16:creationId xmlns:a16="http://schemas.microsoft.com/office/drawing/2014/main" id="{D7FC0734-7DC4-4892-8781-1EE1DEF3F075}"/>
                </a:ext>
              </a:extLst>
            </p:cNvPr>
            <p:cNvSpPr>
              <a:spLocks noChangeShapeType="1"/>
            </p:cNvSpPr>
            <p:nvPr/>
          </p:nvSpPr>
          <p:spPr bwMode="auto">
            <a:xfrm>
              <a:off x="2960" y="2480"/>
              <a:ext cx="216"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89" name="Line 32">
              <a:extLst>
                <a:ext uri="{FF2B5EF4-FFF2-40B4-BE49-F238E27FC236}">
                  <a16:creationId xmlns:a16="http://schemas.microsoft.com/office/drawing/2014/main" id="{8D046A86-5B7A-43C7-B4C9-1CBF75849B6B}"/>
                </a:ext>
              </a:extLst>
            </p:cNvPr>
            <p:cNvSpPr>
              <a:spLocks noChangeShapeType="1"/>
            </p:cNvSpPr>
            <p:nvPr/>
          </p:nvSpPr>
          <p:spPr bwMode="auto">
            <a:xfrm>
              <a:off x="3808" y="2496"/>
              <a:ext cx="217"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90" name="Line 33">
              <a:extLst>
                <a:ext uri="{FF2B5EF4-FFF2-40B4-BE49-F238E27FC236}">
                  <a16:creationId xmlns:a16="http://schemas.microsoft.com/office/drawing/2014/main" id="{28A94065-8C89-4945-B0C0-79D5DC5FE1A0}"/>
                </a:ext>
              </a:extLst>
            </p:cNvPr>
            <p:cNvSpPr>
              <a:spLocks noChangeShapeType="1"/>
            </p:cNvSpPr>
            <p:nvPr/>
          </p:nvSpPr>
          <p:spPr bwMode="auto">
            <a:xfrm flipV="1">
              <a:off x="4416" y="2480"/>
              <a:ext cx="231"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91" name="Line 34">
              <a:extLst>
                <a:ext uri="{FF2B5EF4-FFF2-40B4-BE49-F238E27FC236}">
                  <a16:creationId xmlns:a16="http://schemas.microsoft.com/office/drawing/2014/main" id="{D8B7996D-9F71-4DC9-AFD9-E2ED9B2960FB}"/>
                </a:ext>
              </a:extLst>
            </p:cNvPr>
            <p:cNvSpPr>
              <a:spLocks noChangeShapeType="1"/>
            </p:cNvSpPr>
            <p:nvPr/>
          </p:nvSpPr>
          <p:spPr bwMode="auto">
            <a:xfrm flipV="1">
              <a:off x="2856" y="249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92" name="Line 35">
              <a:extLst>
                <a:ext uri="{FF2B5EF4-FFF2-40B4-BE49-F238E27FC236}">
                  <a16:creationId xmlns:a16="http://schemas.microsoft.com/office/drawing/2014/main" id="{752EC2FE-BBFA-479C-8C58-62E9D4835A57}"/>
                </a:ext>
              </a:extLst>
            </p:cNvPr>
            <p:cNvSpPr>
              <a:spLocks noChangeShapeType="1"/>
            </p:cNvSpPr>
            <p:nvPr/>
          </p:nvSpPr>
          <p:spPr bwMode="auto">
            <a:xfrm flipV="1">
              <a:off x="3080" y="2488"/>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93" name="Line 36">
              <a:extLst>
                <a:ext uri="{FF2B5EF4-FFF2-40B4-BE49-F238E27FC236}">
                  <a16:creationId xmlns:a16="http://schemas.microsoft.com/office/drawing/2014/main" id="{2B96BC0A-48A6-4EF2-BA28-4F5027D3C64F}"/>
                </a:ext>
              </a:extLst>
            </p:cNvPr>
            <p:cNvSpPr>
              <a:spLocks noChangeShapeType="1"/>
            </p:cNvSpPr>
            <p:nvPr/>
          </p:nvSpPr>
          <p:spPr bwMode="auto">
            <a:xfrm flipV="1">
              <a:off x="3544" y="2544"/>
              <a:ext cx="231"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94" name="Line 37">
              <a:extLst>
                <a:ext uri="{FF2B5EF4-FFF2-40B4-BE49-F238E27FC236}">
                  <a16:creationId xmlns:a16="http://schemas.microsoft.com/office/drawing/2014/main" id="{15C7DF62-6994-4159-8FEE-C500D4E0E60C}"/>
                </a:ext>
              </a:extLst>
            </p:cNvPr>
            <p:cNvSpPr>
              <a:spLocks noChangeShapeType="1"/>
            </p:cNvSpPr>
            <p:nvPr/>
          </p:nvSpPr>
          <p:spPr bwMode="auto">
            <a:xfrm flipV="1">
              <a:off x="4088" y="249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95" name="Line 38">
              <a:extLst>
                <a:ext uri="{FF2B5EF4-FFF2-40B4-BE49-F238E27FC236}">
                  <a16:creationId xmlns:a16="http://schemas.microsoft.com/office/drawing/2014/main" id="{DE1A75A5-9ED6-44D7-ADF1-C687CDA742FF}"/>
                </a:ext>
              </a:extLst>
            </p:cNvPr>
            <p:cNvSpPr>
              <a:spLocks noChangeShapeType="1"/>
            </p:cNvSpPr>
            <p:nvPr/>
          </p:nvSpPr>
          <p:spPr bwMode="auto">
            <a:xfrm flipV="1">
              <a:off x="3824" y="2448"/>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grpSp>
      <p:sp>
        <p:nvSpPr>
          <p:cNvPr id="49191" name="Text Box 39">
            <a:extLst>
              <a:ext uri="{FF2B5EF4-FFF2-40B4-BE49-F238E27FC236}">
                <a16:creationId xmlns:a16="http://schemas.microsoft.com/office/drawing/2014/main" id="{9B41FD39-D49D-43B9-A8DD-F543DB52E1C9}"/>
              </a:ext>
            </a:extLst>
          </p:cNvPr>
          <p:cNvSpPr txBox="1">
            <a:spLocks noChangeArrowheads="1"/>
          </p:cNvSpPr>
          <p:nvPr/>
        </p:nvSpPr>
        <p:spPr bwMode="auto">
          <a:xfrm>
            <a:off x="5313363" y="2859088"/>
            <a:ext cx="162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BE" altLang="nl-NL" sz="1800" b="1" i="0" u="none" strike="noStrike" kern="1200" cap="none" spc="0" normalizeH="0" baseline="0" noProof="0">
                <a:ln>
                  <a:noFill/>
                </a:ln>
                <a:solidFill>
                  <a:srgbClr val="000000"/>
                </a:solidFill>
                <a:effectLst/>
                <a:uLnTx/>
                <a:uFillTx/>
                <a:latin typeface="+mn-lt"/>
                <a:ea typeface="MS PGothic" panose="020B0600070205080204" pitchFamily="34" charset="-128"/>
              </a:rPr>
              <a:t>CO</a:t>
            </a:r>
            <a:r>
              <a:rPr kumimoji="0" lang="fr-BE" altLang="nl-NL" sz="1800" b="1" i="0" u="none" strike="noStrike" kern="1200" cap="none" spc="0" normalizeH="0" baseline="-25000" noProof="0">
                <a:ln>
                  <a:noFill/>
                </a:ln>
                <a:solidFill>
                  <a:srgbClr val="000000"/>
                </a:solidFill>
                <a:effectLst/>
                <a:uLnTx/>
                <a:uFillTx/>
                <a:latin typeface="+mn-lt"/>
                <a:ea typeface="MS PGothic" panose="020B0600070205080204" pitchFamily="34" charset="-128"/>
              </a:rPr>
              <a:t>2</a:t>
            </a:r>
            <a:r>
              <a:rPr kumimoji="0" lang="fr-BE" altLang="nl-NL" sz="1800" b="1" i="0" u="none" strike="noStrike" kern="1200" cap="none" spc="0" normalizeH="0" baseline="0" noProof="0">
                <a:ln>
                  <a:noFill/>
                </a:ln>
                <a:solidFill>
                  <a:srgbClr val="000000"/>
                </a:solidFill>
                <a:effectLst/>
                <a:uLnTx/>
                <a:uFillTx/>
                <a:latin typeface="+mn-lt"/>
                <a:ea typeface="MS PGothic" panose="020B0600070205080204" pitchFamily="34" charset="-128"/>
              </a:rPr>
              <a:t>, CH</a:t>
            </a:r>
            <a:r>
              <a:rPr kumimoji="0" lang="fr-BE" altLang="nl-NL" sz="1800" b="1" i="0" u="none" strike="noStrike" kern="1200" cap="none" spc="0" normalizeH="0" baseline="-25000" noProof="0">
                <a:ln>
                  <a:noFill/>
                </a:ln>
                <a:solidFill>
                  <a:srgbClr val="000000"/>
                </a:solidFill>
                <a:effectLst/>
                <a:uLnTx/>
                <a:uFillTx/>
                <a:latin typeface="+mn-lt"/>
                <a:ea typeface="MS PGothic" panose="020B0600070205080204" pitchFamily="34" charset="-128"/>
              </a:rPr>
              <a:t>4</a:t>
            </a:r>
            <a:r>
              <a:rPr kumimoji="0" lang="fr-BE" altLang="nl-NL" sz="1800" b="1" i="0" u="none" strike="noStrike" kern="1200" cap="none" spc="0" normalizeH="0" baseline="0" noProof="0">
                <a:ln>
                  <a:noFill/>
                </a:ln>
                <a:solidFill>
                  <a:srgbClr val="000000"/>
                </a:solidFill>
                <a:effectLst/>
                <a:uLnTx/>
                <a:uFillTx/>
                <a:latin typeface="+mn-lt"/>
                <a:ea typeface="MS PGothic" panose="020B0600070205080204" pitchFamily="34" charset="-128"/>
              </a:rPr>
              <a:t>, etc</a:t>
            </a:r>
            <a:endParaRPr kumimoji="0" lang="fr-FR" altLang="nl-NL" sz="1800" b="1"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grpSp>
        <p:nvGrpSpPr>
          <p:cNvPr id="49193" name="Group 41">
            <a:extLst>
              <a:ext uri="{FF2B5EF4-FFF2-40B4-BE49-F238E27FC236}">
                <a16:creationId xmlns:a16="http://schemas.microsoft.com/office/drawing/2014/main" id="{B47D1866-36AA-49B4-8203-0D460CE2489A}"/>
              </a:ext>
            </a:extLst>
          </p:cNvPr>
          <p:cNvGrpSpPr>
            <a:grpSpLocks/>
          </p:cNvGrpSpPr>
          <p:nvPr/>
        </p:nvGrpSpPr>
        <p:grpSpPr bwMode="auto">
          <a:xfrm>
            <a:off x="3949700" y="2997200"/>
            <a:ext cx="3886200" cy="774700"/>
            <a:chOff x="2488" y="1984"/>
            <a:chExt cx="2448" cy="488"/>
          </a:xfrm>
        </p:grpSpPr>
        <p:sp>
          <p:nvSpPr>
            <p:cNvPr id="41004" name="Oval 42">
              <a:extLst>
                <a:ext uri="{FF2B5EF4-FFF2-40B4-BE49-F238E27FC236}">
                  <a16:creationId xmlns:a16="http://schemas.microsoft.com/office/drawing/2014/main" id="{7E4009C7-5B30-4937-AAC1-376A0C90CF9C}"/>
                </a:ext>
              </a:extLst>
            </p:cNvPr>
            <p:cNvSpPr>
              <a:spLocks noChangeArrowheads="1"/>
            </p:cNvSpPr>
            <p:nvPr/>
          </p:nvSpPr>
          <p:spPr bwMode="auto">
            <a:xfrm>
              <a:off x="4256" y="223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grpSp>
          <p:nvGrpSpPr>
            <p:cNvPr id="41005" name="Group 43">
              <a:extLst>
                <a:ext uri="{FF2B5EF4-FFF2-40B4-BE49-F238E27FC236}">
                  <a16:creationId xmlns:a16="http://schemas.microsoft.com/office/drawing/2014/main" id="{70DF3B7E-579F-4CED-B5E7-B71C0A38FFA7}"/>
                </a:ext>
              </a:extLst>
            </p:cNvPr>
            <p:cNvGrpSpPr>
              <a:grpSpLocks/>
            </p:cNvGrpSpPr>
            <p:nvPr/>
          </p:nvGrpSpPr>
          <p:grpSpPr bwMode="auto">
            <a:xfrm>
              <a:off x="2504" y="2208"/>
              <a:ext cx="472" cy="248"/>
              <a:chOff x="2504" y="2208"/>
              <a:chExt cx="472" cy="248"/>
            </a:xfrm>
          </p:grpSpPr>
          <p:sp>
            <p:nvSpPr>
              <p:cNvPr id="41054" name="Oval 44">
                <a:extLst>
                  <a:ext uri="{FF2B5EF4-FFF2-40B4-BE49-F238E27FC236}">
                    <a16:creationId xmlns:a16="http://schemas.microsoft.com/office/drawing/2014/main" id="{10BF69CC-8D52-4B6E-AAA2-590A6DD68270}"/>
                  </a:ext>
                </a:extLst>
              </p:cNvPr>
              <p:cNvSpPr>
                <a:spLocks noChangeArrowheads="1"/>
              </p:cNvSpPr>
              <p:nvPr/>
            </p:nvSpPr>
            <p:spPr bwMode="auto">
              <a:xfrm>
                <a:off x="2896" y="22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55" name="Oval 45">
                <a:extLst>
                  <a:ext uri="{FF2B5EF4-FFF2-40B4-BE49-F238E27FC236}">
                    <a16:creationId xmlns:a16="http://schemas.microsoft.com/office/drawing/2014/main" id="{B3B6DC43-9B34-4D4D-84F0-3B65671AFDC2}"/>
                  </a:ext>
                </a:extLst>
              </p:cNvPr>
              <p:cNvSpPr>
                <a:spLocks noChangeArrowheads="1"/>
              </p:cNvSpPr>
              <p:nvPr/>
            </p:nvSpPr>
            <p:spPr bwMode="auto">
              <a:xfrm>
                <a:off x="2816" y="222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56" name="Oval 46">
                <a:extLst>
                  <a:ext uri="{FF2B5EF4-FFF2-40B4-BE49-F238E27FC236}">
                    <a16:creationId xmlns:a16="http://schemas.microsoft.com/office/drawing/2014/main" id="{BC0CEFBE-747C-409A-8929-21378DFCBE53}"/>
                  </a:ext>
                </a:extLst>
              </p:cNvPr>
              <p:cNvSpPr>
                <a:spLocks noChangeArrowheads="1"/>
              </p:cNvSpPr>
              <p:nvPr/>
            </p:nvSpPr>
            <p:spPr bwMode="auto">
              <a:xfrm>
                <a:off x="2824" y="228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57" name="Oval 47">
                <a:extLst>
                  <a:ext uri="{FF2B5EF4-FFF2-40B4-BE49-F238E27FC236}">
                    <a16:creationId xmlns:a16="http://schemas.microsoft.com/office/drawing/2014/main" id="{1F0F2E34-8DD6-4568-A195-32741F97D872}"/>
                  </a:ext>
                </a:extLst>
              </p:cNvPr>
              <p:cNvSpPr>
                <a:spLocks noChangeArrowheads="1"/>
              </p:cNvSpPr>
              <p:nvPr/>
            </p:nvSpPr>
            <p:spPr bwMode="auto">
              <a:xfrm>
                <a:off x="2624" y="223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58" name="Oval 48">
                <a:extLst>
                  <a:ext uri="{FF2B5EF4-FFF2-40B4-BE49-F238E27FC236}">
                    <a16:creationId xmlns:a16="http://schemas.microsoft.com/office/drawing/2014/main" id="{C6F23EBF-8DEA-470B-A39B-97BA0DB512B1}"/>
                  </a:ext>
                </a:extLst>
              </p:cNvPr>
              <p:cNvSpPr>
                <a:spLocks noChangeArrowheads="1"/>
              </p:cNvSpPr>
              <p:nvPr/>
            </p:nvSpPr>
            <p:spPr bwMode="auto">
              <a:xfrm>
                <a:off x="2720" y="226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59" name="Oval 49">
                <a:extLst>
                  <a:ext uri="{FF2B5EF4-FFF2-40B4-BE49-F238E27FC236}">
                    <a16:creationId xmlns:a16="http://schemas.microsoft.com/office/drawing/2014/main" id="{42F8C157-6438-4D57-837B-FDBB0F4F6C0A}"/>
                  </a:ext>
                </a:extLst>
              </p:cNvPr>
              <p:cNvSpPr>
                <a:spLocks noChangeArrowheads="1"/>
              </p:cNvSpPr>
              <p:nvPr/>
            </p:nvSpPr>
            <p:spPr bwMode="auto">
              <a:xfrm>
                <a:off x="2592" y="228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60" name="Oval 50">
                <a:extLst>
                  <a:ext uri="{FF2B5EF4-FFF2-40B4-BE49-F238E27FC236}">
                    <a16:creationId xmlns:a16="http://schemas.microsoft.com/office/drawing/2014/main" id="{75D5D0D5-4B4E-491F-871D-75D06E9B184A}"/>
                  </a:ext>
                </a:extLst>
              </p:cNvPr>
              <p:cNvSpPr>
                <a:spLocks noChangeArrowheads="1"/>
              </p:cNvSpPr>
              <p:nvPr/>
            </p:nvSpPr>
            <p:spPr bwMode="auto">
              <a:xfrm>
                <a:off x="2504" y="23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61" name="Oval 51">
                <a:extLst>
                  <a:ext uri="{FF2B5EF4-FFF2-40B4-BE49-F238E27FC236}">
                    <a16:creationId xmlns:a16="http://schemas.microsoft.com/office/drawing/2014/main" id="{48525CD2-347F-4E0C-9C5B-F63C2CBE5276}"/>
                  </a:ext>
                </a:extLst>
              </p:cNvPr>
              <p:cNvSpPr>
                <a:spLocks noChangeArrowheads="1"/>
              </p:cNvSpPr>
              <p:nvPr/>
            </p:nvSpPr>
            <p:spPr bwMode="auto">
              <a:xfrm>
                <a:off x="2656" y="23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62" name="Oval 52">
                <a:extLst>
                  <a:ext uri="{FF2B5EF4-FFF2-40B4-BE49-F238E27FC236}">
                    <a16:creationId xmlns:a16="http://schemas.microsoft.com/office/drawing/2014/main" id="{A16BB568-E140-4D43-BA0A-AE277CE01B62}"/>
                  </a:ext>
                </a:extLst>
              </p:cNvPr>
              <p:cNvSpPr>
                <a:spLocks noChangeArrowheads="1"/>
              </p:cNvSpPr>
              <p:nvPr/>
            </p:nvSpPr>
            <p:spPr bwMode="auto">
              <a:xfrm>
                <a:off x="2584" y="23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grpSp>
        <p:sp>
          <p:nvSpPr>
            <p:cNvPr id="41006" name="Oval 53">
              <a:extLst>
                <a:ext uri="{FF2B5EF4-FFF2-40B4-BE49-F238E27FC236}">
                  <a16:creationId xmlns:a16="http://schemas.microsoft.com/office/drawing/2014/main" id="{1D40937E-6C91-4F47-A1FF-73F0CFA648A9}"/>
                </a:ext>
              </a:extLst>
            </p:cNvPr>
            <p:cNvSpPr>
              <a:spLocks noChangeArrowheads="1"/>
            </p:cNvSpPr>
            <p:nvPr/>
          </p:nvSpPr>
          <p:spPr bwMode="auto">
            <a:xfrm>
              <a:off x="2488" y="23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07" name="Oval 54">
              <a:extLst>
                <a:ext uri="{FF2B5EF4-FFF2-40B4-BE49-F238E27FC236}">
                  <a16:creationId xmlns:a16="http://schemas.microsoft.com/office/drawing/2014/main" id="{874865BC-75BF-4441-A8E5-92DF80A07878}"/>
                </a:ext>
              </a:extLst>
            </p:cNvPr>
            <p:cNvSpPr>
              <a:spLocks noChangeArrowheads="1"/>
            </p:cNvSpPr>
            <p:nvPr/>
          </p:nvSpPr>
          <p:spPr bwMode="auto">
            <a:xfrm>
              <a:off x="4760" y="220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08" name="Oval 55">
              <a:extLst>
                <a:ext uri="{FF2B5EF4-FFF2-40B4-BE49-F238E27FC236}">
                  <a16:creationId xmlns:a16="http://schemas.microsoft.com/office/drawing/2014/main" id="{90D93E02-79E0-492F-89D5-A3D5F5CACE88}"/>
                </a:ext>
              </a:extLst>
            </p:cNvPr>
            <p:cNvSpPr>
              <a:spLocks noChangeArrowheads="1"/>
            </p:cNvSpPr>
            <p:nvPr/>
          </p:nvSpPr>
          <p:spPr bwMode="auto">
            <a:xfrm>
              <a:off x="4128" y="221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09" name="Oval 56">
              <a:extLst>
                <a:ext uri="{FF2B5EF4-FFF2-40B4-BE49-F238E27FC236}">
                  <a16:creationId xmlns:a16="http://schemas.microsoft.com/office/drawing/2014/main" id="{427754FB-BAFD-4A27-ABF1-9AF68E8CCB97}"/>
                </a:ext>
              </a:extLst>
            </p:cNvPr>
            <p:cNvSpPr>
              <a:spLocks noChangeArrowheads="1"/>
            </p:cNvSpPr>
            <p:nvPr/>
          </p:nvSpPr>
          <p:spPr bwMode="auto">
            <a:xfrm>
              <a:off x="4616" y="22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10" name="Oval 57">
              <a:extLst>
                <a:ext uri="{FF2B5EF4-FFF2-40B4-BE49-F238E27FC236}">
                  <a16:creationId xmlns:a16="http://schemas.microsoft.com/office/drawing/2014/main" id="{2B6CC65F-5EEF-4A3A-86A5-7AE92F7A1096}"/>
                </a:ext>
              </a:extLst>
            </p:cNvPr>
            <p:cNvSpPr>
              <a:spLocks noChangeArrowheads="1"/>
            </p:cNvSpPr>
            <p:nvPr/>
          </p:nvSpPr>
          <p:spPr bwMode="auto">
            <a:xfrm>
              <a:off x="4352" y="22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11" name="Oval 58">
              <a:extLst>
                <a:ext uri="{FF2B5EF4-FFF2-40B4-BE49-F238E27FC236}">
                  <a16:creationId xmlns:a16="http://schemas.microsoft.com/office/drawing/2014/main" id="{02724984-8A2F-4AA8-89B5-6658946A971A}"/>
                </a:ext>
              </a:extLst>
            </p:cNvPr>
            <p:cNvSpPr>
              <a:spLocks noChangeArrowheads="1"/>
            </p:cNvSpPr>
            <p:nvPr/>
          </p:nvSpPr>
          <p:spPr bwMode="auto">
            <a:xfrm>
              <a:off x="3912" y="221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grpSp>
          <p:nvGrpSpPr>
            <p:cNvPr id="41012" name="Group 59">
              <a:extLst>
                <a:ext uri="{FF2B5EF4-FFF2-40B4-BE49-F238E27FC236}">
                  <a16:creationId xmlns:a16="http://schemas.microsoft.com/office/drawing/2014/main" id="{C90E458A-41A0-4E86-851A-4C9EDBEEE4C4}"/>
                </a:ext>
              </a:extLst>
            </p:cNvPr>
            <p:cNvGrpSpPr>
              <a:grpSpLocks/>
            </p:cNvGrpSpPr>
            <p:nvPr/>
          </p:nvGrpSpPr>
          <p:grpSpPr bwMode="auto">
            <a:xfrm>
              <a:off x="3488" y="1992"/>
              <a:ext cx="1448" cy="288"/>
              <a:chOff x="3488" y="1992"/>
              <a:chExt cx="1448" cy="288"/>
            </a:xfrm>
          </p:grpSpPr>
          <p:sp>
            <p:nvSpPr>
              <p:cNvPr id="41034" name="Oval 60">
                <a:extLst>
                  <a:ext uri="{FF2B5EF4-FFF2-40B4-BE49-F238E27FC236}">
                    <a16:creationId xmlns:a16="http://schemas.microsoft.com/office/drawing/2014/main" id="{FC5E6974-D419-4BE2-97E0-68192AC37586}"/>
                  </a:ext>
                </a:extLst>
              </p:cNvPr>
              <p:cNvSpPr>
                <a:spLocks noChangeArrowheads="1"/>
              </p:cNvSpPr>
              <p:nvPr/>
            </p:nvSpPr>
            <p:spPr bwMode="auto">
              <a:xfrm>
                <a:off x="4600" y="210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35" name="Oval 61">
                <a:extLst>
                  <a:ext uri="{FF2B5EF4-FFF2-40B4-BE49-F238E27FC236}">
                    <a16:creationId xmlns:a16="http://schemas.microsoft.com/office/drawing/2014/main" id="{623FFD03-5860-4C82-9242-1F65765DD1EF}"/>
                  </a:ext>
                </a:extLst>
              </p:cNvPr>
              <p:cNvSpPr>
                <a:spLocks noChangeArrowheads="1"/>
              </p:cNvSpPr>
              <p:nvPr/>
            </p:nvSpPr>
            <p:spPr bwMode="auto">
              <a:xfrm>
                <a:off x="4504" y="21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36" name="Oval 62">
                <a:extLst>
                  <a:ext uri="{FF2B5EF4-FFF2-40B4-BE49-F238E27FC236}">
                    <a16:creationId xmlns:a16="http://schemas.microsoft.com/office/drawing/2014/main" id="{51C8E94A-5178-43A0-9831-BC5A97BF6AF0}"/>
                  </a:ext>
                </a:extLst>
              </p:cNvPr>
              <p:cNvSpPr>
                <a:spLocks noChangeArrowheads="1"/>
              </p:cNvSpPr>
              <p:nvPr/>
            </p:nvSpPr>
            <p:spPr bwMode="auto">
              <a:xfrm>
                <a:off x="4536" y="21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37" name="Oval 63">
                <a:extLst>
                  <a:ext uri="{FF2B5EF4-FFF2-40B4-BE49-F238E27FC236}">
                    <a16:creationId xmlns:a16="http://schemas.microsoft.com/office/drawing/2014/main" id="{182D3993-BA99-406E-A5ED-8796F0A5F58A}"/>
                  </a:ext>
                </a:extLst>
              </p:cNvPr>
              <p:cNvSpPr>
                <a:spLocks noChangeArrowheads="1"/>
              </p:cNvSpPr>
              <p:nvPr/>
            </p:nvSpPr>
            <p:spPr bwMode="auto">
              <a:xfrm>
                <a:off x="4400"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38" name="Oval 64">
                <a:extLst>
                  <a:ext uri="{FF2B5EF4-FFF2-40B4-BE49-F238E27FC236}">
                    <a16:creationId xmlns:a16="http://schemas.microsoft.com/office/drawing/2014/main" id="{3EC40AF9-B196-4C09-91DF-9D196A566E9E}"/>
                  </a:ext>
                </a:extLst>
              </p:cNvPr>
              <p:cNvSpPr>
                <a:spLocks noChangeArrowheads="1"/>
              </p:cNvSpPr>
              <p:nvPr/>
            </p:nvSpPr>
            <p:spPr bwMode="auto">
              <a:xfrm>
                <a:off x="4632"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39" name="Oval 65">
                <a:extLst>
                  <a:ext uri="{FF2B5EF4-FFF2-40B4-BE49-F238E27FC236}">
                    <a16:creationId xmlns:a16="http://schemas.microsoft.com/office/drawing/2014/main" id="{B24AE94B-5EB7-4189-BACC-F65DA4AAEA9B}"/>
                  </a:ext>
                </a:extLst>
              </p:cNvPr>
              <p:cNvSpPr>
                <a:spLocks noChangeArrowheads="1"/>
              </p:cNvSpPr>
              <p:nvPr/>
            </p:nvSpPr>
            <p:spPr bwMode="auto">
              <a:xfrm>
                <a:off x="4656" y="204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40" name="Oval 66">
                <a:extLst>
                  <a:ext uri="{FF2B5EF4-FFF2-40B4-BE49-F238E27FC236}">
                    <a16:creationId xmlns:a16="http://schemas.microsoft.com/office/drawing/2014/main" id="{672B7C35-237A-4FBE-82F7-8EA9AFCB210F}"/>
                  </a:ext>
                </a:extLst>
              </p:cNvPr>
              <p:cNvSpPr>
                <a:spLocks noChangeArrowheads="1"/>
              </p:cNvSpPr>
              <p:nvPr/>
            </p:nvSpPr>
            <p:spPr bwMode="auto">
              <a:xfrm>
                <a:off x="4704" y="19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41" name="Oval 67">
                <a:extLst>
                  <a:ext uri="{FF2B5EF4-FFF2-40B4-BE49-F238E27FC236}">
                    <a16:creationId xmlns:a16="http://schemas.microsoft.com/office/drawing/2014/main" id="{55F02573-4B33-4EFF-97C3-9E8EB172A76C}"/>
                  </a:ext>
                </a:extLst>
              </p:cNvPr>
              <p:cNvSpPr>
                <a:spLocks noChangeArrowheads="1"/>
              </p:cNvSpPr>
              <p:nvPr/>
            </p:nvSpPr>
            <p:spPr bwMode="auto">
              <a:xfrm>
                <a:off x="4776" y="204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42" name="Oval 68">
                <a:extLst>
                  <a:ext uri="{FF2B5EF4-FFF2-40B4-BE49-F238E27FC236}">
                    <a16:creationId xmlns:a16="http://schemas.microsoft.com/office/drawing/2014/main" id="{AEF20F08-50E9-4E17-9122-B070470453F1}"/>
                  </a:ext>
                </a:extLst>
              </p:cNvPr>
              <p:cNvSpPr>
                <a:spLocks noChangeArrowheads="1"/>
              </p:cNvSpPr>
              <p:nvPr/>
            </p:nvSpPr>
            <p:spPr bwMode="auto">
              <a:xfrm>
                <a:off x="4720"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43" name="Oval 69">
                <a:extLst>
                  <a:ext uri="{FF2B5EF4-FFF2-40B4-BE49-F238E27FC236}">
                    <a16:creationId xmlns:a16="http://schemas.microsoft.com/office/drawing/2014/main" id="{A07DBCDA-8197-49B6-9414-18E08AB6F04C}"/>
                  </a:ext>
                </a:extLst>
              </p:cNvPr>
              <p:cNvSpPr>
                <a:spLocks noChangeArrowheads="1"/>
              </p:cNvSpPr>
              <p:nvPr/>
            </p:nvSpPr>
            <p:spPr bwMode="auto">
              <a:xfrm>
                <a:off x="4816"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44" name="Oval 70">
                <a:extLst>
                  <a:ext uri="{FF2B5EF4-FFF2-40B4-BE49-F238E27FC236}">
                    <a16:creationId xmlns:a16="http://schemas.microsoft.com/office/drawing/2014/main" id="{8A3A6E94-E64A-429F-8E0B-BB43EF53C304}"/>
                  </a:ext>
                </a:extLst>
              </p:cNvPr>
              <p:cNvSpPr>
                <a:spLocks noChangeArrowheads="1"/>
              </p:cNvSpPr>
              <p:nvPr/>
            </p:nvSpPr>
            <p:spPr bwMode="auto">
              <a:xfrm>
                <a:off x="4856"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45" name="Oval 71">
                <a:extLst>
                  <a:ext uri="{FF2B5EF4-FFF2-40B4-BE49-F238E27FC236}">
                    <a16:creationId xmlns:a16="http://schemas.microsoft.com/office/drawing/2014/main" id="{EF8B6B4D-1E43-47A0-B8DE-A1A4F03F8B5F}"/>
                  </a:ext>
                </a:extLst>
              </p:cNvPr>
              <p:cNvSpPr>
                <a:spLocks noChangeArrowheads="1"/>
              </p:cNvSpPr>
              <p:nvPr/>
            </p:nvSpPr>
            <p:spPr bwMode="auto">
              <a:xfrm>
                <a:off x="3488"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46" name="Oval 72">
                <a:extLst>
                  <a:ext uri="{FF2B5EF4-FFF2-40B4-BE49-F238E27FC236}">
                    <a16:creationId xmlns:a16="http://schemas.microsoft.com/office/drawing/2014/main" id="{36A9834B-6D25-473C-84E1-DD6DF18CF82A}"/>
                  </a:ext>
                </a:extLst>
              </p:cNvPr>
              <p:cNvSpPr>
                <a:spLocks noChangeArrowheads="1"/>
              </p:cNvSpPr>
              <p:nvPr/>
            </p:nvSpPr>
            <p:spPr bwMode="auto">
              <a:xfrm>
                <a:off x="4232"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47" name="Oval 73">
                <a:extLst>
                  <a:ext uri="{FF2B5EF4-FFF2-40B4-BE49-F238E27FC236}">
                    <a16:creationId xmlns:a16="http://schemas.microsoft.com/office/drawing/2014/main" id="{64D8B57F-D71E-4422-9E6A-FCC9D26761FC}"/>
                  </a:ext>
                </a:extLst>
              </p:cNvPr>
              <p:cNvSpPr>
                <a:spLocks noChangeArrowheads="1"/>
              </p:cNvSpPr>
              <p:nvPr/>
            </p:nvSpPr>
            <p:spPr bwMode="auto">
              <a:xfrm>
                <a:off x="3768"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48" name="Oval 74">
                <a:extLst>
                  <a:ext uri="{FF2B5EF4-FFF2-40B4-BE49-F238E27FC236}">
                    <a16:creationId xmlns:a16="http://schemas.microsoft.com/office/drawing/2014/main" id="{C2196578-22B6-42B3-9B0A-7F6B8A94E482}"/>
                  </a:ext>
                </a:extLst>
              </p:cNvPr>
              <p:cNvSpPr>
                <a:spLocks noChangeArrowheads="1"/>
              </p:cNvSpPr>
              <p:nvPr/>
            </p:nvSpPr>
            <p:spPr bwMode="auto">
              <a:xfrm>
                <a:off x="3528"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49" name="Oval 75">
                <a:extLst>
                  <a:ext uri="{FF2B5EF4-FFF2-40B4-BE49-F238E27FC236}">
                    <a16:creationId xmlns:a16="http://schemas.microsoft.com/office/drawing/2014/main" id="{EB41ED91-1E4E-4878-8916-D61301FD8479}"/>
                  </a:ext>
                </a:extLst>
              </p:cNvPr>
              <p:cNvSpPr>
                <a:spLocks noChangeArrowheads="1"/>
              </p:cNvSpPr>
              <p:nvPr/>
            </p:nvSpPr>
            <p:spPr bwMode="auto">
              <a:xfrm>
                <a:off x="4040"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50" name="Oval 76">
                <a:extLst>
                  <a:ext uri="{FF2B5EF4-FFF2-40B4-BE49-F238E27FC236}">
                    <a16:creationId xmlns:a16="http://schemas.microsoft.com/office/drawing/2014/main" id="{34658626-F2FA-4A04-A12F-025AC438443B}"/>
                  </a:ext>
                </a:extLst>
              </p:cNvPr>
              <p:cNvSpPr>
                <a:spLocks noChangeArrowheads="1"/>
              </p:cNvSpPr>
              <p:nvPr/>
            </p:nvSpPr>
            <p:spPr bwMode="auto">
              <a:xfrm>
                <a:off x="4144"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51" name="Oval 77">
                <a:extLst>
                  <a:ext uri="{FF2B5EF4-FFF2-40B4-BE49-F238E27FC236}">
                    <a16:creationId xmlns:a16="http://schemas.microsoft.com/office/drawing/2014/main" id="{CECF1443-B76E-43F3-9E61-11262A630711}"/>
                  </a:ext>
                </a:extLst>
              </p:cNvPr>
              <p:cNvSpPr>
                <a:spLocks noChangeArrowheads="1"/>
              </p:cNvSpPr>
              <p:nvPr/>
            </p:nvSpPr>
            <p:spPr bwMode="auto">
              <a:xfrm>
                <a:off x="3976" y="216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52" name="Oval 78">
                <a:extLst>
                  <a:ext uri="{FF2B5EF4-FFF2-40B4-BE49-F238E27FC236}">
                    <a16:creationId xmlns:a16="http://schemas.microsoft.com/office/drawing/2014/main" id="{8CC530E6-5079-4B2E-ABE3-EFA4EACF17C6}"/>
                  </a:ext>
                </a:extLst>
              </p:cNvPr>
              <p:cNvSpPr>
                <a:spLocks noChangeArrowheads="1"/>
              </p:cNvSpPr>
              <p:nvPr/>
            </p:nvSpPr>
            <p:spPr bwMode="auto">
              <a:xfrm>
                <a:off x="3848"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53" name="Oval 79">
                <a:extLst>
                  <a:ext uri="{FF2B5EF4-FFF2-40B4-BE49-F238E27FC236}">
                    <a16:creationId xmlns:a16="http://schemas.microsoft.com/office/drawing/2014/main" id="{AF15DA23-C840-41E9-B8B1-72C689B4D3C7}"/>
                  </a:ext>
                </a:extLst>
              </p:cNvPr>
              <p:cNvSpPr>
                <a:spLocks noChangeArrowheads="1"/>
              </p:cNvSpPr>
              <p:nvPr/>
            </p:nvSpPr>
            <p:spPr bwMode="auto">
              <a:xfrm>
                <a:off x="3592"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grpSp>
        <p:grpSp>
          <p:nvGrpSpPr>
            <p:cNvPr id="41013" name="Group 80">
              <a:extLst>
                <a:ext uri="{FF2B5EF4-FFF2-40B4-BE49-F238E27FC236}">
                  <a16:creationId xmlns:a16="http://schemas.microsoft.com/office/drawing/2014/main" id="{76F8B97D-79CC-4973-A888-618213AB813F}"/>
                </a:ext>
              </a:extLst>
            </p:cNvPr>
            <p:cNvGrpSpPr>
              <a:grpSpLocks/>
            </p:cNvGrpSpPr>
            <p:nvPr/>
          </p:nvGrpSpPr>
          <p:grpSpPr bwMode="auto">
            <a:xfrm>
              <a:off x="2720" y="1984"/>
              <a:ext cx="1040" cy="304"/>
              <a:chOff x="2720" y="1984"/>
              <a:chExt cx="1040" cy="304"/>
            </a:xfrm>
          </p:grpSpPr>
          <p:sp>
            <p:nvSpPr>
              <p:cNvPr id="41014" name="Oval 81">
                <a:extLst>
                  <a:ext uri="{FF2B5EF4-FFF2-40B4-BE49-F238E27FC236}">
                    <a16:creationId xmlns:a16="http://schemas.microsoft.com/office/drawing/2014/main" id="{9A364212-3827-455D-92A0-49EA00828B27}"/>
                  </a:ext>
                </a:extLst>
              </p:cNvPr>
              <p:cNvSpPr>
                <a:spLocks noChangeArrowheads="1"/>
              </p:cNvSpPr>
              <p:nvPr/>
            </p:nvSpPr>
            <p:spPr bwMode="auto">
              <a:xfrm>
                <a:off x="2856" y="208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15" name="Oval 82">
                <a:extLst>
                  <a:ext uri="{FF2B5EF4-FFF2-40B4-BE49-F238E27FC236}">
                    <a16:creationId xmlns:a16="http://schemas.microsoft.com/office/drawing/2014/main" id="{1A4C028D-22E1-436A-B9A9-5F69A50E5D6F}"/>
                  </a:ext>
                </a:extLst>
              </p:cNvPr>
              <p:cNvSpPr>
                <a:spLocks noChangeArrowheads="1"/>
              </p:cNvSpPr>
              <p:nvPr/>
            </p:nvSpPr>
            <p:spPr bwMode="auto">
              <a:xfrm>
                <a:off x="3328"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16" name="Oval 83">
                <a:extLst>
                  <a:ext uri="{FF2B5EF4-FFF2-40B4-BE49-F238E27FC236}">
                    <a16:creationId xmlns:a16="http://schemas.microsoft.com/office/drawing/2014/main" id="{63B777C6-664F-4658-B3F1-DFFE27844C3C}"/>
                  </a:ext>
                </a:extLst>
              </p:cNvPr>
              <p:cNvSpPr>
                <a:spLocks noChangeArrowheads="1"/>
              </p:cNvSpPr>
              <p:nvPr/>
            </p:nvSpPr>
            <p:spPr bwMode="auto">
              <a:xfrm>
                <a:off x="3064" y="203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17" name="Oval 84">
                <a:extLst>
                  <a:ext uri="{FF2B5EF4-FFF2-40B4-BE49-F238E27FC236}">
                    <a16:creationId xmlns:a16="http://schemas.microsoft.com/office/drawing/2014/main" id="{B75FBDEE-61BC-4A73-8579-82D6A4F29751}"/>
                  </a:ext>
                </a:extLst>
              </p:cNvPr>
              <p:cNvSpPr>
                <a:spLocks noChangeArrowheads="1"/>
              </p:cNvSpPr>
              <p:nvPr/>
            </p:nvSpPr>
            <p:spPr bwMode="auto">
              <a:xfrm>
                <a:off x="2984" y="204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18" name="Oval 85">
                <a:extLst>
                  <a:ext uri="{FF2B5EF4-FFF2-40B4-BE49-F238E27FC236}">
                    <a16:creationId xmlns:a16="http://schemas.microsoft.com/office/drawing/2014/main" id="{3184E5F7-F47F-4215-95C0-F4F0BA65B77E}"/>
                  </a:ext>
                </a:extLst>
              </p:cNvPr>
              <p:cNvSpPr>
                <a:spLocks noChangeArrowheads="1"/>
              </p:cNvSpPr>
              <p:nvPr/>
            </p:nvSpPr>
            <p:spPr bwMode="auto">
              <a:xfrm>
                <a:off x="3152" y="21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19" name="Oval 86">
                <a:extLst>
                  <a:ext uri="{FF2B5EF4-FFF2-40B4-BE49-F238E27FC236}">
                    <a16:creationId xmlns:a16="http://schemas.microsoft.com/office/drawing/2014/main" id="{A8C28585-C1EB-4DDD-B72D-A93E28050AA1}"/>
                  </a:ext>
                </a:extLst>
              </p:cNvPr>
              <p:cNvSpPr>
                <a:spLocks noChangeArrowheads="1"/>
              </p:cNvSpPr>
              <p:nvPr/>
            </p:nvSpPr>
            <p:spPr bwMode="auto">
              <a:xfrm>
                <a:off x="3088"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20" name="Oval 87">
                <a:extLst>
                  <a:ext uri="{FF2B5EF4-FFF2-40B4-BE49-F238E27FC236}">
                    <a16:creationId xmlns:a16="http://schemas.microsoft.com/office/drawing/2014/main" id="{DF4D93FA-A9A5-49A5-83D4-53E5078242AC}"/>
                  </a:ext>
                </a:extLst>
              </p:cNvPr>
              <p:cNvSpPr>
                <a:spLocks noChangeArrowheads="1"/>
              </p:cNvSpPr>
              <p:nvPr/>
            </p:nvSpPr>
            <p:spPr bwMode="auto">
              <a:xfrm>
                <a:off x="2944" y="21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21" name="Oval 88">
                <a:extLst>
                  <a:ext uri="{FF2B5EF4-FFF2-40B4-BE49-F238E27FC236}">
                    <a16:creationId xmlns:a16="http://schemas.microsoft.com/office/drawing/2014/main" id="{D6EE69D0-B62D-4B04-A036-82C66A9F6F10}"/>
                  </a:ext>
                </a:extLst>
              </p:cNvPr>
              <p:cNvSpPr>
                <a:spLocks noChangeArrowheads="1"/>
              </p:cNvSpPr>
              <p:nvPr/>
            </p:nvSpPr>
            <p:spPr bwMode="auto">
              <a:xfrm>
                <a:off x="3024" y="213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22" name="Oval 89">
                <a:extLst>
                  <a:ext uri="{FF2B5EF4-FFF2-40B4-BE49-F238E27FC236}">
                    <a16:creationId xmlns:a16="http://schemas.microsoft.com/office/drawing/2014/main" id="{8F331DB9-8233-4F7B-80D2-E0D7C510E24E}"/>
                  </a:ext>
                </a:extLst>
              </p:cNvPr>
              <p:cNvSpPr>
                <a:spLocks noChangeArrowheads="1"/>
              </p:cNvSpPr>
              <p:nvPr/>
            </p:nvSpPr>
            <p:spPr bwMode="auto">
              <a:xfrm>
                <a:off x="2984" y="21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23" name="Oval 90">
                <a:extLst>
                  <a:ext uri="{FF2B5EF4-FFF2-40B4-BE49-F238E27FC236}">
                    <a16:creationId xmlns:a16="http://schemas.microsoft.com/office/drawing/2014/main" id="{9B7D3949-D6CF-4150-B214-852C42C1C4DF}"/>
                  </a:ext>
                </a:extLst>
              </p:cNvPr>
              <p:cNvSpPr>
                <a:spLocks noChangeArrowheads="1"/>
              </p:cNvSpPr>
              <p:nvPr/>
            </p:nvSpPr>
            <p:spPr bwMode="auto">
              <a:xfrm>
                <a:off x="2880"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24" name="Oval 91">
                <a:extLst>
                  <a:ext uri="{FF2B5EF4-FFF2-40B4-BE49-F238E27FC236}">
                    <a16:creationId xmlns:a16="http://schemas.microsoft.com/office/drawing/2014/main" id="{0CBEDA1C-F576-4395-8116-EEACFEE4B5B9}"/>
                  </a:ext>
                </a:extLst>
              </p:cNvPr>
              <p:cNvSpPr>
                <a:spLocks noChangeArrowheads="1"/>
              </p:cNvSpPr>
              <p:nvPr/>
            </p:nvSpPr>
            <p:spPr bwMode="auto">
              <a:xfrm>
                <a:off x="2800"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25" name="Oval 92">
                <a:extLst>
                  <a:ext uri="{FF2B5EF4-FFF2-40B4-BE49-F238E27FC236}">
                    <a16:creationId xmlns:a16="http://schemas.microsoft.com/office/drawing/2014/main" id="{43A9B300-2058-43E2-88CC-1CD403DC6E74}"/>
                  </a:ext>
                </a:extLst>
              </p:cNvPr>
              <p:cNvSpPr>
                <a:spLocks noChangeArrowheads="1"/>
              </p:cNvSpPr>
              <p:nvPr/>
            </p:nvSpPr>
            <p:spPr bwMode="auto">
              <a:xfrm>
                <a:off x="2720" y="21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26" name="Oval 93">
                <a:extLst>
                  <a:ext uri="{FF2B5EF4-FFF2-40B4-BE49-F238E27FC236}">
                    <a16:creationId xmlns:a16="http://schemas.microsoft.com/office/drawing/2014/main" id="{BE6AB14C-1FFA-446B-82B0-A4DF57E3640B}"/>
                  </a:ext>
                </a:extLst>
              </p:cNvPr>
              <p:cNvSpPr>
                <a:spLocks noChangeArrowheads="1"/>
              </p:cNvSpPr>
              <p:nvPr/>
            </p:nvSpPr>
            <p:spPr bwMode="auto">
              <a:xfrm>
                <a:off x="2904" y="206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27" name="Oval 94">
                <a:extLst>
                  <a:ext uri="{FF2B5EF4-FFF2-40B4-BE49-F238E27FC236}">
                    <a16:creationId xmlns:a16="http://schemas.microsoft.com/office/drawing/2014/main" id="{A2CE7068-0D3D-4BF6-8B44-00B3A983E5A6}"/>
                  </a:ext>
                </a:extLst>
              </p:cNvPr>
              <p:cNvSpPr>
                <a:spLocks noChangeArrowheads="1"/>
              </p:cNvSpPr>
              <p:nvPr/>
            </p:nvSpPr>
            <p:spPr bwMode="auto">
              <a:xfrm>
                <a:off x="3232"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28" name="Oval 95">
                <a:extLst>
                  <a:ext uri="{FF2B5EF4-FFF2-40B4-BE49-F238E27FC236}">
                    <a16:creationId xmlns:a16="http://schemas.microsoft.com/office/drawing/2014/main" id="{6A4EF74B-8AFD-4F16-B2BF-70F56249FB59}"/>
                  </a:ext>
                </a:extLst>
              </p:cNvPr>
              <p:cNvSpPr>
                <a:spLocks noChangeArrowheads="1"/>
              </p:cNvSpPr>
              <p:nvPr/>
            </p:nvSpPr>
            <p:spPr bwMode="auto">
              <a:xfrm>
                <a:off x="2960" y="19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29" name="Oval 96">
                <a:extLst>
                  <a:ext uri="{FF2B5EF4-FFF2-40B4-BE49-F238E27FC236}">
                    <a16:creationId xmlns:a16="http://schemas.microsoft.com/office/drawing/2014/main" id="{BA04C559-2A59-4044-87C9-C19742BC4DB6}"/>
                  </a:ext>
                </a:extLst>
              </p:cNvPr>
              <p:cNvSpPr>
                <a:spLocks noChangeArrowheads="1"/>
              </p:cNvSpPr>
              <p:nvPr/>
            </p:nvSpPr>
            <p:spPr bwMode="auto">
              <a:xfrm>
                <a:off x="3216" y="20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30" name="Oval 97">
                <a:extLst>
                  <a:ext uri="{FF2B5EF4-FFF2-40B4-BE49-F238E27FC236}">
                    <a16:creationId xmlns:a16="http://schemas.microsoft.com/office/drawing/2014/main" id="{6C3FBD3E-9370-4882-B500-AC3B13F6E02C}"/>
                  </a:ext>
                </a:extLst>
              </p:cNvPr>
              <p:cNvSpPr>
                <a:spLocks noChangeArrowheads="1"/>
              </p:cNvSpPr>
              <p:nvPr/>
            </p:nvSpPr>
            <p:spPr bwMode="auto">
              <a:xfrm>
                <a:off x="3416"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31" name="Oval 98">
                <a:extLst>
                  <a:ext uri="{FF2B5EF4-FFF2-40B4-BE49-F238E27FC236}">
                    <a16:creationId xmlns:a16="http://schemas.microsoft.com/office/drawing/2014/main" id="{81B6C8AA-96EB-4A55-9907-7160C82088AC}"/>
                  </a:ext>
                </a:extLst>
              </p:cNvPr>
              <p:cNvSpPr>
                <a:spLocks noChangeArrowheads="1"/>
              </p:cNvSpPr>
              <p:nvPr/>
            </p:nvSpPr>
            <p:spPr bwMode="auto">
              <a:xfrm>
                <a:off x="3264" y="210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32" name="Oval 99">
                <a:extLst>
                  <a:ext uri="{FF2B5EF4-FFF2-40B4-BE49-F238E27FC236}">
                    <a16:creationId xmlns:a16="http://schemas.microsoft.com/office/drawing/2014/main" id="{F384E787-F9A2-43B6-95DC-7CEBF05FC031}"/>
                  </a:ext>
                </a:extLst>
              </p:cNvPr>
              <p:cNvSpPr>
                <a:spLocks noChangeArrowheads="1"/>
              </p:cNvSpPr>
              <p:nvPr/>
            </p:nvSpPr>
            <p:spPr bwMode="auto">
              <a:xfrm>
                <a:off x="3680" y="220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1033" name="Oval 100">
                <a:extLst>
                  <a:ext uri="{FF2B5EF4-FFF2-40B4-BE49-F238E27FC236}">
                    <a16:creationId xmlns:a16="http://schemas.microsoft.com/office/drawing/2014/main" id="{FB8D43D8-9D7B-4924-BC0C-FD7E52DD6C06}"/>
                  </a:ext>
                </a:extLst>
              </p:cNvPr>
              <p:cNvSpPr>
                <a:spLocks noChangeArrowheads="1"/>
              </p:cNvSpPr>
              <p:nvPr/>
            </p:nvSpPr>
            <p:spPr bwMode="auto">
              <a:xfrm>
                <a:off x="3384"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grpSp>
      </p:grpSp>
      <p:grpSp>
        <p:nvGrpSpPr>
          <p:cNvPr id="49253" name="Group 101">
            <a:extLst>
              <a:ext uri="{FF2B5EF4-FFF2-40B4-BE49-F238E27FC236}">
                <a16:creationId xmlns:a16="http://schemas.microsoft.com/office/drawing/2014/main" id="{940DE2A8-1909-4A39-A9F1-E656ED712121}"/>
              </a:ext>
            </a:extLst>
          </p:cNvPr>
          <p:cNvGrpSpPr>
            <a:grpSpLocks/>
          </p:cNvGrpSpPr>
          <p:nvPr/>
        </p:nvGrpSpPr>
        <p:grpSpPr bwMode="auto">
          <a:xfrm>
            <a:off x="5264150" y="2536825"/>
            <a:ext cx="3578225" cy="4016375"/>
            <a:chOff x="3316" y="1694"/>
            <a:chExt cx="2254" cy="2530"/>
          </a:xfrm>
        </p:grpSpPr>
        <p:sp>
          <p:nvSpPr>
            <p:cNvPr id="40990" name="Line 102">
              <a:extLst>
                <a:ext uri="{FF2B5EF4-FFF2-40B4-BE49-F238E27FC236}">
                  <a16:creationId xmlns:a16="http://schemas.microsoft.com/office/drawing/2014/main" id="{4E8DEEBA-7F3C-47B0-8C7C-35C4F0AEFD4A}"/>
                </a:ext>
              </a:extLst>
            </p:cNvPr>
            <p:cNvSpPr>
              <a:spLocks noChangeShapeType="1"/>
            </p:cNvSpPr>
            <p:nvPr/>
          </p:nvSpPr>
          <p:spPr bwMode="auto">
            <a:xfrm flipH="1">
              <a:off x="3570" y="3828"/>
              <a:ext cx="210" cy="12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91" name="Line 103">
              <a:extLst>
                <a:ext uri="{FF2B5EF4-FFF2-40B4-BE49-F238E27FC236}">
                  <a16:creationId xmlns:a16="http://schemas.microsoft.com/office/drawing/2014/main" id="{22DE4984-E0CD-4D8B-A30D-89CD5D0F7E4C}"/>
                </a:ext>
              </a:extLst>
            </p:cNvPr>
            <p:cNvSpPr>
              <a:spLocks noChangeShapeType="1"/>
            </p:cNvSpPr>
            <p:nvPr/>
          </p:nvSpPr>
          <p:spPr bwMode="auto">
            <a:xfrm flipH="1" flipV="1">
              <a:off x="3316" y="1792"/>
              <a:ext cx="60" cy="16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92" name="Line 104">
              <a:extLst>
                <a:ext uri="{FF2B5EF4-FFF2-40B4-BE49-F238E27FC236}">
                  <a16:creationId xmlns:a16="http://schemas.microsoft.com/office/drawing/2014/main" id="{B04AC42D-A817-4D06-A12B-50582597B8AE}"/>
                </a:ext>
              </a:extLst>
            </p:cNvPr>
            <p:cNvSpPr>
              <a:spLocks noChangeShapeType="1"/>
            </p:cNvSpPr>
            <p:nvPr/>
          </p:nvSpPr>
          <p:spPr bwMode="auto">
            <a:xfrm flipH="1" flipV="1">
              <a:off x="3536" y="1724"/>
              <a:ext cx="48" cy="18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93" name="Line 105">
              <a:extLst>
                <a:ext uri="{FF2B5EF4-FFF2-40B4-BE49-F238E27FC236}">
                  <a16:creationId xmlns:a16="http://schemas.microsoft.com/office/drawing/2014/main" id="{FF484EE9-CD6D-478B-A387-14386BEAEBF9}"/>
                </a:ext>
              </a:extLst>
            </p:cNvPr>
            <p:cNvSpPr>
              <a:spLocks noChangeShapeType="1"/>
            </p:cNvSpPr>
            <p:nvPr/>
          </p:nvSpPr>
          <p:spPr bwMode="auto">
            <a:xfrm flipV="1">
              <a:off x="4260" y="1764"/>
              <a:ext cx="108" cy="18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94" name="Line 106">
              <a:extLst>
                <a:ext uri="{FF2B5EF4-FFF2-40B4-BE49-F238E27FC236}">
                  <a16:creationId xmlns:a16="http://schemas.microsoft.com/office/drawing/2014/main" id="{6400E2E8-D5EA-427B-B402-FD1C6BDB46F5}"/>
                </a:ext>
              </a:extLst>
            </p:cNvPr>
            <p:cNvSpPr>
              <a:spLocks noChangeShapeType="1"/>
            </p:cNvSpPr>
            <p:nvPr/>
          </p:nvSpPr>
          <p:spPr bwMode="auto">
            <a:xfrm flipV="1">
              <a:off x="4078" y="1696"/>
              <a:ext cx="48" cy="19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95" name="Line 107">
              <a:extLst>
                <a:ext uri="{FF2B5EF4-FFF2-40B4-BE49-F238E27FC236}">
                  <a16:creationId xmlns:a16="http://schemas.microsoft.com/office/drawing/2014/main" id="{34130E28-A2B3-4B4E-BB99-2A29FB794DC7}"/>
                </a:ext>
              </a:extLst>
            </p:cNvPr>
            <p:cNvSpPr>
              <a:spLocks noChangeShapeType="1"/>
            </p:cNvSpPr>
            <p:nvPr/>
          </p:nvSpPr>
          <p:spPr bwMode="auto">
            <a:xfrm flipV="1">
              <a:off x="3836" y="1694"/>
              <a:ext cx="6" cy="192"/>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96" name="Line 108">
              <a:extLst>
                <a:ext uri="{FF2B5EF4-FFF2-40B4-BE49-F238E27FC236}">
                  <a16:creationId xmlns:a16="http://schemas.microsoft.com/office/drawing/2014/main" id="{89E9CA26-847B-42ED-A65D-7202B7C57E3B}"/>
                </a:ext>
              </a:extLst>
            </p:cNvPr>
            <p:cNvSpPr>
              <a:spLocks noChangeShapeType="1"/>
            </p:cNvSpPr>
            <p:nvPr/>
          </p:nvSpPr>
          <p:spPr bwMode="auto">
            <a:xfrm flipH="1">
              <a:off x="3832" y="3928"/>
              <a:ext cx="138" cy="18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97" name="Line 109">
              <a:extLst>
                <a:ext uri="{FF2B5EF4-FFF2-40B4-BE49-F238E27FC236}">
                  <a16:creationId xmlns:a16="http://schemas.microsoft.com/office/drawing/2014/main" id="{B4F401EA-2194-4B30-AE30-4570F91903D9}"/>
                </a:ext>
              </a:extLst>
            </p:cNvPr>
            <p:cNvSpPr>
              <a:spLocks noChangeShapeType="1"/>
            </p:cNvSpPr>
            <p:nvPr/>
          </p:nvSpPr>
          <p:spPr bwMode="auto">
            <a:xfrm flipH="1">
              <a:off x="4160" y="3968"/>
              <a:ext cx="72" cy="234"/>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98" name="Line 110">
              <a:extLst>
                <a:ext uri="{FF2B5EF4-FFF2-40B4-BE49-F238E27FC236}">
                  <a16:creationId xmlns:a16="http://schemas.microsoft.com/office/drawing/2014/main" id="{3AC26515-A84A-495D-B9E8-E01DAF291EF7}"/>
                </a:ext>
              </a:extLst>
            </p:cNvPr>
            <p:cNvSpPr>
              <a:spLocks noChangeShapeType="1"/>
            </p:cNvSpPr>
            <p:nvPr/>
          </p:nvSpPr>
          <p:spPr bwMode="auto">
            <a:xfrm>
              <a:off x="4488" y="3990"/>
              <a:ext cx="48" cy="234"/>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99" name="Line 111">
              <a:extLst>
                <a:ext uri="{FF2B5EF4-FFF2-40B4-BE49-F238E27FC236}">
                  <a16:creationId xmlns:a16="http://schemas.microsoft.com/office/drawing/2014/main" id="{6A4C8732-7C61-4B84-8368-E39E610918E0}"/>
                </a:ext>
              </a:extLst>
            </p:cNvPr>
            <p:cNvSpPr>
              <a:spLocks noChangeShapeType="1"/>
            </p:cNvSpPr>
            <p:nvPr/>
          </p:nvSpPr>
          <p:spPr bwMode="auto">
            <a:xfrm flipH="1">
              <a:off x="3406" y="3670"/>
              <a:ext cx="222" cy="84"/>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00" name="Line 112">
              <a:extLst>
                <a:ext uri="{FF2B5EF4-FFF2-40B4-BE49-F238E27FC236}">
                  <a16:creationId xmlns:a16="http://schemas.microsoft.com/office/drawing/2014/main" id="{A03331BC-E6DA-4ECC-B1FF-C04C00A2685B}"/>
                </a:ext>
              </a:extLst>
            </p:cNvPr>
            <p:cNvSpPr>
              <a:spLocks noChangeShapeType="1"/>
            </p:cNvSpPr>
            <p:nvPr/>
          </p:nvSpPr>
          <p:spPr bwMode="auto">
            <a:xfrm>
              <a:off x="5354" y="3602"/>
              <a:ext cx="216" cy="42"/>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01" name="Line 113">
              <a:extLst>
                <a:ext uri="{FF2B5EF4-FFF2-40B4-BE49-F238E27FC236}">
                  <a16:creationId xmlns:a16="http://schemas.microsoft.com/office/drawing/2014/main" id="{1F117309-A301-4292-95CB-9CF48509D6C0}"/>
                </a:ext>
              </a:extLst>
            </p:cNvPr>
            <p:cNvSpPr>
              <a:spLocks noChangeShapeType="1"/>
            </p:cNvSpPr>
            <p:nvPr/>
          </p:nvSpPr>
          <p:spPr bwMode="auto">
            <a:xfrm>
              <a:off x="5226" y="3726"/>
              <a:ext cx="198" cy="12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02" name="Line 114">
              <a:extLst>
                <a:ext uri="{FF2B5EF4-FFF2-40B4-BE49-F238E27FC236}">
                  <a16:creationId xmlns:a16="http://schemas.microsoft.com/office/drawing/2014/main" id="{A24DF4D5-A4A2-4C04-BCAF-E919BA6EE138}"/>
                </a:ext>
              </a:extLst>
            </p:cNvPr>
            <p:cNvSpPr>
              <a:spLocks noChangeShapeType="1"/>
            </p:cNvSpPr>
            <p:nvPr/>
          </p:nvSpPr>
          <p:spPr bwMode="auto">
            <a:xfrm>
              <a:off x="4762" y="3940"/>
              <a:ext cx="102" cy="22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1003" name="Line 115">
              <a:extLst>
                <a:ext uri="{FF2B5EF4-FFF2-40B4-BE49-F238E27FC236}">
                  <a16:creationId xmlns:a16="http://schemas.microsoft.com/office/drawing/2014/main" id="{DE0228DA-7A76-494B-B189-A83EDDB2CDC5}"/>
                </a:ext>
              </a:extLst>
            </p:cNvPr>
            <p:cNvSpPr>
              <a:spLocks noChangeShapeType="1"/>
            </p:cNvSpPr>
            <p:nvPr/>
          </p:nvSpPr>
          <p:spPr bwMode="auto">
            <a:xfrm>
              <a:off x="5018" y="3848"/>
              <a:ext cx="168" cy="19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grpSp>
      <p:sp>
        <p:nvSpPr>
          <p:cNvPr id="49268" name="Text Box 116">
            <a:extLst>
              <a:ext uri="{FF2B5EF4-FFF2-40B4-BE49-F238E27FC236}">
                <a16:creationId xmlns:a16="http://schemas.microsoft.com/office/drawing/2014/main" id="{F0229C76-DBEA-4A56-A122-41F69FB7DE9E}"/>
              </a:ext>
            </a:extLst>
          </p:cNvPr>
          <p:cNvSpPr txBox="1">
            <a:spLocks noChangeArrowheads="1"/>
          </p:cNvSpPr>
          <p:nvPr/>
        </p:nvSpPr>
        <p:spPr bwMode="auto">
          <a:xfrm>
            <a:off x="3505200" y="1598613"/>
            <a:ext cx="18669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800" b="0" i="0" u="none" strike="noStrike" kern="1200" cap="none" spc="0" normalizeH="0" baseline="0" noProof="0" dirty="0" err="1">
                <a:ln>
                  <a:noFill/>
                </a:ln>
                <a:solidFill>
                  <a:srgbClr val="000000"/>
                </a:solidFill>
                <a:effectLst/>
                <a:uLnTx/>
                <a:uFillTx/>
                <a:latin typeface="+mn-lt"/>
                <a:ea typeface="MS PGothic" panose="020B0600070205080204" pitchFamily="34" charset="-128"/>
              </a:rPr>
              <a:t>Oesophagus</a:t>
            </a:r>
            <a:r>
              <a:rPr kumimoji="0" lang="fr-BE" altLang="nl-NL" sz="1800" b="0" i="0" u="none" strike="noStrike" kern="1200" cap="none" spc="0" normalizeH="0" baseline="0" noProof="0" dirty="0">
                <a:ln>
                  <a:noFill/>
                </a:ln>
                <a:solidFill>
                  <a:srgbClr val="000000"/>
                </a:solidFill>
                <a:effectLst/>
                <a:uLnTx/>
                <a:uFillTx/>
                <a:latin typeface="+mn-lt"/>
                <a:ea typeface="MS PGothic" panose="020B0600070205080204" pitchFamily="34" charset="-128"/>
              </a:rPr>
              <a:t>  sphincter </a:t>
            </a:r>
            <a:r>
              <a:rPr kumimoji="0" lang="fr-BE" altLang="nl-NL" sz="1800" b="0" i="0" u="none" strike="noStrike" kern="1200" cap="none" spc="0" normalizeH="0" baseline="0" noProof="0" dirty="0" err="1" smtClean="0">
                <a:ln>
                  <a:noFill/>
                </a:ln>
                <a:solidFill>
                  <a:srgbClr val="000000"/>
                </a:solidFill>
                <a:effectLst/>
                <a:uLnTx/>
                <a:uFillTx/>
                <a:latin typeface="+mn-lt"/>
                <a:ea typeface="MS PGothic" panose="020B0600070205080204" pitchFamily="34" charset="-128"/>
              </a:rPr>
              <a:t>blockerad</a:t>
            </a:r>
            <a:endParaRPr kumimoji="0" lang="fr-FR" altLang="nl-NL" sz="1800" b="0" i="0" u="none" strike="noStrike" kern="1200" cap="none" spc="0" normalizeH="0" baseline="0" noProof="0" dirty="0">
              <a:ln>
                <a:noFill/>
              </a:ln>
              <a:solidFill>
                <a:srgbClr val="000000"/>
              </a:solidFill>
              <a:effectLst/>
              <a:uLnTx/>
              <a:uFillTx/>
              <a:latin typeface="+mn-lt"/>
              <a:ea typeface="MS PGothic" panose="020B0600070205080204" pitchFamily="34" charset="-128"/>
            </a:endParaRPr>
          </a:p>
        </p:txBody>
      </p:sp>
      <p:pic>
        <p:nvPicPr>
          <p:cNvPr id="49270" name="Picture 118" descr="bloat">
            <a:extLst>
              <a:ext uri="{FF2B5EF4-FFF2-40B4-BE49-F238E27FC236}">
                <a16:creationId xmlns:a16="http://schemas.microsoft.com/office/drawing/2014/main" id="{61A03EAB-B246-455E-8175-2AFC2660B79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5977" y="1390650"/>
            <a:ext cx="180022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271" name="Group 119">
            <a:extLst>
              <a:ext uri="{FF2B5EF4-FFF2-40B4-BE49-F238E27FC236}">
                <a16:creationId xmlns:a16="http://schemas.microsoft.com/office/drawing/2014/main" id="{81710677-8CFB-45B0-8C0A-77D309981D34}"/>
              </a:ext>
            </a:extLst>
          </p:cNvPr>
          <p:cNvGrpSpPr>
            <a:grpSpLocks/>
          </p:cNvGrpSpPr>
          <p:nvPr/>
        </p:nvGrpSpPr>
        <p:grpSpPr bwMode="auto">
          <a:xfrm>
            <a:off x="3086100" y="2286000"/>
            <a:ext cx="4533900" cy="1219200"/>
            <a:chOff x="1944" y="1536"/>
            <a:chExt cx="2856" cy="768"/>
          </a:xfrm>
        </p:grpSpPr>
        <p:sp>
          <p:nvSpPr>
            <p:cNvPr id="40975" name="Line 120">
              <a:extLst>
                <a:ext uri="{FF2B5EF4-FFF2-40B4-BE49-F238E27FC236}">
                  <a16:creationId xmlns:a16="http://schemas.microsoft.com/office/drawing/2014/main" id="{036FFEA7-EDD8-44E2-A1C5-6F22377E1CA4}"/>
                </a:ext>
              </a:extLst>
            </p:cNvPr>
            <p:cNvSpPr>
              <a:spLocks noChangeShapeType="1"/>
            </p:cNvSpPr>
            <p:nvPr/>
          </p:nvSpPr>
          <p:spPr bwMode="auto">
            <a:xfrm flipH="1" flipV="1">
              <a:off x="4552" y="1960"/>
              <a:ext cx="248" cy="216"/>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76" name="Line 121">
              <a:extLst>
                <a:ext uri="{FF2B5EF4-FFF2-40B4-BE49-F238E27FC236}">
                  <a16:creationId xmlns:a16="http://schemas.microsoft.com/office/drawing/2014/main" id="{F81BFE06-B489-453E-A723-9393338E6771}"/>
                </a:ext>
              </a:extLst>
            </p:cNvPr>
            <p:cNvSpPr>
              <a:spLocks noChangeShapeType="1"/>
            </p:cNvSpPr>
            <p:nvPr/>
          </p:nvSpPr>
          <p:spPr bwMode="auto">
            <a:xfrm flipH="1">
              <a:off x="2664" y="2144"/>
              <a:ext cx="208" cy="160"/>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77" name="Line 122">
              <a:extLst>
                <a:ext uri="{FF2B5EF4-FFF2-40B4-BE49-F238E27FC236}">
                  <a16:creationId xmlns:a16="http://schemas.microsoft.com/office/drawing/2014/main" id="{FDA653A7-52FF-4062-81C8-D511038AEE7E}"/>
                </a:ext>
              </a:extLst>
            </p:cNvPr>
            <p:cNvSpPr>
              <a:spLocks noChangeShapeType="1"/>
            </p:cNvSpPr>
            <p:nvPr/>
          </p:nvSpPr>
          <p:spPr bwMode="auto">
            <a:xfrm flipH="1">
              <a:off x="2928" y="1936"/>
              <a:ext cx="256" cy="184"/>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78" name="Line 123">
              <a:extLst>
                <a:ext uri="{FF2B5EF4-FFF2-40B4-BE49-F238E27FC236}">
                  <a16:creationId xmlns:a16="http://schemas.microsoft.com/office/drawing/2014/main" id="{3B24DDF1-E2A3-4666-B636-011724728663}"/>
                </a:ext>
              </a:extLst>
            </p:cNvPr>
            <p:cNvSpPr>
              <a:spLocks noChangeShapeType="1"/>
            </p:cNvSpPr>
            <p:nvPr/>
          </p:nvSpPr>
          <p:spPr bwMode="auto">
            <a:xfrm flipH="1">
              <a:off x="3216" y="1768"/>
              <a:ext cx="368" cy="12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79" name="Line 124">
              <a:extLst>
                <a:ext uri="{FF2B5EF4-FFF2-40B4-BE49-F238E27FC236}">
                  <a16:creationId xmlns:a16="http://schemas.microsoft.com/office/drawing/2014/main" id="{90C66CD3-9105-485F-93A8-EFE0F95F1D13}"/>
                </a:ext>
              </a:extLst>
            </p:cNvPr>
            <p:cNvSpPr>
              <a:spLocks noChangeShapeType="1"/>
            </p:cNvSpPr>
            <p:nvPr/>
          </p:nvSpPr>
          <p:spPr bwMode="auto">
            <a:xfrm flipH="1" flipV="1">
              <a:off x="3648" y="1760"/>
              <a:ext cx="464"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80" name="Line 125">
              <a:extLst>
                <a:ext uri="{FF2B5EF4-FFF2-40B4-BE49-F238E27FC236}">
                  <a16:creationId xmlns:a16="http://schemas.microsoft.com/office/drawing/2014/main" id="{127211C5-90C0-4554-83C7-2FBBEFED0437}"/>
                </a:ext>
              </a:extLst>
            </p:cNvPr>
            <p:cNvSpPr>
              <a:spLocks noChangeShapeType="1"/>
            </p:cNvSpPr>
            <p:nvPr/>
          </p:nvSpPr>
          <p:spPr bwMode="auto">
            <a:xfrm flipH="1" flipV="1">
              <a:off x="4168" y="1768"/>
              <a:ext cx="368" cy="16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81" name="Line 126">
              <a:extLst>
                <a:ext uri="{FF2B5EF4-FFF2-40B4-BE49-F238E27FC236}">
                  <a16:creationId xmlns:a16="http://schemas.microsoft.com/office/drawing/2014/main" id="{4D18D4A4-AA2B-4DC6-9643-8D90D42DBCEE}"/>
                </a:ext>
              </a:extLst>
            </p:cNvPr>
            <p:cNvSpPr>
              <a:spLocks noChangeShapeType="1"/>
            </p:cNvSpPr>
            <p:nvPr/>
          </p:nvSpPr>
          <p:spPr bwMode="auto">
            <a:xfrm flipH="1" flipV="1">
              <a:off x="1944" y="1536"/>
              <a:ext cx="640" cy="744"/>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82" name="Line 127">
              <a:extLst>
                <a:ext uri="{FF2B5EF4-FFF2-40B4-BE49-F238E27FC236}">
                  <a16:creationId xmlns:a16="http://schemas.microsoft.com/office/drawing/2014/main" id="{AA19E043-7DF0-458A-9B29-9EBA9784BA3C}"/>
                </a:ext>
              </a:extLst>
            </p:cNvPr>
            <p:cNvSpPr>
              <a:spLocks noChangeShapeType="1"/>
            </p:cNvSpPr>
            <p:nvPr/>
          </p:nvSpPr>
          <p:spPr bwMode="auto">
            <a:xfrm flipH="1" flipV="1">
              <a:off x="3016" y="2152"/>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83" name="Line 128">
              <a:extLst>
                <a:ext uri="{FF2B5EF4-FFF2-40B4-BE49-F238E27FC236}">
                  <a16:creationId xmlns:a16="http://schemas.microsoft.com/office/drawing/2014/main" id="{9E8C6F15-F097-471D-B883-70A6503D5BEF}"/>
                </a:ext>
              </a:extLst>
            </p:cNvPr>
            <p:cNvSpPr>
              <a:spLocks noChangeShapeType="1"/>
            </p:cNvSpPr>
            <p:nvPr/>
          </p:nvSpPr>
          <p:spPr bwMode="auto">
            <a:xfrm flipH="1" flipV="1">
              <a:off x="3424" y="2136"/>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84" name="Line 129">
              <a:extLst>
                <a:ext uri="{FF2B5EF4-FFF2-40B4-BE49-F238E27FC236}">
                  <a16:creationId xmlns:a16="http://schemas.microsoft.com/office/drawing/2014/main" id="{4C647609-DF9B-4043-AA12-AA7A1DBA0342}"/>
                </a:ext>
              </a:extLst>
            </p:cNvPr>
            <p:cNvSpPr>
              <a:spLocks noChangeShapeType="1"/>
            </p:cNvSpPr>
            <p:nvPr/>
          </p:nvSpPr>
          <p:spPr bwMode="auto">
            <a:xfrm flipH="1" flipV="1">
              <a:off x="3832" y="2136"/>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85" name="Line 130">
              <a:extLst>
                <a:ext uri="{FF2B5EF4-FFF2-40B4-BE49-F238E27FC236}">
                  <a16:creationId xmlns:a16="http://schemas.microsoft.com/office/drawing/2014/main" id="{5373CEA8-0710-4B14-A7B4-A565424E1A0D}"/>
                </a:ext>
              </a:extLst>
            </p:cNvPr>
            <p:cNvSpPr>
              <a:spLocks noChangeShapeType="1"/>
            </p:cNvSpPr>
            <p:nvPr/>
          </p:nvSpPr>
          <p:spPr bwMode="auto">
            <a:xfrm flipH="1" flipV="1">
              <a:off x="4296" y="2128"/>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86" name="Line 131">
              <a:extLst>
                <a:ext uri="{FF2B5EF4-FFF2-40B4-BE49-F238E27FC236}">
                  <a16:creationId xmlns:a16="http://schemas.microsoft.com/office/drawing/2014/main" id="{89A028C5-CD78-4B4E-9BA4-A4A629E7BA64}"/>
                </a:ext>
              </a:extLst>
            </p:cNvPr>
            <p:cNvSpPr>
              <a:spLocks noChangeShapeType="1"/>
            </p:cNvSpPr>
            <p:nvPr/>
          </p:nvSpPr>
          <p:spPr bwMode="auto">
            <a:xfrm>
              <a:off x="4485" y="2145"/>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87" name="Line 132">
              <a:extLst>
                <a:ext uri="{FF2B5EF4-FFF2-40B4-BE49-F238E27FC236}">
                  <a16:creationId xmlns:a16="http://schemas.microsoft.com/office/drawing/2014/main" id="{38199E44-1E9C-47B9-8792-A8492D6F4714}"/>
                </a:ext>
              </a:extLst>
            </p:cNvPr>
            <p:cNvSpPr>
              <a:spLocks noChangeShapeType="1"/>
            </p:cNvSpPr>
            <p:nvPr/>
          </p:nvSpPr>
          <p:spPr bwMode="auto">
            <a:xfrm>
              <a:off x="4020" y="2143"/>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88" name="Line 133">
              <a:extLst>
                <a:ext uri="{FF2B5EF4-FFF2-40B4-BE49-F238E27FC236}">
                  <a16:creationId xmlns:a16="http://schemas.microsoft.com/office/drawing/2014/main" id="{323A5990-D509-4E23-9AC5-F947A0CB8C42}"/>
                </a:ext>
              </a:extLst>
            </p:cNvPr>
            <p:cNvSpPr>
              <a:spLocks noChangeShapeType="1"/>
            </p:cNvSpPr>
            <p:nvPr/>
          </p:nvSpPr>
          <p:spPr bwMode="auto">
            <a:xfrm>
              <a:off x="3626" y="2130"/>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sp>
          <p:nvSpPr>
            <p:cNvPr id="40989" name="Line 134">
              <a:extLst>
                <a:ext uri="{FF2B5EF4-FFF2-40B4-BE49-F238E27FC236}">
                  <a16:creationId xmlns:a16="http://schemas.microsoft.com/office/drawing/2014/main" id="{ABFC1B2E-DDB2-4065-9BB5-FFC0E0E9441C}"/>
                </a:ext>
              </a:extLst>
            </p:cNvPr>
            <p:cNvSpPr>
              <a:spLocks noChangeShapeType="1"/>
            </p:cNvSpPr>
            <p:nvPr/>
          </p:nvSpPr>
          <p:spPr bwMode="auto">
            <a:xfrm>
              <a:off x="3214" y="2142"/>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S PGothic" panose="020B0600070205080204" pitchFamily="34" charset="-128"/>
              </a:endParaRPr>
            </a:p>
          </p:txBody>
        </p:sp>
      </p:grpSp>
      <p:sp>
        <p:nvSpPr>
          <p:cNvPr id="40973" name="Text Box 135">
            <a:extLst>
              <a:ext uri="{FF2B5EF4-FFF2-40B4-BE49-F238E27FC236}">
                <a16:creationId xmlns:a16="http://schemas.microsoft.com/office/drawing/2014/main" id="{E5D7FABE-B321-49D4-8864-ACC018601BB8}"/>
              </a:ext>
            </a:extLst>
          </p:cNvPr>
          <p:cNvSpPr txBox="1">
            <a:spLocks noChangeArrowheads="1"/>
          </p:cNvSpPr>
          <p:nvPr/>
        </p:nvSpPr>
        <p:spPr bwMode="auto">
          <a:xfrm>
            <a:off x="5927725" y="801688"/>
            <a:ext cx="27590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mn-lt"/>
              <a:ea typeface="MS PGothic" panose="020B0600070205080204" pitchFamily="34" charset="-128"/>
            </a:endParaRPr>
          </a:p>
        </p:txBody>
      </p:sp>
      <p:sp>
        <p:nvSpPr>
          <p:cNvPr id="40974" name="Rectangle 136">
            <a:extLst>
              <a:ext uri="{FF2B5EF4-FFF2-40B4-BE49-F238E27FC236}">
                <a16:creationId xmlns:a16="http://schemas.microsoft.com/office/drawing/2014/main" id="{ADEBF084-E715-47B9-AC21-66B0E02820D5}"/>
              </a:ext>
            </a:extLst>
          </p:cNvPr>
          <p:cNvSpPr>
            <a:spLocks noChangeArrowheads="1"/>
          </p:cNvSpPr>
          <p:nvPr/>
        </p:nvSpPr>
        <p:spPr bwMode="auto">
          <a:xfrm>
            <a:off x="736864" y="332618"/>
            <a:ext cx="6984736"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Trumsjuka</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hos</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nötkreatur</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och</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hos</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får</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Liten</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förekomst</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&lt;0,8</a:t>
            </a:r>
            <a:r>
              <a:rPr kumimoji="0" lang="en-GB" altLang="nl-NL" sz="2400" b="1" i="0" u="none" strike="noStrike" kern="1200" cap="none" spc="0" normalizeH="0" baseline="0" noProof="0" dirty="0">
                <a:ln>
                  <a:noFill/>
                </a:ln>
                <a:effectLst/>
                <a:uLnTx/>
                <a:uFillTx/>
                <a:latin typeface="+mn-lt"/>
                <a:ea typeface="MS PGothic" panose="020B0600070205080204" pitchFamily="34" charset="-128"/>
              </a:rPr>
              <a:t>% per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år</a:t>
            </a: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2" name="Titel 1"/>
          <p:cNvSpPr>
            <a:spLocks noGrp="1"/>
          </p:cNvSpPr>
          <p:nvPr>
            <p:ph type="title"/>
          </p:nvPr>
        </p:nvSpPr>
        <p:spPr/>
        <p:txBody>
          <a:bodyPr/>
          <a:lstStyle/>
          <a:p>
            <a:endParaRPr lang="sv-SE" dirty="0">
              <a:latin typeface="+mn-lt"/>
            </a:endParaRPr>
          </a:p>
        </p:txBody>
      </p:sp>
    </p:spTree>
    <p:extLst>
      <p:ext uri="{BB962C8B-B14F-4D97-AF65-F5344CB8AC3E}">
        <p14:creationId xmlns:p14="http://schemas.microsoft.com/office/powerpoint/2010/main" val="1941537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9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9271"/>
                                        </p:tgtEl>
                                        <p:attrNameLst>
                                          <p:attrName>style.visibility</p:attrName>
                                        </p:attrNameLst>
                                      </p:cBhvr>
                                      <p:to>
                                        <p:strVal val="visible"/>
                                      </p:to>
                                    </p:set>
                                    <p:animEffect transition="in" filter="fade">
                                      <p:cBhvr>
                                        <p:cTn id="9" dur="2000"/>
                                        <p:tgtEl>
                                          <p:spTgt spid="4927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49193"/>
                                        </p:tgtEl>
                                        <p:attrNameLst>
                                          <p:attrName>style.visibility</p:attrName>
                                        </p:attrNameLst>
                                      </p:cBhvr>
                                      <p:to>
                                        <p:strVal val="visible"/>
                                      </p:to>
                                    </p:set>
                                    <p:animEffect transition="in" filter="fade">
                                      <p:cBhvr>
                                        <p:cTn id="14" dur="2000"/>
                                        <p:tgtEl>
                                          <p:spTgt spid="49193"/>
                                        </p:tgtEl>
                                      </p:cBhvr>
                                    </p:animEffect>
                                  </p:childTnLst>
                                </p:cTn>
                              </p:par>
                              <p:par>
                                <p:cTn id="15" presetID="10" presetClass="exit" presetSubtype="0" fill="hold" nodeType="withEffect">
                                  <p:stCondLst>
                                    <p:cond delay="0"/>
                                  </p:stCondLst>
                                  <p:childTnLst>
                                    <p:animEffect transition="out" filter="fade">
                                      <p:cBhvr>
                                        <p:cTn id="16" dur="2000"/>
                                        <p:tgtEl>
                                          <p:spTgt spid="49271"/>
                                        </p:tgtEl>
                                      </p:cBhvr>
                                    </p:animEffect>
                                    <p:set>
                                      <p:cBhvr>
                                        <p:cTn id="17" dur="1" fill="hold">
                                          <p:stCondLst>
                                            <p:cond delay="1999"/>
                                          </p:stCondLst>
                                        </p:cTn>
                                        <p:tgtEl>
                                          <p:spTgt spid="49271"/>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9253"/>
                                        </p:tgtEl>
                                        <p:attrNameLst>
                                          <p:attrName>style.visibility</p:attrName>
                                        </p:attrNameLst>
                                      </p:cBhvr>
                                      <p:to>
                                        <p:strVal val="visible"/>
                                      </p:to>
                                    </p:set>
                                    <p:animEffect transition="in" filter="fade">
                                      <p:cBhvr>
                                        <p:cTn id="20" dur="2000"/>
                                        <p:tgtEl>
                                          <p:spTgt spid="49253"/>
                                        </p:tgtEl>
                                      </p:cBhvr>
                                    </p:animEffect>
                                  </p:childTnLst>
                                </p:cTn>
                              </p:par>
                              <p:par>
                                <p:cTn id="21" presetID="10" presetClass="entr" presetSubtype="0" fill="hold" nodeType="withEffect">
                                  <p:stCondLst>
                                    <p:cond delay="0"/>
                                  </p:stCondLst>
                                  <p:childTnLst>
                                    <p:set>
                                      <p:cBhvr>
                                        <p:cTn id="22" dur="1" fill="hold">
                                          <p:stCondLst>
                                            <p:cond delay="0"/>
                                          </p:stCondLst>
                                        </p:cTn>
                                        <p:tgtEl>
                                          <p:spTgt spid="49270"/>
                                        </p:tgtEl>
                                        <p:attrNameLst>
                                          <p:attrName>style.visibility</p:attrName>
                                        </p:attrNameLst>
                                      </p:cBhvr>
                                      <p:to>
                                        <p:strVal val="visible"/>
                                      </p:to>
                                    </p:set>
                                    <p:animEffect transition="in" filter="fade">
                                      <p:cBhvr>
                                        <p:cTn id="23" dur="2000"/>
                                        <p:tgtEl>
                                          <p:spTgt spid="4927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9268"/>
                                        </p:tgtEl>
                                        <p:attrNameLst>
                                          <p:attrName>style.visibility</p:attrName>
                                        </p:attrNameLst>
                                      </p:cBhvr>
                                      <p:to>
                                        <p:strVal val="visible"/>
                                      </p:to>
                                    </p:set>
                                    <p:animEffect transition="in" filter="fade">
                                      <p:cBhvr>
                                        <p:cTn id="26" dur="2000"/>
                                        <p:tgtEl>
                                          <p:spTgt spid="4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1" grpId="0"/>
      <p:bldP spid="49268"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1C67B7C9-0BE4-4866-86B7-BEF3E8EE183E}"/>
              </a:ext>
            </a:extLst>
          </p:cNvPr>
          <p:cNvSpPr txBox="1">
            <a:spLocks noChangeArrowheads="1"/>
          </p:cNvSpPr>
          <p:nvPr/>
        </p:nvSpPr>
        <p:spPr bwMode="auto">
          <a:xfrm>
            <a:off x="381000" y="342644"/>
            <a:ext cx="6920552"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Anti-</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nutritionella</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substanser</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och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andra</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sekundära</a:t>
            </a:r>
            <a:r>
              <a:rPr kumimoji="0" lang="en-GB" altLang="nl-NL" sz="2400" b="1"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noProof="0" dirty="0" err="1" smtClean="0">
                <a:ln>
                  <a:noFill/>
                </a:ln>
                <a:effectLst/>
                <a:uLnTx/>
                <a:uFillTx/>
                <a:latin typeface="+mn-lt"/>
                <a:ea typeface="MS PGothic" panose="020B0600070205080204" pitchFamily="34" charset="-128"/>
              </a:rPr>
              <a:t>metaboliter</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43011" name="Text Box 3">
            <a:extLst>
              <a:ext uri="{FF2B5EF4-FFF2-40B4-BE49-F238E27FC236}">
                <a16:creationId xmlns:a16="http://schemas.microsoft.com/office/drawing/2014/main" id="{5C1CA795-581F-42BD-BED3-A3324E43FFA3}"/>
              </a:ext>
            </a:extLst>
          </p:cNvPr>
          <p:cNvSpPr txBox="1">
            <a:spLocks noChangeArrowheads="1"/>
          </p:cNvSpPr>
          <p:nvPr/>
        </p:nvSpPr>
        <p:spPr bwMode="auto">
          <a:xfrm>
            <a:off x="381000" y="1244600"/>
            <a:ext cx="8382000" cy="415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Cyanogeniska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glykosider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förekommer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i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vissa</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arter</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i="0" u="none" strike="noStrike" kern="1200" cap="none" spc="0" normalizeH="0" baseline="0" noProof="0" dirty="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och</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i="0" u="none" strike="noStrike" kern="1200" cap="none" spc="0" normalizeH="0" baseline="0" noProof="0" dirty="0" smtClean="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i="0" u="none" strike="noStrike" kern="1200" cap="none" spc="0" normalizeH="0" baseline="0" noProof="0" dirty="0">
                <a:ln>
                  <a:noFill/>
                </a:ln>
                <a:effectLst/>
                <a:uLnTx/>
                <a:uFillTx/>
                <a:latin typeface="+mn-lt"/>
                <a:ea typeface="MS PGothic" panose="020B0600070205080204" pitchFamily="34" charset="-128"/>
              </a:rPr>
              <a: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asphyxiation/</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syrebrist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hos</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betande</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djur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Nivåer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vanligtvis</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låga</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1200" i="0" u="none" strike="noStrike" kern="1200" cap="none" spc="0" normalizeH="0" baseline="0" noProof="0" dirty="0">
              <a:ln>
                <a:noFill/>
              </a:ln>
              <a:effectLst/>
              <a:uLnTx/>
              <a:uFillTx/>
              <a:latin typeface="+mn-lt"/>
              <a:ea typeface="MS PGothic" panose="020B0600070205080204" pitchFamily="34" charset="-128"/>
            </a:endParaRPr>
          </a:p>
          <a:p>
            <a:pPr marL="171450" indent="-171450" defTabSz="914400" eaLnBrk="0" fontAlgn="base" hangingPunct="0">
              <a:spcBef>
                <a:spcPct val="0"/>
              </a:spcBef>
              <a:spcAft>
                <a:spcPct val="0"/>
              </a:spcAft>
              <a:defRPr/>
            </a:pPr>
            <a:endParaRPr kumimoji="0" lang="en-GB" altLang="nl-NL" sz="12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lang="en-GB" altLang="nl-NL" sz="2400" dirty="0" err="1" smtClean="0">
                <a:latin typeface="+mn-lt"/>
              </a:rPr>
              <a:t>Betydande</a:t>
            </a:r>
            <a:r>
              <a:rPr lang="en-GB" altLang="nl-NL" sz="2400" dirty="0" smtClean="0">
                <a:latin typeface="+mn-lt"/>
              </a:rPr>
              <a:t> </a:t>
            </a:r>
            <a:r>
              <a:rPr lang="en-GB" altLang="nl-NL" sz="2400" dirty="0" err="1" smtClean="0">
                <a:latin typeface="+mn-lt"/>
              </a:rPr>
              <a:t>fruktsamhetsproblem</a:t>
            </a:r>
            <a:r>
              <a:rPr lang="en-GB" altLang="nl-NL" sz="2400" dirty="0" smtClean="0">
                <a:latin typeface="+mn-lt"/>
              </a:rPr>
              <a:t> </a:t>
            </a:r>
            <a:r>
              <a:rPr lang="en-GB" altLang="nl-NL" sz="2400" dirty="0" err="1" smtClean="0">
                <a:latin typeface="+mn-lt"/>
              </a:rPr>
              <a:t>hos</a:t>
            </a:r>
            <a:r>
              <a:rPr lang="en-GB" altLang="nl-NL" sz="2400" dirty="0" smtClean="0">
                <a:latin typeface="+mn-lt"/>
              </a:rPr>
              <a:t> </a:t>
            </a:r>
            <a:r>
              <a:rPr lang="en-GB" altLang="nl-NL" sz="2400" dirty="0" err="1" smtClean="0">
                <a:latin typeface="+mn-lt"/>
              </a:rPr>
              <a:t>betande</a:t>
            </a:r>
            <a:r>
              <a:rPr lang="en-GB" altLang="nl-NL" sz="2400" dirty="0" smtClean="0">
                <a:latin typeface="+mn-lt"/>
              </a:rPr>
              <a:t> </a:t>
            </a:r>
            <a:r>
              <a:rPr lang="en-GB" altLang="nl-NL" sz="2400" dirty="0" err="1" smtClean="0">
                <a:latin typeface="+mn-lt"/>
              </a:rPr>
              <a:t>tackor</a:t>
            </a:r>
            <a:r>
              <a:rPr lang="en-GB" altLang="nl-NL" sz="2400" dirty="0" smtClean="0">
                <a:latin typeface="+mn-lt"/>
              </a:rPr>
              <a:t> </a:t>
            </a:r>
            <a:r>
              <a:rPr lang="en-GB" altLang="nl-NL" sz="2400" dirty="0" err="1" smtClean="0">
                <a:latin typeface="+mn-lt"/>
              </a:rPr>
              <a:t>p.g.a</a:t>
            </a:r>
            <a:r>
              <a:rPr lang="en-GB" altLang="nl-NL" sz="2400" dirty="0" smtClean="0">
                <a:latin typeface="+mn-lt"/>
              </a:rPr>
              <a:t>. </a:t>
            </a:r>
            <a:r>
              <a:rPr lang="en-GB" altLang="nl-NL" sz="2400" dirty="0" err="1" smtClean="0">
                <a:latin typeface="+mn-lt"/>
              </a:rPr>
              <a:t>fytoöstogener</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Nöt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är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ej</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lika</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känsliga</a:t>
            </a:r>
            <a:endParaRPr kumimoji="0" lang="en-GB" altLang="nl-NL" sz="2400" i="0" u="none" strike="noStrike" kern="1200" cap="none" spc="0" normalizeH="0" baseline="0" noProof="0" dirty="0" smtClean="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lang="en-GB" altLang="nl-NL" sz="2400" dirty="0" smtClean="0">
                <a:latin typeface="+mn-lt"/>
              </a:rPr>
              <a:t>Sorter med </a:t>
            </a:r>
            <a:r>
              <a:rPr lang="en-GB" altLang="nl-NL" sz="2400" dirty="0" err="1" smtClean="0">
                <a:latin typeface="+mn-lt"/>
              </a:rPr>
              <a:t>låga</a:t>
            </a:r>
            <a:r>
              <a:rPr lang="en-GB" altLang="nl-NL" sz="2400" dirty="0" smtClean="0">
                <a:latin typeface="+mn-lt"/>
              </a:rPr>
              <a:t> halter </a:t>
            </a:r>
            <a:r>
              <a:rPr lang="en-GB" altLang="nl-NL" sz="2400" dirty="0" err="1" smtClean="0">
                <a:latin typeface="+mn-lt"/>
              </a:rPr>
              <a:t>har</a:t>
            </a:r>
            <a:r>
              <a:rPr lang="en-GB" altLang="nl-NL" sz="2400" dirty="0" smtClean="0">
                <a:latin typeface="+mn-lt"/>
              </a:rPr>
              <a:t> </a:t>
            </a:r>
            <a:r>
              <a:rPr lang="en-GB" altLang="nl-NL" sz="2400" dirty="0" err="1" smtClean="0">
                <a:latin typeface="+mn-lt"/>
              </a:rPr>
              <a:t>blivit</a:t>
            </a:r>
            <a:r>
              <a:rPr lang="en-GB" altLang="nl-NL" sz="2400" dirty="0" smtClean="0">
                <a:latin typeface="+mn-lt"/>
              </a:rPr>
              <a:t> </a:t>
            </a:r>
            <a:r>
              <a:rPr lang="en-GB" altLang="nl-NL" sz="2400" dirty="0" err="1" smtClean="0">
                <a:latin typeface="+mn-lt"/>
              </a:rPr>
              <a:t>allt</a:t>
            </a:r>
            <a:r>
              <a:rPr lang="en-GB" altLang="nl-NL" sz="2400" dirty="0" smtClean="0">
                <a:latin typeface="+mn-lt"/>
              </a:rPr>
              <a:t> </a:t>
            </a:r>
            <a:r>
              <a:rPr lang="en-GB" altLang="nl-NL" sz="2400" dirty="0" err="1" smtClean="0">
                <a:latin typeface="+mn-lt"/>
              </a:rPr>
              <a:t>vanligare</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p:txBody>
      </p:sp>
      <p:pic>
        <p:nvPicPr>
          <p:cNvPr id="43012" name="Picture 4">
            <a:extLst>
              <a:ext uri="{FF2B5EF4-FFF2-40B4-BE49-F238E27FC236}">
                <a16:creationId xmlns:a16="http://schemas.microsoft.com/office/drawing/2014/main" id="{C302880E-3D0D-4D7A-86C1-7511401D48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964" y="1676688"/>
            <a:ext cx="14478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a:extLst>
              <a:ext uri="{FF2B5EF4-FFF2-40B4-BE49-F238E27FC236}">
                <a16:creationId xmlns:a16="http://schemas.microsoft.com/office/drawing/2014/main" id="{3B6B0DC9-919B-4835-B285-8635CB472B7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51762" y="4380551"/>
            <a:ext cx="10112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a:extLst>
              <a:ext uri="{FF2B5EF4-FFF2-40B4-BE49-F238E27FC236}">
                <a16:creationId xmlns:a16="http://schemas.microsoft.com/office/drawing/2014/main" id="{06BFB0CA-43C6-4A23-BAB5-5EEF454D01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5650" y="1687007"/>
            <a:ext cx="9509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sv-SE" dirty="0">
              <a:solidFill>
                <a:schemeClr val="tx1"/>
              </a:solidFill>
              <a:latin typeface="+mn-lt"/>
            </a:endParaRPr>
          </a:p>
        </p:txBody>
      </p:sp>
    </p:spTree>
    <p:extLst>
      <p:ext uri="{BB962C8B-B14F-4D97-AF65-F5344CB8AC3E}">
        <p14:creationId xmlns:p14="http://schemas.microsoft.com/office/powerpoint/2010/main" val="420484179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id="{A5D3F742-9C78-446B-B6A7-0797FF666C5A}"/>
              </a:ext>
            </a:extLst>
          </p:cNvPr>
          <p:cNvSpPr txBox="1">
            <a:spLocks noChangeArrowheads="1"/>
          </p:cNvSpPr>
          <p:nvPr/>
        </p:nvSpPr>
        <p:spPr bwMode="auto">
          <a:xfrm>
            <a:off x="532263" y="314037"/>
            <a:ext cx="6958428"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914400" eaLnBrk="0" fontAlgn="base" hangingPunct="0">
              <a:spcBef>
                <a:spcPct val="0"/>
              </a:spcBef>
              <a:spcAft>
                <a:spcPct val="0"/>
              </a:spcAft>
              <a:buNone/>
              <a:defRPr/>
            </a:pPr>
            <a:r>
              <a:rPr lang="en-GB" altLang="nl-NL" sz="2400" b="1" dirty="0"/>
              <a:t>Anti-</a:t>
            </a:r>
            <a:r>
              <a:rPr lang="en-GB" altLang="nl-NL" sz="2400" b="1" dirty="0" err="1"/>
              <a:t>nutritionella</a:t>
            </a:r>
            <a:r>
              <a:rPr lang="en-GB" altLang="nl-NL" sz="2400" b="1" dirty="0"/>
              <a:t> </a:t>
            </a:r>
            <a:r>
              <a:rPr lang="en-GB" altLang="nl-NL" sz="2400" b="1" dirty="0" err="1"/>
              <a:t>substanser</a:t>
            </a:r>
            <a:r>
              <a:rPr lang="en-GB" altLang="nl-NL" sz="2400" b="1" dirty="0"/>
              <a:t> och </a:t>
            </a:r>
            <a:r>
              <a:rPr lang="en-GB" altLang="nl-NL" sz="2400" b="1" dirty="0" err="1"/>
              <a:t>andra</a:t>
            </a:r>
            <a:r>
              <a:rPr lang="en-GB" altLang="nl-NL" sz="2400" b="1" dirty="0"/>
              <a:t> </a:t>
            </a:r>
            <a:r>
              <a:rPr lang="en-GB" altLang="nl-NL" sz="2400" b="1" dirty="0" err="1"/>
              <a:t>sekundära</a:t>
            </a:r>
            <a:r>
              <a:rPr lang="en-GB" altLang="nl-NL" sz="2400" b="1" dirty="0"/>
              <a:t> </a:t>
            </a:r>
            <a:r>
              <a:rPr lang="en-GB" altLang="nl-NL" sz="2400" b="1" dirty="0" err="1" smtClean="0"/>
              <a:t>metaboliter</a:t>
            </a:r>
            <a:endParaRPr lang="fr-FR" altLang="nl-NL" sz="2400" b="1" dirty="0"/>
          </a:p>
        </p:txBody>
      </p:sp>
      <p:sp>
        <p:nvSpPr>
          <p:cNvPr id="45059" name="Text Box 3">
            <a:extLst>
              <a:ext uri="{FF2B5EF4-FFF2-40B4-BE49-F238E27FC236}">
                <a16:creationId xmlns:a16="http://schemas.microsoft.com/office/drawing/2014/main" id="{884A4A80-4C33-4C5C-AA11-A90F7F01A865}"/>
              </a:ext>
            </a:extLst>
          </p:cNvPr>
          <p:cNvSpPr txBox="1">
            <a:spLocks noChangeArrowheads="1"/>
          </p:cNvSpPr>
          <p:nvPr/>
        </p:nvSpPr>
        <p:spPr bwMode="auto">
          <a:xfrm>
            <a:off x="381000" y="1456963"/>
            <a:ext cx="8382000" cy="452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Flavonoider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liksom</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fettsyror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kan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påverka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de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kemiska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och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sensoriska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egenskaperna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hos</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produkterna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från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får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a:t>
            </a:r>
            <a:r>
              <a:rPr kumimoji="0" lang="en-GB" altLang="nl-NL" sz="2400" i="0" u="none" strike="noStrike" kern="1200" cap="none" spc="0" normalizeH="0" baseline="0" noProof="0" dirty="0" err="1">
                <a:ln>
                  <a:noFill/>
                </a:ln>
                <a:effectLst/>
                <a:uLnTx/>
                <a:uFillTx/>
                <a:latin typeface="+mn-lt"/>
                <a:ea typeface="MS PGothic" panose="020B0600070205080204" pitchFamily="34" charset="-128"/>
              </a:rPr>
              <a:t>Cabiddu</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 </a:t>
            </a:r>
            <a:r>
              <a:rPr kumimoji="0" lang="en-GB" altLang="nl-NL" sz="2400" i="1" u="none" strike="noStrike" kern="1200" cap="none" spc="0" normalizeH="0" baseline="0" noProof="0" dirty="0">
                <a:ln>
                  <a:noFill/>
                </a:ln>
                <a:effectLst/>
                <a:uLnTx/>
                <a:uFillTx/>
                <a:latin typeface="+mn-lt"/>
                <a:ea typeface="MS PGothic" panose="020B0600070205080204" pitchFamily="34" charset="-128"/>
              </a:rPr>
              <a:t>et al.</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 2001) </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och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kor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(Bertilsson </a:t>
            </a:r>
            <a:r>
              <a:rPr kumimoji="0" lang="en-GB" altLang="nl-NL" sz="2400" i="1" u="none" strike="noStrike" kern="1200" cap="none" spc="0" normalizeH="0" baseline="0" noProof="0" dirty="0">
                <a:ln>
                  <a:noFill/>
                </a:ln>
                <a:effectLst/>
                <a:uLnTx/>
                <a:uFillTx/>
                <a:latin typeface="+mn-lt"/>
                <a:ea typeface="MS PGothic" panose="020B0600070205080204" pitchFamily="34" charset="-128"/>
              </a:rPr>
              <a:t>et al.</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 2002</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Några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baljväxter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kan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öka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koncentrationen</a:t>
            </a:r>
            <a:r>
              <a:rPr lang="en-GB" altLang="nl-NL" sz="2400" dirty="0" smtClean="0">
                <a:latin typeface="+mn-lt"/>
              </a:rPr>
              <a:t> </a:t>
            </a:r>
            <a:r>
              <a:rPr lang="en-GB" altLang="nl-NL" sz="2400" dirty="0" err="1" smtClean="0">
                <a:latin typeface="+mn-lt"/>
              </a:rPr>
              <a:t>av</a:t>
            </a:r>
            <a:r>
              <a:rPr lang="en-GB" altLang="nl-NL" sz="2400" dirty="0" smtClean="0">
                <a:latin typeface="+mn-lt"/>
              </a:rPr>
              <a:t> </a:t>
            </a:r>
            <a:r>
              <a:rPr lang="en-GB" altLang="nl-NL" sz="2400" dirty="0" err="1" smtClean="0">
                <a:latin typeface="+mn-lt"/>
              </a:rPr>
              <a:t>fleromättade</a:t>
            </a:r>
            <a:r>
              <a:rPr lang="en-GB" altLang="nl-NL" sz="2400" dirty="0" smtClean="0">
                <a:latin typeface="+mn-lt"/>
              </a:rPr>
              <a:t> </a:t>
            </a:r>
            <a:r>
              <a:rPr lang="en-GB" altLang="nl-NL" sz="2400" dirty="0" err="1" smtClean="0">
                <a:latin typeface="+mn-lt"/>
              </a:rPr>
              <a:t>fettsyror</a:t>
            </a:r>
            <a:r>
              <a:rPr lang="en-GB" altLang="nl-NL" sz="2400" dirty="0" smtClean="0">
                <a:latin typeface="+mn-lt"/>
              </a:rPr>
              <a:t> i </a:t>
            </a:r>
            <a:r>
              <a:rPr lang="en-GB" altLang="nl-NL" sz="2400" dirty="0" err="1" smtClean="0">
                <a:latin typeface="+mn-lt"/>
              </a:rPr>
              <a:t>mjölk</a:t>
            </a:r>
            <a:r>
              <a:rPr lang="en-GB" altLang="nl-NL" sz="2400" dirty="0" smtClean="0">
                <a:latin typeface="+mn-lt"/>
              </a:rPr>
              <a:t> och </a:t>
            </a:r>
            <a:r>
              <a:rPr lang="en-GB" altLang="nl-NL" sz="2400" dirty="0" err="1" smtClean="0">
                <a:latin typeface="+mn-lt"/>
              </a:rPr>
              <a:t>påverka</a:t>
            </a:r>
            <a:r>
              <a:rPr lang="en-GB" altLang="nl-NL" sz="2400" dirty="0" smtClean="0">
                <a:latin typeface="+mn-lt"/>
              </a:rPr>
              <a:t> </a:t>
            </a:r>
            <a:r>
              <a:rPr lang="en-GB" altLang="nl-NL" sz="2400" dirty="0" err="1" smtClean="0">
                <a:latin typeface="+mn-lt"/>
              </a:rPr>
              <a:t>aromen</a:t>
            </a:r>
            <a:r>
              <a:rPr lang="en-GB" altLang="nl-NL" sz="2400" dirty="0" smtClean="0">
                <a:latin typeface="+mn-lt"/>
              </a:rPr>
              <a:t> i </a:t>
            </a:r>
            <a:r>
              <a:rPr lang="en-GB" altLang="nl-NL" sz="2400" dirty="0" err="1" smtClean="0">
                <a:latin typeface="+mn-lt"/>
              </a:rPr>
              <a:t>mjölk</a:t>
            </a:r>
            <a:r>
              <a:rPr lang="en-GB" altLang="nl-NL" sz="2400" dirty="0" smtClean="0">
                <a:latin typeface="+mn-lt"/>
              </a:rPr>
              <a:t> och </a:t>
            </a:r>
            <a:r>
              <a:rPr lang="en-GB" altLang="nl-NL" sz="2400" dirty="0" err="1" smtClean="0">
                <a:latin typeface="+mn-lt"/>
              </a:rPr>
              <a:t>ost</a:t>
            </a:r>
            <a:r>
              <a:rPr lang="en-GB" altLang="nl-NL" sz="2400" dirty="0" smtClean="0">
                <a:latin typeface="+mn-lt"/>
              </a:rPr>
              <a:t> </a:t>
            </a:r>
            <a:r>
              <a:rPr lang="en-GB" altLang="nl-NL" sz="2400" dirty="0" err="1" smtClean="0">
                <a:latin typeface="+mn-lt"/>
              </a:rPr>
              <a:t>på</a:t>
            </a:r>
            <a:r>
              <a:rPr lang="en-GB" altLang="nl-NL" sz="2400" dirty="0" smtClean="0">
                <a:latin typeface="+mn-lt"/>
              </a:rPr>
              <a:t> </a:t>
            </a:r>
            <a:r>
              <a:rPr lang="en-GB" altLang="nl-NL" sz="2400" dirty="0" err="1" smtClean="0">
                <a:latin typeface="+mn-lt"/>
              </a:rPr>
              <a:t>ett</a:t>
            </a:r>
            <a:r>
              <a:rPr lang="en-GB" altLang="nl-NL" sz="2400" dirty="0" smtClean="0">
                <a:latin typeface="+mn-lt"/>
              </a:rPr>
              <a:t> </a:t>
            </a:r>
            <a:r>
              <a:rPr lang="en-GB" altLang="nl-NL" sz="2400" dirty="0" err="1" smtClean="0">
                <a:latin typeface="+mn-lt"/>
              </a:rPr>
              <a:t>gynnsamt</a:t>
            </a:r>
            <a:r>
              <a:rPr lang="en-GB" altLang="nl-NL" sz="2400" dirty="0" smtClean="0">
                <a:latin typeface="+mn-lt"/>
              </a:rPr>
              <a:t> </a:t>
            </a:r>
            <a:r>
              <a:rPr lang="en-GB" altLang="nl-NL" sz="2400" dirty="0" err="1" smtClean="0">
                <a:latin typeface="+mn-lt"/>
              </a:rPr>
              <a:t>sätt</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MEN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oxidationsprodukter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fleromättade</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fettsyror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såsom</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1" u="none" strike="noStrike" kern="1200" cap="none" spc="0" normalizeH="0" baseline="0" noProof="0" dirty="0" smtClean="0">
                <a:ln>
                  <a:noFill/>
                </a:ln>
                <a:effectLst/>
                <a:uLnTx/>
                <a:uFillTx/>
                <a:latin typeface="+mn-lt"/>
                <a:ea typeface="MS PGothic" panose="020B0600070205080204" pitchFamily="34" charset="-128"/>
              </a:rPr>
              <a:t>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aldehyder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och</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peroxid</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kan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ge</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upphov</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till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dålig</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smak</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i</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lang="en-GB" altLang="nl-NL" sz="2400" dirty="0" err="1" smtClean="0">
                <a:latin typeface="+mn-lt"/>
              </a:rPr>
              <a:t>mejeriprodukter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a:t>
            </a:r>
            <a:r>
              <a:rPr kumimoji="0" lang="en-GB" altLang="nl-NL" sz="2400" i="0" u="none" strike="noStrike" kern="1200" cap="none" spc="0" normalizeH="0" baseline="0" noProof="0" dirty="0" err="1">
                <a:ln>
                  <a:noFill/>
                </a:ln>
                <a:effectLst/>
                <a:uLnTx/>
                <a:uFillTx/>
                <a:latin typeface="+mn-lt"/>
                <a:ea typeface="MS PGothic" panose="020B0600070205080204" pitchFamily="34" charset="-128"/>
              </a:rPr>
              <a:t>Rochon</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 </a:t>
            </a:r>
            <a:r>
              <a:rPr kumimoji="0" lang="en-GB" altLang="nl-NL" sz="2400" i="1" u="none" strike="noStrike" kern="1200" cap="none" spc="0" normalizeH="0" baseline="0" noProof="0" dirty="0">
                <a:ln>
                  <a:noFill/>
                </a:ln>
                <a:effectLst/>
                <a:uLnTx/>
                <a:uFillTx/>
                <a:latin typeface="+mn-lt"/>
                <a:ea typeface="MS PGothic" panose="020B0600070205080204" pitchFamily="34" charset="-128"/>
              </a:rPr>
              <a:t>et al.</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 2004)</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2" name="Titel 1"/>
          <p:cNvSpPr>
            <a:spLocks noGrp="1"/>
          </p:cNvSpPr>
          <p:nvPr>
            <p:ph type="title"/>
          </p:nvPr>
        </p:nvSpPr>
        <p:spPr/>
        <p:txBody>
          <a:bodyPr/>
          <a:lstStyle/>
          <a:p>
            <a:endParaRPr lang="sv-SE" dirty="0">
              <a:solidFill>
                <a:schemeClr val="tx1"/>
              </a:solidFill>
              <a:latin typeface="+mn-lt"/>
            </a:endParaRPr>
          </a:p>
        </p:txBody>
      </p:sp>
    </p:spTree>
    <p:extLst>
      <p:ext uri="{BB962C8B-B14F-4D97-AF65-F5344CB8AC3E}">
        <p14:creationId xmlns:p14="http://schemas.microsoft.com/office/powerpoint/2010/main" val="64195374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2E3421DD-0AB0-40A1-9BAE-C5711EE15286}"/>
              </a:ext>
            </a:extLst>
          </p:cNvPr>
          <p:cNvSpPr txBox="1">
            <a:spLocks noChangeArrowheads="1"/>
          </p:cNvSpPr>
          <p:nvPr/>
        </p:nvSpPr>
        <p:spPr bwMode="auto">
          <a:xfrm>
            <a:off x="0" y="40944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Kvävefixering</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47107" name="Text Box 3">
            <a:extLst>
              <a:ext uri="{FF2B5EF4-FFF2-40B4-BE49-F238E27FC236}">
                <a16:creationId xmlns:a16="http://schemas.microsoft.com/office/drawing/2014/main" id="{69668EDD-1AF3-4A53-BC1A-0F1EC83260E6}"/>
              </a:ext>
            </a:extLst>
          </p:cNvPr>
          <p:cNvSpPr txBox="1">
            <a:spLocks noChangeArrowheads="1"/>
          </p:cNvSpPr>
          <p:nvPr/>
        </p:nvSpPr>
        <p:spPr bwMode="auto">
          <a:xfrm>
            <a:off x="381000" y="1265697"/>
            <a:ext cx="8763000" cy="427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defTabSz="914400" eaLnBrk="0" fontAlgn="base" hangingPunct="0">
              <a:spcBef>
                <a:spcPct val="0"/>
              </a:spcBef>
              <a:spcAft>
                <a:spcPct val="0"/>
              </a:spcAft>
              <a:defRPr/>
            </a:pPr>
            <a:r>
              <a:rPr lang="en-GB" altLang="nl-NL" sz="2400" dirty="0" err="1" smtClean="0">
                <a:latin typeface="+mn-lt"/>
              </a:rPr>
              <a:t>Överföring</a:t>
            </a:r>
            <a:r>
              <a:rPr lang="en-GB" altLang="nl-NL" sz="2400" dirty="0" smtClean="0">
                <a:latin typeface="+mn-lt"/>
              </a:rPr>
              <a:t> </a:t>
            </a:r>
            <a:r>
              <a:rPr lang="en-GB" altLang="nl-NL" sz="2400" dirty="0" err="1" smtClean="0">
                <a:latin typeface="+mn-lt"/>
              </a:rPr>
              <a:t>av</a:t>
            </a:r>
            <a:r>
              <a:rPr lang="en-GB" altLang="nl-NL" sz="2400" dirty="0" smtClean="0">
                <a:latin typeface="+mn-lt"/>
              </a:rPr>
              <a:t> N </a:t>
            </a:r>
            <a:r>
              <a:rPr lang="en-GB" altLang="nl-NL" sz="2400" dirty="0" err="1" smtClean="0">
                <a:latin typeface="+mn-lt"/>
              </a:rPr>
              <a:t>från</a:t>
            </a:r>
            <a:r>
              <a:rPr lang="en-GB" altLang="nl-NL" sz="2400" dirty="0" smtClean="0">
                <a:latin typeface="+mn-lt"/>
              </a:rPr>
              <a:t> </a:t>
            </a:r>
            <a:r>
              <a:rPr lang="en-GB" altLang="nl-NL" sz="2400" dirty="0" err="1" smtClean="0">
                <a:latin typeface="+mn-lt"/>
              </a:rPr>
              <a:t>baljväxter</a:t>
            </a:r>
            <a:r>
              <a:rPr lang="en-GB" altLang="nl-NL" sz="2400" dirty="0" smtClean="0">
                <a:latin typeface="+mn-lt"/>
              </a:rPr>
              <a:t> till </a:t>
            </a:r>
            <a:r>
              <a:rPr lang="en-GB" altLang="nl-NL" sz="2400" dirty="0" err="1" smtClean="0">
                <a:latin typeface="+mn-lt"/>
              </a:rPr>
              <a:t>gräs</a:t>
            </a:r>
            <a:r>
              <a:rPr lang="en-GB" altLang="nl-NL" sz="2400" dirty="0" smtClean="0">
                <a:latin typeface="+mn-lt"/>
              </a:rPr>
              <a:t> </a:t>
            </a:r>
            <a:r>
              <a:rPr lang="en-GB" altLang="nl-NL" sz="2400" dirty="0" err="1" smtClean="0">
                <a:latin typeface="+mn-lt"/>
              </a:rPr>
              <a:t>kan</a:t>
            </a:r>
            <a:r>
              <a:rPr lang="en-GB" altLang="nl-NL" sz="2400" dirty="0" smtClean="0">
                <a:latin typeface="+mn-lt"/>
              </a:rPr>
              <a:t> </a:t>
            </a:r>
            <a:r>
              <a:rPr lang="en-GB" altLang="nl-NL" sz="2400" dirty="0" err="1" smtClean="0">
                <a:latin typeface="+mn-lt"/>
              </a:rPr>
              <a:t>äga</a:t>
            </a:r>
            <a:r>
              <a:rPr lang="en-GB" altLang="nl-NL" sz="2400" dirty="0" smtClean="0">
                <a:latin typeface="+mn-lt"/>
              </a:rPr>
              <a:t> rum </a:t>
            </a:r>
            <a:r>
              <a:rPr lang="en-GB" altLang="nl-NL" sz="2400" dirty="0" err="1" smtClean="0">
                <a:latin typeface="+mn-lt"/>
              </a:rPr>
              <a:t>på</a:t>
            </a:r>
            <a:r>
              <a:rPr lang="en-GB" altLang="nl-NL" sz="2400" dirty="0" smtClean="0">
                <a:latin typeface="+mn-lt"/>
              </a:rPr>
              <a:t> </a:t>
            </a:r>
            <a:r>
              <a:rPr lang="en-GB" altLang="nl-NL" sz="2400" dirty="0" err="1" smtClean="0">
                <a:latin typeface="+mn-lt"/>
              </a:rPr>
              <a:t>tre</a:t>
            </a:r>
            <a:r>
              <a:rPr lang="en-GB" altLang="nl-NL" sz="2400" dirty="0" smtClean="0">
                <a:latin typeface="+mn-lt"/>
              </a:rPr>
              <a:t> </a:t>
            </a:r>
            <a:r>
              <a:rPr lang="en-GB" altLang="nl-NL" sz="2400" dirty="0" err="1" smtClean="0">
                <a:latin typeface="+mn-lt"/>
              </a:rPr>
              <a:t>sätt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1085850" lvl="1" indent="-342900" defTabSz="914400" eaLnBrk="0" fontAlgn="base" hangingPunct="0">
              <a:spcBef>
                <a:spcPct val="0"/>
              </a:spcBef>
              <a:spcAft>
                <a:spcPct val="0"/>
              </a:spcAft>
              <a:defRPr/>
            </a:pP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utsöndring</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organiska</a:t>
            </a:r>
            <a:r>
              <a:rPr lang="en-GB" altLang="nl-NL" sz="2000" dirty="0">
                <a:latin typeface="+mn-lt"/>
              </a:rPr>
              <a:t> </a:t>
            </a:r>
            <a:r>
              <a:rPr lang="en-GB" altLang="nl-NL" sz="2000" dirty="0" smtClean="0">
                <a:latin typeface="+mn-lt"/>
              </a:rPr>
              <a:t>N-</a:t>
            </a:r>
            <a:r>
              <a:rPr lang="en-GB" altLang="nl-NL" sz="2000" dirty="0" err="1" smtClean="0">
                <a:latin typeface="+mn-lt"/>
              </a:rPr>
              <a:t>rika</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lang="en-GB" altLang="nl-NL" sz="2000" noProof="0" dirty="0" err="1" smtClean="0">
                <a:latin typeface="+mn-lt"/>
              </a:rPr>
              <a:t>ämnen</a:t>
            </a:r>
            <a:r>
              <a:rPr lang="en-GB" altLang="nl-NL" sz="2000" noProof="0" dirty="0" smtClean="0">
                <a:latin typeface="+mn-lt"/>
              </a:rPr>
              <a:t> med </a:t>
            </a:r>
            <a:r>
              <a:rPr lang="en-GB" altLang="nl-NL" sz="2000" noProof="0" dirty="0" err="1" smtClean="0">
                <a:latin typeface="+mn-lt"/>
              </a:rPr>
              <a:t>låg</a:t>
            </a:r>
            <a:r>
              <a:rPr lang="en-GB" altLang="nl-NL" sz="2000" noProof="0" dirty="0" smtClean="0">
                <a:latin typeface="+mn-lt"/>
              </a:rPr>
              <a:t> </a:t>
            </a:r>
            <a:r>
              <a:rPr lang="en-GB" altLang="nl-NL" sz="2000" noProof="0" dirty="0" err="1" smtClean="0">
                <a:latin typeface="+mn-lt"/>
              </a:rPr>
              <a:t>molekylärvikt</a:t>
            </a:r>
            <a:endParaRPr lang="en-GB" altLang="nl-NL" sz="2000" noProof="0" dirty="0" smtClean="0">
              <a:latin typeface="+mn-lt"/>
            </a:endParaRPr>
          </a:p>
          <a:p>
            <a:pPr marL="1085850" lvl="1" indent="-342900" defTabSz="914400" eaLnBrk="0" fontAlgn="base" hangingPunct="0">
              <a:spcBef>
                <a:spcPct val="0"/>
              </a:spcBef>
              <a:spcAft>
                <a:spcPct val="0"/>
              </a:spcAft>
              <a:defRPr/>
            </a:pPr>
            <a:r>
              <a:rPr lang="en-GB" altLang="nl-NL" sz="2000" dirty="0" err="1">
                <a:latin typeface="+mn-lt"/>
              </a:rPr>
              <a:t>d</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egradering</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vissna</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plantd</a:t>
            </a:r>
            <a:r>
              <a:rPr lang="en-GB" altLang="nl-NL" sz="2000" dirty="0" err="1" smtClean="0">
                <a:latin typeface="+mn-lt"/>
              </a:rPr>
              <a:t>elar</a:t>
            </a:r>
            <a:r>
              <a:rPr lang="en-GB" altLang="nl-NL" sz="2000" dirty="0" smtClean="0">
                <a:latin typeface="+mn-lt"/>
              </a:rPr>
              <a:t> </a:t>
            </a:r>
            <a:r>
              <a:rPr lang="en-GB" altLang="nl-NL" sz="2000" dirty="0" err="1" smtClean="0">
                <a:latin typeface="+mn-lt"/>
              </a:rPr>
              <a:t>av</a:t>
            </a:r>
            <a:r>
              <a:rPr lang="en-GB" altLang="nl-NL" sz="2000" dirty="0" smtClean="0">
                <a:latin typeface="+mn-lt"/>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baljväxter</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rotkölar</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rötter</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löv</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och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stjälkar</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1085850" lvl="1" indent="-342900" defTabSz="914400" eaLnBrk="0" fontAlgn="base" hangingPunct="0">
              <a:spcBef>
                <a:spcPct val="0"/>
              </a:spcBef>
              <a:spcAft>
                <a:spcPct val="0"/>
              </a:spcAft>
              <a:defRPr/>
            </a:pPr>
            <a:r>
              <a:rPr lang="en-GB" altLang="nl-NL" sz="2000" dirty="0" err="1">
                <a:latin typeface="+mn-lt"/>
              </a:rPr>
              <a:t>e</a:t>
            </a:r>
            <a:r>
              <a:rPr lang="en-GB" altLang="nl-NL" sz="2000" dirty="0" err="1" smtClean="0">
                <a:latin typeface="+mn-lt"/>
              </a:rPr>
              <a:t>xkrementer</a:t>
            </a:r>
            <a:r>
              <a:rPr lang="en-GB" altLang="nl-NL" sz="2000" dirty="0" smtClean="0">
                <a:latin typeface="+mn-lt"/>
              </a:rPr>
              <a:t> </a:t>
            </a:r>
            <a:r>
              <a:rPr lang="en-GB" altLang="nl-NL" sz="2000" dirty="0" err="1" smtClean="0">
                <a:latin typeface="+mn-lt"/>
              </a:rPr>
              <a:t>från</a:t>
            </a:r>
            <a:r>
              <a:rPr lang="en-GB" altLang="nl-NL" sz="2000" dirty="0" smtClean="0">
                <a:latin typeface="+mn-lt"/>
              </a:rPr>
              <a:t> </a:t>
            </a:r>
            <a:r>
              <a:rPr lang="en-GB" altLang="nl-NL" sz="2000" dirty="0" err="1" smtClean="0">
                <a:latin typeface="+mn-lt"/>
              </a:rPr>
              <a:t>betande</a:t>
            </a:r>
            <a:r>
              <a:rPr lang="en-GB" altLang="nl-NL" sz="2000" dirty="0" smtClean="0">
                <a:latin typeface="+mn-lt"/>
              </a:rPr>
              <a:t> </a:t>
            </a:r>
            <a:r>
              <a:rPr lang="en-GB" altLang="nl-NL" sz="2000" dirty="0" err="1" smtClean="0">
                <a:latin typeface="+mn-lt"/>
              </a:rPr>
              <a:t>djur</a:t>
            </a:r>
            <a:r>
              <a:rPr lang="en-GB" altLang="nl-NL" sz="2000" dirty="0" smtClean="0">
                <a:latin typeface="+mn-lt"/>
              </a:rPr>
              <a:t>, </a:t>
            </a:r>
            <a:r>
              <a:rPr lang="en-GB" altLang="nl-NL" sz="2000" dirty="0" err="1" smtClean="0">
                <a:latin typeface="+mn-lt"/>
              </a:rPr>
              <a:t>särskilt</a:t>
            </a:r>
            <a:r>
              <a:rPr lang="en-GB" altLang="nl-NL" sz="2000" dirty="0" smtClean="0">
                <a:latin typeface="+mn-lt"/>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urin</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Den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andra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och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tredje</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punkten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ovan</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är</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viktigast</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på</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lang="en-GB" altLang="nl-NL" sz="2400" noProof="0" dirty="0" err="1" smtClean="0">
                <a:latin typeface="+mn-lt"/>
              </a:rPr>
              <a:t>vallar</a:t>
            </a:r>
            <a:endParaRPr kumimoji="0" lang="en-GB" altLang="nl-NL" sz="2400" i="0" u="none" strike="noStrike" kern="1200" cap="none" spc="0" normalizeH="0" baseline="0" noProof="0" dirty="0" smtClean="0">
              <a:ln>
                <a:noFill/>
              </a:ln>
              <a:effectLst/>
              <a:uLnTx/>
              <a:uFillTx/>
              <a:latin typeface="+mn-lt"/>
              <a:ea typeface="MS PGothic" panose="020B0600070205080204" pitchFamily="34" charset="-128"/>
            </a:endParaRPr>
          </a:p>
          <a:p>
            <a:pPr algn="just" defTabSz="914400" eaLnBrk="0" fontAlgn="base" hangingPunct="0">
              <a:spcBef>
                <a:spcPct val="0"/>
              </a:spcBef>
              <a:spcAft>
                <a:spcPct val="0"/>
              </a:spcAft>
              <a:buNone/>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Underjordisk</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överföring</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är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25–50%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den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totala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Ledgard</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 1991)</a:t>
            </a: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Proportionen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N</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som</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överförs</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till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gräs</a:t>
            </a:r>
            <a:r>
              <a:rPr lang="en-GB" altLang="nl-NL" sz="2400" noProof="0" dirty="0">
                <a:latin typeface="+mn-lt"/>
              </a:rPr>
              <a:t> </a:t>
            </a:r>
            <a:r>
              <a:rPr lang="en-GB" altLang="nl-NL" sz="2400" noProof="0" dirty="0" err="1" smtClean="0">
                <a:latin typeface="+mn-lt"/>
              </a:rPr>
              <a:t>varierar</a:t>
            </a:r>
            <a:r>
              <a:rPr lang="en-GB" altLang="nl-NL" sz="2400" noProof="0" dirty="0" smtClean="0">
                <a:latin typeface="+mn-lt"/>
              </a:rPr>
              <a:t> </a:t>
            </a:r>
            <a:r>
              <a:rPr lang="en-GB" altLang="nl-NL" sz="2400" noProof="0" dirty="0" err="1" smtClean="0">
                <a:latin typeface="+mn-lt"/>
              </a:rPr>
              <a:t>stort</a:t>
            </a:r>
            <a:r>
              <a:rPr lang="en-GB" altLang="nl-NL" sz="2400" noProof="0" dirty="0" smtClean="0">
                <a:latin typeface="+mn-lt"/>
              </a:rPr>
              <a:t>; </a:t>
            </a:r>
            <a:r>
              <a:rPr lang="en-GB" altLang="nl-NL" sz="2400" noProof="0" dirty="0" err="1" smtClean="0">
                <a:latin typeface="+mn-lt"/>
              </a:rPr>
              <a:t>uppgifter</a:t>
            </a:r>
            <a:r>
              <a:rPr lang="en-GB" altLang="nl-NL" sz="2400" noProof="0" dirty="0" smtClean="0">
                <a:latin typeface="+mn-lt"/>
              </a:rPr>
              <a:t> </a:t>
            </a:r>
            <a:r>
              <a:rPr lang="en-GB" altLang="nl-NL" sz="2400" noProof="0" dirty="0" err="1" smtClean="0">
                <a:latin typeface="+mn-lt"/>
              </a:rPr>
              <a:t>från</a:t>
            </a:r>
            <a:r>
              <a:rPr lang="en-GB" altLang="nl-NL" sz="2400" noProof="0" dirty="0" smtClean="0">
                <a:latin typeface="+mn-lt"/>
              </a:rPr>
              <a:t> </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13 till </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34% </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förekommer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Heichel</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och</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Henjum</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 1991)</a:t>
            </a:r>
          </a:p>
        </p:txBody>
      </p:sp>
      <p:sp>
        <p:nvSpPr>
          <p:cNvPr id="2" name="Titel 1"/>
          <p:cNvSpPr>
            <a:spLocks noGrp="1"/>
          </p:cNvSpPr>
          <p:nvPr>
            <p:ph type="title"/>
          </p:nvPr>
        </p:nvSpPr>
        <p:spPr/>
        <p:txBody>
          <a:bodyPr/>
          <a:lstStyle/>
          <a:p>
            <a:endParaRPr lang="sv-SE" dirty="0">
              <a:solidFill>
                <a:schemeClr val="tx1"/>
              </a:solidFill>
              <a:latin typeface="+mn-lt"/>
            </a:endParaRPr>
          </a:p>
        </p:txBody>
      </p:sp>
    </p:spTree>
    <p:extLst>
      <p:ext uri="{BB962C8B-B14F-4D97-AF65-F5344CB8AC3E}">
        <p14:creationId xmlns:p14="http://schemas.microsoft.com/office/powerpoint/2010/main" val="196456669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15D0A392-FD6D-4F95-A1C5-58E6D9D5BF3B}"/>
              </a:ext>
            </a:extLst>
          </p:cNvPr>
          <p:cNvSpPr txBox="1">
            <a:spLocks noChangeArrowheads="1"/>
          </p:cNvSpPr>
          <p:nvPr/>
        </p:nvSpPr>
        <p:spPr bwMode="auto">
          <a:xfrm>
            <a:off x="381000" y="432013"/>
            <a:ext cx="8382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lvl="0" algn="ctr" defTabSz="914400" eaLnBrk="0" fontAlgn="base" hangingPunct="0">
              <a:spcBef>
                <a:spcPct val="0"/>
              </a:spcBef>
              <a:spcAft>
                <a:spcPct val="0"/>
              </a:spcAft>
              <a:buNone/>
              <a:defRPr/>
            </a:pPr>
            <a:r>
              <a:rPr lang="en-GB" altLang="nl-NL" sz="2400" b="1" dirty="0" smtClean="0">
                <a:latin typeface="+mn-lt"/>
              </a:rPr>
              <a:t>N-</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fixering</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49155" name="Text Box 3">
            <a:extLst>
              <a:ext uri="{FF2B5EF4-FFF2-40B4-BE49-F238E27FC236}">
                <a16:creationId xmlns:a16="http://schemas.microsoft.com/office/drawing/2014/main" id="{34EDD29F-AE36-4860-8883-4D52A0A9561C}"/>
              </a:ext>
            </a:extLst>
          </p:cNvPr>
          <p:cNvSpPr txBox="1">
            <a:spLocks noChangeArrowheads="1"/>
          </p:cNvSpPr>
          <p:nvPr/>
        </p:nvSpPr>
        <p:spPr bwMode="auto">
          <a:xfrm>
            <a:off x="381000" y="1178828"/>
            <a:ext cx="8517340" cy="390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Flera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typer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mät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och</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beräkningsmetoder</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1085850" lvl="1" indent="-342900" algn="just" defTabSz="914400" eaLnBrk="0" fontAlgn="base" hangingPunct="0">
              <a:spcBef>
                <a:spcPct val="0"/>
              </a:spcBef>
              <a:spcAft>
                <a:spcPct val="0"/>
              </a:spcAft>
              <a:defRPr/>
            </a:pPr>
            <a:r>
              <a:rPr lang="en-GB" altLang="nl-NL" sz="2000" dirty="0" err="1" smtClean="0">
                <a:latin typeface="+mn-lt"/>
              </a:rPr>
              <a:t>Differensen</a:t>
            </a:r>
            <a:r>
              <a:rPr lang="en-GB" altLang="nl-NL" sz="2000" dirty="0" smtClean="0">
                <a:latin typeface="+mn-lt"/>
              </a:rPr>
              <a:t> i </a:t>
            </a:r>
            <a:r>
              <a:rPr lang="en-GB" altLang="nl-NL" sz="2000" dirty="0" err="1" smtClean="0">
                <a:latin typeface="+mn-lt"/>
              </a:rPr>
              <a:t>kväveavkastning</a:t>
            </a:r>
            <a:r>
              <a:rPr lang="en-GB" altLang="nl-NL" sz="2000" dirty="0" smtClean="0">
                <a:latin typeface="+mn-lt"/>
              </a:rPr>
              <a:t> (N</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a:ln>
                  <a:noFill/>
                </a:ln>
                <a:effectLst/>
                <a:uLnTx/>
                <a:uFillTx/>
                <a:latin typeface="+mn-lt"/>
                <a:ea typeface="MS PGothic" panose="020B0600070205080204" pitchFamily="34" charset="-128"/>
              </a:rPr>
              <a:t>yield difference </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NYD)</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1085850" lvl="1" indent="-342900" algn="just" defTabSz="914400" eaLnBrk="0" fontAlgn="base" hangingPunct="0">
              <a:spcBef>
                <a:spcPct val="0"/>
              </a:spcBef>
              <a:spcAft>
                <a:spcPct val="0"/>
              </a:spcAft>
              <a:defRPr/>
            </a:pPr>
            <a:r>
              <a:rPr lang="en-GB" altLang="nl-NL" sz="2000" dirty="0" smtClean="0">
                <a:latin typeface="+mn-lt"/>
              </a:rPr>
              <a:t>N-</a:t>
            </a:r>
            <a:r>
              <a:rPr lang="en-GB" altLang="nl-NL" sz="2000" dirty="0" err="1" smtClean="0">
                <a:latin typeface="+mn-lt"/>
              </a:rPr>
              <a:t>gödslingsersättningsvärde</a:t>
            </a:r>
            <a:r>
              <a:rPr lang="en-GB" altLang="nl-NL" sz="2000" dirty="0" smtClean="0">
                <a:latin typeface="+mn-lt"/>
              </a:rPr>
              <a:t> (</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Nitrogen </a:t>
            </a:r>
            <a:r>
              <a:rPr kumimoji="0" lang="en-GB" altLang="nl-NL" sz="2000" i="0" u="none" strike="noStrike" kern="1200" cap="none" spc="0" normalizeH="0" baseline="0" noProof="0" dirty="0">
                <a:ln>
                  <a:noFill/>
                </a:ln>
                <a:effectLst/>
                <a:uLnTx/>
                <a:uFillTx/>
                <a:latin typeface="+mn-lt"/>
                <a:ea typeface="MS PGothic" panose="020B0600070205080204" pitchFamily="34" charset="-128"/>
              </a:rPr>
              <a:t>Fertilizer Replacement </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NFRV)</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1085850" lvl="1" indent="-342900" algn="just" defTabSz="914400" eaLnBrk="0" fontAlgn="base" hangingPunct="0">
              <a:spcBef>
                <a:spcPct val="0"/>
              </a:spcBef>
              <a:spcAft>
                <a:spcPct val="0"/>
              </a:spcAft>
              <a:defRPr/>
            </a:pP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Acetylenreduktion</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1085850" lvl="1" indent="-342900" algn="just" defTabSz="914400" eaLnBrk="0" fontAlgn="base" hangingPunct="0">
              <a:spcBef>
                <a:spcPct val="0"/>
              </a:spcBef>
              <a:spcAft>
                <a:spcPct val="0"/>
              </a:spcAft>
              <a:defRPr/>
            </a:pP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N</a:t>
            </a:r>
            <a:r>
              <a:rPr kumimoji="0" lang="en-GB" altLang="nl-NL" sz="2000" i="0" u="none" strike="noStrike" kern="1200" cap="none" spc="0" normalizeH="0" baseline="30000" noProof="0" dirty="0" smtClean="0">
                <a:ln>
                  <a:noFill/>
                </a:ln>
                <a:effectLst/>
                <a:uLnTx/>
                <a:uFillTx/>
                <a:latin typeface="+mn-lt"/>
                <a:ea typeface="MS PGothic" panose="020B0600070205080204" pitchFamily="34" charset="-128"/>
              </a:rPr>
              <a:t>15</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-isotopbaserad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metod</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Alla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dessa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metoder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har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nackdelar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och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ingen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ger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helt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korrekta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värden</a:t>
            </a:r>
            <a:endParaRPr kumimoji="0" lang="en-GB" altLang="nl-NL" sz="2400" i="0" u="none" strike="noStrike" kern="1200" cap="none" spc="0" normalizeH="0" baseline="0" noProof="0" dirty="0" smtClean="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smtClean="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lang="en-GB" altLang="nl-NL" sz="2400" dirty="0" err="1" smtClean="0">
                <a:latin typeface="+mn-lt"/>
              </a:rPr>
              <a:t>Några</a:t>
            </a:r>
            <a:r>
              <a:rPr lang="en-GB" altLang="nl-NL" sz="2400" dirty="0" smtClean="0">
                <a:latin typeface="+mn-lt"/>
              </a:rPr>
              <a:t> </a:t>
            </a:r>
            <a:r>
              <a:rPr lang="en-GB" altLang="nl-NL" sz="2400" dirty="0" err="1" smtClean="0">
                <a:latin typeface="+mn-lt"/>
              </a:rPr>
              <a:t>av</a:t>
            </a:r>
            <a:r>
              <a:rPr lang="en-GB" altLang="nl-NL" sz="2400" dirty="0" smtClean="0">
                <a:latin typeface="+mn-lt"/>
              </a:rPr>
              <a:t> de </a:t>
            </a:r>
            <a:r>
              <a:rPr lang="en-GB" altLang="nl-NL" sz="2400" dirty="0" err="1" smtClean="0">
                <a:latin typeface="+mn-lt"/>
              </a:rPr>
              <a:t>isotopbaserade</a:t>
            </a:r>
            <a:r>
              <a:rPr lang="en-GB" altLang="nl-NL" sz="2400" dirty="0" smtClean="0">
                <a:latin typeface="+mn-lt"/>
              </a:rPr>
              <a:t> </a:t>
            </a:r>
            <a:r>
              <a:rPr lang="en-GB" altLang="nl-NL" sz="2400" dirty="0" err="1" smtClean="0">
                <a:latin typeface="+mn-lt"/>
              </a:rPr>
              <a:t>teknikerna</a:t>
            </a:r>
            <a:r>
              <a:rPr lang="en-GB" altLang="nl-NL" sz="2400" dirty="0" smtClean="0">
                <a:latin typeface="+mn-lt"/>
              </a:rPr>
              <a:t> </a:t>
            </a:r>
            <a:r>
              <a:rPr lang="en-GB" altLang="nl-NL" sz="2400" dirty="0" err="1" smtClean="0">
                <a:latin typeface="+mn-lt"/>
              </a:rPr>
              <a:t>har</a:t>
            </a:r>
            <a:r>
              <a:rPr lang="en-GB" altLang="nl-NL" sz="2400" dirty="0" smtClean="0">
                <a:latin typeface="+mn-lt"/>
              </a:rPr>
              <a:t> </a:t>
            </a:r>
            <a:r>
              <a:rPr lang="en-GB" altLang="nl-NL" sz="2400" dirty="0" err="1" smtClean="0">
                <a:latin typeface="+mn-lt"/>
              </a:rPr>
              <a:t>förutsättningar</a:t>
            </a:r>
            <a:r>
              <a:rPr lang="en-GB" altLang="nl-NL" sz="2400" dirty="0" smtClean="0">
                <a:latin typeface="+mn-lt"/>
              </a:rPr>
              <a:t> </a:t>
            </a:r>
            <a:r>
              <a:rPr lang="en-GB" altLang="nl-NL" sz="2400" dirty="0" err="1" smtClean="0">
                <a:latin typeface="+mn-lt"/>
              </a:rPr>
              <a:t>att</a:t>
            </a:r>
            <a:r>
              <a:rPr lang="en-GB" altLang="nl-NL" sz="2400" dirty="0" smtClean="0">
                <a:latin typeface="+mn-lt"/>
              </a:rPr>
              <a:t> </a:t>
            </a:r>
            <a:r>
              <a:rPr lang="en-GB" altLang="nl-NL" sz="2400" dirty="0" err="1" smtClean="0">
                <a:latin typeface="+mn-lt"/>
              </a:rPr>
              <a:t>bli</a:t>
            </a:r>
            <a:r>
              <a:rPr lang="en-GB" altLang="nl-NL" sz="2400" dirty="0" smtClean="0">
                <a:latin typeface="+mn-lt"/>
              </a:rPr>
              <a:t> </a:t>
            </a:r>
            <a:r>
              <a:rPr lang="en-GB" altLang="nl-NL" sz="2400" dirty="0" err="1" smtClean="0">
                <a:latin typeface="+mn-lt"/>
              </a:rPr>
              <a:t>bättre</a:t>
            </a:r>
            <a:r>
              <a:rPr lang="en-GB" altLang="nl-NL" sz="2400" dirty="0" smtClean="0">
                <a:latin typeface="+mn-lt"/>
              </a:rPr>
              <a:t> och </a:t>
            </a:r>
            <a:r>
              <a:rPr lang="en-GB" altLang="nl-NL" sz="2400" dirty="0" err="1" smtClean="0">
                <a:latin typeface="+mn-lt"/>
              </a:rPr>
              <a:t>ge</a:t>
            </a:r>
            <a:r>
              <a:rPr lang="en-GB" altLang="nl-NL" sz="2400" dirty="0" smtClean="0">
                <a:latin typeface="+mn-lt"/>
              </a:rPr>
              <a:t> </a:t>
            </a:r>
            <a:r>
              <a:rPr lang="en-GB" altLang="nl-NL" sz="2400" dirty="0" err="1" smtClean="0">
                <a:latin typeface="+mn-lt"/>
              </a:rPr>
              <a:t>säkrare</a:t>
            </a:r>
            <a:r>
              <a:rPr lang="en-GB" altLang="nl-NL" sz="2400" dirty="0" smtClean="0">
                <a:latin typeface="+mn-lt"/>
              </a:rPr>
              <a:t> </a:t>
            </a:r>
            <a:r>
              <a:rPr lang="en-GB" altLang="nl-NL" sz="2400" dirty="0" err="1" smtClean="0">
                <a:latin typeface="+mn-lt"/>
              </a:rPr>
              <a:t>mätvärden</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p:txBody>
      </p:sp>
      <p:sp>
        <p:nvSpPr>
          <p:cNvPr id="2" name="Titel 1"/>
          <p:cNvSpPr>
            <a:spLocks noGrp="1"/>
          </p:cNvSpPr>
          <p:nvPr>
            <p:ph type="title"/>
          </p:nvPr>
        </p:nvSpPr>
        <p:spPr/>
        <p:txBody>
          <a:bodyPr/>
          <a:lstStyle/>
          <a:p>
            <a:endParaRPr lang="sv-SE" dirty="0">
              <a:solidFill>
                <a:schemeClr val="tx1"/>
              </a:solidFill>
              <a:latin typeface="+mn-lt"/>
            </a:endParaRPr>
          </a:p>
        </p:txBody>
      </p:sp>
    </p:spTree>
    <p:extLst>
      <p:ext uri="{BB962C8B-B14F-4D97-AF65-F5344CB8AC3E}">
        <p14:creationId xmlns:p14="http://schemas.microsoft.com/office/powerpoint/2010/main" val="2918089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ubrik 1"/>
          <p:cNvSpPr>
            <a:spLocks noGrp="1"/>
          </p:cNvSpPr>
          <p:nvPr>
            <p:ph type="title"/>
          </p:nvPr>
        </p:nvSpPr>
        <p:spPr>
          <a:xfrm>
            <a:off x="628650" y="365126"/>
            <a:ext cx="6154287" cy="849525"/>
          </a:xfrm>
        </p:spPr>
        <p:txBody>
          <a:bodyPr/>
          <a:lstStyle/>
          <a:p>
            <a:pPr algn="l"/>
            <a:r>
              <a:rPr lang="sv-SE" altLang="sv-SE" sz="2400" dirty="0" smtClean="0">
                <a:solidFill>
                  <a:schemeClr val="tx1"/>
                </a:solidFill>
                <a:latin typeface="+mn-lt"/>
                <a:cs typeface="Times New Roman" panose="02020603050405020304" pitchFamily="18" charset="0"/>
              </a:rPr>
              <a:t>Silosystem i Sverige</a:t>
            </a:r>
            <a:r>
              <a:rPr lang="sv-SE" altLang="sv-SE" sz="2400" dirty="0" smtClean="0">
                <a:solidFill>
                  <a:schemeClr val="tx1"/>
                </a:solidFill>
                <a:latin typeface="+mn-lt"/>
              </a:rPr>
              <a:t/>
            </a:r>
            <a:br>
              <a:rPr lang="sv-SE" altLang="sv-SE" sz="2400" dirty="0" smtClean="0">
                <a:solidFill>
                  <a:schemeClr val="tx1"/>
                </a:solidFill>
                <a:latin typeface="+mn-lt"/>
              </a:rPr>
            </a:br>
            <a:r>
              <a:rPr lang="sv-SE" altLang="sv-SE" sz="1800" b="0" dirty="0" smtClean="0">
                <a:solidFill>
                  <a:schemeClr val="tx1"/>
                </a:solidFill>
                <a:latin typeface="+mn-lt"/>
                <a:cs typeface="Times New Roman" panose="02020603050405020304" pitchFamily="18" charset="0"/>
              </a:rPr>
              <a:t>Uttryckt som % av total kvantitet ensilage</a:t>
            </a:r>
            <a:endParaRPr lang="sv-SE" altLang="sv-SE" sz="2200" b="0" dirty="0">
              <a:solidFill>
                <a:schemeClr val="tx1"/>
              </a:solidFill>
              <a:latin typeface="+mn-lt"/>
              <a:cs typeface="Times New Roman" panose="02020603050405020304" pitchFamily="18" charset="0"/>
            </a:endParaRPr>
          </a:p>
        </p:txBody>
      </p:sp>
      <p:graphicFrame>
        <p:nvGraphicFramePr>
          <p:cNvPr id="53250" name="Platshållare för innehåll 4"/>
          <p:cNvGraphicFramePr>
            <a:graphicFrameLocks noGrp="1"/>
          </p:cNvGraphicFramePr>
          <p:nvPr>
            <p:ph idx="1"/>
            <p:extLst>
              <p:ext uri="{D42A27DB-BD31-4B8C-83A1-F6EECF244321}">
                <p14:modId xmlns:p14="http://schemas.microsoft.com/office/powerpoint/2010/main" val="3584889663"/>
              </p:ext>
            </p:extLst>
          </p:nvPr>
        </p:nvGraphicFramePr>
        <p:xfrm>
          <a:off x="647398" y="1981200"/>
          <a:ext cx="5829300" cy="4114800"/>
        </p:xfrm>
        <a:graphic>
          <a:graphicData uri="http://schemas.openxmlformats.org/presentationml/2006/ole">
            <mc:AlternateContent xmlns:mc="http://schemas.openxmlformats.org/markup-compatibility/2006">
              <mc:Choice xmlns:v="urn:schemas-microsoft-com:vml" Requires="v">
                <p:oleObj spid="_x0000_s34937" name="Diagram" r:id="rId4" imgW="7772400" imgH="4114800" progId="Excel.Chart.8">
                  <p:embed/>
                </p:oleObj>
              </mc:Choice>
              <mc:Fallback>
                <p:oleObj name="Diagram" r:id="rId4" imgW="7772400" imgH="4114800" progId="Excel.Chart.8">
                  <p:embed/>
                  <p:pic>
                    <p:nvPicPr>
                      <p:cNvPr id="53250" name="Platshållare för innehåll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398" y="1981200"/>
                        <a:ext cx="5829300" cy="4114800"/>
                      </a:xfrm>
                      <a:prstGeom prst="rect">
                        <a:avLst/>
                      </a:prstGeom>
                      <a:ln w="28575">
                        <a:solidFill>
                          <a:schemeClr val="accent3"/>
                        </a:solidFill>
                      </a:ln>
                    </p:spPr>
                  </p:pic>
                </p:oleObj>
              </mc:Fallback>
            </mc:AlternateContent>
          </a:graphicData>
        </a:graphic>
      </p:graphicFrame>
      <p:sp>
        <p:nvSpPr>
          <p:cNvPr id="2" name="textruta 1"/>
          <p:cNvSpPr txBox="1"/>
          <p:nvPr/>
        </p:nvSpPr>
        <p:spPr>
          <a:xfrm>
            <a:off x="2744363" y="5591908"/>
            <a:ext cx="173208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600" dirty="0" smtClean="0">
                <a:solidFill>
                  <a:prstClr val="black"/>
                </a:solidFill>
                <a:latin typeface="Calibri"/>
              </a:rPr>
              <a:t>Balensilage</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ruta 3"/>
          <p:cNvSpPr txBox="1"/>
          <p:nvPr/>
        </p:nvSpPr>
        <p:spPr>
          <a:xfrm>
            <a:off x="2845475" y="2133600"/>
            <a:ext cx="1239716" cy="615553"/>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Plansilo</a:t>
            </a:r>
          </a:p>
        </p:txBody>
      </p:sp>
      <p:sp>
        <p:nvSpPr>
          <p:cNvPr id="5" name="textruta 4"/>
          <p:cNvSpPr txBox="1"/>
          <p:nvPr/>
        </p:nvSpPr>
        <p:spPr>
          <a:xfrm>
            <a:off x="4599541" y="3804140"/>
            <a:ext cx="73671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Torn-silo</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ruta 2"/>
          <p:cNvSpPr txBox="1"/>
          <p:nvPr/>
        </p:nvSpPr>
        <p:spPr>
          <a:xfrm>
            <a:off x="6373504" y="6328337"/>
            <a:ext cx="248390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(Pettersson </a:t>
            </a:r>
            <a:r>
              <a:rPr kumimoji="0" lang="sv-SE" sz="1800" b="0" i="1" u="none" strike="noStrike" kern="1200" cap="none" spc="0" normalizeH="0" baseline="0" noProof="0" dirty="0" smtClean="0">
                <a:ln>
                  <a:noFill/>
                </a:ln>
                <a:solidFill>
                  <a:prstClr val="black"/>
                </a:solidFill>
                <a:effectLst/>
                <a:uLnTx/>
                <a:uFillTx/>
                <a:latin typeface="Calibri"/>
                <a:ea typeface="+mn-ea"/>
                <a:cs typeface="+mn-cs"/>
              </a:rPr>
              <a:t>et al.</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2009)</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902847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5809B178-C1FA-4614-9A33-B9653A5BA8C3}"/>
              </a:ext>
            </a:extLst>
          </p:cNvPr>
          <p:cNvSpPr txBox="1">
            <a:spLocks noChangeArrowheads="1"/>
          </p:cNvSpPr>
          <p:nvPr/>
        </p:nvSpPr>
        <p:spPr bwMode="auto">
          <a:xfrm>
            <a:off x="-464024" y="377427"/>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N-</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fixering</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51203" name="Text Box 3">
            <a:extLst>
              <a:ext uri="{FF2B5EF4-FFF2-40B4-BE49-F238E27FC236}">
                <a16:creationId xmlns:a16="http://schemas.microsoft.com/office/drawing/2014/main" id="{3F212424-8A84-45D9-83C1-E56ED5CB1A4B}"/>
              </a:ext>
            </a:extLst>
          </p:cNvPr>
          <p:cNvSpPr txBox="1">
            <a:spLocks noChangeArrowheads="1"/>
          </p:cNvSpPr>
          <p:nvPr/>
        </p:nvSpPr>
        <p:spPr bwMode="auto">
          <a:xfrm>
            <a:off x="381000" y="890520"/>
            <a:ext cx="8763000" cy="378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1" i="0" u="none" strike="noStrike" kern="1200" cap="none" spc="0" normalizeH="0" baseline="0" noProof="0" dirty="0" err="1" smtClean="0">
                <a:ln>
                  <a:noFill/>
                </a:ln>
                <a:effectLst/>
                <a:uLnTx/>
                <a:uFillTx/>
                <a:latin typeface="+mn-lt"/>
                <a:ea typeface="MS PGothic" panose="020B0600070205080204" pitchFamily="34" charset="-128"/>
              </a:rPr>
              <a:t>Typiska</a:t>
            </a:r>
            <a:r>
              <a:rPr kumimoji="0" lang="en-GB" altLang="nl-NL" sz="20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b="1" i="0" u="none" strike="noStrike" kern="1200" cap="none" spc="0" normalizeH="0" baseline="0" noProof="0" dirty="0" err="1" smtClean="0">
                <a:ln>
                  <a:noFill/>
                </a:ln>
                <a:effectLst/>
                <a:uLnTx/>
                <a:uFillTx/>
                <a:latin typeface="+mn-lt"/>
                <a:ea typeface="MS PGothic" panose="020B0600070205080204" pitchFamily="34" charset="-128"/>
              </a:rPr>
              <a:t>värden</a:t>
            </a:r>
            <a:r>
              <a:rPr kumimoji="0" lang="en-GB" altLang="nl-NL" sz="20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b="1" i="0" u="none" strike="noStrike" kern="1200" cap="none" spc="0" normalizeH="0" baseline="0" noProof="0" dirty="0">
                <a:ln>
                  <a:noFill/>
                </a:ln>
                <a:effectLst/>
                <a:uLnTx/>
                <a:uFillTx/>
                <a:latin typeface="+mn-lt"/>
                <a:ea typeface="MS PGothic" panose="020B0600070205080204" pitchFamily="34" charset="-128"/>
              </a:rPr>
              <a:t>(kg </a:t>
            </a:r>
            <a:r>
              <a:rPr kumimoji="0" lang="en-GB" altLang="nl-NL" sz="2000" b="1" i="0" u="none" strike="noStrike" kern="1200" cap="none" spc="0" normalizeH="0" baseline="0" noProof="0" dirty="0" smtClean="0">
                <a:ln>
                  <a:noFill/>
                </a:ln>
                <a:effectLst/>
                <a:uLnTx/>
                <a:uFillTx/>
                <a:latin typeface="+mn-lt"/>
                <a:ea typeface="MS PGothic" panose="020B0600070205080204" pitchFamily="34" charset="-128"/>
              </a:rPr>
              <a:t>N/ha</a:t>
            </a:r>
            <a:r>
              <a:rPr kumimoji="0" lang="en-GB" altLang="nl-NL" sz="2000" b="1" i="0" u="none" strike="noStrike" kern="1200" cap="none" spc="0" normalizeH="0" noProof="0" dirty="0" smtClean="0">
                <a:ln>
                  <a:noFill/>
                </a:ln>
                <a:effectLst/>
                <a:uLnTx/>
                <a:uFillTx/>
                <a:latin typeface="+mn-lt"/>
                <a:ea typeface="MS PGothic" panose="020B0600070205080204" pitchFamily="34" charset="-128"/>
              </a:rPr>
              <a:t> </a:t>
            </a:r>
            <a:r>
              <a:rPr kumimoji="0" lang="en-GB" altLang="nl-NL" sz="2000" b="1" i="0" u="none" strike="noStrike" kern="1200" cap="none" spc="0" normalizeH="0" noProof="0" dirty="0" err="1" smtClean="0">
                <a:ln>
                  <a:noFill/>
                </a:ln>
                <a:effectLst/>
                <a:uLnTx/>
                <a:uFillTx/>
                <a:latin typeface="+mn-lt"/>
                <a:ea typeface="MS PGothic" panose="020B0600070205080204" pitchFamily="34" charset="-128"/>
              </a:rPr>
              <a:t>och</a:t>
            </a:r>
            <a:r>
              <a:rPr kumimoji="0" lang="en-GB" altLang="nl-NL" sz="2000" b="1" i="0" u="none" strike="noStrike" kern="1200" cap="none" spc="0" normalizeH="0" noProof="0" dirty="0" smtClean="0">
                <a:ln>
                  <a:noFill/>
                </a:ln>
                <a:effectLst/>
                <a:uLnTx/>
                <a:uFillTx/>
                <a:latin typeface="+mn-lt"/>
                <a:ea typeface="MS PGothic" panose="020B0600070205080204" pitchFamily="34" charset="-128"/>
              </a:rPr>
              <a:t> </a:t>
            </a:r>
            <a:r>
              <a:rPr kumimoji="0" lang="en-GB" altLang="nl-NL" sz="2000" b="1" i="0" u="none" strike="noStrike" kern="1200" cap="none" spc="0" normalizeH="0" baseline="0" noProof="0" dirty="0" err="1" smtClean="0">
                <a:ln>
                  <a:noFill/>
                </a:ln>
                <a:effectLst/>
                <a:uLnTx/>
                <a:uFillTx/>
                <a:latin typeface="+mn-lt"/>
                <a:ea typeface="MS PGothic" panose="020B0600070205080204" pitchFamily="34" charset="-128"/>
              </a:rPr>
              <a:t>år</a:t>
            </a:r>
            <a:r>
              <a:rPr kumimoji="0" lang="en-GB" altLang="nl-NL" sz="2000" b="1" i="0" u="none" strike="noStrike" kern="1200" cap="none" spc="0" normalizeH="0" baseline="0" noProof="0" dirty="0" smtClean="0">
                <a:ln>
                  <a:noFill/>
                </a:ln>
                <a:effectLst/>
                <a:uLnTx/>
                <a:uFillTx/>
                <a:latin typeface="+mn-lt"/>
                <a:ea typeface="MS PGothic" panose="020B0600070205080204" pitchFamily="34" charset="-128"/>
              </a:rPr>
              <a:t>)</a:t>
            </a:r>
            <a:endParaRPr kumimoji="0" lang="en-GB" altLang="nl-NL" sz="2000" b="1" i="0" u="none" strike="noStrike" kern="1200" cap="none" spc="0" normalizeH="0" baseline="0" noProof="0" dirty="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i="0" u="none" strike="noStrike" kern="1200" cap="none" spc="0" normalizeH="0" baseline="0" noProof="0" dirty="0" smtClean="0">
              <a:ln>
                <a:noFill/>
              </a:ln>
              <a:effectLst/>
              <a:uLnTx/>
              <a:uFillTx/>
              <a:latin typeface="+mn-lt"/>
              <a:ea typeface="MS PGothic" panose="020B0600070205080204" pitchFamily="34" charset="-128"/>
            </a:endParaRPr>
          </a:p>
          <a:p>
            <a:pPr defTabSz="914400" eaLnBrk="0" fontAlgn="base" hangingPunct="0">
              <a:spcBef>
                <a:spcPct val="0"/>
              </a:spcBef>
              <a:spcAft>
                <a:spcPct val="0"/>
              </a:spcAft>
              <a:buNone/>
              <a:defRPr/>
            </a:pP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Vitklöver</a:t>
            </a:r>
            <a:r>
              <a:rPr kumimoji="0" lang="en-GB" altLang="nl-NL" sz="2000" i="0" u="none" strike="noStrike" kern="1200" cap="none" spc="0" normalizeH="0" baseline="0" noProof="0" dirty="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100-300</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i="0" u="none" strike="noStrike" kern="1200" cap="none" spc="0" normalizeH="0" baseline="0" noProof="0" dirty="0" smtClean="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Rödklöver</a:t>
            </a:r>
            <a:r>
              <a:rPr kumimoji="0" lang="en-GB" altLang="nl-NL" sz="2000" i="0" u="none" strike="noStrike" kern="1200" cap="none" spc="0" normalizeH="0" baseline="0" noProof="0" dirty="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200-400</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Käringtand</a:t>
            </a:r>
            <a:r>
              <a:rPr lang="en-GB" altLang="nl-NL" sz="2000" dirty="0">
                <a:latin typeface="+mn-lt"/>
              </a:rPr>
              <a:t>:</a:t>
            </a:r>
            <a:r>
              <a:rPr kumimoji="0" lang="en-GB" altLang="nl-NL" sz="2000" i="0" u="none" strike="noStrike" kern="1200" cap="none" spc="0" normalizeH="0" baseline="0" noProof="0" dirty="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max: </a:t>
            </a:r>
            <a:r>
              <a:rPr kumimoji="0" lang="en-GB" altLang="nl-NL" sz="2000" i="0" u="none" strike="noStrike" kern="1200" cap="none" spc="0" normalizeH="0" baseline="0" noProof="0" dirty="0">
                <a:ln>
                  <a:noFill/>
                </a:ln>
                <a:effectLst/>
                <a:uLnTx/>
                <a:uFillTx/>
                <a:latin typeface="+mn-lt"/>
                <a:ea typeface="MS PGothic" panose="020B0600070205080204" pitchFamily="34" charset="-128"/>
              </a:rPr>
              <a:t>140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i="0" u="none" strike="noStrike" kern="1200" cap="none" spc="0" normalizeH="0" baseline="0" noProof="0" dirty="0" smtClean="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Esparsett</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kan</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vara</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mkt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låg</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000" i="0" u="none" strike="noStrike" kern="1200" cap="none" spc="0" normalizeH="0" baseline="0" noProof="0" dirty="0" smtClean="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Den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fixerade</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mängden</a:t>
            </a:r>
            <a:r>
              <a:rPr kumimoji="0" lang="en-GB" altLang="nl-NL" sz="20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noProof="0" dirty="0" err="1" smtClean="0">
                <a:ln>
                  <a:noFill/>
                </a:ln>
                <a:effectLst/>
                <a:uLnTx/>
                <a:uFillTx/>
                <a:latin typeface="+mn-lt"/>
                <a:ea typeface="MS PGothic" panose="020B0600070205080204" pitchFamily="34" charset="-128"/>
              </a:rPr>
              <a:t>är</a:t>
            </a:r>
            <a:r>
              <a:rPr kumimoji="0" lang="en-GB" altLang="nl-NL" sz="20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noProof="0" dirty="0" err="1" smtClean="0">
                <a:ln>
                  <a:noFill/>
                </a:ln>
                <a:effectLst/>
                <a:uLnTx/>
                <a:uFillTx/>
                <a:latin typeface="+mn-lt"/>
                <a:ea typeface="MS PGothic" panose="020B0600070205080204" pitchFamily="34" charset="-128"/>
              </a:rPr>
              <a:t>proportionell</a:t>
            </a:r>
            <a:r>
              <a:rPr kumimoji="0" lang="en-GB" altLang="nl-NL" sz="2000" i="0" u="none" strike="noStrike" kern="1200" cap="none" spc="0" normalizeH="0" noProof="0" dirty="0" smtClean="0">
                <a:ln>
                  <a:noFill/>
                </a:ln>
                <a:effectLst/>
                <a:uLnTx/>
                <a:uFillTx/>
                <a:latin typeface="+mn-lt"/>
                <a:ea typeface="MS PGothic" panose="020B0600070205080204" pitchFamily="34" charset="-128"/>
              </a:rPr>
              <a:t> mot </a:t>
            </a:r>
            <a:r>
              <a:rPr kumimoji="0" lang="en-GB" altLang="nl-NL" sz="2000" i="0" u="none" strike="noStrike" kern="1200" cap="none" spc="0" normalizeH="0" noProof="0" dirty="0" err="1" smtClean="0">
                <a:ln>
                  <a:noFill/>
                </a:ln>
                <a:effectLst/>
                <a:uLnTx/>
                <a:uFillTx/>
                <a:latin typeface="+mn-lt"/>
                <a:ea typeface="MS PGothic" panose="020B0600070205080204" pitchFamily="34" charset="-128"/>
              </a:rPr>
              <a:t>andelen</a:t>
            </a:r>
            <a:r>
              <a:rPr kumimoji="0" lang="en-GB" altLang="nl-NL" sz="20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noProof="0" dirty="0" err="1" smtClean="0">
                <a:ln>
                  <a:noFill/>
                </a:ln>
                <a:effectLst/>
                <a:uLnTx/>
                <a:uFillTx/>
                <a:latin typeface="+mn-lt"/>
                <a:ea typeface="MS PGothic" panose="020B0600070205080204" pitchFamily="34" charset="-128"/>
              </a:rPr>
              <a:t>baljväxter</a:t>
            </a:r>
            <a:r>
              <a:rPr kumimoji="0" lang="en-GB" altLang="nl-NL" sz="20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noProof="0" dirty="0" err="1" smtClean="0">
                <a:ln>
                  <a:noFill/>
                </a:ln>
                <a:effectLst/>
                <a:uLnTx/>
                <a:uFillTx/>
                <a:latin typeface="+mn-lt"/>
                <a:ea typeface="MS PGothic" panose="020B0600070205080204" pitchFamily="34" charset="-128"/>
              </a:rPr>
              <a:t>i</a:t>
            </a:r>
            <a:r>
              <a:rPr kumimoji="0" lang="en-GB" altLang="nl-NL" sz="20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noProof="0" dirty="0" err="1" smtClean="0">
                <a:ln>
                  <a:noFill/>
                </a:ln>
                <a:effectLst/>
                <a:uLnTx/>
                <a:uFillTx/>
                <a:latin typeface="+mn-lt"/>
                <a:ea typeface="MS PGothic" panose="020B0600070205080204" pitchFamily="34" charset="-128"/>
              </a:rPr>
              <a:t>vallen</a:t>
            </a:r>
            <a:r>
              <a:rPr kumimoji="0" lang="en-GB" altLang="nl-NL" sz="2000" i="0" u="none" strike="noStrike" kern="1200" cap="none" spc="0" normalizeH="0" noProof="0" dirty="0" smtClean="0">
                <a:ln>
                  <a:noFill/>
                </a:ln>
                <a:effectLst/>
                <a:uLnTx/>
                <a:uFillTx/>
                <a:latin typeface="+mn-lt"/>
                <a:ea typeface="MS PGothic" panose="020B0600070205080204" pitchFamily="34" charset="-128"/>
              </a:rPr>
              <a:t> </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p:txBody>
      </p:sp>
      <p:graphicFrame>
        <p:nvGraphicFramePr>
          <p:cNvPr id="137244" name="Group 28">
            <a:extLst>
              <a:ext uri="{FF2B5EF4-FFF2-40B4-BE49-F238E27FC236}">
                <a16:creationId xmlns:a16="http://schemas.microsoft.com/office/drawing/2014/main" id="{17C8515F-095A-4A5D-8AAA-6DE7FC6182FA}"/>
              </a:ext>
            </a:extLst>
          </p:cNvPr>
          <p:cNvGraphicFramePr>
            <a:graphicFrameLocks noGrp="1"/>
          </p:cNvGraphicFramePr>
          <p:nvPr>
            <p:extLst>
              <p:ext uri="{D42A27DB-BD31-4B8C-83A1-F6EECF244321}">
                <p14:modId xmlns:p14="http://schemas.microsoft.com/office/powerpoint/2010/main" val="927953587"/>
              </p:ext>
            </p:extLst>
          </p:nvPr>
        </p:nvGraphicFramePr>
        <p:xfrm>
          <a:off x="0" y="4824413"/>
          <a:ext cx="9144000" cy="1798638"/>
        </p:xfrm>
        <a:graphic>
          <a:graphicData uri="http://schemas.openxmlformats.org/drawingml/2006/table">
            <a:tbl>
              <a:tblPr>
                <a:tableStyleId>{69C7853C-536D-4A76-A0AE-DD22124D55A5}</a:tableStyleId>
              </a:tblPr>
              <a:tblGrid>
                <a:gridCol w="2911475">
                  <a:extLst>
                    <a:ext uri="{9D8B030D-6E8A-4147-A177-3AD203B41FA5}">
                      <a16:colId xmlns:a16="http://schemas.microsoft.com/office/drawing/2014/main" val="20000"/>
                    </a:ext>
                  </a:extLst>
                </a:gridCol>
                <a:gridCol w="6232525">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N (kg) </a:t>
                      </a:r>
                      <a:r>
                        <a:rPr kumimoji="0" lang="en-GB" sz="2400" u="none" strike="noStrike" cap="none" normalizeH="0" baseline="0" dirty="0" err="1" smtClean="0">
                          <a:ln>
                            <a:noFill/>
                          </a:ln>
                          <a:effectLst/>
                        </a:rPr>
                        <a:t>fixerad</a:t>
                      </a:r>
                      <a:r>
                        <a:rPr kumimoji="0" lang="en-GB" sz="2400" u="none" strike="noStrike" cap="none" normalizeH="0" baseline="0" dirty="0" smtClean="0">
                          <a:ln>
                            <a:noFill/>
                          </a:ln>
                          <a:effectLst/>
                        </a:rPr>
                        <a:t> </a:t>
                      </a:r>
                      <a:r>
                        <a:rPr kumimoji="0" lang="en-GB" sz="2400" u="none" strike="noStrike" cap="none" normalizeH="0" baseline="0" dirty="0">
                          <a:ln>
                            <a:noFill/>
                          </a:ln>
                          <a:effectLst/>
                        </a:rPr>
                        <a:t>per t </a:t>
                      </a:r>
                      <a:r>
                        <a:rPr kumimoji="0" lang="en-GB" sz="2400" u="none" strike="noStrike" cap="none" normalizeH="0" baseline="0" dirty="0" err="1" smtClean="0">
                          <a:ln>
                            <a:noFill/>
                          </a:ln>
                          <a:effectLst/>
                        </a:rPr>
                        <a:t>ts</a:t>
                      </a: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0"/>
                  </a:ext>
                </a:extLst>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smtClean="0">
                          <a:ln>
                            <a:noFill/>
                          </a:ln>
                          <a:effectLst/>
                        </a:rPr>
                        <a:t>Vitklöver</a:t>
                      </a:r>
                      <a:r>
                        <a:rPr kumimoji="0" lang="en-GB" sz="2400" u="none" strike="noStrike" cap="none" normalizeH="0" baseline="0" dirty="0" smtClean="0">
                          <a:ln>
                            <a:noFill/>
                          </a:ln>
                          <a:effectLst/>
                        </a:rPr>
                        <a:t> </a:t>
                      </a: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30-46 </a:t>
                      </a: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1"/>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smtClean="0">
                          <a:ln>
                            <a:noFill/>
                          </a:ln>
                          <a:effectLst/>
                        </a:rPr>
                        <a:t>Rödklöver</a:t>
                      </a:r>
                      <a:r>
                        <a:rPr kumimoji="0" lang="en-GB" sz="2400" u="none" strike="noStrike" cap="none" normalizeH="0" baseline="0" dirty="0" smtClean="0">
                          <a:ln>
                            <a:noFill/>
                          </a:ln>
                          <a:effectLst/>
                        </a:rPr>
                        <a:t> </a:t>
                      </a: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24-36</a:t>
                      </a: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2"/>
                  </a:ext>
                </a:extLst>
              </a:tr>
            </a:tbl>
          </a:graphicData>
        </a:graphic>
      </p:graphicFrame>
      <p:pic>
        <p:nvPicPr>
          <p:cNvPr id="51218" name="Picture 29">
            <a:extLst>
              <a:ext uri="{FF2B5EF4-FFF2-40B4-BE49-F238E27FC236}">
                <a16:creationId xmlns:a16="http://schemas.microsoft.com/office/drawing/2014/main" id="{517A8045-A48B-4376-8C74-754C9B2858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7214" y="812980"/>
            <a:ext cx="9906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Picture 30">
            <a:extLst>
              <a:ext uri="{FF2B5EF4-FFF2-40B4-BE49-F238E27FC236}">
                <a16:creationId xmlns:a16="http://schemas.microsoft.com/office/drawing/2014/main" id="{7A991B6E-27BC-42C3-8A6A-82C691C5F9E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97214" y="1557518"/>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0" name="Picture 32">
            <a:extLst>
              <a:ext uri="{FF2B5EF4-FFF2-40B4-BE49-F238E27FC236}">
                <a16:creationId xmlns:a16="http://schemas.microsoft.com/office/drawing/2014/main" id="{655B9E38-A413-4204-9694-0541E69E3A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97214" y="24616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1" name="Picture 33">
            <a:extLst>
              <a:ext uri="{FF2B5EF4-FFF2-40B4-BE49-F238E27FC236}">
                <a16:creationId xmlns:a16="http://schemas.microsoft.com/office/drawing/2014/main" id="{4D6B24F6-DD7A-4DAB-933F-70FE7C26596F}"/>
              </a:ext>
            </a:extLst>
          </p:cNvPr>
          <p:cNvPicPr>
            <a:picLocks noChangeAspect="1" noChangeArrowheads="1"/>
          </p:cNvPicPr>
          <p:nvPr/>
        </p:nvPicPr>
        <p:blipFill>
          <a:blip r:embed="rId6" cstate="screen">
            <a:lum contrast="36000"/>
            <a:extLst>
              <a:ext uri="{28A0092B-C50C-407E-A947-70E740481C1C}">
                <a14:useLocalDpi xmlns:a14="http://schemas.microsoft.com/office/drawing/2010/main"/>
              </a:ext>
            </a:extLst>
          </a:blip>
          <a:srcRect/>
          <a:stretch>
            <a:fillRect/>
          </a:stretch>
        </p:blipFill>
        <p:spPr bwMode="auto">
          <a:xfrm>
            <a:off x="6297214" y="3211966"/>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sv-SE" dirty="0">
              <a:solidFill>
                <a:schemeClr val="tx1"/>
              </a:solidFill>
              <a:latin typeface="+mn-lt"/>
            </a:endParaRPr>
          </a:p>
        </p:txBody>
      </p:sp>
    </p:spTree>
    <p:extLst>
      <p:ext uri="{BB962C8B-B14F-4D97-AF65-F5344CB8AC3E}">
        <p14:creationId xmlns:p14="http://schemas.microsoft.com/office/powerpoint/2010/main" val="314479494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a:extLst>
              <a:ext uri="{FF2B5EF4-FFF2-40B4-BE49-F238E27FC236}">
                <a16:creationId xmlns:a16="http://schemas.microsoft.com/office/drawing/2014/main" id="{62475161-DB8B-406E-B986-25C72DBF0AE1}"/>
              </a:ext>
            </a:extLst>
          </p:cNvPr>
          <p:cNvSpPr txBox="1">
            <a:spLocks noChangeArrowheads="1"/>
          </p:cNvSpPr>
          <p:nvPr/>
        </p:nvSpPr>
        <p:spPr bwMode="auto">
          <a:xfrm>
            <a:off x="0" y="13648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N-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fixering</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53251" name="Text Box 3">
            <a:extLst>
              <a:ext uri="{FF2B5EF4-FFF2-40B4-BE49-F238E27FC236}">
                <a16:creationId xmlns:a16="http://schemas.microsoft.com/office/drawing/2014/main" id="{6EC4FB5B-2C76-4E70-840F-1BC3D1FFE430}"/>
              </a:ext>
            </a:extLst>
          </p:cNvPr>
          <p:cNvSpPr txBox="1">
            <a:spLocks noChangeArrowheads="1"/>
          </p:cNvSpPr>
          <p:nvPr/>
        </p:nvSpPr>
        <p:spPr bwMode="auto">
          <a:xfrm>
            <a:off x="223345" y="740205"/>
            <a:ext cx="8382000" cy="587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N-transport i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vallar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växtföljd</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med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rödklöver</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1600" i="0" u="none" strike="noStrike" kern="1200" cap="none" spc="0" normalizeH="0" baseline="0" noProof="0" dirty="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i="0" u="none" strike="noStrike" kern="1200" cap="none" spc="0" normalizeH="0" baseline="0" noProof="0" dirty="0" smtClean="0">
              <a:ln>
                <a:noFill/>
              </a:ln>
              <a:solidFill>
                <a:schemeClr val="accent3"/>
              </a:solidFill>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en-GB" altLang="nl-NL" sz="2400" dirty="0" err="1" smtClean="0">
                <a:solidFill>
                  <a:schemeClr val="accent3"/>
                </a:solidFill>
                <a:latin typeface="+mn-lt"/>
              </a:rPr>
              <a:t>Vallar</a:t>
            </a:r>
            <a:endParaRPr kumimoji="0" lang="en-GB" altLang="nl-NL" sz="2400" i="0" u="none" strike="noStrike" kern="1200" cap="none" spc="0" normalizeH="0" baseline="0" noProof="0" dirty="0">
              <a:ln>
                <a:noFill/>
              </a:ln>
              <a:solidFill>
                <a:schemeClr val="accent3"/>
              </a:solidFill>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en-GB" altLang="nl-NL" sz="2400" dirty="0" smtClean="0">
                <a:latin typeface="+mn-lt"/>
              </a:rPr>
              <a:t>Ca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6O kg N ha</a:t>
            </a:r>
            <a:r>
              <a:rPr kumimoji="0" lang="en-GB" altLang="nl-NL" sz="2400" i="0" u="none" strike="noStrike" kern="1200" cap="none" spc="0" normalizeH="0" baseline="30000" noProof="0" dirty="0">
                <a:ln>
                  <a:noFill/>
                </a:ln>
                <a:effectLst/>
                <a:uLnTx/>
                <a:uFillTx/>
                <a:latin typeface="+mn-lt"/>
                <a:ea typeface="MS PGothic" panose="020B0600070205080204" pitchFamily="34" charset="-128"/>
              </a:rPr>
              <a:t>-1</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tillförs</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efterföljande</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gröda</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i="0" u="none" strike="noStrike" kern="1200" cap="none" spc="0" normalizeH="0" baseline="0" noProof="0" dirty="0" smtClean="0">
                <a:ln>
                  <a:noFill/>
                </a:ln>
                <a:solidFill>
                  <a:schemeClr val="accent3"/>
                </a:solidFill>
                <a:effectLst/>
                <a:uLnTx/>
                <a:uFillTx/>
                <a:latin typeface="+mn-lt"/>
                <a:ea typeface="MS PGothic" panose="020B0600070205080204" pitchFamily="34" charset="-128"/>
              </a:rPr>
              <a:t>“Land set-asides”/</a:t>
            </a:r>
            <a:r>
              <a:rPr kumimoji="0" lang="en-GB" altLang="nl-NL" sz="2400" i="0" u="none" strike="noStrike" kern="1200" cap="none" spc="0" normalizeH="0" baseline="0" noProof="0" dirty="0" err="1" smtClean="0">
                <a:ln>
                  <a:noFill/>
                </a:ln>
                <a:solidFill>
                  <a:schemeClr val="accent3"/>
                </a:solidFill>
                <a:effectLst/>
                <a:uLnTx/>
                <a:uFillTx/>
                <a:latin typeface="+mn-lt"/>
                <a:ea typeface="MS PGothic" panose="020B0600070205080204" pitchFamily="34" charset="-128"/>
              </a:rPr>
              <a:t>Andra</a:t>
            </a:r>
            <a:r>
              <a:rPr kumimoji="0" lang="en-GB" altLang="nl-NL" sz="2400" i="0" u="none" strike="noStrike" kern="1200" cap="none" spc="0" normalizeH="0" baseline="0" noProof="0" dirty="0" smtClean="0">
                <a:ln>
                  <a:noFill/>
                </a:ln>
                <a:solidFill>
                  <a:schemeClr val="accent3"/>
                </a:solidFill>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solidFill>
                  <a:schemeClr val="accent3"/>
                </a:solidFill>
                <a:effectLst/>
                <a:uLnTx/>
                <a:uFillTx/>
                <a:latin typeface="+mn-lt"/>
                <a:ea typeface="MS PGothic" panose="020B0600070205080204" pitchFamily="34" charset="-128"/>
              </a:rPr>
              <a:t>grödor</a:t>
            </a:r>
            <a:endParaRPr kumimoji="0" lang="en-GB" altLang="nl-NL" sz="2400" i="0" u="none" strike="noStrike" kern="1200" cap="none" spc="0" normalizeH="0" baseline="0" noProof="0" dirty="0">
              <a:ln>
                <a:noFill/>
              </a:ln>
              <a:solidFill>
                <a:schemeClr val="accent3"/>
              </a:solidFill>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i="0" u="none" strike="noStrike" kern="1200" cap="none" spc="0" normalizeH="0" baseline="0" noProof="0" dirty="0">
                <a:ln>
                  <a:noFill/>
                </a:ln>
                <a:effectLst/>
                <a:uLnTx/>
                <a:uFillTx/>
                <a:latin typeface="+mn-lt"/>
                <a:ea typeface="MS PGothic" panose="020B0600070205080204" pitchFamily="34" charset="-128"/>
              </a:rPr>
              <a:t>80-160 kg N ha</a:t>
            </a:r>
            <a:r>
              <a:rPr kumimoji="0" lang="en-GB" altLang="nl-NL" sz="2400" i="0" u="none" strike="noStrike" kern="1200" cap="none" spc="0" normalizeH="0" baseline="30000" noProof="0" dirty="0">
                <a:ln>
                  <a:noFill/>
                </a:ln>
                <a:effectLst/>
                <a:uLnTx/>
                <a:uFillTx/>
                <a:latin typeface="+mn-lt"/>
                <a:ea typeface="MS PGothic" panose="020B0600070205080204" pitchFamily="34" charset="-128"/>
              </a:rPr>
              <a:t>-1</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tillförs</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grödan</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efter</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en</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lang="en-GB" altLang="nl-NL" sz="2400" noProof="0" dirty="0" err="1" smtClean="0">
                <a:latin typeface="+mn-lt"/>
              </a:rPr>
              <a:t>baljväxt</a:t>
            </a:r>
            <a:r>
              <a:rPr lang="en-GB" altLang="nl-NL" sz="2400" noProof="0" dirty="0" smtClean="0">
                <a:latin typeface="+mn-lt"/>
              </a:rPr>
              <a:t>/</a:t>
            </a:r>
            <a:r>
              <a:rPr lang="en-GB" altLang="nl-NL" sz="2400" noProof="0" dirty="0" err="1" smtClean="0">
                <a:latin typeface="+mn-lt"/>
              </a:rPr>
              <a:t>gräs</a:t>
            </a:r>
            <a:r>
              <a:rPr lang="en-GB" altLang="nl-NL" sz="2400" dirty="0" err="1" smtClean="0">
                <a:latin typeface="+mn-lt"/>
              </a:rPr>
              <a:t>blandvall</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i="0" u="none" strike="noStrike" kern="1200" cap="none" spc="0" normalizeH="0" baseline="0" noProof="0" dirty="0">
                <a:ln>
                  <a:noFill/>
                </a:ln>
                <a:effectLst/>
                <a:uLnTx/>
                <a:uFillTx/>
                <a:latin typeface="+mn-lt"/>
                <a:ea typeface="MS PGothic" panose="020B0600070205080204" pitchFamily="34" charset="-128"/>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i="0" u="none" strike="noStrike" kern="1200" cap="none" spc="0" normalizeH="0" baseline="0" noProof="0" dirty="0">
                <a:ln>
                  <a:noFill/>
                </a:ln>
                <a:effectLst/>
                <a:uLnTx/>
                <a:uFillTx/>
                <a:latin typeface="+mn-lt"/>
                <a:ea typeface="MS PGothic" panose="020B0600070205080204" pitchFamily="34" charset="-128"/>
              </a:rPr>
              <a:t>160-260 kg N ha</a:t>
            </a:r>
            <a:r>
              <a:rPr kumimoji="0" lang="en-GB" altLang="nl-NL" sz="2400" i="0" u="none" strike="noStrike" kern="1200" cap="none" spc="0" normalizeH="0" baseline="30000" noProof="0" dirty="0">
                <a:ln>
                  <a:noFill/>
                </a:ln>
                <a:effectLst/>
                <a:uLnTx/>
                <a:uFillTx/>
                <a:latin typeface="+mn-lt"/>
                <a:ea typeface="MS PGothic" panose="020B0600070205080204" pitchFamily="34" charset="-128"/>
              </a:rPr>
              <a:t>-1</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tillförs</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efter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en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ren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baljväxtgröda</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p:txBody>
      </p:sp>
      <p:grpSp>
        <p:nvGrpSpPr>
          <p:cNvPr id="53252" name="Group 24">
            <a:extLst>
              <a:ext uri="{FF2B5EF4-FFF2-40B4-BE49-F238E27FC236}">
                <a16:creationId xmlns:a16="http://schemas.microsoft.com/office/drawing/2014/main" id="{21BE4B0E-05BD-4E29-AA8C-33D38E3F69F6}"/>
              </a:ext>
            </a:extLst>
          </p:cNvPr>
          <p:cNvGrpSpPr>
            <a:grpSpLocks/>
          </p:cNvGrpSpPr>
          <p:nvPr/>
        </p:nvGrpSpPr>
        <p:grpSpPr bwMode="auto">
          <a:xfrm>
            <a:off x="1439862" y="1230839"/>
            <a:ext cx="6264275" cy="2678113"/>
            <a:chOff x="806" y="576"/>
            <a:chExt cx="3946" cy="1687"/>
          </a:xfrm>
        </p:grpSpPr>
        <p:sp>
          <p:nvSpPr>
            <p:cNvPr id="53253" name="Rectangle 18">
              <a:extLst>
                <a:ext uri="{FF2B5EF4-FFF2-40B4-BE49-F238E27FC236}">
                  <a16:creationId xmlns:a16="http://schemas.microsoft.com/office/drawing/2014/main" id="{CD94F059-307E-4C91-BCED-BCD76A8B5445}"/>
                </a:ext>
              </a:extLst>
            </p:cNvPr>
            <p:cNvSpPr>
              <a:spLocks noChangeArrowheads="1"/>
            </p:cNvSpPr>
            <p:nvPr/>
          </p:nvSpPr>
          <p:spPr bwMode="auto">
            <a:xfrm>
              <a:off x="1920" y="912"/>
              <a:ext cx="912" cy="1344"/>
            </a:xfrm>
            <a:prstGeom prst="rect">
              <a:avLst/>
            </a:prstGeom>
            <a:solidFill>
              <a:srgbClr val="009A73"/>
            </a:solidFill>
            <a:ln w="28575">
              <a:solidFill>
                <a:srgbClr val="FFFF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altLang="nl-NL" sz="2400" b="1" dirty="0" err="1" smtClean="0">
                  <a:latin typeface="+mn-lt"/>
                </a:rPr>
                <a:t>Vallar</a:t>
              </a:r>
              <a:endParaRPr kumimoji="0" lang="fr-FR" altLang="nl-NL" sz="2400" b="1" i="0" u="none" strike="noStrike" kern="1200" cap="none" spc="0" normalizeH="0" baseline="0" noProof="0" dirty="0">
                <a:ln>
                  <a:noFill/>
                </a:ln>
                <a:effectLst/>
                <a:uLnTx/>
                <a:uFillTx/>
                <a:latin typeface="+mn-lt"/>
              </a:endParaRPr>
            </a:p>
          </p:txBody>
        </p:sp>
        <p:sp>
          <p:nvSpPr>
            <p:cNvPr id="53254" name="Rectangle 19">
              <a:extLst>
                <a:ext uri="{FF2B5EF4-FFF2-40B4-BE49-F238E27FC236}">
                  <a16:creationId xmlns:a16="http://schemas.microsoft.com/office/drawing/2014/main" id="{B23C2DD8-2983-4D8A-91FD-53EB23E9EF47}"/>
                </a:ext>
              </a:extLst>
            </p:cNvPr>
            <p:cNvSpPr>
              <a:spLocks noChangeArrowheads="1"/>
            </p:cNvSpPr>
            <p:nvPr/>
          </p:nvSpPr>
          <p:spPr bwMode="auto">
            <a:xfrm>
              <a:off x="2832" y="919"/>
              <a:ext cx="1920" cy="1344"/>
            </a:xfrm>
            <a:prstGeom prst="rect">
              <a:avLst/>
            </a:prstGeom>
            <a:solidFill>
              <a:srgbClr val="CABE0E"/>
            </a:solidFill>
            <a:ln w="28575">
              <a:solidFill>
                <a:srgbClr val="FFFF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altLang="nl-NL" sz="2400" b="1" noProof="0" dirty="0" err="1" smtClean="0">
                  <a:latin typeface="+mn-lt"/>
                </a:rPr>
                <a:t>Andra</a:t>
              </a:r>
              <a:r>
                <a:rPr lang="fr-FR" altLang="nl-NL" sz="2400" b="1" noProof="0" dirty="0" smtClean="0">
                  <a:latin typeface="+mn-lt"/>
                </a:rPr>
                <a:t> </a:t>
              </a:r>
              <a:r>
                <a:rPr lang="fr-FR" altLang="nl-NL" sz="2400" b="1" noProof="0" dirty="0" err="1" smtClean="0">
                  <a:latin typeface="+mn-lt"/>
                </a:rPr>
                <a:t>grödor</a:t>
              </a:r>
              <a:endParaRPr kumimoji="0" lang="fr-FR" altLang="nl-NL" sz="2400" b="0" i="0" u="none" strike="noStrike" kern="1200" cap="none" spc="0" normalizeH="0" baseline="0" noProof="0" dirty="0">
                <a:ln>
                  <a:noFill/>
                </a:ln>
                <a:effectLst/>
                <a:uLnTx/>
                <a:uFillTx/>
                <a:latin typeface="+mn-lt"/>
                <a:ea typeface="MS PGothic" panose="020B0600070205080204" pitchFamily="34" charset="-128"/>
              </a:endParaRPr>
            </a:p>
          </p:txBody>
        </p:sp>
        <p:sp>
          <p:nvSpPr>
            <p:cNvPr id="139284" name="AutoShape 20">
              <a:extLst>
                <a:ext uri="{FF2B5EF4-FFF2-40B4-BE49-F238E27FC236}">
                  <a16:creationId xmlns:a16="http://schemas.microsoft.com/office/drawing/2014/main" id="{C760B7F3-0F73-4F36-A96A-39608D32743F}"/>
                </a:ext>
              </a:extLst>
            </p:cNvPr>
            <p:cNvSpPr>
              <a:spLocks noChangeArrowheads="1"/>
            </p:cNvSpPr>
            <p:nvPr/>
          </p:nvSpPr>
          <p:spPr bwMode="auto">
            <a:xfrm rot="10800000" flipH="1" flipV="1">
              <a:off x="2352" y="672"/>
              <a:ext cx="960" cy="480"/>
            </a:xfrm>
            <a:custGeom>
              <a:avLst/>
              <a:gdLst>
                <a:gd name="T0" fmla="*/ 480 w 21600"/>
                <a:gd name="T1" fmla="*/ 0 h 21600"/>
                <a:gd name="T2" fmla="*/ 120 w 21600"/>
                <a:gd name="T3" fmla="*/ 240 h 21600"/>
                <a:gd name="T4" fmla="*/ 480 w 21600"/>
                <a:gd name="T5" fmla="*/ 120 h 21600"/>
                <a:gd name="T6" fmla="*/ 1080 w 21600"/>
                <a:gd name="T7" fmla="*/ 240 h 21600"/>
                <a:gd name="T8" fmla="*/ 840 w 21600"/>
                <a:gd name="T9" fmla="*/ 360 h 21600"/>
                <a:gd name="T10" fmla="*/ 600 w 21600"/>
                <a:gd name="T11" fmla="*/ 240 h 21600"/>
                <a:gd name="T12" fmla="*/ 0 60000 65536"/>
                <a:gd name="T13" fmla="*/ 0 60000 65536"/>
                <a:gd name="T14" fmla="*/ 0 60000 65536"/>
                <a:gd name="T15" fmla="*/ 0 60000 65536"/>
                <a:gd name="T16" fmla="*/ 0 60000 65536"/>
                <a:gd name="T17" fmla="*/ 0 60000 65536"/>
                <a:gd name="T18" fmla="*/ 3173 w 21600"/>
                <a:gd name="T19" fmla="*/ 3150 h 21600"/>
                <a:gd name="T20" fmla="*/ 18428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effectLst/>
                <a:uLnTx/>
                <a:uFillTx/>
                <a:ea typeface="MS PGothic" panose="020B0600070205080204" pitchFamily="34" charset="-128"/>
              </a:endParaRPr>
            </a:p>
          </p:txBody>
        </p:sp>
        <p:sp>
          <p:nvSpPr>
            <p:cNvPr id="53256" name="Text Box 21">
              <a:extLst>
                <a:ext uri="{FF2B5EF4-FFF2-40B4-BE49-F238E27FC236}">
                  <a16:creationId xmlns:a16="http://schemas.microsoft.com/office/drawing/2014/main" id="{683A8AC5-D87B-4173-83E0-69CA4D3BB5B3}"/>
                </a:ext>
              </a:extLst>
            </p:cNvPr>
            <p:cNvSpPr txBox="1">
              <a:spLocks noChangeArrowheads="1"/>
            </p:cNvSpPr>
            <p:nvPr/>
          </p:nvSpPr>
          <p:spPr bwMode="auto">
            <a:xfrm>
              <a:off x="3312" y="576"/>
              <a:ext cx="791" cy="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400" b="1" i="0" u="none" strike="noStrike" kern="1200" cap="none" spc="0" normalizeH="0" baseline="0" noProof="0" dirty="0" smtClean="0">
                  <a:ln>
                    <a:noFill/>
                  </a:ln>
                  <a:effectLst/>
                  <a:uLnTx/>
                  <a:uFillTx/>
                  <a:latin typeface="+mn-lt"/>
                  <a:ea typeface="MS PGothic" panose="020B0600070205080204" pitchFamily="34" charset="-128"/>
                </a:rPr>
                <a:t>N/</a:t>
              </a:r>
              <a:r>
                <a:rPr lang="fr-FR" altLang="nl-NL" sz="2400" b="1" dirty="0" err="1">
                  <a:latin typeface="+mn-lt"/>
                </a:rPr>
                <a:t>k</a:t>
              </a:r>
              <a:r>
                <a:rPr kumimoji="0" lang="fr-FR" altLang="nl-NL" sz="2400" b="1" i="0" u="none" strike="noStrike" kern="1200" cap="none" spc="0" normalizeH="0" baseline="0" noProof="0" dirty="0" err="1" smtClean="0">
                  <a:ln>
                    <a:noFill/>
                  </a:ln>
                  <a:effectLst/>
                  <a:uLnTx/>
                  <a:uFillTx/>
                  <a:latin typeface="+mn-lt"/>
                  <a:ea typeface="MS PGothic" panose="020B0600070205080204" pitchFamily="34" charset="-128"/>
                </a:rPr>
                <a:t>väve</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pic>
          <p:nvPicPr>
            <p:cNvPr id="53257" name="Picture 23">
              <a:extLst>
                <a:ext uri="{FF2B5EF4-FFF2-40B4-BE49-F238E27FC236}">
                  <a16:creationId xmlns:a16="http://schemas.microsoft.com/office/drawing/2014/main" id="{0821D441-1842-4209-A57F-DA268636F0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 y="912"/>
              <a:ext cx="1114" cy="1344"/>
            </a:xfrm>
            <a:prstGeom prst="rect">
              <a:avLst/>
            </a:prstGeom>
            <a:noFill/>
            <a:ln w="222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Titel 1"/>
          <p:cNvSpPr>
            <a:spLocks noGrp="1"/>
          </p:cNvSpPr>
          <p:nvPr>
            <p:ph type="title"/>
          </p:nvPr>
        </p:nvSpPr>
        <p:spPr/>
        <p:txBody>
          <a:bodyPr/>
          <a:lstStyle/>
          <a:p>
            <a:endParaRPr lang="sv-SE" dirty="0">
              <a:solidFill>
                <a:schemeClr val="tx1"/>
              </a:solidFill>
              <a:latin typeface="+mn-lt"/>
            </a:endParaRPr>
          </a:p>
        </p:txBody>
      </p:sp>
    </p:spTree>
    <p:extLst>
      <p:ext uri="{BB962C8B-B14F-4D97-AF65-F5344CB8AC3E}">
        <p14:creationId xmlns:p14="http://schemas.microsoft.com/office/powerpoint/2010/main" val="421193228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AB4CA10A-9A3E-4BFA-A130-E6AA3E4DCC05}"/>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Användning</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vitklöver</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graphicFrame>
        <p:nvGraphicFramePr>
          <p:cNvPr id="143437" name="Group 77">
            <a:extLst>
              <a:ext uri="{FF2B5EF4-FFF2-40B4-BE49-F238E27FC236}">
                <a16:creationId xmlns:a16="http://schemas.microsoft.com/office/drawing/2014/main" id="{C77B5146-191A-427D-A284-061BE0778054}"/>
              </a:ext>
            </a:extLst>
          </p:cNvPr>
          <p:cNvGraphicFramePr>
            <a:graphicFrameLocks noGrp="1"/>
          </p:cNvGraphicFramePr>
          <p:nvPr>
            <p:extLst>
              <p:ext uri="{D42A27DB-BD31-4B8C-83A1-F6EECF244321}">
                <p14:modId xmlns:p14="http://schemas.microsoft.com/office/powerpoint/2010/main" val="2611465445"/>
              </p:ext>
            </p:extLst>
          </p:nvPr>
        </p:nvGraphicFramePr>
        <p:xfrm>
          <a:off x="83127" y="761999"/>
          <a:ext cx="9059286" cy="5878005"/>
        </p:xfrm>
        <a:graphic>
          <a:graphicData uri="http://schemas.openxmlformats.org/drawingml/2006/table">
            <a:tbl>
              <a:tblPr>
                <a:tableStyleId>{8799B23B-EC83-4686-B30A-512413B5E67A}</a:tableStyleId>
              </a:tblPr>
              <a:tblGrid>
                <a:gridCol w="2490164">
                  <a:extLst>
                    <a:ext uri="{9D8B030D-6E8A-4147-A177-3AD203B41FA5}">
                      <a16:colId xmlns:a16="http://schemas.microsoft.com/office/drawing/2014/main" val="20000"/>
                    </a:ext>
                  </a:extLst>
                </a:gridCol>
                <a:gridCol w="2642750">
                  <a:extLst>
                    <a:ext uri="{9D8B030D-6E8A-4147-A177-3AD203B41FA5}">
                      <a16:colId xmlns:a16="http://schemas.microsoft.com/office/drawing/2014/main" val="20001"/>
                    </a:ext>
                  </a:extLst>
                </a:gridCol>
                <a:gridCol w="3926372">
                  <a:extLst>
                    <a:ext uri="{9D8B030D-6E8A-4147-A177-3AD203B41FA5}">
                      <a16:colId xmlns:a16="http://schemas.microsoft.com/office/drawing/2014/main" val="20002"/>
                    </a:ext>
                  </a:extLst>
                </a:gridCol>
              </a:tblGrid>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Faktor</a:t>
                      </a:r>
                      <a:r>
                        <a:rPr kumimoji="0" lang="en-GB" sz="1600" u="none" strike="noStrike" cap="none" normalizeH="0" baseline="0" dirty="0" smtClean="0">
                          <a:ln>
                            <a:noFill/>
                          </a:ln>
                          <a:effectLst/>
                        </a:rPr>
                        <a:t> </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0"/>
                  </a:ext>
                </a:extLst>
              </a:tr>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smtClean="0">
                          <a:ln>
                            <a:noFill/>
                          </a:ln>
                          <a:effectLst/>
                        </a:rPr>
                        <a:t>N-</a:t>
                      </a:r>
                      <a:r>
                        <a:rPr kumimoji="0" lang="en-GB" sz="1600" u="none" strike="noStrike" cap="none" normalizeH="0" baseline="0" dirty="0" err="1" smtClean="0">
                          <a:ln>
                            <a:noFill/>
                          </a:ln>
                          <a:effectLst/>
                        </a:rPr>
                        <a:t>gödsling</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0 N</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Mycket</a:t>
                      </a:r>
                      <a:r>
                        <a:rPr kumimoji="0" lang="en-GB" sz="1600" u="none" strike="noStrike" cap="none" normalizeH="0" baseline="0" dirty="0" smtClean="0">
                          <a:ln>
                            <a:noFill/>
                          </a:ln>
                          <a:effectLst/>
                        </a:rPr>
                        <a:t> </a:t>
                      </a:r>
                      <a:r>
                        <a:rPr kumimoji="0" lang="en-GB" sz="1600" u="none" strike="noStrike" cap="none" normalizeH="0" baseline="0" dirty="0">
                          <a:ln>
                            <a:noFill/>
                          </a:ln>
                          <a:effectLst/>
                        </a:rPr>
                        <a:t>N </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1"/>
                  </a:ext>
                </a:extLst>
              </a:tr>
              <a:tr h="474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Period </a:t>
                      </a:r>
                      <a:r>
                        <a:rPr kumimoji="0" lang="en-GB" sz="1600" u="none" strike="noStrike" cap="none" normalizeH="0" baseline="0" dirty="0" err="1" smtClean="0">
                          <a:ln>
                            <a:noFill/>
                          </a:ln>
                          <a:effectLst/>
                        </a:rPr>
                        <a:t>för</a:t>
                      </a:r>
                      <a:r>
                        <a:rPr kumimoji="0" lang="en-GB" sz="1600" u="none" strike="noStrike" cap="none" normalizeH="0" baseline="0" dirty="0" smtClean="0">
                          <a:ln>
                            <a:noFill/>
                          </a:ln>
                          <a:effectLst/>
                        </a:rPr>
                        <a:t> N-</a:t>
                      </a:r>
                      <a:r>
                        <a:rPr kumimoji="0" lang="en-GB" sz="1600" u="none" strike="noStrike" cap="none" normalizeH="0" baseline="0" dirty="0" err="1" smtClean="0">
                          <a:ln>
                            <a:noFill/>
                          </a:ln>
                          <a:effectLst/>
                        </a:rPr>
                        <a:t>gödsling</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Sensommar</a:t>
                      </a:r>
                      <a:r>
                        <a:rPr kumimoji="0" lang="en-GB" sz="1600" u="none" strike="noStrike" cap="none" normalizeH="0" baseline="0" dirty="0" smtClean="0">
                          <a:ln>
                            <a:noFill/>
                          </a:ln>
                          <a:effectLst/>
                        </a:rPr>
                        <a:t> och </a:t>
                      </a:r>
                      <a:r>
                        <a:rPr kumimoji="0" lang="en-GB" sz="1600" u="none" strike="noStrike" cap="none" normalizeH="0" baseline="0" dirty="0" err="1" smtClean="0">
                          <a:ln>
                            <a:noFill/>
                          </a:ln>
                          <a:effectLst/>
                        </a:rPr>
                        <a:t>höst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Vår</a:t>
                      </a:r>
                      <a:r>
                        <a:rPr kumimoji="0" lang="en-GB" sz="1600" u="none" strike="noStrike" cap="none" normalizeH="0" baseline="0" dirty="0" smtClean="0">
                          <a:ln>
                            <a:noFill/>
                          </a:ln>
                          <a:effectLst/>
                        </a:rPr>
                        <a:t> och </a:t>
                      </a:r>
                      <a:r>
                        <a:rPr kumimoji="0" lang="en-GB" sz="1600" u="none" strike="noStrike" cap="none" normalizeH="0" baseline="0" dirty="0" err="1" smtClean="0">
                          <a:ln>
                            <a:noFill/>
                          </a:ln>
                          <a:effectLst/>
                        </a:rPr>
                        <a:t>försommar</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2"/>
                  </a:ext>
                </a:extLst>
              </a:tr>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Typ</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av</a:t>
                      </a:r>
                      <a:r>
                        <a:rPr kumimoji="0" lang="en-GB" sz="1600" u="none" strike="noStrike" cap="none" normalizeH="0" baseline="0" dirty="0" smtClean="0">
                          <a:ln>
                            <a:noFill/>
                          </a:ln>
                          <a:effectLst/>
                        </a:rPr>
                        <a:t> N-</a:t>
                      </a:r>
                      <a:r>
                        <a:rPr kumimoji="0" lang="en-GB" sz="1600" u="none" strike="noStrike" cap="none" normalizeH="0" baseline="0" dirty="0" err="1" smtClean="0">
                          <a:ln>
                            <a:noFill/>
                          </a:ln>
                          <a:effectLst/>
                        </a:rPr>
                        <a:t>gödning</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Organisk</a:t>
                      </a:r>
                      <a:r>
                        <a:rPr kumimoji="0" lang="en-GB" sz="1600" u="none" strike="noStrike" cap="none" normalizeH="0" baseline="0" dirty="0" smtClean="0">
                          <a:ln>
                            <a:noFill/>
                          </a:ln>
                          <a:effectLst/>
                        </a:rPr>
                        <a:t>/</a:t>
                      </a:r>
                      <a:r>
                        <a:rPr kumimoji="0" lang="en-GB" sz="1600" u="none" strike="noStrike" cap="none" normalizeH="0" baseline="0" dirty="0" err="1" smtClean="0">
                          <a:ln>
                            <a:noFill/>
                          </a:ln>
                          <a:effectLst/>
                        </a:rPr>
                        <a:t>stallgödsel</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smtClean="0">
                          <a:ln>
                            <a:noFill/>
                          </a:ln>
                          <a:solidFill>
                            <a:schemeClr val="tx1"/>
                          </a:solidFill>
                          <a:effectLst/>
                          <a:latin typeface="+mn-lt"/>
                          <a:ea typeface="+mn-ea"/>
                          <a:cs typeface="+mn-cs"/>
                        </a:rPr>
                        <a:t>Mineralgödsel</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3"/>
                  </a:ext>
                </a:extLst>
              </a:tr>
              <a:tr h="11858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Typ</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av</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djur</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smtClean="0">
                          <a:ln>
                            <a:noFill/>
                          </a:ln>
                          <a:solidFill>
                            <a:schemeClr val="tx1"/>
                          </a:solidFill>
                          <a:effectLst/>
                          <a:latin typeface="+mn-lt"/>
                          <a:ea typeface="+mn-ea"/>
                          <a:cs typeface="+mn-cs"/>
                        </a:rPr>
                        <a:t>Nöt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Får</a:t>
                      </a:r>
                      <a:endParaRPr kumimoji="0" lang="en-GB" sz="16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Ringa</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förgrening</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tunna</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korta</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internoder</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av</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stoloner</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liten</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bladstorlek</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minskat</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innehåll</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av</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vattenlösliga</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kolhydrater</a:t>
                      </a:r>
                      <a:r>
                        <a:rPr kumimoji="0" lang="en-GB" sz="1600" u="none" strike="noStrike" cap="none" normalizeH="0" baseline="0" dirty="0" smtClean="0">
                          <a:ln>
                            <a:noFill/>
                          </a:ln>
                          <a:effectLst/>
                        </a:rPr>
                        <a:t> i </a:t>
                      </a:r>
                      <a:r>
                        <a:rPr kumimoji="0" lang="en-GB" sz="1600" u="none" strike="noStrike" cap="none" normalizeH="0" baseline="0" dirty="0" err="1" smtClean="0">
                          <a:ln>
                            <a:noFill/>
                          </a:ln>
                          <a:effectLst/>
                        </a:rPr>
                        <a:t>stolonerna</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4"/>
                  </a:ext>
                </a:extLst>
              </a:tr>
              <a:tr h="5748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Period </a:t>
                      </a:r>
                      <a:r>
                        <a:rPr kumimoji="0" lang="en-GB" sz="1600" u="none" strike="noStrike" cap="none" normalizeH="0" baseline="0" dirty="0" err="1" smtClean="0">
                          <a:ln>
                            <a:noFill/>
                          </a:ln>
                          <a:effectLst/>
                        </a:rPr>
                        <a:t>för</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bete</a:t>
                      </a:r>
                      <a:r>
                        <a:rPr kumimoji="0" lang="en-GB" sz="1600" u="none" strike="noStrike" cap="none" normalizeH="0" baseline="0" dirty="0" smtClean="0">
                          <a:ln>
                            <a:noFill/>
                          </a:ln>
                          <a:effectLst/>
                        </a:rPr>
                        <a:t> med </a:t>
                      </a:r>
                      <a:r>
                        <a:rPr kumimoji="0" lang="en-GB" sz="1600" u="none" strike="noStrike" cap="none" normalizeH="0" baseline="0" dirty="0" err="1" smtClean="0">
                          <a:ln>
                            <a:noFill/>
                          </a:ln>
                          <a:effectLst/>
                        </a:rPr>
                        <a:t>får</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Höst</a:t>
                      </a:r>
                      <a:r>
                        <a:rPr kumimoji="0" lang="en-GB" sz="1600" u="none" strike="noStrike" cap="none" normalizeH="0" baseline="0" dirty="0" smtClean="0">
                          <a:ln>
                            <a:noFill/>
                          </a:ln>
                          <a:effectLst/>
                        </a:rPr>
                        <a:t> och </a:t>
                      </a:r>
                      <a:r>
                        <a:rPr kumimoji="0" lang="en-GB" sz="1600" u="none" strike="noStrike" cap="none" normalizeH="0" baseline="0" dirty="0" err="1" smtClean="0">
                          <a:ln>
                            <a:noFill/>
                          </a:ln>
                          <a:effectLst/>
                        </a:rPr>
                        <a:t>tidig</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vår</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Övriga</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delar</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av</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året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5"/>
                  </a:ext>
                </a:extLst>
              </a:tr>
              <a:tr h="3559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Intervall</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för</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avslagning</a:t>
                      </a:r>
                      <a:r>
                        <a:rPr kumimoji="0" lang="en-GB" sz="1600" u="none" strike="noStrike" cap="none" normalizeH="0" baseline="0" dirty="0" smtClean="0">
                          <a:ln>
                            <a:noFill/>
                          </a:ln>
                          <a:effectLst/>
                        </a:rPr>
                        <a:t>/</a:t>
                      </a:r>
                      <a:r>
                        <a:rPr kumimoji="0" lang="en-GB" sz="1600" u="none" strike="noStrike" cap="none" normalizeH="0" baseline="0" dirty="0" err="1" smtClean="0">
                          <a:ln>
                            <a:noFill/>
                          </a:ln>
                          <a:effectLst/>
                        </a:rPr>
                        <a:t>avbetning</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Ofta</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bete</a:t>
                      </a:r>
                      <a:r>
                        <a:rPr kumimoji="0" lang="en-GB" sz="1600" u="none" strike="noStrike" cap="none" normalizeH="0" baseline="0" dirty="0" smtClean="0">
                          <a:ln>
                            <a:noFill/>
                          </a:ln>
                          <a:effectLst/>
                        </a:rPr>
                        <a: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Sällan</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skörd</a:t>
                      </a:r>
                      <a:r>
                        <a:rPr kumimoji="0" lang="en-GB" sz="1600" u="none" strike="noStrike" cap="none" normalizeH="0" baseline="0" dirty="0" smtClean="0">
                          <a:ln>
                            <a:noFill/>
                          </a:ln>
                          <a:effectLst/>
                        </a:rPr>
                        <a: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6"/>
                  </a:ext>
                </a:extLst>
              </a:tr>
              <a:tr h="11087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Skördesystem</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Tidigt</a:t>
                      </a:r>
                      <a:r>
                        <a:rPr kumimoji="0" lang="en-GB" sz="1600" u="none" strike="noStrike" cap="none" normalizeH="0" baseline="0" dirty="0" smtClean="0">
                          <a:ln>
                            <a:noFill/>
                          </a:ln>
                          <a:effectLst/>
                        </a:rPr>
                        <a:t> (ensilage</a:t>
                      </a:r>
                      <a:r>
                        <a:rPr kumimoji="0" lang="en-GB" sz="1600" u="none" strike="noStrike" cap="none" normalizeH="0" baseline="0" dirty="0">
                          <a:ln>
                            <a:noFill/>
                          </a:ln>
                          <a:effectLst/>
                        </a:rPr>
                        <a: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smtClean="0">
                          <a:ln>
                            <a:noFill/>
                          </a:ln>
                          <a:effectLst/>
                        </a:rPr>
                        <a:t>Sent </a:t>
                      </a:r>
                      <a:r>
                        <a:rPr kumimoji="0" lang="en-GB" sz="1600" u="none" strike="noStrike" cap="none" normalizeH="0" baseline="0" dirty="0">
                          <a:ln>
                            <a:noFill/>
                          </a:ln>
                          <a:effectLst/>
                        </a:rPr>
                        <a:t>(</a:t>
                      </a:r>
                      <a:r>
                        <a:rPr kumimoji="0" lang="en-GB" sz="1600" u="none" strike="noStrike" cap="none" normalizeH="0" baseline="0" dirty="0" err="1" smtClean="0">
                          <a:ln>
                            <a:noFill/>
                          </a:ln>
                          <a:effectLst/>
                        </a:rPr>
                        <a:t>hö</a:t>
                      </a:r>
                      <a:r>
                        <a:rPr kumimoji="0" lang="en-GB" sz="1600" u="none" strike="noStrike" cap="none" normalizeH="0" baseline="0" dirty="0" smtClean="0">
                          <a:ln>
                            <a:noFill/>
                          </a:ln>
                          <a:effectLst/>
                        </a:rPr>
                        <a:t>)</a:t>
                      </a:r>
                      <a:endParaRPr kumimoji="0" lang="en-GB" sz="16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Ljusförhållanden</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ej</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så</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gynnsamma</a:t>
                      </a:r>
                      <a:r>
                        <a:rPr kumimoji="0" lang="en-GB" sz="1600" u="none" strike="noStrike" cap="none" normalizeH="0" baseline="0" dirty="0" smtClean="0">
                          <a:ln>
                            <a:noFill/>
                          </a:ln>
                          <a:effectLst/>
                        </a:rPr>
                        <a:t>: stolon-</a:t>
                      </a:r>
                      <a:r>
                        <a:rPr kumimoji="0" lang="en-GB" sz="1600" u="none" strike="noStrike" cap="none" normalizeH="0" baseline="0" dirty="0" err="1" smtClean="0">
                          <a:ln>
                            <a:noFill/>
                          </a:ln>
                          <a:effectLst/>
                        </a:rPr>
                        <a:t>förgrening</a:t>
                      </a:r>
                      <a:r>
                        <a:rPr kumimoji="0" lang="en-GB" sz="1600" u="none" strike="noStrike" cap="none" normalizeH="0" baseline="0" dirty="0" smtClean="0">
                          <a:ln>
                            <a:noFill/>
                          </a:ln>
                          <a:effectLst/>
                        </a:rPr>
                        <a:t> och </a:t>
                      </a:r>
                      <a:r>
                        <a:rPr kumimoji="0" lang="en-GB" sz="1600" u="none" strike="noStrike" cap="none" normalizeH="0" baseline="0" dirty="0" err="1" smtClean="0">
                          <a:ln>
                            <a:noFill/>
                          </a:ln>
                          <a:effectLst/>
                        </a:rPr>
                        <a:t>antal</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tillväxtpunkter</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färre</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7"/>
                  </a:ext>
                </a:extLst>
              </a:tr>
              <a:tr h="621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Kombination</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bete</a:t>
                      </a:r>
                      <a:r>
                        <a:rPr kumimoji="0" lang="en-GB" sz="1600" u="none" strike="noStrike" cap="none" normalizeH="0" baseline="0" dirty="0" smtClean="0">
                          <a:ln>
                            <a:noFill/>
                          </a:ln>
                          <a:effectLst/>
                        </a:rPr>
                        <a:t>/</a:t>
                      </a:r>
                      <a:r>
                        <a:rPr kumimoji="0" lang="en-GB" sz="1600" u="none" strike="noStrike" cap="none" normalizeH="0" baseline="0" dirty="0" err="1" smtClean="0">
                          <a:ln>
                            <a:noFill/>
                          </a:ln>
                          <a:effectLst/>
                        </a:rPr>
                        <a:t>skörd</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Inskjuten</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ensilagekörd</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återhämtning</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av</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stoloner</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smtClean="0">
                          <a:ln>
                            <a:noFill/>
                          </a:ln>
                          <a:effectLst/>
                        </a:rPr>
                        <a:t>Tramp (</a:t>
                      </a:r>
                      <a:r>
                        <a:rPr kumimoji="0" lang="en-GB" sz="1600" u="none" strike="noStrike" cap="none" normalizeH="0" baseline="0" dirty="0" err="1" smtClean="0">
                          <a:ln>
                            <a:noFill/>
                          </a:ln>
                          <a:effectLst/>
                        </a:rPr>
                        <a:t>skadar</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stoloner</a:t>
                      </a:r>
                      <a:r>
                        <a:rPr kumimoji="0" lang="en-GB" sz="1600" u="none" strike="noStrike" cap="none" normalizeH="0" baseline="0" dirty="0" smtClean="0">
                          <a:ln>
                            <a:noFill/>
                          </a:ln>
                          <a:effectLst/>
                        </a:rPr>
                        <a: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8"/>
                  </a:ext>
                </a:extLst>
              </a:tr>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Betessystem</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smtClean="0">
                          <a:ln>
                            <a:noFill/>
                          </a:ln>
                          <a:effectLst/>
                        </a:rPr>
                        <a:t>Rotation</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0" i="0" u="none" strike="noStrike" cap="none" normalizeH="0" baseline="0" dirty="0" err="1" smtClean="0">
                          <a:ln>
                            <a:noFill/>
                          </a:ln>
                          <a:solidFill>
                            <a:schemeClr val="tx1"/>
                          </a:solidFill>
                          <a:effectLst/>
                          <a:latin typeface="+mn-lt"/>
                          <a:ea typeface="ＭＳ Ｐゴシック" charset="0"/>
                          <a:cs typeface="Arial" panose="020B0604020202020204" pitchFamily="34" charset="0"/>
                        </a:rPr>
                        <a:t>Kontinuerligt</a:t>
                      </a:r>
                      <a:endParaRPr kumimoji="0" lang="fr-FR" sz="1600" b="0" i="0" u="none" strike="noStrike" cap="none" normalizeH="0" baseline="0" dirty="0">
                        <a:ln>
                          <a:noFill/>
                        </a:ln>
                        <a:solidFill>
                          <a:schemeClr val="tx1"/>
                        </a:solidFill>
                        <a:effectLst/>
                        <a:latin typeface="+mn-lt"/>
                        <a:ea typeface="ＭＳ Ｐゴシック" charset="0"/>
                        <a:cs typeface="Arial" panose="020B0604020202020204" pitchFamily="34" charset="0"/>
                      </a:endParaRPr>
                    </a:p>
                  </a:txBody>
                  <a:tcPr marT="44975" marB="44975" horzOverflow="overflow"/>
                </a:tc>
                <a:extLst>
                  <a:ext uri="{0D108BD9-81ED-4DB2-BD59-A6C34878D82A}">
                    <a16:rowId xmlns:a16="http://schemas.microsoft.com/office/drawing/2014/main" val="10009"/>
                  </a:ext>
                </a:extLst>
              </a:tr>
            </a:tbl>
          </a:graphicData>
        </a:graphic>
      </p:graphicFrame>
      <p:pic>
        <p:nvPicPr>
          <p:cNvPr id="55345" name="Picture 67" descr="smiley-grin">
            <a:extLst>
              <a:ext uri="{FF2B5EF4-FFF2-40B4-BE49-F238E27FC236}">
                <a16:creationId xmlns:a16="http://schemas.microsoft.com/office/drawing/2014/main" id="{96521DFD-77E9-4BCA-8745-66C0707095FC}"/>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657600" y="762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6" name="Picture 70" descr="smiley-sad">
            <a:extLst>
              <a:ext uri="{FF2B5EF4-FFF2-40B4-BE49-F238E27FC236}">
                <a16:creationId xmlns:a16="http://schemas.microsoft.com/office/drawing/2014/main" id="{38C6CC2C-117A-4D7A-B730-881231612E8F}"/>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010400" y="762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7" name="Picture 71" descr="smiley-angry">
            <a:extLst>
              <a:ext uri="{FF2B5EF4-FFF2-40B4-BE49-F238E27FC236}">
                <a16:creationId xmlns:a16="http://schemas.microsoft.com/office/drawing/2014/main" id="{CD33AF40-1492-433B-9101-50244C54026F}"/>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7696200" y="442191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8" name="Picture 76">
            <a:extLst>
              <a:ext uri="{FF2B5EF4-FFF2-40B4-BE49-F238E27FC236}">
                <a16:creationId xmlns:a16="http://schemas.microsoft.com/office/drawing/2014/main" id="{656B3245-9A9C-4D6C-AC86-2CE49B8DD49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99309" y="0"/>
            <a:ext cx="965200" cy="72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sv-SE" dirty="0">
              <a:solidFill>
                <a:schemeClr val="tx1"/>
              </a:solidFill>
            </a:endParaRPr>
          </a:p>
        </p:txBody>
      </p:sp>
    </p:spTree>
    <p:extLst>
      <p:ext uri="{BB962C8B-B14F-4D97-AF65-F5344CB8AC3E}">
        <p14:creationId xmlns:p14="http://schemas.microsoft.com/office/powerpoint/2010/main" val="71394719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7346" name="Rectangle 4">
            <a:extLst>
              <a:ext uri="{FF2B5EF4-FFF2-40B4-BE49-F238E27FC236}">
                <a16:creationId xmlns:a16="http://schemas.microsoft.com/office/drawing/2014/main" id="{DA772FE2-754C-42C0-81D7-65D93E91C3B6}"/>
              </a:ext>
            </a:extLst>
          </p:cNvPr>
          <p:cNvSpPr>
            <a:spLocks noChangeArrowheads="1"/>
          </p:cNvSpPr>
          <p:nvPr/>
        </p:nvSpPr>
        <p:spPr bwMode="auto">
          <a:xfrm>
            <a:off x="2519363" y="1295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57347" name="Line 9">
            <a:extLst>
              <a:ext uri="{FF2B5EF4-FFF2-40B4-BE49-F238E27FC236}">
                <a16:creationId xmlns:a16="http://schemas.microsoft.com/office/drawing/2014/main" id="{2085F06A-FDDF-4AF7-9F3D-D937902530E5}"/>
              </a:ext>
            </a:extLst>
          </p:cNvPr>
          <p:cNvSpPr>
            <a:spLocks noChangeShapeType="1"/>
          </p:cNvSpPr>
          <p:nvPr/>
        </p:nvSpPr>
        <p:spPr bwMode="auto">
          <a:xfrm>
            <a:off x="2362200" y="1828800"/>
            <a:ext cx="0" cy="33528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57348" name="Line 10">
            <a:extLst>
              <a:ext uri="{FF2B5EF4-FFF2-40B4-BE49-F238E27FC236}">
                <a16:creationId xmlns:a16="http://schemas.microsoft.com/office/drawing/2014/main" id="{602703C6-7995-41C6-9CA2-90D65BE9C725}"/>
              </a:ext>
            </a:extLst>
          </p:cNvPr>
          <p:cNvSpPr>
            <a:spLocks noChangeShapeType="1"/>
          </p:cNvSpPr>
          <p:nvPr/>
        </p:nvSpPr>
        <p:spPr bwMode="auto">
          <a:xfrm>
            <a:off x="2362200" y="5181600"/>
            <a:ext cx="44958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57349" name="Line 13">
            <a:extLst>
              <a:ext uri="{FF2B5EF4-FFF2-40B4-BE49-F238E27FC236}">
                <a16:creationId xmlns:a16="http://schemas.microsoft.com/office/drawing/2014/main" id="{6F872BA7-4671-47CD-9F0E-00710EDDED5C}"/>
              </a:ext>
            </a:extLst>
          </p:cNvPr>
          <p:cNvSpPr>
            <a:spLocks noChangeShapeType="1"/>
          </p:cNvSpPr>
          <p:nvPr/>
        </p:nvSpPr>
        <p:spPr bwMode="auto">
          <a:xfrm>
            <a:off x="2286000" y="18288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57350" name="Line 14">
            <a:extLst>
              <a:ext uri="{FF2B5EF4-FFF2-40B4-BE49-F238E27FC236}">
                <a16:creationId xmlns:a16="http://schemas.microsoft.com/office/drawing/2014/main" id="{4F0DAF6C-B3A7-4A63-9F0D-77391804CFED}"/>
              </a:ext>
            </a:extLst>
          </p:cNvPr>
          <p:cNvSpPr>
            <a:spLocks noChangeShapeType="1"/>
          </p:cNvSpPr>
          <p:nvPr/>
        </p:nvSpPr>
        <p:spPr bwMode="auto">
          <a:xfrm>
            <a:off x="2286000" y="25146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57351" name="Line 15">
            <a:extLst>
              <a:ext uri="{FF2B5EF4-FFF2-40B4-BE49-F238E27FC236}">
                <a16:creationId xmlns:a16="http://schemas.microsoft.com/office/drawing/2014/main" id="{DEF1E93E-5A6D-4093-A8B4-D0AB9205EF09}"/>
              </a:ext>
            </a:extLst>
          </p:cNvPr>
          <p:cNvSpPr>
            <a:spLocks noChangeShapeType="1"/>
          </p:cNvSpPr>
          <p:nvPr/>
        </p:nvSpPr>
        <p:spPr bwMode="auto">
          <a:xfrm>
            <a:off x="2286000" y="32004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57352" name="Line 16">
            <a:extLst>
              <a:ext uri="{FF2B5EF4-FFF2-40B4-BE49-F238E27FC236}">
                <a16:creationId xmlns:a16="http://schemas.microsoft.com/office/drawing/2014/main" id="{AA669C8C-1F6C-4A30-A600-82C09CC28BD6}"/>
              </a:ext>
            </a:extLst>
          </p:cNvPr>
          <p:cNvSpPr>
            <a:spLocks noChangeShapeType="1"/>
          </p:cNvSpPr>
          <p:nvPr/>
        </p:nvSpPr>
        <p:spPr bwMode="auto">
          <a:xfrm>
            <a:off x="2286000" y="38862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57353" name="Line 17">
            <a:extLst>
              <a:ext uri="{FF2B5EF4-FFF2-40B4-BE49-F238E27FC236}">
                <a16:creationId xmlns:a16="http://schemas.microsoft.com/office/drawing/2014/main" id="{85B013C1-AF6E-4766-A1EC-4A3B6B64E8F5}"/>
              </a:ext>
            </a:extLst>
          </p:cNvPr>
          <p:cNvSpPr>
            <a:spLocks noChangeShapeType="1"/>
          </p:cNvSpPr>
          <p:nvPr/>
        </p:nvSpPr>
        <p:spPr bwMode="auto">
          <a:xfrm>
            <a:off x="2286000" y="45720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57354" name="Line 21">
            <a:extLst>
              <a:ext uri="{FF2B5EF4-FFF2-40B4-BE49-F238E27FC236}">
                <a16:creationId xmlns:a16="http://schemas.microsoft.com/office/drawing/2014/main" id="{9C6945F6-50FB-4D33-84DC-6368E379F049}"/>
              </a:ext>
            </a:extLst>
          </p:cNvPr>
          <p:cNvSpPr>
            <a:spLocks noChangeShapeType="1"/>
          </p:cNvSpPr>
          <p:nvPr/>
        </p:nvSpPr>
        <p:spPr bwMode="auto">
          <a:xfrm>
            <a:off x="3505200" y="5181600"/>
            <a:ext cx="0" cy="762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57355" name="Line 22">
            <a:extLst>
              <a:ext uri="{FF2B5EF4-FFF2-40B4-BE49-F238E27FC236}">
                <a16:creationId xmlns:a16="http://schemas.microsoft.com/office/drawing/2014/main" id="{EDC23DB1-4DE4-428D-8A8A-483CC616EE95}"/>
              </a:ext>
            </a:extLst>
          </p:cNvPr>
          <p:cNvSpPr>
            <a:spLocks noChangeShapeType="1"/>
          </p:cNvSpPr>
          <p:nvPr/>
        </p:nvSpPr>
        <p:spPr bwMode="auto">
          <a:xfrm>
            <a:off x="4572000" y="5181600"/>
            <a:ext cx="0" cy="762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57356" name="Line 23">
            <a:extLst>
              <a:ext uri="{FF2B5EF4-FFF2-40B4-BE49-F238E27FC236}">
                <a16:creationId xmlns:a16="http://schemas.microsoft.com/office/drawing/2014/main" id="{351E60E8-1605-4B01-BF00-124E58B5858D}"/>
              </a:ext>
            </a:extLst>
          </p:cNvPr>
          <p:cNvSpPr>
            <a:spLocks noChangeShapeType="1"/>
          </p:cNvSpPr>
          <p:nvPr/>
        </p:nvSpPr>
        <p:spPr bwMode="auto">
          <a:xfrm>
            <a:off x="5715000" y="5181600"/>
            <a:ext cx="0" cy="762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57357" name="Text Box 24">
            <a:extLst>
              <a:ext uri="{FF2B5EF4-FFF2-40B4-BE49-F238E27FC236}">
                <a16:creationId xmlns:a16="http://schemas.microsoft.com/office/drawing/2014/main" id="{74F2ED8A-6605-4311-BF0C-CB41A002D859}"/>
              </a:ext>
            </a:extLst>
          </p:cNvPr>
          <p:cNvSpPr txBox="1">
            <a:spLocks noChangeArrowheads="1"/>
          </p:cNvSpPr>
          <p:nvPr/>
        </p:nvSpPr>
        <p:spPr bwMode="auto">
          <a:xfrm>
            <a:off x="1828800" y="990600"/>
            <a:ext cx="3750899"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000" b="1" i="0" u="none" strike="noStrike" kern="1200" cap="none" spc="0" normalizeH="0" baseline="0" noProof="0" dirty="0" err="1" smtClean="0">
                <a:ln>
                  <a:noFill/>
                </a:ln>
                <a:effectLst/>
                <a:uLnTx/>
                <a:uFillTx/>
                <a:latin typeface="+mn-lt"/>
                <a:ea typeface="MS PGothic" panose="020B0600070205080204" pitchFamily="34" charset="-128"/>
              </a:rPr>
              <a:t>Klöverandel</a:t>
            </a:r>
            <a:r>
              <a:rPr kumimoji="0" lang="fr-FR" altLang="nl-NL" sz="2000" b="1" i="0" u="none" strike="noStrike" kern="1200" cap="none" spc="0" normalizeH="0" baseline="0" noProof="0" dirty="0" smtClean="0">
                <a:ln>
                  <a:noFill/>
                </a:ln>
                <a:effectLst/>
                <a:uLnTx/>
                <a:uFillTx/>
                <a:latin typeface="+mn-lt"/>
                <a:ea typeface="MS PGothic" panose="020B0600070205080204" pitchFamily="34" charset="-128"/>
              </a:rPr>
              <a:t> </a:t>
            </a:r>
            <a:r>
              <a:rPr kumimoji="0" lang="fr-FR" altLang="nl-NL" sz="2000" b="1" i="0" u="none" strike="noStrike" kern="1200" cap="none" spc="0" normalizeH="0" baseline="0" noProof="0" dirty="0" err="1" smtClean="0">
                <a:ln>
                  <a:noFill/>
                </a:ln>
                <a:effectLst/>
                <a:uLnTx/>
                <a:uFillTx/>
                <a:latin typeface="+mn-lt"/>
                <a:ea typeface="MS PGothic" panose="020B0600070205080204" pitchFamily="34" charset="-128"/>
              </a:rPr>
              <a:t>under</a:t>
            </a:r>
            <a:r>
              <a:rPr kumimoji="0" lang="fr-FR" altLang="nl-NL" sz="2000" b="1" i="0" u="none" strike="noStrike" kern="1200" cap="none" spc="0" normalizeH="0" baseline="0" noProof="0" dirty="0" smtClean="0">
                <a:ln>
                  <a:noFill/>
                </a:ln>
                <a:effectLst/>
                <a:uLnTx/>
                <a:uFillTx/>
                <a:latin typeface="+mn-lt"/>
                <a:ea typeface="MS PGothic" panose="020B0600070205080204" pitchFamily="34" charset="-128"/>
              </a:rPr>
              <a:t> </a:t>
            </a:r>
            <a:r>
              <a:rPr kumimoji="0" lang="fr-FR" altLang="nl-NL" sz="2000" b="1" i="0" u="none" strike="noStrike" kern="1200" cap="none" spc="0" normalizeH="0" baseline="0" noProof="0" dirty="0" err="1" smtClean="0">
                <a:ln>
                  <a:noFill/>
                </a:ln>
                <a:effectLst/>
                <a:uLnTx/>
                <a:uFillTx/>
                <a:latin typeface="+mn-lt"/>
                <a:ea typeface="MS PGothic" panose="020B0600070205080204" pitchFamily="34" charset="-128"/>
              </a:rPr>
              <a:t>sommaren</a:t>
            </a:r>
            <a:r>
              <a:rPr kumimoji="0" lang="fr-FR" altLang="nl-NL" sz="2000" b="1" i="0" u="none" strike="noStrike" kern="1200" cap="none" spc="0" normalizeH="0" baseline="0" noProof="0" dirty="0" smtClean="0">
                <a:ln>
                  <a:noFill/>
                </a:ln>
                <a:effectLst/>
                <a:uLnTx/>
                <a:uFillTx/>
                <a:latin typeface="+mn-lt"/>
                <a:ea typeface="MS PGothic" panose="020B0600070205080204" pitchFamily="34" charset="-128"/>
              </a:rPr>
              <a:t> </a:t>
            </a:r>
            <a:r>
              <a:rPr kumimoji="0" lang="fr-FR" altLang="nl-NL" sz="2000" b="1" i="0" u="none" strike="noStrike" kern="1200" cap="none" spc="0" normalizeH="0" baseline="0" noProof="0" dirty="0">
                <a:ln>
                  <a:noFill/>
                </a:ln>
                <a:effectLst/>
                <a:uLnTx/>
                <a:uFillTx/>
                <a:latin typeface="+mn-lt"/>
                <a:ea typeface="MS PGothic" panose="020B0600070205080204" pitchFamily="34" charset="-128"/>
              </a:rPr>
              <a:t>(%)</a:t>
            </a:r>
          </a:p>
        </p:txBody>
      </p:sp>
      <p:sp>
        <p:nvSpPr>
          <p:cNvPr id="57358" name="Text Box 25">
            <a:extLst>
              <a:ext uri="{FF2B5EF4-FFF2-40B4-BE49-F238E27FC236}">
                <a16:creationId xmlns:a16="http://schemas.microsoft.com/office/drawing/2014/main" id="{058AC8BF-592E-48F1-9716-BCE0F031B902}"/>
              </a:ext>
            </a:extLst>
          </p:cNvPr>
          <p:cNvSpPr txBox="1">
            <a:spLocks noChangeArrowheads="1"/>
          </p:cNvSpPr>
          <p:nvPr/>
        </p:nvSpPr>
        <p:spPr bwMode="auto">
          <a:xfrm>
            <a:off x="2286000" y="6030913"/>
            <a:ext cx="3893502"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000" b="1" i="0" u="none" strike="noStrike" kern="1200" cap="none" spc="0" normalizeH="0" baseline="0" noProof="0" dirty="0" err="1" smtClean="0">
                <a:ln>
                  <a:noFill/>
                </a:ln>
                <a:effectLst/>
                <a:uLnTx/>
                <a:uFillTx/>
                <a:latin typeface="+mn-lt"/>
                <a:ea typeface="MS PGothic" panose="020B0600070205080204" pitchFamily="34" charset="-128"/>
              </a:rPr>
              <a:t>Årlig</a:t>
            </a:r>
            <a:r>
              <a:rPr kumimoji="0" lang="fr-FR" altLang="nl-NL" sz="2000" b="1" i="0" u="none" strike="noStrike" kern="1200" cap="none" spc="0" normalizeH="0" baseline="0" noProof="0" dirty="0" smtClean="0">
                <a:ln>
                  <a:noFill/>
                </a:ln>
                <a:effectLst/>
                <a:uLnTx/>
                <a:uFillTx/>
                <a:latin typeface="+mn-lt"/>
                <a:ea typeface="MS PGothic" panose="020B0600070205080204" pitchFamily="34" charset="-128"/>
              </a:rPr>
              <a:t> </a:t>
            </a:r>
            <a:r>
              <a:rPr lang="fr-FR" altLang="nl-NL" sz="2000" b="1" dirty="0" err="1" smtClean="0">
                <a:latin typeface="+mn-lt"/>
              </a:rPr>
              <a:t>gödselgiva</a:t>
            </a:r>
            <a:r>
              <a:rPr lang="fr-FR" altLang="nl-NL" sz="2000" b="1" dirty="0" smtClean="0">
                <a:latin typeface="+mn-lt"/>
              </a:rPr>
              <a:t> av </a:t>
            </a:r>
            <a:r>
              <a:rPr lang="fr-FR" altLang="nl-NL" sz="2000" b="1" dirty="0" err="1" smtClean="0">
                <a:latin typeface="+mn-lt"/>
              </a:rPr>
              <a:t>kväve</a:t>
            </a:r>
            <a:r>
              <a:rPr kumimoji="0" lang="fr-FR" altLang="nl-NL" sz="2000" b="1" i="0" u="none" strike="noStrike" kern="1200" cap="none" spc="0" normalizeH="0" baseline="0" noProof="0" dirty="0" smtClean="0">
                <a:ln>
                  <a:noFill/>
                </a:ln>
                <a:effectLst/>
                <a:uLnTx/>
                <a:uFillTx/>
                <a:latin typeface="+mn-lt"/>
                <a:ea typeface="MS PGothic" panose="020B0600070205080204" pitchFamily="34" charset="-128"/>
              </a:rPr>
              <a:t> (</a:t>
            </a:r>
            <a:r>
              <a:rPr kumimoji="0" lang="fr-FR" altLang="nl-NL" sz="2000" b="1" i="0" u="none" strike="noStrike" kern="1200" cap="none" spc="0" normalizeH="0" baseline="0" noProof="0" dirty="0">
                <a:ln>
                  <a:noFill/>
                </a:ln>
                <a:effectLst/>
                <a:uLnTx/>
                <a:uFillTx/>
                <a:latin typeface="+mn-lt"/>
                <a:ea typeface="MS PGothic" panose="020B0600070205080204" pitchFamily="34" charset="-128"/>
              </a:rPr>
              <a:t>kg N/ha)</a:t>
            </a:r>
          </a:p>
        </p:txBody>
      </p:sp>
      <p:sp>
        <p:nvSpPr>
          <p:cNvPr id="57359" name="Text Box 26">
            <a:extLst>
              <a:ext uri="{FF2B5EF4-FFF2-40B4-BE49-F238E27FC236}">
                <a16:creationId xmlns:a16="http://schemas.microsoft.com/office/drawing/2014/main" id="{598397C4-C8EB-481C-B9B2-15C009DB0222}"/>
              </a:ext>
            </a:extLst>
          </p:cNvPr>
          <p:cNvSpPr txBox="1">
            <a:spLocks noChangeArrowheads="1"/>
          </p:cNvSpPr>
          <p:nvPr/>
        </p:nvSpPr>
        <p:spPr bwMode="auto">
          <a:xfrm>
            <a:off x="2438400" y="5181600"/>
            <a:ext cx="48768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600" b="1" i="0" u="none" strike="noStrike" kern="1200" cap="none" spc="0" normalizeH="0" baseline="0" noProof="0">
                <a:ln>
                  <a:noFill/>
                </a:ln>
                <a:effectLst/>
                <a:uLnTx/>
                <a:uFillTx/>
                <a:latin typeface="+mn-lt"/>
                <a:ea typeface="MS PGothic" panose="020B0600070205080204" pitchFamily="34" charset="-128"/>
              </a:rPr>
              <a:t>  0-25	    26-75     76-150    151-250</a:t>
            </a:r>
          </a:p>
        </p:txBody>
      </p:sp>
      <p:sp>
        <p:nvSpPr>
          <p:cNvPr id="57360" name="Text Box 27">
            <a:extLst>
              <a:ext uri="{FF2B5EF4-FFF2-40B4-BE49-F238E27FC236}">
                <a16:creationId xmlns:a16="http://schemas.microsoft.com/office/drawing/2014/main" id="{B217E4DB-1366-408C-943E-8F8E8E729698}"/>
              </a:ext>
            </a:extLst>
          </p:cNvPr>
          <p:cNvSpPr txBox="1">
            <a:spLocks noChangeArrowheads="1"/>
          </p:cNvSpPr>
          <p:nvPr/>
        </p:nvSpPr>
        <p:spPr bwMode="auto">
          <a:xfrm>
            <a:off x="1900238" y="1600200"/>
            <a:ext cx="354584" cy="329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effectLst/>
                <a:uLnTx/>
                <a:uFillTx/>
                <a:latin typeface="+mn-lt"/>
                <a:ea typeface="MS PGothic" panose="020B0600070205080204" pitchFamily="34" charset="-128"/>
              </a:rPr>
              <a:t>45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effectLst/>
                <a:uLnTx/>
                <a:uFillTx/>
                <a:latin typeface="+mn-lt"/>
                <a:ea typeface="MS PGothic" panose="020B0600070205080204" pitchFamily="34" charset="-128"/>
              </a:rPr>
              <a:t>40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effectLst/>
                <a:uLnTx/>
                <a:uFillTx/>
                <a:latin typeface="+mn-lt"/>
                <a:ea typeface="MS PGothic" panose="020B0600070205080204" pitchFamily="34" charset="-128"/>
              </a:rPr>
              <a:t>35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effectLst/>
                <a:uLnTx/>
                <a:uFillTx/>
                <a:latin typeface="+mn-lt"/>
                <a:ea typeface="MS PGothic" panose="020B0600070205080204" pitchFamily="34" charset="-128"/>
              </a:rPr>
              <a:t>30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effectLst/>
                <a:uLnTx/>
                <a:uFillTx/>
                <a:latin typeface="+mn-lt"/>
                <a:ea typeface="MS PGothic" panose="020B0600070205080204" pitchFamily="34" charset="-128"/>
              </a:rPr>
              <a:t>25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effectLst/>
              <a:uLnTx/>
              <a:uFillTx/>
              <a:latin typeface="+mn-lt"/>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effectLst/>
                <a:uLnTx/>
                <a:uFillTx/>
                <a:latin typeface="+mn-lt"/>
                <a:ea typeface="MS PGothic" panose="020B0600070205080204" pitchFamily="34" charset="-128"/>
              </a:rPr>
              <a:t>20</a:t>
            </a:r>
          </a:p>
        </p:txBody>
      </p:sp>
      <p:sp>
        <p:nvSpPr>
          <p:cNvPr id="57361" name="Line 29">
            <a:extLst>
              <a:ext uri="{FF2B5EF4-FFF2-40B4-BE49-F238E27FC236}">
                <a16:creationId xmlns:a16="http://schemas.microsoft.com/office/drawing/2014/main" id="{1A7F91AB-E656-4F95-A767-286420E806A0}"/>
              </a:ext>
            </a:extLst>
          </p:cNvPr>
          <p:cNvSpPr>
            <a:spLocks noChangeShapeType="1"/>
          </p:cNvSpPr>
          <p:nvPr/>
        </p:nvSpPr>
        <p:spPr bwMode="auto">
          <a:xfrm>
            <a:off x="2895600" y="2514600"/>
            <a:ext cx="1143000" cy="381000"/>
          </a:xfrm>
          <a:prstGeom prst="line">
            <a:avLst/>
          </a:prstGeom>
          <a:noFill/>
          <a:ln w="38100">
            <a:solidFill>
              <a:srgbClr val="FF022B"/>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57362" name="Line 30">
            <a:extLst>
              <a:ext uri="{FF2B5EF4-FFF2-40B4-BE49-F238E27FC236}">
                <a16:creationId xmlns:a16="http://schemas.microsoft.com/office/drawing/2014/main" id="{28D29E94-658B-44F4-B90C-E21DC23BD6C8}"/>
              </a:ext>
            </a:extLst>
          </p:cNvPr>
          <p:cNvSpPr>
            <a:spLocks noChangeShapeType="1"/>
          </p:cNvSpPr>
          <p:nvPr/>
        </p:nvSpPr>
        <p:spPr bwMode="auto">
          <a:xfrm>
            <a:off x="4038600" y="2895600"/>
            <a:ext cx="1143000" cy="1066800"/>
          </a:xfrm>
          <a:prstGeom prst="line">
            <a:avLst/>
          </a:prstGeom>
          <a:noFill/>
          <a:ln w="38100">
            <a:solidFill>
              <a:srgbClr val="FF022B"/>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sp>
        <p:nvSpPr>
          <p:cNvPr id="57363" name="Line 31">
            <a:extLst>
              <a:ext uri="{FF2B5EF4-FFF2-40B4-BE49-F238E27FC236}">
                <a16:creationId xmlns:a16="http://schemas.microsoft.com/office/drawing/2014/main" id="{6D304BE8-D4FC-45A0-8DC8-867AD78D2EB6}"/>
              </a:ext>
            </a:extLst>
          </p:cNvPr>
          <p:cNvSpPr>
            <a:spLocks noChangeShapeType="1"/>
          </p:cNvSpPr>
          <p:nvPr/>
        </p:nvSpPr>
        <p:spPr bwMode="auto">
          <a:xfrm>
            <a:off x="5181600" y="3962400"/>
            <a:ext cx="1143000" cy="838200"/>
          </a:xfrm>
          <a:prstGeom prst="line">
            <a:avLst/>
          </a:prstGeom>
          <a:noFill/>
          <a:ln w="38100">
            <a:solidFill>
              <a:srgbClr val="FF022B"/>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ea typeface="MS PGothic" panose="020B0600070205080204" pitchFamily="34" charset="-128"/>
            </a:endParaRPr>
          </a:p>
        </p:txBody>
      </p:sp>
      <p:pic>
        <p:nvPicPr>
          <p:cNvPr id="57364" name="Picture 38" descr="image 1">
            <a:extLst>
              <a:ext uri="{FF2B5EF4-FFF2-40B4-BE49-F238E27FC236}">
                <a16:creationId xmlns:a16="http://schemas.microsoft.com/office/drawing/2014/main" id="{6374A8F2-FD43-4689-B443-A5591516C0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752600"/>
            <a:ext cx="10890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sv-SE" dirty="0"/>
          </a:p>
        </p:txBody>
      </p:sp>
    </p:spTree>
    <p:extLst>
      <p:ext uri="{BB962C8B-B14F-4D97-AF65-F5344CB8AC3E}">
        <p14:creationId xmlns:p14="http://schemas.microsoft.com/office/powerpoint/2010/main" val="19027158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a:extLst>
              <a:ext uri="{FF2B5EF4-FFF2-40B4-BE49-F238E27FC236}">
                <a16:creationId xmlns:a16="http://schemas.microsoft.com/office/drawing/2014/main" id="{FF62DD4C-A682-44C7-8D3D-5AA2EA857B22}"/>
              </a:ext>
            </a:extLst>
          </p:cNvPr>
          <p:cNvSpPr txBox="1">
            <a:spLocks noChangeArrowheads="1"/>
          </p:cNvSpPr>
          <p:nvPr/>
        </p:nvSpPr>
        <p:spPr bwMode="auto">
          <a:xfrm>
            <a:off x="-73890" y="2308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Utnyttjande</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rödklöver</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59395" name="Text Box 3">
            <a:extLst>
              <a:ext uri="{FF2B5EF4-FFF2-40B4-BE49-F238E27FC236}">
                <a16:creationId xmlns:a16="http://schemas.microsoft.com/office/drawing/2014/main" id="{B2590AD9-C2AD-4C65-9ADE-4BFF78C18622}"/>
              </a:ext>
            </a:extLst>
          </p:cNvPr>
          <p:cNvSpPr txBox="1">
            <a:spLocks noChangeArrowheads="1"/>
          </p:cNvSpPr>
          <p:nvPr/>
        </p:nvSpPr>
        <p:spPr bwMode="auto">
          <a:xfrm>
            <a:off x="307110" y="1403639"/>
            <a:ext cx="8382000" cy="464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Anpassad</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till </a:t>
            </a:r>
            <a:r>
              <a:rPr lang="en-GB" altLang="nl-NL" sz="2400" dirty="0" err="1" smtClean="0">
                <a:latin typeface="+mn-lt"/>
              </a:rPr>
              <a:t>få</a:t>
            </a:r>
            <a:r>
              <a:rPr lang="en-GB" altLang="nl-NL" sz="2400" dirty="0" smtClean="0">
                <a:latin typeface="+mn-lt"/>
              </a:rPr>
              <a:t> </a:t>
            </a:r>
            <a:r>
              <a:rPr lang="en-GB" altLang="nl-NL" sz="2400" dirty="0" err="1" smtClean="0">
                <a:latin typeface="+mn-lt"/>
              </a:rPr>
              <a:t>skördar</a:t>
            </a:r>
            <a:r>
              <a:rPr lang="en-GB" altLang="nl-NL" sz="2400" dirty="0" smtClean="0">
                <a:latin typeface="+mn-lt"/>
              </a:rPr>
              <a:t>/</a:t>
            </a:r>
            <a:r>
              <a:rPr lang="en-GB" altLang="nl-NL" sz="2400" dirty="0" err="1" smtClean="0">
                <a:latin typeface="+mn-lt"/>
              </a:rPr>
              <a:t>avbetningar</a:t>
            </a:r>
            <a:r>
              <a:rPr lang="en-GB" altLang="nl-NL" sz="2400" dirty="0" smtClean="0">
                <a:latin typeface="+mn-lt"/>
              </a:rPr>
              <a:t> och </a:t>
            </a:r>
            <a:r>
              <a:rPr lang="en-GB" altLang="nl-NL" sz="2400" dirty="0" err="1" smtClean="0">
                <a:latin typeface="+mn-lt"/>
              </a:rPr>
              <a:t>därmed</a:t>
            </a:r>
            <a:r>
              <a:rPr lang="en-GB" altLang="nl-NL" sz="2400" dirty="0" smtClean="0">
                <a:latin typeface="+mn-lt"/>
              </a:rPr>
              <a:t> till </a:t>
            </a:r>
            <a:r>
              <a:rPr lang="en-GB" altLang="nl-NL" sz="2400" dirty="0" err="1" smtClean="0">
                <a:latin typeface="+mn-lt"/>
              </a:rPr>
              <a:t>konservering</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Förlust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lang="en-GB" altLang="nl-NL" sz="2400" dirty="0" err="1" smtClean="0">
                <a:latin typeface="+mn-lt"/>
              </a:rPr>
              <a:t>blad</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ökar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med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ökad</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förtorkning</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mer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för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hö</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än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lang="en-GB" altLang="nl-NL" sz="2400" dirty="0" err="1" smtClean="0">
                <a:latin typeface="+mn-lt"/>
              </a:rPr>
              <a:t>för</a:t>
            </a:r>
            <a:r>
              <a:rPr lang="en-GB" altLang="nl-NL" sz="2400" dirty="0" smtClean="0">
                <a:latin typeface="+mn-lt"/>
              </a:rPr>
              <a:t> </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ensilage</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Torrsubstansförlust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vid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skörd</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14</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a:t>
            </a:r>
            <a:r>
              <a:rPr lang="en-GB" altLang="nl-NL" sz="2400" dirty="0" smtClean="0"/>
              <a: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45%</a:t>
            </a:r>
          </a:p>
          <a:p>
            <a:pPr defTabSz="914400" eaLnBrk="0" fontAlgn="base" hangingPunct="0">
              <a:spcBef>
                <a:spcPct val="0"/>
              </a:spcBef>
              <a:spcAft>
                <a:spcPct val="0"/>
              </a:spcAft>
              <a:buNone/>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Förlusten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blad</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kan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minimeras</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genom</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1085850" lvl="1" indent="-342900" defTabSz="914400" eaLnBrk="0" fontAlgn="base" hangingPunct="0">
              <a:spcBef>
                <a:spcPct val="0"/>
              </a:spcBef>
              <a:spcAft>
                <a:spcPct val="0"/>
              </a:spcAft>
              <a:defRPr/>
            </a:pPr>
            <a:r>
              <a:rPr lang="en-GB" altLang="nl-NL" sz="2000" dirty="0" err="1">
                <a:latin typeface="+mn-lt"/>
              </a:rPr>
              <a:t>m</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inskning</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antalet</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gånger</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materialet</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hanteras</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1085850" lvl="1" indent="-342900" defTabSz="914400" eaLnBrk="0" fontAlgn="base" hangingPunct="0">
              <a:spcBef>
                <a:spcPct val="0"/>
              </a:spcBef>
              <a:spcAft>
                <a:spcPct val="0"/>
              </a:spcAft>
              <a:defRPr/>
            </a:pP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hantering</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hö</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vid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hög</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fuktighet</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1085850" lvl="1" indent="-342900" defTabSz="914400" eaLnBrk="0" fontAlgn="base" hangingPunct="0">
              <a:spcBef>
                <a:spcPct val="0"/>
              </a:spcBef>
              <a:spcAft>
                <a:spcPct val="0"/>
              </a:spcAft>
              <a:defRPr/>
            </a:pP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användning</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hövändare</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1085850" lvl="1" indent="-342900" defTabSz="914400" eaLnBrk="0" fontAlgn="base" hangingPunct="0">
              <a:spcBef>
                <a:spcPct val="0"/>
              </a:spcBef>
              <a:spcAft>
                <a:spcPct val="0"/>
              </a:spcAft>
              <a:defRPr/>
            </a:pP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användning</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lang="en-GB" altLang="nl-NL" sz="2000" dirty="0" err="1" smtClean="0">
                <a:latin typeface="+mn-lt"/>
              </a:rPr>
              <a:t>klöver</a:t>
            </a:r>
            <a:r>
              <a:rPr lang="en-GB" altLang="nl-NL" sz="2000" dirty="0" smtClean="0">
                <a:latin typeface="+mn-lt"/>
              </a:rPr>
              <a:t>/</a:t>
            </a:r>
            <a:r>
              <a:rPr lang="en-GB" altLang="nl-NL" sz="2000" dirty="0" err="1" smtClean="0">
                <a:latin typeface="+mn-lt"/>
              </a:rPr>
              <a:t>gräsblandningar</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p:txBody>
      </p:sp>
      <p:pic>
        <p:nvPicPr>
          <p:cNvPr id="59396" name="Picture 4">
            <a:extLst>
              <a:ext uri="{FF2B5EF4-FFF2-40B4-BE49-F238E27FC236}">
                <a16:creationId xmlns:a16="http://schemas.microsoft.com/office/drawing/2014/main" id="{B4D28709-BFF9-4DC2-9EF4-0D51796297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a:extLst>
              <a:ext uri="{FF2B5EF4-FFF2-40B4-BE49-F238E27FC236}">
                <a16:creationId xmlns:a16="http://schemas.microsoft.com/office/drawing/2014/main" id="{133C4BF5-33B7-4907-98EE-B37F28FB1F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sv-SE" dirty="0">
              <a:solidFill>
                <a:schemeClr val="tx1"/>
              </a:solidFill>
              <a:latin typeface="+mn-lt"/>
            </a:endParaRPr>
          </a:p>
        </p:txBody>
      </p:sp>
    </p:spTree>
    <p:extLst>
      <p:ext uri="{BB962C8B-B14F-4D97-AF65-F5344CB8AC3E}">
        <p14:creationId xmlns:p14="http://schemas.microsoft.com/office/powerpoint/2010/main" val="394287694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a:extLst>
              <a:ext uri="{FF2B5EF4-FFF2-40B4-BE49-F238E27FC236}">
                <a16:creationId xmlns:a16="http://schemas.microsoft.com/office/drawing/2014/main" id="{C704CA5B-1BA6-498D-9018-3D440D77928B}"/>
              </a:ext>
            </a:extLst>
          </p:cNvPr>
          <p:cNvSpPr txBox="1">
            <a:spLocks noChangeArrowheads="1"/>
          </p:cNvSpPr>
          <p:nvPr/>
        </p:nvSpPr>
        <p:spPr bwMode="auto">
          <a:xfrm>
            <a:off x="0" y="19107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Utnyttjande</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rödklöver</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61443" name="Text Box 3">
            <a:extLst>
              <a:ext uri="{FF2B5EF4-FFF2-40B4-BE49-F238E27FC236}">
                <a16:creationId xmlns:a16="http://schemas.microsoft.com/office/drawing/2014/main" id="{2F58A53F-2DEB-47B0-B538-E47FE95511C7}"/>
              </a:ext>
            </a:extLst>
          </p:cNvPr>
          <p:cNvSpPr txBox="1">
            <a:spLocks noChangeArrowheads="1"/>
          </p:cNvSpPr>
          <p:nvPr/>
        </p:nvSpPr>
        <p:spPr bwMode="auto">
          <a:xfrm>
            <a:off x="381000" y="1177925"/>
            <a:ext cx="8382000" cy="360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Trots </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1085850" lvl="1" indent="-342900" algn="just" defTabSz="914400" eaLnBrk="0" fontAlgn="base" hangingPunct="0">
              <a:spcBef>
                <a:spcPct val="0"/>
              </a:spcBef>
              <a:spcAft>
                <a:spcPct val="0"/>
              </a:spcAft>
              <a:defRPr/>
            </a:pP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Låg</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andel</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vattenlösliga</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kolhydrater</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socker</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1085850" lvl="1" indent="-342900" algn="just" defTabSz="914400" eaLnBrk="0" fontAlgn="base" hangingPunct="0">
              <a:spcBef>
                <a:spcPct val="0"/>
              </a:spcBef>
              <a:spcAft>
                <a:spcPct val="0"/>
              </a:spcAft>
              <a:defRPr/>
            </a:pP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Högt</a:t>
            </a:r>
            <a:r>
              <a:rPr kumimoji="0" lang="en-GB" altLang="nl-NL" sz="20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noProof="0" dirty="0" err="1" smtClean="0">
                <a:ln>
                  <a:noFill/>
                </a:ln>
                <a:effectLst/>
                <a:uLnTx/>
                <a:uFillTx/>
                <a:latin typeface="+mn-lt"/>
                <a:ea typeface="MS PGothic" panose="020B0600070205080204" pitchFamily="34" charset="-128"/>
              </a:rPr>
              <a:t>innehåll</a:t>
            </a:r>
            <a:r>
              <a:rPr kumimoji="0" lang="en-GB" altLang="nl-NL" sz="20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noProof="0" dirty="0" err="1" smtClean="0">
                <a:ln>
                  <a:noFill/>
                </a:ln>
                <a:effectLst/>
                <a:uLnTx/>
                <a:uFillTx/>
                <a:latin typeface="+mn-lt"/>
                <a:ea typeface="MS PGothic" panose="020B0600070205080204" pitchFamily="34" charset="-128"/>
              </a:rPr>
              <a:t>av</a:t>
            </a:r>
            <a:r>
              <a:rPr kumimoji="0" lang="en-GB" altLang="nl-NL" sz="20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noProof="0" dirty="0" err="1" smtClean="0">
                <a:ln>
                  <a:noFill/>
                </a:ln>
                <a:effectLst/>
                <a:uLnTx/>
                <a:uFillTx/>
                <a:latin typeface="+mn-lt"/>
                <a:ea typeface="MS PGothic" panose="020B0600070205080204" pitchFamily="34" charset="-128"/>
              </a:rPr>
              <a:t>råprotein</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1085850" lvl="1" indent="-342900" algn="just" defTabSz="914400" eaLnBrk="0" fontAlgn="base" hangingPunct="0">
              <a:spcBef>
                <a:spcPct val="0"/>
              </a:spcBef>
              <a:spcAft>
                <a:spcPct val="0"/>
              </a:spcAft>
              <a:defRPr/>
            </a:pP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Hög</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buffertkapacitet</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lang="en-GB" altLang="nl-NL" sz="2400" dirty="0" err="1" smtClean="0">
                <a:latin typeface="+mn-lt"/>
              </a:rPr>
              <a:t>Kan</a:t>
            </a:r>
            <a:r>
              <a:rPr lang="en-GB" altLang="nl-NL" sz="2400" dirty="0" smtClean="0">
                <a:latin typeface="+mn-lt"/>
              </a:rPr>
              <a:t> </a:t>
            </a:r>
            <a:r>
              <a:rPr lang="en-GB" altLang="nl-NL" sz="2400" dirty="0" err="1" smtClean="0">
                <a:latin typeface="+mn-lt"/>
              </a:rPr>
              <a:t>rödklöver</a:t>
            </a:r>
            <a:r>
              <a:rPr lang="en-GB" altLang="nl-NL" sz="2400" dirty="0" smtClean="0">
                <a:latin typeface="+mn-lt"/>
              </a:rPr>
              <a:t> </a:t>
            </a:r>
            <a:r>
              <a:rPr lang="en-GB" altLang="nl-NL" sz="2400" dirty="0" err="1" smtClean="0">
                <a:latin typeface="+mn-lt"/>
              </a:rPr>
              <a:t>framgångsrikt</a:t>
            </a:r>
            <a:r>
              <a:rPr lang="en-GB" altLang="nl-NL" sz="2400" dirty="0" smtClean="0">
                <a:latin typeface="+mn-lt"/>
              </a:rPr>
              <a:t> </a:t>
            </a:r>
            <a:r>
              <a:rPr lang="en-GB" altLang="nl-NL" sz="2400" dirty="0" err="1" smtClean="0">
                <a:latin typeface="+mn-lt"/>
              </a:rPr>
              <a:t>ensileras</a:t>
            </a:r>
            <a:r>
              <a:rPr lang="en-GB" altLang="nl-NL" sz="2400" dirty="0" smtClean="0">
                <a:latin typeface="+mn-lt"/>
              </a:rPr>
              <a:t> om den </a:t>
            </a:r>
            <a:r>
              <a:rPr lang="en-GB" altLang="nl-NL" sz="2400" dirty="0" err="1" smtClean="0">
                <a:latin typeface="+mn-lt"/>
              </a:rPr>
              <a:t>förtorkas</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Använd</a:t>
            </a:r>
            <a:r>
              <a:rPr lang="en-GB" altLang="nl-NL" sz="2400" dirty="0" err="1" smtClean="0">
                <a:latin typeface="+mn-lt"/>
              </a:rPr>
              <a:t>ning</a:t>
            </a:r>
            <a:r>
              <a:rPr lang="en-GB" altLang="nl-NL" sz="2400" dirty="0" smtClean="0">
                <a:latin typeface="+mn-lt"/>
              </a:rPr>
              <a:t> </a:t>
            </a:r>
            <a:r>
              <a:rPr lang="en-GB" altLang="nl-NL" sz="2400" dirty="0" err="1" smtClean="0">
                <a:latin typeface="+mn-lt"/>
              </a:rPr>
              <a:t>av</a:t>
            </a:r>
            <a:r>
              <a:rPr lang="en-GB" altLang="nl-NL" sz="2400" dirty="0" smtClean="0">
                <a:latin typeface="+mn-lt"/>
              </a:rPr>
              <a:t> </a:t>
            </a:r>
            <a:r>
              <a:rPr lang="en-GB" altLang="nl-NL" sz="2400" dirty="0" err="1" smtClean="0">
                <a:latin typeface="+mn-lt"/>
              </a:rPr>
              <a:t>tillsatsmedel</a:t>
            </a:r>
            <a:r>
              <a:rPr lang="en-GB" altLang="nl-NL" sz="2400" dirty="0" smtClean="0">
                <a:latin typeface="+mn-lt"/>
              </a:rPr>
              <a:t> </a:t>
            </a:r>
            <a:r>
              <a:rPr lang="en-GB" altLang="nl-NL" sz="2400" dirty="0" err="1" smtClean="0">
                <a:latin typeface="+mn-lt"/>
              </a:rPr>
              <a:t>kan</a:t>
            </a:r>
            <a:r>
              <a:rPr lang="en-GB" altLang="nl-NL" sz="2400" dirty="0" smtClean="0">
                <a:latin typeface="+mn-lt"/>
              </a:rPr>
              <a:t> </a:t>
            </a:r>
            <a:r>
              <a:rPr lang="en-GB" altLang="nl-NL" sz="2400" dirty="0" err="1" smtClean="0">
                <a:latin typeface="+mn-lt"/>
              </a:rPr>
              <a:t>underlätta</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Blanda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rödklöver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med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gräs</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p:txBody>
      </p:sp>
      <p:pic>
        <p:nvPicPr>
          <p:cNvPr id="61444" name="Picture 6">
            <a:extLst>
              <a:ext uri="{FF2B5EF4-FFF2-40B4-BE49-F238E27FC236}">
                <a16:creationId xmlns:a16="http://schemas.microsoft.com/office/drawing/2014/main" id="{8AF37FDC-4402-4EFC-B7AF-0DCE66D974F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7">
            <a:extLst>
              <a:ext uri="{FF2B5EF4-FFF2-40B4-BE49-F238E27FC236}">
                <a16:creationId xmlns:a16="http://schemas.microsoft.com/office/drawing/2014/main" id="{D7321C90-2363-4610-A130-60E28326DA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sv-SE" dirty="0">
              <a:solidFill>
                <a:schemeClr val="tx1"/>
              </a:solidFill>
              <a:latin typeface="+mn-lt"/>
            </a:endParaRPr>
          </a:p>
        </p:txBody>
      </p:sp>
    </p:spTree>
    <p:extLst>
      <p:ext uri="{BB962C8B-B14F-4D97-AF65-F5344CB8AC3E}">
        <p14:creationId xmlns:p14="http://schemas.microsoft.com/office/powerpoint/2010/main" val="398807628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a:extLst>
              <a:ext uri="{FF2B5EF4-FFF2-40B4-BE49-F238E27FC236}">
                <a16:creationId xmlns:a16="http://schemas.microsoft.com/office/drawing/2014/main" id="{90F86101-4758-4E1F-911C-E33655E742B3}"/>
              </a:ext>
            </a:extLst>
          </p:cNvPr>
          <p:cNvSpPr txBox="1">
            <a:spLocks noChangeArrowheads="1"/>
          </p:cNvSpPr>
          <p:nvPr/>
        </p:nvSpPr>
        <p:spPr bwMode="auto">
          <a:xfrm>
            <a:off x="-517236" y="341745"/>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Miljöaspekter</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i</a:t>
            </a:r>
            <a:r>
              <a:rPr kumimoji="0" lang="en-GB" altLang="nl-NL" sz="2400" b="1" i="0" u="none" strike="noStrike" kern="1200" cap="none" spc="0" normalizeH="0" noProof="0" dirty="0" smtClean="0">
                <a:ln>
                  <a:noFill/>
                </a:ln>
                <a:effectLst/>
                <a:uLnTx/>
                <a:uFillTx/>
                <a:latin typeface="+mn-lt"/>
                <a:ea typeface="MS PGothic" panose="020B0600070205080204" pitchFamily="34" charset="-128"/>
              </a:rPr>
              <a:t> </a:t>
            </a:r>
            <a:r>
              <a:rPr lang="en-GB" altLang="nl-NL" sz="2400" b="1" dirty="0" smtClean="0">
                <a:latin typeface="+mn-lt"/>
              </a:rPr>
              <a:t>system med </a:t>
            </a:r>
            <a:r>
              <a:rPr lang="en-GB" altLang="nl-NL" sz="2400" b="1" dirty="0" err="1" smtClean="0">
                <a:latin typeface="+mn-lt"/>
              </a:rPr>
              <a:t>baljväxter</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63491" name="Text Box 3">
            <a:extLst>
              <a:ext uri="{FF2B5EF4-FFF2-40B4-BE49-F238E27FC236}">
                <a16:creationId xmlns:a16="http://schemas.microsoft.com/office/drawing/2014/main" id="{46B6BC21-D568-441B-8302-47007D5A2EFA}"/>
              </a:ext>
            </a:extLst>
          </p:cNvPr>
          <p:cNvSpPr txBox="1">
            <a:spLocks noChangeArrowheads="1"/>
          </p:cNvSpPr>
          <p:nvPr/>
        </p:nvSpPr>
        <p:spPr bwMode="auto">
          <a:xfrm>
            <a:off x="381000" y="1675246"/>
            <a:ext cx="8382000" cy="2923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Baljväxtbaserade</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system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har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lang="en-GB" altLang="nl-NL" sz="2400" dirty="0" err="1" smtClean="0">
                <a:latin typeface="+mn-lt"/>
              </a:rPr>
              <a:t>fördelar</a:t>
            </a:r>
            <a:r>
              <a:rPr lang="en-GB" altLang="nl-NL" sz="2400" dirty="0" smtClean="0">
                <a:latin typeface="+mn-lt"/>
              </a:rPr>
              <a:t> </a:t>
            </a:r>
            <a:r>
              <a:rPr lang="en-GB" altLang="nl-NL" sz="2400" dirty="0" err="1" smtClean="0">
                <a:latin typeface="+mn-lt"/>
              </a:rPr>
              <a:t>vad</a:t>
            </a:r>
            <a:r>
              <a:rPr lang="en-GB" altLang="nl-NL" sz="2400" dirty="0" smtClean="0">
                <a:latin typeface="+mn-lt"/>
              </a:rPr>
              <a:t> </a:t>
            </a:r>
            <a:r>
              <a:rPr lang="en-GB" altLang="nl-NL" sz="2400" dirty="0" err="1" smtClean="0">
                <a:latin typeface="+mn-lt"/>
              </a:rPr>
              <a:t>gäller</a:t>
            </a:r>
            <a:r>
              <a:rPr lang="en-GB" altLang="nl-NL" sz="2400" dirty="0" smtClean="0">
                <a:latin typeface="+mn-lt"/>
              </a:rPr>
              <a:t> N-</a:t>
            </a:r>
            <a:r>
              <a:rPr lang="en-GB" altLang="nl-NL" sz="2400" dirty="0" err="1" smtClean="0">
                <a:latin typeface="+mn-lt"/>
              </a:rPr>
              <a:t>användning</a:t>
            </a:r>
            <a:r>
              <a:rPr lang="en-GB" altLang="nl-NL" sz="2400" dirty="0" smtClean="0">
                <a:latin typeface="+mn-lt"/>
              </a:rPr>
              <a:t> </a:t>
            </a:r>
            <a:r>
              <a:rPr lang="en-GB" altLang="nl-NL" sz="2400" dirty="0" err="1" smtClean="0">
                <a:latin typeface="+mn-lt"/>
              </a:rPr>
              <a:t>jämfört</a:t>
            </a:r>
            <a:r>
              <a:rPr lang="en-GB" altLang="nl-NL" sz="2400" dirty="0" smtClean="0">
                <a:latin typeface="+mn-lt"/>
              </a:rPr>
              <a:t> med system </a:t>
            </a:r>
            <a:r>
              <a:rPr lang="en-GB" altLang="nl-NL" sz="2400" dirty="0" err="1" smtClean="0">
                <a:latin typeface="+mn-lt"/>
              </a:rPr>
              <a:t>som</a:t>
            </a:r>
            <a:r>
              <a:rPr lang="en-GB" altLang="nl-NL" sz="2400" dirty="0" smtClean="0">
                <a:latin typeface="+mn-lt"/>
              </a:rPr>
              <a:t> </a:t>
            </a:r>
            <a:r>
              <a:rPr lang="en-GB" altLang="nl-NL" sz="2400" dirty="0" err="1" smtClean="0">
                <a:latin typeface="+mn-lt"/>
              </a:rPr>
              <a:t>baseras</a:t>
            </a:r>
            <a:r>
              <a:rPr lang="en-GB" altLang="nl-NL" sz="2400" dirty="0" smtClean="0">
                <a:latin typeface="+mn-lt"/>
              </a:rPr>
              <a:t> </a:t>
            </a:r>
            <a:r>
              <a:rPr lang="en-GB" altLang="nl-NL" sz="2400" dirty="0" err="1" smtClean="0">
                <a:latin typeface="+mn-lt"/>
              </a:rPr>
              <a:t>på</a:t>
            </a:r>
            <a:r>
              <a:rPr lang="en-GB" altLang="nl-NL" sz="2400" dirty="0" smtClean="0">
                <a:latin typeface="+mn-lt"/>
              </a:rPr>
              <a:t> </a:t>
            </a:r>
            <a:r>
              <a:rPr lang="en-GB" altLang="nl-NL" sz="2400" dirty="0" err="1" smtClean="0">
                <a:latin typeface="+mn-lt"/>
              </a:rPr>
              <a:t>användning</a:t>
            </a:r>
            <a:r>
              <a:rPr lang="en-GB" altLang="nl-NL" sz="2400" dirty="0" smtClean="0">
                <a:latin typeface="+mn-lt"/>
              </a:rPr>
              <a:t> </a:t>
            </a:r>
            <a:r>
              <a:rPr lang="en-GB" altLang="nl-NL" sz="2400" dirty="0" err="1" smtClean="0">
                <a:latin typeface="+mn-lt"/>
              </a:rPr>
              <a:t>av</a:t>
            </a:r>
            <a:r>
              <a:rPr lang="en-GB" altLang="nl-NL" sz="2400" dirty="0" smtClean="0">
                <a:latin typeface="+mn-lt"/>
              </a:rPr>
              <a:t> </a:t>
            </a:r>
            <a:r>
              <a:rPr lang="en-GB" altLang="nl-NL" sz="2400" dirty="0" err="1" smtClean="0">
                <a:latin typeface="+mn-lt"/>
              </a:rPr>
              <a:t>mineralgödsel</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1085850" lvl="1" indent="-342900" defTabSz="914400" eaLnBrk="0" fontAlgn="base" hangingPunct="0">
              <a:spcBef>
                <a:spcPct val="0"/>
              </a:spcBef>
              <a:spcAft>
                <a:spcPct val="0"/>
              </a:spcAft>
              <a:defRPr/>
            </a:pP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övergödning</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med N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kan</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undvikas</a:t>
            </a:r>
            <a:endParaRPr kumimoji="0" lang="en-GB" altLang="nl-NL" sz="2000" i="0" u="none" strike="noStrike" kern="1200" cap="none" spc="0" normalizeH="0" baseline="0" noProof="0" dirty="0" smtClean="0">
              <a:ln>
                <a:noFill/>
              </a:ln>
              <a:effectLst/>
              <a:uLnTx/>
              <a:uFillTx/>
              <a:latin typeface="+mn-lt"/>
              <a:ea typeface="MS PGothic" panose="020B0600070205080204" pitchFamily="34" charset="-128"/>
            </a:endParaRPr>
          </a:p>
          <a:p>
            <a:pPr marL="1085850" lvl="1" indent="-342900" defTabSz="914400" eaLnBrk="0" fontAlgn="base" hangingPunct="0">
              <a:spcBef>
                <a:spcPct val="0"/>
              </a:spcBef>
              <a:spcAft>
                <a:spcPct val="0"/>
              </a:spcAft>
              <a:defRPr/>
            </a:pPr>
            <a:r>
              <a:rPr lang="en-GB" altLang="nl-NL" sz="2000" dirty="0" err="1">
                <a:latin typeface="+mn-lt"/>
              </a:rPr>
              <a:t>k</a:t>
            </a:r>
            <a:r>
              <a:rPr lang="en-GB" altLang="nl-NL" sz="2000" dirty="0" err="1" smtClean="0">
                <a:latin typeface="+mn-lt"/>
              </a:rPr>
              <a:t>vävet</a:t>
            </a:r>
            <a:r>
              <a:rPr lang="en-GB" altLang="nl-NL" sz="2000" dirty="0" smtClean="0">
                <a:latin typeface="+mn-lt"/>
              </a:rPr>
              <a:t> </a:t>
            </a:r>
            <a:r>
              <a:rPr lang="en-GB" altLang="nl-NL" sz="2000" dirty="0" err="1" smtClean="0">
                <a:latin typeface="+mn-lt"/>
              </a:rPr>
              <a:t>föreligger</a:t>
            </a:r>
            <a:r>
              <a:rPr lang="en-GB" altLang="nl-NL" sz="2000" dirty="0" smtClean="0">
                <a:latin typeface="+mn-lt"/>
              </a:rPr>
              <a:t> i </a:t>
            </a:r>
            <a:r>
              <a:rPr lang="en-GB" altLang="nl-NL" sz="2000" dirty="0" err="1" smtClean="0">
                <a:latin typeface="+mn-lt"/>
              </a:rPr>
              <a:t>en</a:t>
            </a:r>
            <a:r>
              <a:rPr lang="en-GB" altLang="nl-NL" sz="2000" dirty="0" smtClean="0">
                <a:latin typeface="+mn-lt"/>
              </a:rPr>
              <a:t> </a:t>
            </a:r>
            <a:r>
              <a:rPr lang="en-GB" altLang="nl-NL" sz="2000" dirty="0" err="1" smtClean="0">
                <a:latin typeface="+mn-lt"/>
              </a:rPr>
              <a:t>mer</a:t>
            </a:r>
            <a:r>
              <a:rPr lang="en-GB" altLang="nl-NL" sz="2000" dirty="0" smtClean="0">
                <a:latin typeface="+mn-lt"/>
              </a:rPr>
              <a:t> </a:t>
            </a:r>
            <a:r>
              <a:rPr lang="en-GB" altLang="nl-NL" sz="2000" dirty="0" err="1" smtClean="0">
                <a:latin typeface="+mn-lt"/>
              </a:rPr>
              <a:t>lättlöslig</a:t>
            </a:r>
            <a:r>
              <a:rPr lang="en-GB" altLang="nl-NL" sz="2000" dirty="0" smtClean="0">
                <a:latin typeface="+mn-lt"/>
              </a:rPr>
              <a:t> form i </a:t>
            </a:r>
            <a:r>
              <a:rPr lang="en-GB" altLang="nl-NL" sz="2000" dirty="0" err="1" smtClean="0">
                <a:latin typeface="+mn-lt"/>
              </a:rPr>
              <a:t>marken</a:t>
            </a:r>
            <a:endParaRPr kumimoji="0" lang="en-GB" altLang="nl-NL" sz="2000" i="0" u="none" strike="noStrike" kern="1200" cap="none" spc="0" normalizeH="0" baseline="0" noProof="0" dirty="0" smtClean="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På</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gårdsnivå</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blir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nitratläckaget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mindre</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men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beläggningsgraden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är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vanligtvis</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också</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lägre</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p:txBody>
      </p:sp>
      <p:sp>
        <p:nvSpPr>
          <p:cNvPr id="2" name="Titel 1"/>
          <p:cNvSpPr>
            <a:spLocks noGrp="1"/>
          </p:cNvSpPr>
          <p:nvPr>
            <p:ph type="title"/>
          </p:nvPr>
        </p:nvSpPr>
        <p:spPr/>
        <p:txBody>
          <a:bodyPr/>
          <a:lstStyle/>
          <a:p>
            <a:endParaRPr lang="sv-SE" dirty="0">
              <a:solidFill>
                <a:schemeClr val="tx1"/>
              </a:solidFill>
              <a:latin typeface="+mn-lt"/>
            </a:endParaRPr>
          </a:p>
        </p:txBody>
      </p:sp>
    </p:spTree>
    <p:extLst>
      <p:ext uri="{BB962C8B-B14F-4D97-AF65-F5344CB8AC3E}">
        <p14:creationId xmlns:p14="http://schemas.microsoft.com/office/powerpoint/2010/main" val="83036012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a:extLst>
              <a:ext uri="{FF2B5EF4-FFF2-40B4-BE49-F238E27FC236}">
                <a16:creationId xmlns:a16="http://schemas.microsoft.com/office/drawing/2014/main" id="{E6BE8201-7E08-427D-AC74-8756C8AC4A35}"/>
              </a:ext>
            </a:extLst>
          </p:cNvPr>
          <p:cNvSpPr txBox="1">
            <a:spLocks noChangeArrowheads="1"/>
          </p:cNvSpPr>
          <p:nvPr/>
        </p:nvSpPr>
        <p:spPr bwMode="auto">
          <a:xfrm>
            <a:off x="-341746" y="31272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Miljöapekter</a:t>
            </a:r>
            <a:r>
              <a:rPr kumimoji="0" lang="en-GB" altLang="nl-NL" sz="2400" b="1"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noProof="0" dirty="0" err="1" smtClean="0">
                <a:ln>
                  <a:noFill/>
                </a:ln>
                <a:effectLst/>
                <a:uLnTx/>
                <a:uFillTx/>
                <a:latin typeface="+mn-lt"/>
                <a:ea typeface="MS PGothic" panose="020B0600070205080204" pitchFamily="34" charset="-128"/>
              </a:rPr>
              <a:t>av</a:t>
            </a:r>
            <a:r>
              <a:rPr kumimoji="0" lang="en-GB" altLang="nl-NL" sz="2400" b="1"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noProof="0" dirty="0" err="1" smtClean="0">
                <a:ln>
                  <a:noFill/>
                </a:ln>
                <a:effectLst/>
                <a:uLnTx/>
                <a:uFillTx/>
                <a:latin typeface="+mn-lt"/>
                <a:ea typeface="MS PGothic" panose="020B0600070205080204" pitchFamily="34" charset="-128"/>
              </a:rPr>
              <a:t>baljväxtbaserade</a:t>
            </a:r>
            <a:r>
              <a:rPr kumimoji="0" lang="en-GB" altLang="nl-NL" sz="2400" b="1" i="0" u="none" strike="noStrike" kern="1200" cap="none" spc="0" normalizeH="0" noProof="0" dirty="0" smtClean="0">
                <a:ln>
                  <a:noFill/>
                </a:ln>
                <a:effectLst/>
                <a:uLnTx/>
                <a:uFillTx/>
                <a:latin typeface="+mn-lt"/>
                <a:ea typeface="MS PGothic" panose="020B0600070205080204" pitchFamily="34" charset="-128"/>
              </a:rPr>
              <a:t> system</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65539" name="Text Box 3">
            <a:extLst>
              <a:ext uri="{FF2B5EF4-FFF2-40B4-BE49-F238E27FC236}">
                <a16:creationId xmlns:a16="http://schemas.microsoft.com/office/drawing/2014/main" id="{6C9F4242-9812-4064-BEDF-BF64432DAB61}"/>
              </a:ext>
            </a:extLst>
          </p:cNvPr>
          <p:cNvSpPr txBox="1">
            <a:spLocks noChangeArrowheads="1"/>
          </p:cNvSpPr>
          <p:nvPr/>
        </p:nvSpPr>
        <p:spPr bwMode="auto">
          <a:xfrm>
            <a:off x="316345" y="1361209"/>
            <a:ext cx="8382000" cy="452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defTabSz="914400" eaLnBrk="0" fontAlgn="base" hangingPunct="0">
              <a:spcBef>
                <a:spcPct val="0"/>
              </a:spcBef>
              <a:spcAft>
                <a:spcPct val="0"/>
              </a:spcAft>
              <a:defRPr/>
            </a:pPr>
            <a:r>
              <a:rPr lang="en-GB" altLang="nl-NL" sz="2400" dirty="0" err="1" smtClean="0">
                <a:latin typeface="+mn-lt"/>
              </a:rPr>
              <a:t>Frigör</a:t>
            </a:r>
            <a:r>
              <a:rPr lang="en-GB" altLang="nl-NL" sz="2400" dirty="0" smtClean="0">
                <a:latin typeface="+mn-lt"/>
              </a:rPr>
              <a:t> </a:t>
            </a:r>
            <a:r>
              <a:rPr lang="en-GB" altLang="nl-NL" sz="2400" dirty="0" err="1" smtClean="0">
                <a:latin typeface="+mn-lt"/>
              </a:rPr>
              <a:t>likartade</a:t>
            </a:r>
            <a:r>
              <a:rPr lang="en-GB" altLang="nl-NL" sz="2400" dirty="0" smtClean="0">
                <a:latin typeface="+mn-lt"/>
              </a:rPr>
              <a:t> </a:t>
            </a:r>
            <a:r>
              <a:rPr lang="en-GB" altLang="nl-NL" sz="2400" dirty="0" err="1" smtClean="0">
                <a:latin typeface="+mn-lt"/>
              </a:rPr>
              <a:t>mängder</a:t>
            </a:r>
            <a:r>
              <a:rPr lang="en-GB" altLang="nl-NL" sz="2400" dirty="0" smtClean="0">
                <a:latin typeface="+mn-lt"/>
              </a:rPr>
              <a:t> </a:t>
            </a:r>
            <a:r>
              <a:rPr lang="en-GB" altLang="nl-NL" sz="2400" dirty="0" err="1" smtClean="0">
                <a:latin typeface="+mn-lt"/>
              </a:rPr>
              <a:t>nitrat</a:t>
            </a:r>
            <a:r>
              <a:rPr lang="en-GB" altLang="nl-NL" sz="2400" dirty="0" smtClean="0">
                <a:latin typeface="+mn-lt"/>
              </a:rPr>
              <a:t> vid </a:t>
            </a:r>
            <a:r>
              <a:rPr lang="en-GB" altLang="nl-NL" sz="2400" dirty="0" err="1" smtClean="0">
                <a:latin typeface="+mn-lt"/>
              </a:rPr>
              <a:t>jämförbara</a:t>
            </a:r>
            <a:r>
              <a:rPr lang="en-GB" altLang="nl-NL" sz="2400" dirty="0" smtClean="0">
                <a:latin typeface="+mn-lt"/>
              </a:rPr>
              <a:t> </a:t>
            </a:r>
            <a:r>
              <a:rPr lang="en-GB" altLang="nl-NL" sz="2400" dirty="0" err="1" smtClean="0">
                <a:latin typeface="+mn-lt"/>
              </a:rPr>
              <a:t>nivåer</a:t>
            </a:r>
            <a:r>
              <a:rPr lang="en-GB" altLang="nl-NL" sz="2400" dirty="0" smtClean="0">
                <a:latin typeface="+mn-lt"/>
              </a:rPr>
              <a:t> </a:t>
            </a:r>
            <a:r>
              <a:rPr lang="en-GB" altLang="nl-NL" sz="2400" dirty="0" err="1" smtClean="0">
                <a:latin typeface="+mn-lt"/>
              </a:rPr>
              <a:t>av</a:t>
            </a:r>
            <a:r>
              <a:rPr lang="en-GB" altLang="nl-NL" sz="2400" dirty="0" smtClean="0">
                <a:latin typeface="+mn-lt"/>
              </a:rPr>
              <a:t> </a:t>
            </a:r>
            <a:r>
              <a:rPr lang="en-GB" altLang="nl-NL" sz="2400" dirty="0" err="1" smtClean="0">
                <a:latin typeface="+mn-lt"/>
              </a:rPr>
              <a:t>animalieproduktion</a:t>
            </a:r>
            <a:r>
              <a:rPr lang="en-GB" altLang="nl-NL" sz="2400" dirty="0" smtClean="0">
                <a:latin typeface="+mn-lt"/>
              </a:rPr>
              <a:t> per </a:t>
            </a:r>
            <a:r>
              <a:rPr lang="en-GB" altLang="nl-NL" sz="2400" dirty="0" err="1" smtClean="0">
                <a:latin typeface="+mn-lt"/>
              </a:rPr>
              <a:t>hektar</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algn="just" defTabSz="914400" eaLnBrk="0" fontAlgn="base" hangingPunct="0">
              <a:spcBef>
                <a:spcPct val="0"/>
              </a:spcBef>
              <a:spcAft>
                <a:spcPct val="0"/>
              </a:spcAft>
              <a:buNone/>
              <a:defRPr/>
            </a:pP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MEN</a:t>
            </a:r>
          </a:p>
          <a:p>
            <a:pPr algn="just" defTabSz="914400" eaLnBrk="0" fontAlgn="base" hangingPunct="0">
              <a:spcBef>
                <a:spcPct val="0"/>
              </a:spcBef>
              <a:spcAft>
                <a:spcPct val="0"/>
              </a:spcAft>
              <a:buNone/>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Ett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mindre</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kväveläckage</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i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en</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klöver</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gräs</a:t>
            </a:r>
            <a:r>
              <a:rPr lang="en-GB" altLang="nl-NL" sz="2400" dirty="0" err="1" smtClean="0">
                <a:latin typeface="+mn-lt"/>
              </a:rPr>
              <a:t>vall</a:t>
            </a:r>
            <a:r>
              <a:rPr lang="en-GB" altLang="nl-NL" sz="2400" dirty="0" smtClean="0">
                <a:latin typeface="+mn-lt"/>
              </a:rPr>
              <a:t> </a:t>
            </a:r>
            <a:r>
              <a:rPr lang="en-GB" altLang="nl-NL" sz="2400" dirty="0" err="1" smtClean="0">
                <a:latin typeface="+mn-lt"/>
              </a:rPr>
              <a:t>jämfört</a:t>
            </a:r>
            <a:r>
              <a:rPr lang="en-GB" altLang="nl-NL" sz="2400" dirty="0" smtClean="0">
                <a:latin typeface="+mn-lt"/>
              </a:rPr>
              <a:t> med </a:t>
            </a:r>
            <a:r>
              <a:rPr lang="en-GB" altLang="nl-NL" sz="2400" dirty="0" err="1" smtClean="0">
                <a:latin typeface="+mn-lt"/>
              </a:rPr>
              <a:t>en</a:t>
            </a:r>
            <a:r>
              <a:rPr lang="en-GB" altLang="nl-NL" sz="2400" dirty="0" smtClean="0">
                <a:latin typeface="+mn-lt"/>
              </a:rPr>
              <a:t> </a:t>
            </a:r>
            <a:r>
              <a:rPr lang="en-GB" altLang="nl-NL" sz="2400" dirty="0" err="1" smtClean="0">
                <a:latin typeface="+mn-lt"/>
              </a:rPr>
              <a:t>ren</a:t>
            </a:r>
            <a:r>
              <a:rPr lang="en-GB" altLang="nl-NL" sz="2400" dirty="0" smtClean="0">
                <a:latin typeface="+mn-lt"/>
              </a:rPr>
              <a:t> </a:t>
            </a:r>
            <a:r>
              <a:rPr lang="en-GB" altLang="nl-NL" sz="2400" dirty="0" err="1" smtClean="0">
                <a:latin typeface="+mn-lt"/>
              </a:rPr>
              <a:t>gräsvall</a:t>
            </a:r>
            <a:r>
              <a:rPr lang="en-GB" altLang="nl-NL" sz="2400" dirty="0" smtClean="0">
                <a:latin typeface="+mn-lt"/>
              </a:rPr>
              <a:t> </a:t>
            </a:r>
            <a:r>
              <a:rPr lang="en-GB" altLang="nl-NL" sz="2400" dirty="0" err="1" smtClean="0">
                <a:latin typeface="+mn-lt"/>
              </a:rPr>
              <a:t>gödslad</a:t>
            </a:r>
            <a:r>
              <a:rPr lang="en-GB" altLang="nl-NL" sz="2400" dirty="0" smtClean="0">
                <a:latin typeface="+mn-lt"/>
              </a:rPr>
              <a:t> med 200 kg N </a:t>
            </a:r>
            <a:r>
              <a:rPr lang="en-GB" altLang="nl-NL" sz="2400" dirty="0" err="1" smtClean="0">
                <a:latin typeface="+mn-lt"/>
              </a:rPr>
              <a:t>varierar</a:t>
            </a:r>
            <a:r>
              <a:rPr lang="en-GB" altLang="nl-NL" sz="2400" dirty="0" smtClean="0">
                <a:latin typeface="+mn-lt"/>
              </a:rPr>
              <a:t> </a:t>
            </a:r>
            <a:r>
              <a:rPr lang="en-GB" altLang="nl-NL" sz="2400" dirty="0" err="1" smtClean="0">
                <a:latin typeface="+mn-lt"/>
              </a:rPr>
              <a:t>från</a:t>
            </a:r>
            <a:r>
              <a:rPr lang="en-GB" altLang="nl-NL" sz="2400" dirty="0" smtClean="0">
                <a:latin typeface="+mn-lt"/>
              </a:rPr>
              <a:t> 50% </a:t>
            </a:r>
            <a:r>
              <a:rPr lang="en-GB" altLang="nl-NL" sz="2400" dirty="0" err="1" smtClean="0">
                <a:latin typeface="+mn-lt"/>
              </a:rPr>
              <a:t>mindre</a:t>
            </a:r>
            <a:r>
              <a:rPr lang="en-GB" altLang="nl-NL" sz="2400" dirty="0" smtClean="0">
                <a:latin typeface="+mn-lt"/>
              </a:rPr>
              <a:t> </a:t>
            </a:r>
            <a:r>
              <a:rPr lang="en-GB" altLang="nl-NL" sz="2400" dirty="0" err="1" smtClean="0">
                <a:latin typeface="+mn-lt"/>
              </a:rPr>
              <a:t>läckage</a:t>
            </a:r>
            <a:r>
              <a:rPr lang="en-GB" altLang="nl-NL" sz="2400" dirty="0" smtClean="0">
                <a:latin typeface="+mn-lt"/>
              </a:rPr>
              <a:t> till </a:t>
            </a:r>
            <a:r>
              <a:rPr lang="en-GB" altLang="nl-NL" sz="2400" dirty="0" err="1" smtClean="0">
                <a:latin typeface="+mn-lt"/>
              </a:rPr>
              <a:t>mindre</a:t>
            </a:r>
            <a:r>
              <a:rPr lang="en-GB" altLang="nl-NL" sz="2400" dirty="0" smtClean="0">
                <a:latin typeface="+mn-lt"/>
              </a:rPr>
              <a:t> </a:t>
            </a:r>
            <a:r>
              <a:rPr lang="en-GB" altLang="nl-NL" sz="2400" dirty="0" err="1" smtClean="0">
                <a:latin typeface="+mn-lt"/>
              </a:rPr>
              <a:t>än</a:t>
            </a:r>
            <a:r>
              <a:rPr lang="en-GB" altLang="nl-NL" sz="2400" dirty="0" smtClean="0">
                <a:latin typeface="+mn-lt"/>
              </a:rPr>
              <a:t> 30% </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a:t>
            </a:r>
            <a:r>
              <a:rPr kumimoji="0" lang="en-GB" altLang="nl-NL" sz="2400" i="0" u="none" strike="noStrike" kern="1200" cap="none" spc="0" normalizeH="0" baseline="0" noProof="0" dirty="0" err="1">
                <a:ln>
                  <a:noFill/>
                </a:ln>
                <a:effectLst/>
                <a:uLnTx/>
                <a:uFillTx/>
                <a:latin typeface="+mn-lt"/>
                <a:ea typeface="MS PGothic" panose="020B0600070205080204" pitchFamily="34" charset="-128"/>
              </a:rPr>
              <a:t>Ledgard</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 </a:t>
            </a:r>
            <a:r>
              <a:rPr kumimoji="0" lang="en-GB" altLang="nl-NL" sz="2400" i="1" u="none" strike="noStrike" kern="1200" cap="none" spc="0" normalizeH="0" baseline="0" noProof="0" dirty="0">
                <a:ln>
                  <a:noFill/>
                </a:ln>
                <a:effectLst/>
                <a:uLnTx/>
                <a:uFillTx/>
                <a:latin typeface="+mn-lt"/>
                <a:ea typeface="MS PGothic" panose="020B0600070205080204" pitchFamily="34" charset="-128"/>
              </a:rPr>
              <a:t>et al.</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 1999)</a:t>
            </a: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Nitratläckage</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efter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plöjning</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på</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klövervallar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vårplöjning</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i</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stället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för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plöjning</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på</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hösten</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p:txBody>
      </p:sp>
      <p:sp>
        <p:nvSpPr>
          <p:cNvPr id="2" name="Titel 1"/>
          <p:cNvSpPr>
            <a:spLocks noGrp="1"/>
          </p:cNvSpPr>
          <p:nvPr>
            <p:ph type="title"/>
          </p:nvPr>
        </p:nvSpPr>
        <p:spPr/>
        <p:txBody>
          <a:bodyPr/>
          <a:lstStyle/>
          <a:p>
            <a:endParaRPr lang="sv-SE" dirty="0">
              <a:solidFill>
                <a:schemeClr val="tx1"/>
              </a:solidFill>
              <a:latin typeface="+mn-lt"/>
            </a:endParaRPr>
          </a:p>
        </p:txBody>
      </p:sp>
    </p:spTree>
    <p:extLst>
      <p:ext uri="{BB962C8B-B14F-4D97-AF65-F5344CB8AC3E}">
        <p14:creationId xmlns:p14="http://schemas.microsoft.com/office/powerpoint/2010/main" val="24731357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a:extLst>
              <a:ext uri="{FF2B5EF4-FFF2-40B4-BE49-F238E27FC236}">
                <a16:creationId xmlns:a16="http://schemas.microsoft.com/office/drawing/2014/main" id="{A237FA56-2F8D-422D-8CD6-F76FB47253B1}"/>
              </a:ext>
            </a:extLst>
          </p:cNvPr>
          <p:cNvSpPr txBox="1">
            <a:spLocks noChangeArrowheads="1"/>
          </p:cNvSpPr>
          <p:nvPr/>
        </p:nvSpPr>
        <p:spPr bwMode="auto">
          <a:xfrm>
            <a:off x="-166255" y="326368"/>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Miljöaspekter</a:t>
            </a:r>
            <a:r>
              <a:rPr kumimoji="0" lang="en-GB" altLang="nl-NL" sz="2400" b="1" i="0" u="none" strike="noStrike" kern="1200" cap="none" spc="0" normalizeH="0" noProof="0" dirty="0" smtClean="0">
                <a:ln>
                  <a:noFill/>
                </a:ln>
                <a:effectLst/>
                <a:uLnTx/>
                <a:uFillTx/>
                <a:latin typeface="+mn-lt"/>
                <a:ea typeface="MS PGothic" panose="020B0600070205080204" pitchFamily="34" charset="-128"/>
              </a:rPr>
              <a:t> i </a:t>
            </a:r>
            <a:r>
              <a:rPr kumimoji="0" lang="en-GB" altLang="nl-NL" sz="2400" b="1" i="0" u="none" strike="noStrike" kern="1200" cap="none" spc="0" normalizeH="0" noProof="0" dirty="0" err="1" smtClean="0">
                <a:ln>
                  <a:noFill/>
                </a:ln>
                <a:effectLst/>
                <a:uLnTx/>
                <a:uFillTx/>
                <a:latin typeface="+mn-lt"/>
                <a:ea typeface="MS PGothic" panose="020B0600070205080204" pitchFamily="34" charset="-128"/>
              </a:rPr>
              <a:t>baljväxtbaserade</a:t>
            </a:r>
            <a:r>
              <a:rPr kumimoji="0" lang="en-GB" altLang="nl-NL" sz="2400" b="1" i="0" u="none" strike="noStrike" kern="1200" cap="none" spc="0" normalizeH="0" noProof="0" dirty="0" smtClean="0">
                <a:ln>
                  <a:noFill/>
                </a:ln>
                <a:effectLst/>
                <a:uLnTx/>
                <a:uFillTx/>
                <a:latin typeface="+mn-lt"/>
                <a:ea typeface="MS PGothic" panose="020B0600070205080204" pitchFamily="34" charset="-128"/>
              </a:rPr>
              <a:t> system</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67587" name="Text Box 3">
            <a:extLst>
              <a:ext uri="{FF2B5EF4-FFF2-40B4-BE49-F238E27FC236}">
                <a16:creationId xmlns:a16="http://schemas.microsoft.com/office/drawing/2014/main" id="{30DBFE4E-BE84-42A2-9CB0-DA6787FB18A9}"/>
              </a:ext>
            </a:extLst>
          </p:cNvPr>
          <p:cNvSpPr txBox="1">
            <a:spLocks noChangeArrowheads="1"/>
          </p:cNvSpPr>
          <p:nvPr/>
        </p:nvSpPr>
        <p:spPr bwMode="auto">
          <a:xfrm>
            <a:off x="460801" y="2539702"/>
            <a:ext cx="8382000" cy="2308324"/>
          </a:xfrm>
          <a:prstGeom prst="rect">
            <a:avLst/>
          </a:prstGeom>
          <a:noFill/>
          <a:ln w="25400">
            <a:solidFill>
              <a:srgbClr val="FEFF12"/>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u="none" strike="noStrike" kern="1200" cap="none" spc="0" normalizeH="0" baseline="0" noProof="0" dirty="0">
                <a:ln>
                  <a:noFill/>
                </a:ln>
                <a:effectLst/>
                <a:uLnTx/>
                <a:uFillTx/>
                <a:latin typeface="+mn-lt"/>
                <a:ea typeface="MS PGothic" panose="020B0600070205080204" pitchFamily="34" charset="-128"/>
              </a:rPr>
              <a:t>Pimentel </a:t>
            </a:r>
            <a:r>
              <a:rPr kumimoji="0" lang="en-GB" altLang="nl-NL" sz="2400" i="1" u="none" strike="noStrike" kern="1200" cap="none" spc="0" normalizeH="0" baseline="0" noProof="0" dirty="0">
                <a:ln>
                  <a:noFill/>
                </a:ln>
                <a:effectLst/>
                <a:uLnTx/>
                <a:uFillTx/>
                <a:latin typeface="+mn-lt"/>
                <a:ea typeface="MS PGothic" panose="020B0600070205080204" pitchFamily="34" charset="-128"/>
              </a:rPr>
              <a:t>et al</a:t>
            </a:r>
            <a:r>
              <a:rPr kumimoji="0" lang="en-GB" altLang="nl-NL" sz="2400" u="none" strike="noStrike" kern="1200" cap="none" spc="0" normalizeH="0" baseline="0" noProof="0" dirty="0">
                <a:ln>
                  <a:noFill/>
                </a:ln>
                <a:effectLst/>
                <a:uLnTx/>
                <a:uFillTx/>
                <a:latin typeface="+mn-lt"/>
                <a:ea typeface="MS PGothic" panose="020B0600070205080204" pitchFamily="34" charset="-128"/>
              </a:rPr>
              <a:t>. (2005) </a:t>
            </a:r>
            <a:r>
              <a:rPr kumimoji="0" lang="en-GB" altLang="nl-NL" sz="2400" u="none" strike="noStrike" kern="1200" cap="none" spc="0" normalizeH="0" baseline="0" noProof="0" dirty="0" err="1" smtClean="0">
                <a:ln>
                  <a:noFill/>
                </a:ln>
                <a:effectLst/>
                <a:uLnTx/>
                <a:uFillTx/>
                <a:latin typeface="+mn-lt"/>
                <a:ea typeface="MS PGothic" panose="020B0600070205080204" pitchFamily="34" charset="-128"/>
              </a:rPr>
              <a:t>jämförde</a:t>
            </a:r>
            <a:r>
              <a:rPr kumimoji="0" lang="en-GB" altLang="nl-NL" sz="240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u="none" strike="noStrike" kern="1200" cap="none" spc="0" normalizeH="0" noProof="0" dirty="0" err="1" smtClean="0">
                <a:ln>
                  <a:noFill/>
                </a:ln>
                <a:effectLst/>
                <a:uLnTx/>
                <a:uFillTx/>
                <a:latin typeface="+mn-lt"/>
                <a:ea typeface="MS PGothic" panose="020B0600070205080204" pitchFamily="34" charset="-128"/>
              </a:rPr>
              <a:t>ett</a:t>
            </a:r>
            <a:r>
              <a:rPr kumimoji="0" lang="en-GB" altLang="nl-NL" sz="240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u="none" strike="noStrike" kern="1200" cap="none" spc="0" normalizeH="0" noProof="0" dirty="0" err="1" smtClean="0">
                <a:ln>
                  <a:noFill/>
                </a:ln>
                <a:effectLst/>
                <a:uLnTx/>
                <a:uFillTx/>
                <a:latin typeface="+mn-lt"/>
                <a:ea typeface="MS PGothic" panose="020B0600070205080204" pitchFamily="34" charset="-128"/>
              </a:rPr>
              <a:t>konventionellt</a:t>
            </a:r>
            <a:r>
              <a:rPr kumimoji="0" lang="en-GB" altLang="nl-NL" sz="2400" u="none" strike="noStrike" kern="1200" cap="none" spc="0" normalizeH="0" noProof="0" dirty="0" smtClean="0">
                <a:ln>
                  <a:noFill/>
                </a:ln>
                <a:effectLst/>
                <a:uLnTx/>
                <a:uFillTx/>
                <a:latin typeface="+mn-lt"/>
                <a:ea typeface="MS PGothic" panose="020B0600070205080204" pitchFamily="34" charset="-128"/>
              </a:rPr>
              <a:t> </a:t>
            </a:r>
            <a:r>
              <a:rPr lang="en-GB" altLang="nl-NL" sz="2400" dirty="0" err="1" smtClean="0">
                <a:latin typeface="+mn-lt"/>
              </a:rPr>
              <a:t>växtodlings-baserat</a:t>
            </a:r>
            <a:r>
              <a:rPr lang="en-GB" altLang="nl-NL" sz="2400" dirty="0" smtClean="0">
                <a:latin typeface="+mn-lt"/>
              </a:rPr>
              <a:t> system med </a:t>
            </a:r>
            <a:r>
              <a:rPr lang="en-GB" altLang="nl-NL" sz="2400" dirty="0" err="1" smtClean="0">
                <a:latin typeface="+mn-lt"/>
              </a:rPr>
              <a:t>ett</a:t>
            </a:r>
            <a:r>
              <a:rPr lang="en-GB" altLang="nl-NL" sz="2400" dirty="0" smtClean="0">
                <a:latin typeface="+mn-lt"/>
              </a:rPr>
              <a:t> </a:t>
            </a:r>
            <a:r>
              <a:rPr lang="en-GB" altLang="nl-NL" sz="2400" dirty="0" err="1" smtClean="0">
                <a:latin typeface="+mn-lt"/>
              </a:rPr>
              <a:t>typiskt</a:t>
            </a:r>
            <a:r>
              <a:rPr lang="en-GB" altLang="nl-NL" sz="2400" dirty="0" smtClean="0">
                <a:latin typeface="+mn-lt"/>
              </a:rPr>
              <a:t> </a:t>
            </a:r>
            <a:r>
              <a:rPr lang="en-GB" altLang="nl-NL" sz="2400" dirty="0" err="1" smtClean="0">
                <a:latin typeface="+mn-lt"/>
              </a:rPr>
              <a:t>animaliebaserat</a:t>
            </a:r>
            <a:r>
              <a:rPr lang="en-GB" altLang="nl-NL" sz="2400" dirty="0" smtClean="0">
                <a:latin typeface="+mn-lt"/>
              </a:rPr>
              <a:t> system </a:t>
            </a:r>
            <a:r>
              <a:rPr kumimoji="0" lang="en-GB" altLang="nl-NL" sz="2400" u="none" strike="noStrike" kern="1200" cap="none" spc="0" normalizeH="0" baseline="0" noProof="0" dirty="0" smtClean="0">
                <a:ln>
                  <a:noFill/>
                </a:ln>
                <a:effectLst/>
                <a:uLnTx/>
                <a:uFillTx/>
                <a:latin typeface="+mn-lt"/>
                <a:ea typeface="MS PGothic" panose="020B0600070205080204" pitchFamily="34" charset="-128"/>
              </a:rPr>
              <a:t>(</a:t>
            </a:r>
            <a:r>
              <a:rPr kumimoji="0" lang="en-GB" altLang="nl-NL" sz="2400" u="none" strike="noStrike" kern="1200" cap="none" spc="0" normalizeH="0" baseline="0" noProof="0" dirty="0" err="1" smtClean="0">
                <a:ln>
                  <a:noFill/>
                </a:ln>
                <a:effectLst/>
                <a:uLnTx/>
                <a:uFillTx/>
                <a:latin typeface="+mn-lt"/>
                <a:ea typeface="MS PGothic" panose="020B0600070205080204" pitchFamily="34" charset="-128"/>
              </a:rPr>
              <a:t>baljväxt-basera</a:t>
            </a:r>
            <a:r>
              <a:rPr lang="en-GB" altLang="nl-NL" sz="2400" dirty="0" smtClean="0">
                <a:latin typeface="+mn-lt"/>
              </a:rPr>
              <a:t>d </a:t>
            </a:r>
            <a:r>
              <a:rPr lang="en-GB" altLang="nl-NL" sz="2400" dirty="0" err="1" smtClean="0">
                <a:latin typeface="+mn-lt"/>
              </a:rPr>
              <a:t>vall</a:t>
            </a:r>
            <a:r>
              <a:rPr lang="en-GB" altLang="nl-NL" sz="2400" dirty="0" smtClean="0">
                <a:latin typeface="+mn-lt"/>
              </a:rPr>
              <a:t> + </a:t>
            </a:r>
            <a:r>
              <a:rPr lang="en-GB" altLang="nl-NL" sz="2400" dirty="0" err="1" smtClean="0">
                <a:latin typeface="+mn-lt"/>
              </a:rPr>
              <a:t>andra</a:t>
            </a:r>
            <a:r>
              <a:rPr lang="en-GB" altLang="nl-NL" sz="2400" dirty="0" smtClean="0">
                <a:latin typeface="+mn-lt"/>
              </a:rPr>
              <a:t> </a:t>
            </a:r>
            <a:r>
              <a:rPr lang="en-GB" altLang="nl-NL" sz="2400" dirty="0" err="1" smtClean="0">
                <a:latin typeface="+mn-lt"/>
              </a:rPr>
              <a:t>grödor</a:t>
            </a:r>
            <a:r>
              <a:rPr kumimoji="0" lang="en-GB" altLang="nl-NL" sz="2400" u="none" strike="noStrike" kern="1200" cap="none" spc="0" normalizeH="0" baseline="0" noProof="0" dirty="0" smtClean="0">
                <a:ln>
                  <a:noFill/>
                </a:ln>
                <a:effectLst/>
                <a:uLnTx/>
                <a:uFillTx/>
                <a:latin typeface="+mn-lt"/>
                <a:ea typeface="MS PGothic" panose="020B0600070205080204" pitchFamily="34" charset="-128"/>
              </a:rPr>
              <a:t>)</a:t>
            </a:r>
            <a:endParaRPr kumimoji="0" lang="en-GB" altLang="nl-NL" sz="2400" u="none" strike="noStrike" kern="1200" cap="none" spc="0" normalizeH="0" baseline="0" noProof="0" dirty="0">
              <a:ln>
                <a:noFill/>
              </a:ln>
              <a:effectLst/>
              <a:uLnTx/>
              <a:uFillTx/>
              <a:latin typeface="+mn-lt"/>
              <a:ea typeface="MS PGothic" panose="020B0600070205080204" pitchFamily="34"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u="none" strike="noStrike" kern="1200" cap="none" spc="0" normalizeH="0" baseline="0" noProof="0" dirty="0">
              <a:ln>
                <a:noFill/>
              </a:ln>
              <a:effectLst/>
              <a:uLnTx/>
              <a:uFillTx/>
              <a:latin typeface="+mn-lt"/>
              <a:ea typeface="MS PGothic" panose="020B0600070205080204" pitchFamily="34" charset="-128"/>
            </a:endParaRPr>
          </a:p>
          <a:p>
            <a:pPr lvl="0" algn="just" defTabSz="914400" eaLnBrk="0" fontAlgn="base" hangingPunct="0">
              <a:spcBef>
                <a:spcPct val="0"/>
              </a:spcBef>
              <a:spcAft>
                <a:spcPct val="0"/>
              </a:spcAft>
              <a:buNone/>
              <a:defRPr/>
            </a:pPr>
            <a:r>
              <a:rPr lang="en-GB" altLang="nl-NL" sz="2400" dirty="0" err="1" smtClean="0">
                <a:latin typeface="+mn-lt"/>
              </a:rPr>
              <a:t>Behovet</a:t>
            </a:r>
            <a:r>
              <a:rPr lang="en-GB" altLang="nl-NL" sz="2400" dirty="0" smtClean="0">
                <a:latin typeface="+mn-lt"/>
              </a:rPr>
              <a:t> </a:t>
            </a:r>
            <a:r>
              <a:rPr kumimoji="0" lang="en-GB" altLang="nl-NL" sz="240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u="none" strike="noStrike" kern="1200" cap="none" spc="0" normalizeH="0" baseline="0" noProof="0" dirty="0" smtClean="0">
                <a:ln>
                  <a:noFill/>
                </a:ln>
                <a:effectLst/>
                <a:uLnTx/>
                <a:uFillTx/>
                <a:latin typeface="+mn-lt"/>
                <a:ea typeface="MS PGothic" panose="020B0600070205080204" pitchFamily="34" charset="-128"/>
              </a:rPr>
              <a:t> fossil </a:t>
            </a:r>
            <a:r>
              <a:rPr kumimoji="0" lang="en-GB" altLang="nl-NL" sz="2400" u="none" strike="noStrike" kern="1200" cap="none" spc="0" normalizeH="0" baseline="0" noProof="0" dirty="0" err="1" smtClean="0">
                <a:ln>
                  <a:noFill/>
                </a:ln>
                <a:effectLst/>
                <a:uLnTx/>
                <a:uFillTx/>
                <a:latin typeface="+mn-lt"/>
                <a:ea typeface="MS PGothic" panose="020B0600070205080204" pitchFamily="34" charset="-128"/>
              </a:rPr>
              <a:t>energi</a:t>
            </a:r>
            <a:r>
              <a:rPr kumimoji="0" lang="en-GB" altLang="nl-NL" sz="2400" u="none" strike="noStrike" kern="1200" cap="none" spc="0" normalizeH="0" baseline="0" noProof="0" dirty="0" smtClean="0">
                <a:ln>
                  <a:noFill/>
                </a:ln>
                <a:effectLst/>
                <a:uLnTx/>
                <a:uFillTx/>
                <a:latin typeface="+mn-lt"/>
                <a:ea typeface="MS PGothic" panose="020B0600070205080204" pitchFamily="34" charset="-128"/>
              </a:rPr>
              <a:t>: ca  </a:t>
            </a:r>
            <a:r>
              <a:rPr kumimoji="0" lang="en-GB" altLang="nl-NL" sz="2400" u="none" strike="noStrike" kern="1200" cap="none" spc="0" normalizeH="0" baseline="0" noProof="0" dirty="0">
                <a:ln>
                  <a:noFill/>
                </a:ln>
                <a:effectLst/>
                <a:uLnTx/>
                <a:uFillTx/>
                <a:latin typeface="+mn-lt"/>
                <a:ea typeface="MS PGothic" panose="020B0600070205080204" pitchFamily="34" charset="-128"/>
              </a:rPr>
              <a:t>30% </a:t>
            </a:r>
            <a:r>
              <a:rPr kumimoji="0" lang="en-GB" altLang="nl-NL" sz="2400" u="none" strike="noStrike" kern="1200" cap="none" spc="0" normalizeH="0" baseline="0" noProof="0" dirty="0" err="1" smtClean="0">
                <a:ln>
                  <a:noFill/>
                </a:ln>
                <a:effectLst/>
                <a:uLnTx/>
                <a:uFillTx/>
                <a:latin typeface="+mn-lt"/>
                <a:ea typeface="MS PGothic" panose="020B0600070205080204" pitchFamily="34" charset="-128"/>
              </a:rPr>
              <a:t>mindre</a:t>
            </a:r>
            <a:r>
              <a:rPr kumimoji="0" lang="en-GB" altLang="nl-NL" sz="240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u="none" strike="noStrike" kern="1200" cap="none" spc="0" normalizeH="0" baseline="0" noProof="0" dirty="0" err="1" smtClean="0">
                <a:ln>
                  <a:noFill/>
                </a:ln>
                <a:effectLst/>
                <a:uLnTx/>
                <a:uFillTx/>
                <a:latin typeface="+mn-lt"/>
                <a:ea typeface="MS PGothic" panose="020B0600070205080204" pitchFamily="34" charset="-128"/>
              </a:rPr>
              <a:t>i</a:t>
            </a:r>
            <a:r>
              <a:rPr kumimoji="0" lang="en-GB" altLang="nl-NL" sz="240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u="none" strike="noStrike" kern="1200" cap="none" spc="0" normalizeH="0" noProof="0" dirty="0" err="1" smtClean="0">
                <a:ln>
                  <a:noFill/>
                </a:ln>
                <a:effectLst/>
                <a:uLnTx/>
                <a:uFillTx/>
                <a:latin typeface="+mn-lt"/>
                <a:ea typeface="MS PGothic" panose="020B0600070205080204" pitchFamily="34" charset="-128"/>
              </a:rPr>
              <a:t>det</a:t>
            </a:r>
            <a:r>
              <a:rPr kumimoji="0" lang="en-GB" altLang="nl-NL" sz="240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u="none" strike="noStrike" kern="1200" cap="none" spc="0" normalizeH="0" noProof="0" dirty="0" err="1" smtClean="0">
                <a:ln>
                  <a:noFill/>
                </a:ln>
                <a:effectLst/>
                <a:uLnTx/>
                <a:uFillTx/>
                <a:latin typeface="+mn-lt"/>
                <a:ea typeface="MS PGothic" panose="020B0600070205080204" pitchFamily="34" charset="-128"/>
              </a:rPr>
              <a:t>animaliebaserade</a:t>
            </a:r>
            <a:r>
              <a:rPr kumimoji="0" lang="en-GB" altLang="nl-NL" sz="240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u="none" strike="noStrike" kern="1200" cap="none" spc="0" normalizeH="0" noProof="0" dirty="0" err="1" smtClean="0">
                <a:ln>
                  <a:noFill/>
                </a:ln>
                <a:effectLst/>
                <a:uLnTx/>
                <a:uFillTx/>
                <a:latin typeface="+mn-lt"/>
                <a:ea typeface="MS PGothic" panose="020B0600070205080204" pitchFamily="34" charset="-128"/>
              </a:rPr>
              <a:t>systemet</a:t>
            </a:r>
            <a:endParaRPr kumimoji="0" lang="en-GB" altLang="nl-NL" sz="2400" u="none" strike="noStrike" kern="1200" cap="none" spc="0" normalizeH="0" baseline="0" noProof="0" dirty="0">
              <a:ln>
                <a:noFill/>
              </a:ln>
              <a:effectLst/>
              <a:uLnTx/>
              <a:uFillTx/>
              <a:latin typeface="+mn-lt"/>
              <a:ea typeface="MS PGothic" panose="020B0600070205080204" pitchFamily="34" charset="-128"/>
            </a:endParaRPr>
          </a:p>
        </p:txBody>
      </p:sp>
      <p:sp>
        <p:nvSpPr>
          <p:cNvPr id="67588" name="Rectangle 4">
            <a:extLst>
              <a:ext uri="{FF2B5EF4-FFF2-40B4-BE49-F238E27FC236}">
                <a16:creationId xmlns:a16="http://schemas.microsoft.com/office/drawing/2014/main" id="{E5980E1A-3E3B-4589-AEAE-3EB62A341DA8}"/>
              </a:ext>
            </a:extLst>
          </p:cNvPr>
          <p:cNvSpPr>
            <a:spLocks noChangeArrowheads="1"/>
          </p:cNvSpPr>
          <p:nvPr/>
        </p:nvSpPr>
        <p:spPr bwMode="auto">
          <a:xfrm>
            <a:off x="381000" y="1138586"/>
            <a:ext cx="83058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Minskning</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lang="en-GB" altLang="nl-NL" sz="2400" b="1" dirty="0" err="1" smtClean="0">
                <a:latin typeface="+mn-lt"/>
              </a:rPr>
              <a:t>behovet</a:t>
            </a:r>
            <a:r>
              <a:rPr lang="en-GB" altLang="nl-NL" sz="2400" b="1" dirty="0" smtClean="0">
                <a:latin typeface="+mn-lt"/>
              </a:rPr>
              <a:t> </a:t>
            </a:r>
            <a:r>
              <a:rPr lang="en-GB" altLang="nl-NL" sz="2400" b="1" dirty="0" err="1" smtClean="0">
                <a:latin typeface="+mn-lt"/>
              </a:rPr>
              <a:t>av</a:t>
            </a:r>
            <a:r>
              <a:rPr lang="en-GB" altLang="nl-NL" sz="2400" b="1" dirty="0" smtClean="0">
                <a:latin typeface="+mn-lt"/>
              </a:rPr>
              <a:t> fossil </a:t>
            </a:r>
            <a:r>
              <a:rPr lang="en-GB" altLang="nl-NL" sz="2400" b="1" dirty="0" err="1" smtClean="0">
                <a:latin typeface="+mn-lt"/>
              </a:rPr>
              <a:t>energi</a:t>
            </a:r>
            <a:r>
              <a:rPr lang="en-GB" altLang="nl-NL" sz="2400" b="1" dirty="0" smtClean="0">
                <a:latin typeface="+mn-lt"/>
              </a:rPr>
              <a:t> </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mindre</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behov</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att</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tillverka</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lang="en-GB" altLang="nl-NL" sz="2400" b="1" dirty="0" err="1" smtClean="0">
                <a:latin typeface="+mn-lt"/>
              </a:rPr>
              <a:t>konstgödning</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a:t>
            </a:r>
            <a:endParaRPr kumimoji="0" lang="en-GB"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2" name="Titel 1"/>
          <p:cNvSpPr>
            <a:spLocks noGrp="1"/>
          </p:cNvSpPr>
          <p:nvPr>
            <p:ph type="title"/>
          </p:nvPr>
        </p:nvSpPr>
        <p:spPr/>
        <p:txBody>
          <a:bodyPr/>
          <a:lstStyle/>
          <a:p>
            <a:endParaRPr lang="sv-SE" dirty="0">
              <a:solidFill>
                <a:schemeClr val="tx1"/>
              </a:solidFill>
              <a:latin typeface="+mn-lt"/>
            </a:endParaRPr>
          </a:p>
        </p:txBody>
      </p:sp>
    </p:spTree>
    <p:extLst>
      <p:ext uri="{BB962C8B-B14F-4D97-AF65-F5344CB8AC3E}">
        <p14:creationId xmlns:p14="http://schemas.microsoft.com/office/powerpoint/2010/main" val="304640109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C12A6E8E-3F5C-4242-A010-BC290D03A2B3}"/>
              </a:ext>
            </a:extLst>
          </p:cNvPr>
          <p:cNvSpPr txBox="1">
            <a:spLocks noChangeArrowheads="1"/>
          </p:cNvSpPr>
          <p:nvPr/>
        </p:nvSpPr>
        <p:spPr bwMode="auto">
          <a:xfrm>
            <a:off x="-378691" y="31272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Miljöaspekter</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a:t>
            </a:r>
            <a:r>
              <a:rPr lang="en-GB" altLang="nl-NL" sz="2400" b="1" noProof="0" dirty="0" err="1" smtClean="0">
                <a:latin typeface="+mn-lt"/>
              </a:rPr>
              <a:t>för</a:t>
            </a:r>
            <a:r>
              <a:rPr lang="en-GB" altLang="nl-NL" sz="2400" b="1" noProof="0" dirty="0" smtClean="0">
                <a:latin typeface="+mn-lt"/>
              </a:rPr>
              <a:t> </a:t>
            </a:r>
            <a:r>
              <a:rPr lang="en-GB" altLang="nl-NL" sz="2400" b="1" noProof="0" dirty="0" err="1" smtClean="0">
                <a:latin typeface="+mn-lt"/>
              </a:rPr>
              <a:t>ett</a:t>
            </a:r>
            <a:r>
              <a:rPr lang="en-GB" altLang="nl-NL" sz="2400" b="1" noProof="0" dirty="0" smtClean="0">
                <a:latin typeface="+mn-lt"/>
              </a:rPr>
              <a:t> </a:t>
            </a:r>
            <a:r>
              <a:rPr lang="en-GB" altLang="nl-NL" sz="2400" b="1" noProof="0" dirty="0" err="1" smtClean="0">
                <a:latin typeface="+mn-lt"/>
              </a:rPr>
              <a:t>baljväxt</a:t>
            </a:r>
            <a:r>
              <a:rPr lang="en-GB" altLang="nl-NL" sz="2400" b="1" dirty="0" err="1" smtClean="0">
                <a:latin typeface="+mn-lt"/>
              </a:rPr>
              <a:t>baserat</a:t>
            </a:r>
            <a:r>
              <a:rPr lang="en-GB" altLang="nl-NL" sz="2400" b="1" dirty="0" smtClean="0">
                <a:latin typeface="+mn-lt"/>
              </a:rPr>
              <a:t> system</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69635" name="Text Box 3">
            <a:extLst>
              <a:ext uri="{FF2B5EF4-FFF2-40B4-BE49-F238E27FC236}">
                <a16:creationId xmlns:a16="http://schemas.microsoft.com/office/drawing/2014/main" id="{8D283916-B9A0-43F4-A388-200CD15DBF63}"/>
              </a:ext>
            </a:extLst>
          </p:cNvPr>
          <p:cNvSpPr txBox="1">
            <a:spLocks noChangeArrowheads="1"/>
          </p:cNvSpPr>
          <p:nvPr/>
        </p:nvSpPr>
        <p:spPr bwMode="auto">
          <a:xfrm>
            <a:off x="381000" y="1046018"/>
            <a:ext cx="7054273" cy="452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Bra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källa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till pollen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och</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nektar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för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vissa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insekter</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Blommor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är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attraktiva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lang="en-GB" altLang="nl-NL" sz="2400" dirty="0" smtClean="0">
                <a:latin typeface="+mn-lt"/>
              </a:rPr>
              <a:t>i och </a:t>
            </a:r>
            <a:r>
              <a:rPr lang="en-GB" altLang="nl-NL" sz="2400" dirty="0" err="1" smtClean="0">
                <a:latin typeface="+mn-lt"/>
              </a:rPr>
              <a:t>förskönar</a:t>
            </a:r>
            <a:r>
              <a:rPr lang="en-GB" altLang="nl-NL" sz="2400" dirty="0" smtClean="0">
                <a:latin typeface="+mn-lt"/>
              </a:rPr>
              <a:t> </a:t>
            </a:r>
            <a:r>
              <a:rPr lang="en-GB" altLang="nl-NL" sz="2400" dirty="0" err="1" smtClean="0">
                <a:latin typeface="+mn-lt"/>
              </a:rPr>
              <a:t>landskapet</a:t>
            </a:r>
            <a:endParaRPr lang="en-GB" altLang="nl-NL" sz="2400" dirty="0" smtClean="0">
              <a:latin typeface="+mn-lt"/>
            </a:endParaRPr>
          </a:p>
          <a:p>
            <a:pPr marL="342900" indent="-342900"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Många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baljväxtbaserade</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bestånd</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är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för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täta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för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fåglar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som</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inte</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kan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använda</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dem</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för</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att</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bygga</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bon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eller</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för</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att</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hitta</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mat</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Lusern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lang="en-GB" altLang="nl-NL" sz="2400" dirty="0" err="1" smtClean="0">
                <a:latin typeface="+mn-lt"/>
              </a:rPr>
              <a:t>utgör</a:t>
            </a:r>
            <a:r>
              <a:rPr lang="en-GB" altLang="nl-NL" sz="2400" dirty="0" smtClean="0">
                <a:latin typeface="+mn-lt"/>
              </a:rPr>
              <a:t> </a:t>
            </a:r>
            <a:r>
              <a:rPr lang="en-GB" altLang="nl-NL" sz="2400" dirty="0" err="1" smtClean="0">
                <a:latin typeface="+mn-lt"/>
              </a:rPr>
              <a:t>ett</a:t>
            </a:r>
            <a:r>
              <a:rPr lang="en-GB" altLang="nl-NL" sz="2400" dirty="0" smtClean="0">
                <a:latin typeface="+mn-lt"/>
              </a:rPr>
              <a:t> </a:t>
            </a:r>
            <a:r>
              <a:rPr lang="en-GB" altLang="nl-NL" sz="2400" dirty="0" err="1" smtClean="0">
                <a:latin typeface="+mn-lt"/>
              </a:rPr>
              <a:t>undantag</a:t>
            </a:r>
            <a:r>
              <a:rPr lang="en-GB" altLang="nl-NL" sz="2400" dirty="0" smtClean="0">
                <a:latin typeface="+mn-lt"/>
              </a:rPr>
              <a:t>: </a:t>
            </a:r>
            <a:r>
              <a:rPr lang="en-GB" altLang="nl-NL" sz="2400" dirty="0" err="1" smtClean="0">
                <a:latin typeface="+mn-lt"/>
              </a:rPr>
              <a:t>Lusern</a:t>
            </a:r>
            <a:r>
              <a:rPr lang="en-GB" altLang="nl-NL" sz="2400" dirty="0" smtClean="0">
                <a:latin typeface="+mn-lt"/>
              </a:rPr>
              <a:t> </a:t>
            </a:r>
            <a:r>
              <a:rPr lang="en-GB" altLang="nl-NL" sz="2400" dirty="0" err="1" smtClean="0">
                <a:latin typeface="+mn-lt"/>
              </a:rPr>
              <a:t>kan</a:t>
            </a:r>
            <a:r>
              <a:rPr lang="en-GB" altLang="nl-NL" sz="2400" dirty="0" smtClean="0">
                <a:latin typeface="+mn-lt"/>
              </a:rPr>
              <a:t> </a:t>
            </a:r>
            <a:r>
              <a:rPr lang="en-GB" altLang="nl-NL" sz="2400" dirty="0" err="1" smtClean="0">
                <a:latin typeface="+mn-lt"/>
              </a:rPr>
              <a:t>härbärgera</a:t>
            </a:r>
            <a:r>
              <a:rPr lang="en-GB" altLang="nl-NL" sz="2400" dirty="0" smtClean="0">
                <a:latin typeface="+mn-lt"/>
              </a:rPr>
              <a:t> </a:t>
            </a:r>
            <a:r>
              <a:rPr lang="en-GB" altLang="nl-NL" sz="2400" dirty="0" err="1" smtClean="0">
                <a:latin typeface="+mn-lt"/>
              </a:rPr>
              <a:t>fåglar</a:t>
            </a:r>
            <a:r>
              <a:rPr lang="en-GB" altLang="nl-NL" sz="2400" dirty="0" smtClean="0">
                <a:latin typeface="+mn-lt"/>
              </a:rPr>
              <a:t> och </a:t>
            </a:r>
            <a:r>
              <a:rPr lang="en-GB" altLang="nl-NL" sz="2400" dirty="0" err="1" smtClean="0">
                <a:latin typeface="+mn-lt"/>
              </a:rPr>
              <a:t>förser</a:t>
            </a:r>
            <a:r>
              <a:rPr lang="en-GB" altLang="nl-NL" sz="2400" dirty="0" smtClean="0">
                <a:latin typeface="+mn-lt"/>
              </a:rPr>
              <a:t> </a:t>
            </a:r>
            <a:r>
              <a:rPr lang="en-GB" altLang="nl-NL" sz="2400" dirty="0" err="1" smtClean="0">
                <a:latin typeface="+mn-lt"/>
              </a:rPr>
              <a:t>dem</a:t>
            </a:r>
            <a:r>
              <a:rPr lang="en-GB" altLang="nl-NL" sz="2400" dirty="0" smtClean="0">
                <a:latin typeface="+mn-lt"/>
              </a:rPr>
              <a:t> med </a:t>
            </a:r>
            <a:r>
              <a:rPr lang="en-GB" altLang="nl-NL" sz="2400" dirty="0" err="1" smtClean="0">
                <a:latin typeface="+mn-lt"/>
              </a:rPr>
              <a:t>insekter</a:t>
            </a:r>
            <a:r>
              <a:rPr lang="en-GB" altLang="nl-NL" sz="2400" dirty="0" smtClean="0">
                <a:latin typeface="+mn-lt"/>
              </a:rPr>
              <a:t> och </a:t>
            </a:r>
            <a:r>
              <a:rPr lang="en-GB" altLang="nl-NL" sz="2400" dirty="0" err="1" smtClean="0">
                <a:latin typeface="+mn-lt"/>
              </a:rPr>
              <a:t>näringsrika</a:t>
            </a:r>
            <a:r>
              <a:rPr lang="en-GB" altLang="nl-NL" sz="2400" dirty="0" smtClean="0">
                <a:latin typeface="+mn-lt"/>
              </a:rPr>
              <a:t> </a:t>
            </a:r>
            <a:r>
              <a:rPr lang="en-GB" altLang="nl-NL" sz="2400" dirty="0" err="1" smtClean="0">
                <a:latin typeface="+mn-lt"/>
              </a:rPr>
              <a:t>blad</a:t>
            </a:r>
            <a:r>
              <a:rPr lang="en-GB" altLang="nl-NL" sz="2400" dirty="0" smtClean="0">
                <a:latin typeface="+mn-lt"/>
              </a:rPr>
              <a:t>, </a:t>
            </a:r>
            <a:r>
              <a:rPr lang="en-GB" altLang="nl-NL" sz="2400" dirty="0" err="1" smtClean="0">
                <a:latin typeface="+mn-lt"/>
              </a:rPr>
              <a:t>skydd</a:t>
            </a:r>
            <a:r>
              <a:rPr lang="en-GB" altLang="nl-NL" sz="2400" dirty="0" smtClean="0">
                <a:latin typeface="+mn-lt"/>
              </a:rPr>
              <a:t> mot </a:t>
            </a:r>
            <a:r>
              <a:rPr lang="en-GB" altLang="nl-NL" sz="2400" dirty="0" err="1" smtClean="0">
                <a:latin typeface="+mn-lt"/>
              </a:rPr>
              <a:t>rovdjur</a:t>
            </a:r>
            <a:r>
              <a:rPr lang="en-GB" altLang="nl-NL" sz="2400" dirty="0" smtClean="0">
                <a:latin typeface="+mn-lt"/>
              </a:rPr>
              <a:t> och </a:t>
            </a:r>
            <a:r>
              <a:rPr lang="en-GB" altLang="nl-NL" sz="2400" dirty="0" err="1" smtClean="0">
                <a:latin typeface="+mn-lt"/>
              </a:rPr>
              <a:t>en</a:t>
            </a:r>
            <a:r>
              <a:rPr lang="en-GB" altLang="nl-NL" sz="2400" dirty="0" smtClean="0">
                <a:latin typeface="+mn-lt"/>
              </a:rPr>
              <a:t> bra plats </a:t>
            </a:r>
            <a:r>
              <a:rPr lang="en-GB" altLang="nl-NL" sz="2400" dirty="0" err="1" smtClean="0">
                <a:latin typeface="+mn-lt"/>
              </a:rPr>
              <a:t>för</a:t>
            </a:r>
            <a:r>
              <a:rPr lang="en-GB" altLang="nl-NL" sz="2400" dirty="0" smtClean="0">
                <a:latin typeface="+mn-lt"/>
              </a:rPr>
              <a:t> </a:t>
            </a:r>
            <a:r>
              <a:rPr lang="en-GB" altLang="nl-NL" sz="2400" dirty="0" err="1" smtClean="0">
                <a:latin typeface="+mn-lt"/>
              </a:rPr>
              <a:t>bobygge</a:t>
            </a:r>
            <a:r>
              <a:rPr lang="en-GB" altLang="nl-NL" sz="2400" dirty="0" smtClean="0">
                <a:latin typeface="+mn-lt"/>
              </a:rPr>
              <a:t>, </a:t>
            </a:r>
            <a:r>
              <a:rPr lang="en-GB" altLang="nl-NL" sz="2400" dirty="0" err="1" smtClean="0">
                <a:latin typeface="+mn-lt"/>
              </a:rPr>
              <a:t>förutsatt</a:t>
            </a:r>
            <a:r>
              <a:rPr lang="en-GB" altLang="nl-NL" sz="2400" dirty="0" smtClean="0">
                <a:latin typeface="+mn-lt"/>
              </a:rPr>
              <a:t> </a:t>
            </a:r>
            <a:r>
              <a:rPr lang="en-GB" altLang="nl-NL" sz="2400" dirty="0" err="1" smtClean="0">
                <a:latin typeface="+mn-lt"/>
              </a:rPr>
              <a:t>att</a:t>
            </a:r>
            <a:r>
              <a:rPr lang="en-GB" altLang="nl-NL" sz="2400" dirty="0" smtClean="0">
                <a:latin typeface="+mn-lt"/>
              </a:rPr>
              <a:t> </a:t>
            </a:r>
            <a:r>
              <a:rPr lang="en-GB" altLang="nl-NL" sz="2400" dirty="0" err="1" smtClean="0">
                <a:latin typeface="+mn-lt"/>
              </a:rPr>
              <a:t>lusernen</a:t>
            </a:r>
            <a:r>
              <a:rPr lang="en-GB" altLang="nl-NL" sz="2400" dirty="0" smtClean="0">
                <a:latin typeface="+mn-lt"/>
              </a:rPr>
              <a:t> </a:t>
            </a:r>
            <a:r>
              <a:rPr lang="en-GB" altLang="nl-NL" sz="2400" dirty="0" err="1" smtClean="0">
                <a:latin typeface="+mn-lt"/>
              </a:rPr>
              <a:t>skördas</a:t>
            </a:r>
            <a:r>
              <a:rPr lang="en-GB" altLang="nl-NL" sz="2400" dirty="0" smtClean="0">
                <a:latin typeface="+mn-lt"/>
              </a:rPr>
              <a:t> sent</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p:txBody>
      </p:sp>
      <p:pic>
        <p:nvPicPr>
          <p:cNvPr id="69636" name="Picture 4" descr="image 4">
            <a:extLst>
              <a:ext uri="{FF2B5EF4-FFF2-40B4-BE49-F238E27FC236}">
                <a16:creationId xmlns:a16="http://schemas.microsoft.com/office/drawing/2014/main" id="{50536DBA-329E-4E0D-833C-270F10F0DA87}"/>
              </a:ext>
            </a:extLst>
          </p:cNvPr>
          <p:cNvPicPr>
            <a:picLocks noChangeAspect="1" noChangeArrowheads="1"/>
          </p:cNvPicPr>
          <p:nvPr/>
        </p:nvPicPr>
        <p:blipFill>
          <a:blip r:embed="rId3" cstate="screen">
            <a:lum bright="-2000" contrast="20000"/>
            <a:extLst>
              <a:ext uri="{28A0092B-C50C-407E-A947-70E740481C1C}">
                <a14:useLocalDpi xmlns:a14="http://schemas.microsoft.com/office/drawing/2010/main"/>
              </a:ext>
            </a:extLst>
          </a:blip>
          <a:srcRect/>
          <a:stretch>
            <a:fillRect/>
          </a:stretch>
        </p:blipFill>
        <p:spPr bwMode="auto">
          <a:xfrm>
            <a:off x="7559964" y="1119909"/>
            <a:ext cx="1403350" cy="230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sp>
        <p:nvSpPr>
          <p:cNvPr id="2" name="Titel 1"/>
          <p:cNvSpPr>
            <a:spLocks noGrp="1"/>
          </p:cNvSpPr>
          <p:nvPr>
            <p:ph type="title"/>
          </p:nvPr>
        </p:nvSpPr>
        <p:spPr/>
        <p:txBody>
          <a:bodyPr/>
          <a:lstStyle/>
          <a:p>
            <a:endParaRPr lang="sv-SE" dirty="0">
              <a:solidFill>
                <a:schemeClr val="tx1"/>
              </a:solidFill>
              <a:latin typeface="+mn-lt"/>
            </a:endParaRPr>
          </a:p>
        </p:txBody>
      </p:sp>
    </p:spTree>
    <p:extLst>
      <p:ext uri="{BB962C8B-B14F-4D97-AF65-F5344CB8AC3E}">
        <p14:creationId xmlns:p14="http://schemas.microsoft.com/office/powerpoint/2010/main" val="21533539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27424" y="491835"/>
            <a:ext cx="6439227" cy="424487"/>
          </a:xfrm>
        </p:spPr>
        <p:txBody>
          <a:bodyPr/>
          <a:lstStyle/>
          <a:p>
            <a:r>
              <a:rPr lang="sv-SE" sz="2400" dirty="0" smtClean="0">
                <a:solidFill>
                  <a:schemeClr val="tx1"/>
                </a:solidFill>
                <a:latin typeface="+mn-lt"/>
              </a:rPr>
              <a:t>Silosystem</a:t>
            </a:r>
            <a:endParaRPr lang="sv-SE" sz="2400" dirty="0">
              <a:solidFill>
                <a:schemeClr val="tx1"/>
              </a:solidFill>
              <a:latin typeface="+mn-lt"/>
            </a:endParaRPr>
          </a:p>
        </p:txBody>
      </p:sp>
      <p:sp>
        <p:nvSpPr>
          <p:cNvPr id="3" name="Rectangle 7"/>
          <p:cNvSpPr>
            <a:spLocks noChangeArrowheads="1"/>
          </p:cNvSpPr>
          <p:nvPr/>
        </p:nvSpPr>
        <p:spPr bwMode="auto">
          <a:xfrm>
            <a:off x="538180" y="5278895"/>
            <a:ext cx="4956486"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95250" marR="0" lvl="1" indent="173038" algn="l" defTabSz="457200" rtl="0" eaLnBrk="1" fontAlgn="auto" latinLnBrk="0" hangingPunct="1">
              <a:lnSpc>
                <a:spcPct val="100000"/>
              </a:lnSpc>
              <a:spcBef>
                <a:spcPct val="20000"/>
              </a:spcBef>
              <a:spcAft>
                <a:spcPts val="0"/>
              </a:spcAft>
              <a:buClrTx/>
              <a:buSzPct val="130000"/>
              <a:buFont typeface="Arial" panose="020B0604020202020204" pitchFamily="34" charset="0"/>
              <a:buChar char="•"/>
              <a:tabLst/>
              <a:defRPr/>
            </a:pPr>
            <a:r>
              <a:rPr kumimoji="0" lang="fr-FR" altLang="sv-S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1980-talet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tornsilo</a:t>
            </a:r>
            <a:r>
              <a:rPr lang="en-US" altLang="sv-SE" sz="2200" dirty="0" smtClean="0">
                <a:solidFill>
                  <a:prstClr val="black"/>
                </a:solidFill>
                <a:latin typeface="Calibri"/>
              </a:rPr>
              <a:t>r </a:t>
            </a:r>
            <a:r>
              <a:rPr lang="en-US" altLang="sv-SE" sz="2200" dirty="0" err="1" smtClean="0">
                <a:solidFill>
                  <a:prstClr val="black"/>
                </a:solidFill>
                <a:latin typeface="Calibri"/>
              </a:rPr>
              <a:t>av</a:t>
            </a:r>
            <a:r>
              <a:rPr lang="en-US" altLang="sv-SE" sz="2200" dirty="0" smtClean="0">
                <a:solidFill>
                  <a:prstClr val="black"/>
                </a:solidFill>
                <a:latin typeface="Calibri"/>
              </a:rPr>
              <a:t> </a:t>
            </a:r>
            <a:r>
              <a:rPr lang="en-US" altLang="sv-SE" sz="2200" dirty="0" err="1" smtClean="0">
                <a:solidFill>
                  <a:prstClr val="black"/>
                </a:solidFill>
                <a:latin typeface="Calibri"/>
              </a:rPr>
              <a:t>trä</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95250" marR="0" lvl="1" indent="173038" algn="l" defTabSz="457200" rtl="0" eaLnBrk="1" fontAlgn="auto" latinLnBrk="0" hangingPunct="1">
              <a:lnSpc>
                <a:spcPct val="100000"/>
              </a:lnSpc>
              <a:spcBef>
                <a:spcPct val="20000"/>
              </a:spcBef>
              <a:spcAft>
                <a:spcPts val="0"/>
              </a:spcAft>
              <a:buClrTx/>
              <a:buSzPct val="130000"/>
              <a:buFont typeface="Arial" panose="020B0604020202020204" pitchFamily="34" charset="0"/>
              <a:buChar char="•"/>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1990-talet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tornsilor</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av</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stål</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95250" marR="0" lvl="1" indent="173038" algn="l" defTabSz="457200" rtl="0" eaLnBrk="1" fontAlgn="auto" latinLnBrk="0" hangingPunct="1">
              <a:lnSpc>
                <a:spcPct val="100000"/>
              </a:lnSpc>
              <a:spcBef>
                <a:spcPct val="20000"/>
              </a:spcBef>
              <a:spcAft>
                <a:spcPts val="0"/>
              </a:spcAft>
              <a:buClrTx/>
              <a:buSzPct val="130000"/>
              <a:buFont typeface="Arial" panose="020B0604020202020204" pitchFamily="34" charset="0"/>
              <a:buChar char="•"/>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2000-talet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plansilor</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och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rundbalar</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Bildobjekt 6" descr="PICT0196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4308" y="1135117"/>
            <a:ext cx="55070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10" descr="PICT038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5683" y="3949263"/>
            <a:ext cx="3878317" cy="29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p:cNvSpPr txBox="1"/>
          <p:nvPr/>
        </p:nvSpPr>
        <p:spPr>
          <a:xfrm>
            <a:off x="7794367" y="6533212"/>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ruta 7"/>
          <p:cNvSpPr txBox="1"/>
          <p:nvPr/>
        </p:nvSpPr>
        <p:spPr>
          <a:xfrm>
            <a:off x="793492" y="4926345"/>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4479066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339F903C-EE59-49A1-BA62-767E5C6F0E45}"/>
              </a:ext>
            </a:extLst>
          </p:cNvPr>
          <p:cNvSpPr txBox="1">
            <a:spLocks noChangeArrowheads="1"/>
          </p:cNvSpPr>
          <p:nvPr/>
        </p:nvSpPr>
        <p:spPr bwMode="auto">
          <a:xfrm>
            <a:off x="0" y="379786"/>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Slutsatser</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och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fra</a:t>
            </a:r>
            <a:r>
              <a:rPr lang="en-GB" altLang="nl-NL" sz="2400" b="1" dirty="0" err="1" smtClean="0">
                <a:latin typeface="+mn-lt"/>
              </a:rPr>
              <a:t>mtid</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71683" name="Text Box 3">
            <a:extLst>
              <a:ext uri="{FF2B5EF4-FFF2-40B4-BE49-F238E27FC236}">
                <a16:creationId xmlns:a16="http://schemas.microsoft.com/office/drawing/2014/main" id="{9C2C0CF6-2450-4B36-BFB1-375FE7FCADB1}"/>
              </a:ext>
            </a:extLst>
          </p:cNvPr>
          <p:cNvSpPr txBox="1">
            <a:spLocks noChangeArrowheads="1"/>
          </p:cNvSpPr>
          <p:nvPr/>
        </p:nvSpPr>
        <p:spPr bwMode="auto">
          <a:xfrm>
            <a:off x="381000" y="1192476"/>
            <a:ext cx="8382000" cy="415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Baljväxtsytem</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har</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lang="en-GB" altLang="nl-NL" sz="2400" dirty="0" smtClean="0">
                <a:latin typeface="+mn-lt"/>
              </a:rPr>
              <a:t>t</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vå</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viktiga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egenskaper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som</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är</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avgörande</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i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framtidens</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jordbruk</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som</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kan</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minska</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produktionskostnader</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och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öka</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lantbrukarnas</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inkomster</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1257300" lvl="2"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Kapacitet</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för</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lang="en-GB" altLang="nl-NL" dirty="0" err="1" smtClean="0">
                <a:latin typeface="+mn-lt"/>
              </a:rPr>
              <a:t>kvävefixering</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1257300" lvl="2"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Stort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näringsinnehåll</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och </a:t>
            </a:r>
            <a:r>
              <a:rPr lang="en-GB" altLang="nl-NL" dirty="0" smtClean="0">
                <a:latin typeface="+mn-lt"/>
              </a:rPr>
              <a:t>potential </a:t>
            </a:r>
            <a:r>
              <a:rPr lang="en-GB" altLang="nl-NL" dirty="0" err="1" smtClean="0">
                <a:latin typeface="+mn-lt"/>
              </a:rPr>
              <a:t>för</a:t>
            </a:r>
            <a:r>
              <a:rPr lang="en-GB" altLang="nl-NL" dirty="0" smtClean="0">
                <a:latin typeface="+mn-lt"/>
              </a:rPr>
              <a:t> </a:t>
            </a:r>
            <a:r>
              <a:rPr lang="en-GB" altLang="nl-NL" dirty="0" err="1" smtClean="0">
                <a:latin typeface="+mn-lt"/>
              </a:rPr>
              <a:t>ett</a:t>
            </a:r>
            <a:r>
              <a:rPr lang="en-GB" altLang="nl-NL" dirty="0" smtClean="0">
                <a:latin typeface="+mn-lt"/>
              </a:rPr>
              <a:t> </a:t>
            </a:r>
            <a:r>
              <a:rPr lang="en-GB" altLang="nl-NL" dirty="0" err="1" smtClean="0">
                <a:latin typeface="+mn-lt"/>
              </a:rPr>
              <a:t>stort</a:t>
            </a:r>
            <a:r>
              <a:rPr lang="en-GB" altLang="nl-NL" dirty="0" smtClean="0">
                <a:latin typeface="+mn-lt"/>
              </a:rPr>
              <a:t> </a:t>
            </a:r>
            <a:r>
              <a:rPr lang="en-GB" altLang="nl-NL" dirty="0" err="1" smtClean="0">
                <a:latin typeface="+mn-lt"/>
              </a:rPr>
              <a:t>foderintag</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I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extensiva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system: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minska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N-</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gödslingen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medan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skörden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kan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upprätthållas</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på</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en</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acceptabel</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nivå</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En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hörnstenarna</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i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ekologisk</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produktion</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p:txBody>
      </p:sp>
      <p:sp>
        <p:nvSpPr>
          <p:cNvPr id="2" name="Titel 1"/>
          <p:cNvSpPr>
            <a:spLocks noGrp="1"/>
          </p:cNvSpPr>
          <p:nvPr>
            <p:ph type="title"/>
          </p:nvPr>
        </p:nvSpPr>
        <p:spPr/>
        <p:txBody>
          <a:bodyPr/>
          <a:lstStyle/>
          <a:p>
            <a:endParaRPr lang="sv-SE" dirty="0">
              <a:solidFill>
                <a:schemeClr val="tx1"/>
              </a:solidFill>
              <a:latin typeface="+mn-lt"/>
            </a:endParaRPr>
          </a:p>
        </p:txBody>
      </p:sp>
    </p:spTree>
    <p:extLst>
      <p:ext uri="{BB962C8B-B14F-4D97-AF65-F5344CB8AC3E}">
        <p14:creationId xmlns:p14="http://schemas.microsoft.com/office/powerpoint/2010/main" val="142794308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D1AC4B7D-4803-461F-A1C9-7BA2F271F004}"/>
              </a:ext>
            </a:extLst>
          </p:cNvPr>
          <p:cNvSpPr txBox="1">
            <a:spLocks noChangeArrowheads="1"/>
          </p:cNvSpPr>
          <p:nvPr/>
        </p:nvSpPr>
        <p:spPr bwMode="auto">
          <a:xfrm>
            <a:off x="0" y="368496"/>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Slutsatser</a:t>
            </a:r>
            <a:r>
              <a:rPr kumimoji="0" lang="en-GB" altLang="nl-NL" sz="2400" b="1" i="0" u="none" strike="noStrike" kern="1200" cap="none" spc="0" normalizeH="0" baseline="0" noProof="0" dirty="0" smtClean="0">
                <a:ln>
                  <a:noFill/>
                </a:ln>
                <a:effectLst/>
                <a:uLnTx/>
                <a:uFillTx/>
                <a:latin typeface="+mn-lt"/>
                <a:ea typeface="MS PGothic" panose="020B0600070205080204" pitchFamily="34" charset="-128"/>
              </a:rPr>
              <a:t> och </a:t>
            </a:r>
            <a:r>
              <a:rPr kumimoji="0" lang="en-GB" altLang="nl-NL" sz="2400" b="1" i="0" u="none" strike="noStrike" kern="1200" cap="none" spc="0" normalizeH="0" baseline="0" noProof="0" dirty="0" err="1" smtClean="0">
                <a:ln>
                  <a:noFill/>
                </a:ln>
                <a:effectLst/>
                <a:uLnTx/>
                <a:uFillTx/>
                <a:latin typeface="+mn-lt"/>
                <a:ea typeface="MS PGothic" panose="020B0600070205080204" pitchFamily="34" charset="-128"/>
              </a:rPr>
              <a:t>framtid</a:t>
            </a:r>
            <a:endParaRPr kumimoji="0" lang="fr-FR" altLang="nl-NL" sz="2400" b="1" i="0" u="none" strike="noStrike" kern="1200" cap="none" spc="0" normalizeH="0" baseline="0" noProof="0" dirty="0">
              <a:ln>
                <a:noFill/>
              </a:ln>
              <a:effectLst/>
              <a:uLnTx/>
              <a:uFillTx/>
              <a:latin typeface="+mn-lt"/>
              <a:ea typeface="MS PGothic" panose="020B0600070205080204" pitchFamily="34" charset="-128"/>
            </a:endParaRPr>
          </a:p>
        </p:txBody>
      </p:sp>
      <p:sp>
        <p:nvSpPr>
          <p:cNvPr id="73731" name="Text Box 3">
            <a:extLst>
              <a:ext uri="{FF2B5EF4-FFF2-40B4-BE49-F238E27FC236}">
                <a16:creationId xmlns:a16="http://schemas.microsoft.com/office/drawing/2014/main" id="{B6F4B5E8-4724-488A-BA06-68782040C125}"/>
              </a:ext>
            </a:extLst>
          </p:cNvPr>
          <p:cNvSpPr txBox="1">
            <a:spLocks noChangeArrowheads="1"/>
          </p:cNvSpPr>
          <p:nvPr/>
        </p:nvSpPr>
        <p:spPr bwMode="auto">
          <a:xfrm>
            <a:off x="585717" y="1216926"/>
            <a:ext cx="8382000" cy="378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Största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svaghet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brist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på</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uthållighet</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Bete</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förekomst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trumsjuka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borde</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minimieras</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genom</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introduktionen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gener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med CT-</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syntes</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kondenserade</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tanniner</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inom</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genomet</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för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klöver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MEN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detta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lang="en-GB" altLang="nl-NL" sz="2400" dirty="0" err="1" smtClean="0">
                <a:latin typeface="+mn-lt"/>
              </a:rPr>
              <a:t>kräver</a:t>
            </a:r>
            <a:r>
              <a:rPr lang="en-GB" altLang="nl-NL" sz="2400" dirty="0" smtClean="0">
                <a:latin typeface="+mn-lt"/>
              </a:rPr>
              <a:t> </a:t>
            </a:r>
            <a:r>
              <a:rPr lang="en-GB" altLang="nl-NL" sz="2400" dirty="0" err="1" smtClean="0">
                <a:latin typeface="+mn-lt"/>
              </a:rPr>
              <a:t>konsumentacceptans</a:t>
            </a:r>
            <a:r>
              <a:rPr lang="en-GB" altLang="nl-NL" sz="2400" dirty="0" smtClean="0">
                <a:latin typeface="+mn-lt"/>
              </a:rPr>
              <a:t>! </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Konservering</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utveckling</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tekniker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som</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kan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minimera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förlusterna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blad</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a:t>
            </a:r>
            <a:r>
              <a:rPr lang="en-GB" altLang="nl-NL" sz="2400" dirty="0" smtClean="0">
                <a:latin typeface="+mn-lt"/>
              </a:rPr>
              <a:t> </a:t>
            </a:r>
            <a:r>
              <a:rPr lang="en-GB" altLang="nl-NL" sz="2400" dirty="0" err="1" smtClean="0">
                <a:latin typeface="+mn-lt"/>
              </a:rPr>
              <a:t>kontrollera</a:t>
            </a:r>
            <a:r>
              <a:rPr lang="en-GB" altLang="nl-NL" sz="2400" dirty="0" smtClean="0">
                <a:latin typeface="+mn-lt"/>
              </a:rPr>
              <a:t> </a:t>
            </a:r>
            <a:r>
              <a:rPr lang="en-GB" altLang="nl-NL" sz="2400" dirty="0" err="1" smtClean="0">
                <a:latin typeface="+mn-lt"/>
              </a:rPr>
              <a:t>buffertkapaciteten</a:t>
            </a:r>
            <a:r>
              <a:rPr lang="en-GB" altLang="nl-NL" sz="2400" dirty="0" smtClean="0">
                <a:latin typeface="+mn-lt"/>
              </a:rPr>
              <a:t>, </a:t>
            </a:r>
            <a:r>
              <a:rPr lang="en-GB" altLang="nl-NL" sz="2400" dirty="0" err="1" smtClean="0">
                <a:latin typeface="+mn-lt"/>
              </a:rPr>
              <a:t>ammoniakhalten</a:t>
            </a:r>
            <a:r>
              <a:rPr lang="en-GB" altLang="nl-NL" sz="2400" dirty="0" smtClean="0">
                <a:latin typeface="+mn-lt"/>
              </a:rPr>
              <a:t> </a:t>
            </a:r>
            <a:r>
              <a:rPr lang="en-GB" altLang="nl-NL" sz="2400" dirty="0" err="1" smtClean="0">
                <a:latin typeface="+mn-lt"/>
              </a:rPr>
              <a:t>och</a:t>
            </a:r>
            <a:r>
              <a:rPr lang="en-GB" altLang="nl-NL" sz="2400" dirty="0" smtClean="0">
                <a:latin typeface="+mn-lt"/>
              </a:rPr>
              <a:t> </a:t>
            </a:r>
            <a:r>
              <a:rPr lang="en-GB" altLang="nl-NL" sz="2400" dirty="0" err="1" smtClean="0">
                <a:latin typeface="+mn-lt"/>
              </a:rPr>
              <a:t>utveckling</a:t>
            </a:r>
            <a:r>
              <a:rPr lang="en-GB" altLang="nl-NL" sz="2400" dirty="0" smtClean="0">
                <a:latin typeface="+mn-lt"/>
              </a:rPr>
              <a:t> </a:t>
            </a:r>
            <a:r>
              <a:rPr lang="en-GB" altLang="nl-NL" sz="2400" dirty="0" err="1" smtClean="0">
                <a:latin typeface="+mn-lt"/>
              </a:rPr>
              <a:t>av</a:t>
            </a:r>
            <a:r>
              <a:rPr lang="en-GB" altLang="nl-NL" sz="2400" dirty="0" smtClean="0">
                <a:latin typeface="+mn-lt"/>
              </a:rPr>
              <a:t> </a:t>
            </a:r>
            <a:r>
              <a:rPr lang="en-GB" altLang="nl-NL" sz="2400" dirty="0" err="1" smtClean="0">
                <a:latin typeface="+mn-lt"/>
              </a:rPr>
              <a:t>oönskade</a:t>
            </a:r>
            <a:r>
              <a:rPr lang="en-GB" altLang="nl-NL" sz="2400" dirty="0" smtClean="0">
                <a:latin typeface="+mn-lt"/>
              </a:rPr>
              <a:t> </a:t>
            </a:r>
            <a:r>
              <a:rPr lang="en-GB" altLang="nl-NL" sz="2400" dirty="0" err="1" smtClean="0">
                <a:latin typeface="+mn-lt"/>
              </a:rPr>
              <a:t>mikroorganimser</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p:txBody>
      </p:sp>
      <p:sp>
        <p:nvSpPr>
          <p:cNvPr id="2" name="Titel 1"/>
          <p:cNvSpPr>
            <a:spLocks noGrp="1"/>
          </p:cNvSpPr>
          <p:nvPr>
            <p:ph type="title"/>
          </p:nvPr>
        </p:nvSpPr>
        <p:spPr/>
        <p:txBody>
          <a:bodyPr/>
          <a:lstStyle/>
          <a:p>
            <a:endParaRPr lang="sv-SE" dirty="0">
              <a:solidFill>
                <a:schemeClr val="tx1"/>
              </a:solidFill>
              <a:latin typeface="+mn-lt"/>
            </a:endParaRPr>
          </a:p>
        </p:txBody>
      </p:sp>
    </p:spTree>
    <p:extLst>
      <p:ext uri="{BB962C8B-B14F-4D97-AF65-F5344CB8AC3E}">
        <p14:creationId xmlns:p14="http://schemas.microsoft.com/office/powerpoint/2010/main" val="302378475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id="{F2CE68A8-2D11-486B-88CE-3FFFE3FF0528}"/>
              </a:ext>
            </a:extLst>
          </p:cNvPr>
          <p:cNvSpPr txBox="1">
            <a:spLocks noChangeArrowheads="1"/>
          </p:cNvSpPr>
          <p:nvPr/>
        </p:nvSpPr>
        <p:spPr bwMode="auto">
          <a:xfrm>
            <a:off x="0" y="423088"/>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914400" eaLnBrk="0" fontAlgn="base" hangingPunct="0">
              <a:spcBef>
                <a:spcPct val="0"/>
              </a:spcBef>
              <a:spcAft>
                <a:spcPct val="0"/>
              </a:spcAft>
              <a:buNone/>
              <a:defRPr/>
            </a:pPr>
            <a:r>
              <a:rPr lang="en-GB" altLang="nl-NL" sz="2400" b="1" dirty="0" err="1"/>
              <a:t>Slutsatser</a:t>
            </a:r>
            <a:r>
              <a:rPr lang="en-GB" altLang="nl-NL" sz="2400" b="1" dirty="0"/>
              <a:t> och </a:t>
            </a:r>
            <a:r>
              <a:rPr lang="en-GB" altLang="nl-NL" sz="2400" b="1" dirty="0" err="1" smtClean="0"/>
              <a:t>framtid</a:t>
            </a:r>
            <a:endParaRPr lang="fr-FR" altLang="nl-NL" sz="2400" b="1" dirty="0"/>
          </a:p>
        </p:txBody>
      </p:sp>
      <p:sp>
        <p:nvSpPr>
          <p:cNvPr id="75779" name="Text Box 3">
            <a:extLst>
              <a:ext uri="{FF2B5EF4-FFF2-40B4-BE49-F238E27FC236}">
                <a16:creationId xmlns:a16="http://schemas.microsoft.com/office/drawing/2014/main" id="{ECAD716A-A629-4172-8BF1-BF210F502242}"/>
              </a:ext>
            </a:extLst>
          </p:cNvPr>
          <p:cNvSpPr txBox="1">
            <a:spLocks noChangeArrowheads="1"/>
          </p:cNvSpPr>
          <p:nvPr/>
        </p:nvSpPr>
        <p:spPr bwMode="auto">
          <a:xfrm>
            <a:off x="381000" y="1397196"/>
            <a:ext cx="8382000" cy="378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Den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största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positiva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effekten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på</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miljön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baljväxter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minskning</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användningen</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av</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fossil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energí</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och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utsläpp</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av</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lang="en-GB" altLang="nl-NL" sz="2400" dirty="0" smtClean="0">
                <a:latin typeface="+mn-lt"/>
              </a:rPr>
              <a:t>CO</a:t>
            </a:r>
            <a:r>
              <a:rPr lang="en-GB" altLang="nl-NL" sz="2400" baseline="-25000" dirty="0" smtClean="0">
                <a:latin typeface="+mn-lt"/>
              </a:rPr>
              <a:t>2 </a:t>
            </a:r>
            <a:r>
              <a:rPr lang="en-GB" altLang="nl-NL" sz="2400" dirty="0" smtClean="0">
                <a:latin typeface="+mn-lt"/>
              </a:rPr>
              <a:t>till </a:t>
            </a:r>
            <a:r>
              <a:rPr lang="en-GB" altLang="nl-NL" sz="2400" dirty="0" err="1" smtClean="0">
                <a:latin typeface="+mn-lt"/>
              </a:rPr>
              <a:t>atmos-fären</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Kontroll</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N-</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utsläpp</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från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baljväxtbaserade</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system</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Framtida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forskning</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rPr>
              <a:t>Kvävefixering</a:t>
            </a:r>
            <a:r>
              <a:rPr kumimoji="0" lang="en-GB" altLang="nl-NL" sz="2400" i="0" u="none" strike="noStrike" kern="1200" cap="none" spc="0" normalizeH="0" baseline="0" noProof="0" dirty="0" smtClean="0">
                <a:ln>
                  <a:noFill/>
                </a:ln>
                <a:effectLst/>
                <a:uLnTx/>
                <a:uFillTx/>
                <a:latin typeface="+mn-lt"/>
              </a:rPr>
              <a:t> och </a:t>
            </a:r>
            <a:r>
              <a:rPr kumimoji="0" lang="en-GB" altLang="nl-NL" sz="2400" i="0" u="none" strike="noStrike" kern="1200" cap="none" spc="0" normalizeH="0" baseline="0" noProof="0" dirty="0" err="1" smtClean="0">
                <a:ln>
                  <a:noFill/>
                </a:ln>
                <a:effectLst/>
                <a:uLnTx/>
                <a:uFillTx/>
                <a:latin typeface="+mn-lt"/>
              </a:rPr>
              <a:t>effektivitet</a:t>
            </a:r>
            <a:r>
              <a:rPr lang="en-GB" altLang="nl-NL" sz="2400" dirty="0">
                <a:latin typeface="+mn-lt"/>
              </a:rPr>
              <a:t> </a:t>
            </a:r>
            <a:r>
              <a:rPr lang="en-GB" altLang="nl-NL" sz="2400" dirty="0" err="1" smtClean="0">
                <a:latin typeface="+mn-lt"/>
              </a:rPr>
              <a:t>i</a:t>
            </a:r>
            <a:r>
              <a:rPr lang="en-GB" altLang="nl-NL" sz="2400" dirty="0" smtClean="0">
                <a:latin typeface="+mn-lt"/>
              </a:rPr>
              <a:t> N-</a:t>
            </a:r>
            <a:r>
              <a:rPr lang="en-GB" altLang="nl-NL" sz="2400" dirty="0" err="1" smtClean="0">
                <a:latin typeface="+mn-lt"/>
              </a:rPr>
              <a:t>utnytt</a:t>
            </a:r>
            <a:r>
              <a:rPr lang="en-GB" altLang="nl-NL" sz="2400" dirty="0" smtClean="0">
                <a:latin typeface="+mn-lt"/>
              </a:rPr>
              <a:t>-</a:t>
            </a:r>
            <a:r>
              <a:rPr lang="en-GB" altLang="nl-NL" sz="2400" dirty="0" err="1" smtClean="0">
                <a:latin typeface="+mn-lt"/>
              </a:rPr>
              <a:t>jandet</a:t>
            </a:r>
            <a:r>
              <a:rPr lang="en-GB" altLang="nl-NL" sz="2400" dirty="0" smtClean="0">
                <a:latin typeface="+mn-lt"/>
              </a:rPr>
              <a:t> </a:t>
            </a:r>
            <a:r>
              <a:rPr lang="en-GB" altLang="nl-NL" sz="2400" dirty="0" err="1" smtClean="0">
                <a:latin typeface="+mn-lt"/>
              </a:rPr>
              <a:t>hos</a:t>
            </a:r>
            <a:r>
              <a:rPr lang="en-GB" altLang="nl-NL" sz="2400" dirty="0" smtClean="0">
                <a:latin typeface="+mn-lt"/>
              </a:rPr>
              <a:t> </a:t>
            </a:r>
            <a:r>
              <a:rPr lang="en-GB" altLang="nl-NL" sz="2400" dirty="0" err="1" smtClean="0">
                <a:latin typeface="+mn-lt"/>
              </a:rPr>
              <a:t>andra</a:t>
            </a:r>
            <a:r>
              <a:rPr lang="en-GB" altLang="nl-NL" sz="2400" dirty="0" smtClean="0">
                <a:latin typeface="+mn-lt"/>
              </a:rPr>
              <a:t> </a:t>
            </a:r>
            <a:r>
              <a:rPr lang="en-GB" altLang="nl-NL" sz="2400" dirty="0" err="1" smtClean="0">
                <a:latin typeface="+mn-lt"/>
              </a:rPr>
              <a:t>baljväxter</a:t>
            </a:r>
            <a:r>
              <a:rPr lang="en-GB" altLang="nl-NL" sz="2400" dirty="0" smtClean="0">
                <a:latin typeface="+mn-lt"/>
              </a:rPr>
              <a:t> </a:t>
            </a:r>
            <a:r>
              <a:rPr lang="en-GB" altLang="nl-NL" sz="2400" dirty="0" err="1" smtClean="0">
                <a:latin typeface="+mn-lt"/>
              </a:rPr>
              <a:t>än</a:t>
            </a:r>
            <a:r>
              <a:rPr lang="en-GB" altLang="nl-NL" sz="2400" dirty="0" smtClean="0">
                <a:latin typeface="+mn-lt"/>
              </a:rPr>
              <a:t> </a:t>
            </a:r>
            <a:r>
              <a:rPr lang="en-GB" altLang="nl-NL" sz="2400" dirty="0" err="1" smtClean="0">
                <a:latin typeface="+mn-lt"/>
              </a:rPr>
              <a:t>vitklöver</a:t>
            </a:r>
            <a:r>
              <a:rPr lang="en-GB" altLang="nl-NL" sz="2400" dirty="0" smtClean="0">
                <a:latin typeface="+mn-lt"/>
              </a:rPr>
              <a:t> </a:t>
            </a:r>
            <a:r>
              <a:rPr lang="en-GB" altLang="nl-NL" sz="2400" dirty="0" err="1" smtClean="0">
                <a:latin typeface="+mn-lt"/>
              </a:rPr>
              <a:t>samt</a:t>
            </a:r>
            <a:r>
              <a:rPr lang="en-GB" altLang="nl-NL" sz="2400" dirty="0" smtClean="0">
                <a:latin typeface="+mn-lt"/>
              </a:rPr>
              <a:t> </a:t>
            </a:r>
            <a:r>
              <a:rPr lang="en-GB" altLang="nl-NL" sz="2400" dirty="0">
                <a:latin typeface="+mn-lt"/>
              </a:rPr>
              <a:t>med </a:t>
            </a:r>
            <a:r>
              <a:rPr lang="en-GB" altLang="nl-NL" sz="2400" dirty="0" err="1">
                <a:latin typeface="+mn-lt"/>
              </a:rPr>
              <a:t>hjälp</a:t>
            </a:r>
            <a:r>
              <a:rPr lang="en-GB" altLang="nl-NL" sz="2400" dirty="0">
                <a:latin typeface="+mn-lt"/>
              </a:rPr>
              <a:t> </a:t>
            </a:r>
            <a:r>
              <a:rPr lang="en-GB" altLang="nl-NL" sz="2400" dirty="0" err="1">
                <a:latin typeface="+mn-lt"/>
              </a:rPr>
              <a:t>av</a:t>
            </a:r>
            <a:r>
              <a:rPr lang="en-GB" altLang="nl-NL" sz="2400" dirty="0">
                <a:latin typeface="+mn-lt"/>
              </a:rPr>
              <a:t> </a:t>
            </a:r>
            <a:r>
              <a:rPr lang="en-GB" altLang="nl-NL" sz="2400" dirty="0" smtClean="0">
                <a:latin typeface="+mn-lt"/>
              </a:rPr>
              <a:t>till-</a:t>
            </a:r>
            <a:r>
              <a:rPr lang="en-GB" altLang="nl-NL" sz="2400" dirty="0" err="1" smtClean="0">
                <a:latin typeface="+mn-lt"/>
              </a:rPr>
              <a:t>förlitliga</a:t>
            </a:r>
            <a:r>
              <a:rPr lang="en-GB" altLang="nl-NL" sz="2400" dirty="0" smtClean="0">
                <a:latin typeface="+mn-lt"/>
              </a:rPr>
              <a:t> </a:t>
            </a:r>
            <a:r>
              <a:rPr lang="en-GB" altLang="nl-NL" sz="2400" dirty="0" err="1">
                <a:latin typeface="+mn-lt"/>
              </a:rPr>
              <a:t>indikatorer</a:t>
            </a:r>
            <a:r>
              <a:rPr lang="en-GB" altLang="nl-NL" sz="2400" dirty="0">
                <a:latin typeface="+mn-lt"/>
              </a:rPr>
              <a:t> </a:t>
            </a:r>
            <a:r>
              <a:rPr lang="en-GB" altLang="nl-NL" sz="2400" dirty="0" err="1" smtClean="0">
                <a:latin typeface="+mn-lt"/>
              </a:rPr>
              <a:t>utvärdera</a:t>
            </a:r>
            <a:r>
              <a:rPr lang="en-GB" altLang="nl-NL" sz="2400" dirty="0" smtClean="0">
                <a:latin typeface="+mn-lt"/>
              </a:rPr>
              <a:t> </a:t>
            </a:r>
            <a:r>
              <a:rPr lang="en-GB" altLang="nl-NL" sz="2400" dirty="0" err="1" smtClean="0">
                <a:latin typeface="+mn-lt"/>
              </a:rPr>
              <a:t>inverkan</a:t>
            </a:r>
            <a:r>
              <a:rPr lang="en-GB" altLang="nl-NL" sz="2400" dirty="0" smtClean="0">
                <a:latin typeface="+mn-lt"/>
              </a:rPr>
              <a:t> </a:t>
            </a:r>
            <a:r>
              <a:rPr lang="en-GB" altLang="nl-NL" sz="2400" dirty="0" err="1" smtClean="0">
                <a:latin typeface="+mn-lt"/>
              </a:rPr>
              <a:t>på</a:t>
            </a:r>
            <a:r>
              <a:rPr lang="en-GB" altLang="nl-NL" sz="2400" dirty="0" smtClean="0">
                <a:latin typeface="+mn-lt"/>
              </a:rPr>
              <a:t> </a:t>
            </a:r>
            <a:r>
              <a:rPr lang="en-GB" altLang="nl-NL" sz="2400" dirty="0" err="1" smtClean="0">
                <a:latin typeface="+mn-lt"/>
              </a:rPr>
              <a:t>miljön</a:t>
            </a:r>
            <a:r>
              <a:rPr lang="en-GB" altLang="nl-NL" sz="2400" dirty="0" smtClean="0">
                <a:latin typeface="+mn-lt"/>
              </a:rPr>
              <a:t> </a:t>
            </a:r>
            <a:r>
              <a:rPr lang="en-GB" altLang="nl-NL" sz="2400" dirty="0" err="1" smtClean="0">
                <a:latin typeface="+mn-lt"/>
              </a:rPr>
              <a:t>av</a:t>
            </a:r>
            <a:r>
              <a:rPr lang="en-GB" altLang="nl-NL" sz="2400" dirty="0" smtClean="0">
                <a:latin typeface="+mn-lt"/>
              </a:rPr>
              <a:t> </a:t>
            </a:r>
            <a:r>
              <a:rPr lang="en-GB" altLang="nl-NL" sz="2400" dirty="0" err="1" smtClean="0">
                <a:latin typeface="+mn-lt"/>
              </a:rPr>
              <a:t>baljväxt-baserade</a:t>
            </a:r>
            <a:r>
              <a:rPr lang="en-GB" altLang="nl-NL" sz="2400" dirty="0" smtClean="0">
                <a:latin typeface="+mn-lt"/>
              </a:rPr>
              <a:t> system </a:t>
            </a:r>
            <a:r>
              <a:rPr lang="en-GB" altLang="nl-NL" sz="2400" dirty="0" err="1" smtClean="0">
                <a:latin typeface="+mn-lt"/>
              </a:rPr>
              <a:t>jämfört</a:t>
            </a:r>
            <a:r>
              <a:rPr lang="en-GB" altLang="nl-NL" sz="2400" dirty="0" smtClean="0">
                <a:latin typeface="+mn-lt"/>
              </a:rPr>
              <a:t> med </a:t>
            </a:r>
            <a:r>
              <a:rPr lang="en-GB" altLang="nl-NL" sz="2400" dirty="0" err="1" smtClean="0">
                <a:latin typeface="+mn-lt"/>
              </a:rPr>
              <a:t>andra</a:t>
            </a:r>
            <a:r>
              <a:rPr lang="en-GB" altLang="nl-NL" sz="2400" dirty="0" smtClean="0">
                <a:latin typeface="+mn-lt"/>
              </a:rPr>
              <a:t> system</a:t>
            </a:r>
            <a:endParaRPr kumimoji="0" lang="en-GB" altLang="nl-NL" sz="2400" i="0" u="none" strike="noStrike" kern="1200" cap="none" spc="0" normalizeH="0" baseline="0" noProof="0" dirty="0">
              <a:ln>
                <a:noFill/>
              </a:ln>
              <a:effectLst/>
              <a:uLnTx/>
              <a:uFillTx/>
              <a:latin typeface="+mn-lt"/>
            </a:endParaRPr>
          </a:p>
        </p:txBody>
      </p:sp>
      <p:sp>
        <p:nvSpPr>
          <p:cNvPr id="2" name="Titel 1"/>
          <p:cNvSpPr>
            <a:spLocks noGrp="1"/>
          </p:cNvSpPr>
          <p:nvPr>
            <p:ph type="title"/>
          </p:nvPr>
        </p:nvSpPr>
        <p:spPr/>
        <p:txBody>
          <a:bodyPr/>
          <a:lstStyle/>
          <a:p>
            <a:endParaRPr lang="sv-SE" dirty="0">
              <a:solidFill>
                <a:schemeClr val="tx1"/>
              </a:solidFill>
              <a:latin typeface="+mn-lt"/>
            </a:endParaRPr>
          </a:p>
        </p:txBody>
      </p:sp>
    </p:spTree>
    <p:extLst>
      <p:ext uri="{BB962C8B-B14F-4D97-AF65-F5344CB8AC3E}">
        <p14:creationId xmlns:p14="http://schemas.microsoft.com/office/powerpoint/2010/main" val="47232558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a:extLst>
              <a:ext uri="{FF2B5EF4-FFF2-40B4-BE49-F238E27FC236}">
                <a16:creationId xmlns:a16="http://schemas.microsoft.com/office/drawing/2014/main" id="{F4DB08DF-4A59-4B13-980F-7E8901B57E9D}"/>
              </a:ext>
            </a:extLst>
          </p:cNvPr>
          <p:cNvSpPr txBox="1">
            <a:spLocks noChangeArrowheads="1"/>
          </p:cNvSpPr>
          <p:nvPr/>
        </p:nvSpPr>
        <p:spPr bwMode="auto">
          <a:xfrm>
            <a:off x="-350945" y="423221"/>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914400" eaLnBrk="0" fontAlgn="base" hangingPunct="0">
              <a:spcBef>
                <a:spcPct val="0"/>
              </a:spcBef>
              <a:spcAft>
                <a:spcPct val="0"/>
              </a:spcAft>
              <a:buNone/>
              <a:defRPr/>
            </a:pPr>
            <a:r>
              <a:rPr lang="en-GB" altLang="nl-NL" sz="2400" b="1" dirty="0" err="1"/>
              <a:t>Slutsatser</a:t>
            </a:r>
            <a:r>
              <a:rPr lang="en-GB" altLang="nl-NL" sz="2400" b="1" dirty="0"/>
              <a:t> och </a:t>
            </a:r>
            <a:r>
              <a:rPr lang="en-GB" altLang="nl-NL" sz="2400" b="1" dirty="0" err="1" smtClean="0"/>
              <a:t>framtid</a:t>
            </a:r>
            <a:endParaRPr lang="fr-FR" altLang="nl-NL" sz="2400" b="1" dirty="0"/>
          </a:p>
        </p:txBody>
      </p:sp>
      <p:sp>
        <p:nvSpPr>
          <p:cNvPr id="77827" name="Text Box 3">
            <a:extLst>
              <a:ext uri="{FF2B5EF4-FFF2-40B4-BE49-F238E27FC236}">
                <a16:creationId xmlns:a16="http://schemas.microsoft.com/office/drawing/2014/main" id="{79DAD16C-206B-4F7B-9B11-8E34D434DA2B}"/>
              </a:ext>
            </a:extLst>
          </p:cNvPr>
          <p:cNvSpPr txBox="1">
            <a:spLocks noChangeArrowheads="1"/>
          </p:cNvSpPr>
          <p:nvPr/>
        </p:nvSpPr>
        <p:spPr bwMode="auto">
          <a:xfrm>
            <a:off x="260927" y="1288472"/>
            <a:ext cx="8382000" cy="477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För</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animalieproducenter</a:t>
            </a:r>
            <a:r>
              <a:rPr lang="en-GB" altLang="nl-NL" sz="2400" dirty="0" smtClean="0">
                <a:latin typeface="+mn-lt"/>
              </a:rPr>
              <a:t>, valet </a:t>
            </a:r>
            <a:r>
              <a:rPr lang="en-GB" altLang="nl-NL" sz="2400" dirty="0" err="1" smtClean="0">
                <a:latin typeface="+mn-lt"/>
              </a:rPr>
              <a:t>av</a:t>
            </a:r>
            <a:r>
              <a:rPr lang="en-GB" altLang="nl-NL" sz="2400" dirty="0" smtClean="0">
                <a:latin typeface="+mn-lt"/>
              </a:rPr>
              <a:t> </a:t>
            </a:r>
            <a:r>
              <a:rPr lang="en-GB" altLang="nl-NL" sz="2400" dirty="0" err="1" smtClean="0">
                <a:latin typeface="+mn-lt"/>
              </a:rPr>
              <a:t>baljväxt</a:t>
            </a:r>
            <a:r>
              <a:rPr lang="en-GB" altLang="nl-NL" sz="2400" dirty="0" smtClean="0">
                <a:latin typeface="+mn-lt"/>
              </a:rPr>
              <a:t>/</a:t>
            </a:r>
            <a:r>
              <a:rPr lang="en-GB" altLang="nl-NL" sz="2400" dirty="0" err="1" smtClean="0">
                <a:latin typeface="+mn-lt"/>
              </a:rPr>
              <a:t>gräsbaserade</a:t>
            </a:r>
            <a:r>
              <a:rPr lang="en-GB" altLang="nl-NL" sz="2400" dirty="0" smtClean="0">
                <a:latin typeface="+mn-lt"/>
              </a:rPr>
              <a:t> </a:t>
            </a:r>
            <a:r>
              <a:rPr lang="en-GB" altLang="nl-NL" sz="2400" dirty="0" err="1" smtClean="0">
                <a:latin typeface="+mn-lt"/>
              </a:rPr>
              <a:t>vallar</a:t>
            </a:r>
            <a:r>
              <a:rPr lang="en-GB" altLang="nl-NL" sz="2400" dirty="0">
                <a:latin typeface="+mn-lt"/>
              </a:rPr>
              <a:t>:</a:t>
            </a:r>
            <a:r>
              <a:rPr lang="en-GB" altLang="nl-NL" sz="2400" dirty="0" smtClean="0">
                <a:latin typeface="+mn-lt"/>
              </a:rPr>
              <a:t> </a:t>
            </a:r>
            <a:r>
              <a:rPr lang="en-GB" altLang="nl-NL" sz="2400" dirty="0" err="1" smtClean="0">
                <a:latin typeface="+mn-lt"/>
              </a:rPr>
              <a:t>avvägning</a:t>
            </a:r>
            <a:r>
              <a:rPr lang="en-GB" altLang="nl-NL" sz="2400" dirty="0" smtClean="0">
                <a:latin typeface="+mn-lt"/>
              </a:rPr>
              <a:t> </a:t>
            </a:r>
            <a:r>
              <a:rPr lang="en-GB" altLang="nl-NL" sz="2400" dirty="0" err="1" smtClean="0">
                <a:latin typeface="+mn-lt"/>
              </a:rPr>
              <a:t>mellan</a:t>
            </a:r>
            <a:r>
              <a:rPr lang="en-GB" altLang="nl-NL" sz="2400" dirty="0" smtClean="0">
                <a:latin typeface="+mn-lt"/>
              </a:rPr>
              <a:t> </a:t>
            </a:r>
            <a:r>
              <a:rPr lang="en-GB" altLang="nl-NL" sz="2400" dirty="0" err="1" smtClean="0">
                <a:latin typeface="+mn-lt"/>
              </a:rPr>
              <a:t>produktion</a:t>
            </a:r>
            <a:r>
              <a:rPr lang="en-GB" altLang="nl-NL" sz="2400" dirty="0" smtClean="0">
                <a:latin typeface="+mn-lt"/>
              </a:rPr>
              <a:t> per </a:t>
            </a:r>
            <a:r>
              <a:rPr lang="en-GB" altLang="nl-NL" sz="2400" dirty="0" err="1" smtClean="0">
                <a:latin typeface="+mn-lt"/>
              </a:rPr>
              <a:t>djur</a:t>
            </a:r>
            <a:r>
              <a:rPr lang="en-GB" altLang="nl-NL" sz="2400" dirty="0" smtClean="0">
                <a:latin typeface="+mn-lt"/>
              </a:rPr>
              <a:t> </a:t>
            </a:r>
            <a:r>
              <a:rPr lang="en-GB" altLang="nl-NL" sz="2400" dirty="0" err="1" smtClean="0">
                <a:latin typeface="+mn-lt"/>
              </a:rPr>
              <a:t>och</a:t>
            </a:r>
            <a:r>
              <a:rPr lang="en-GB" altLang="nl-NL" sz="2400" dirty="0" smtClean="0">
                <a:latin typeface="+mn-lt"/>
              </a:rPr>
              <a:t> </a:t>
            </a:r>
            <a:r>
              <a:rPr lang="en-GB" altLang="nl-NL" sz="2400" dirty="0" err="1" smtClean="0">
                <a:latin typeface="+mn-lt"/>
              </a:rPr>
              <a:t>produktion</a:t>
            </a:r>
            <a:r>
              <a:rPr lang="en-GB" altLang="nl-NL" sz="2400" dirty="0" smtClean="0">
                <a:latin typeface="+mn-lt"/>
              </a:rPr>
              <a:t> per </a:t>
            </a:r>
            <a:r>
              <a:rPr lang="en-GB" altLang="nl-NL" sz="2400" dirty="0" err="1" smtClean="0">
                <a:latin typeface="+mn-lt"/>
              </a:rPr>
              <a:t>hektar</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171450" indent="-171450" algn="just" defTabSz="914400" eaLnBrk="0" fontAlgn="base" hangingPunct="0">
              <a:spcBef>
                <a:spcPct val="0"/>
              </a:spcBef>
              <a:spcAft>
                <a:spcPct val="0"/>
              </a:spcAft>
              <a:defRPr/>
            </a:pPr>
            <a:endParaRPr kumimoji="0" lang="en-GB" altLang="nl-NL" sz="12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Grundläggande</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anpassning</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grovfoderbaserade</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system</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a:t>
            </a:r>
            <a:r>
              <a:rPr kumimoji="0" lang="en-GB" altLang="nl-NL" sz="2400" i="0" u="none" strike="noStrike" kern="1200" cap="none" spc="0" normalizeH="0" baseline="0" noProof="0" dirty="0" err="1">
                <a:ln>
                  <a:noFill/>
                </a:ln>
                <a:effectLst/>
                <a:uLnTx/>
                <a:uFillTx/>
                <a:latin typeface="+mn-lt"/>
                <a:ea typeface="MS PGothic" panose="020B0600070205080204" pitchFamily="34" charset="-128"/>
              </a:rPr>
              <a:t>Rochon</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 </a:t>
            </a:r>
            <a:r>
              <a:rPr kumimoji="0" lang="en-GB" altLang="nl-NL" sz="2400" i="1" u="none" strike="noStrike" kern="1200" cap="none" spc="0" normalizeH="0" baseline="0" noProof="0" dirty="0">
                <a:ln>
                  <a:noFill/>
                </a:ln>
                <a:effectLst/>
                <a:uLnTx/>
                <a:uFillTx/>
                <a:latin typeface="+mn-lt"/>
                <a:ea typeface="MS PGothic" panose="020B0600070205080204" pitchFamily="34" charset="-128"/>
              </a:rPr>
              <a:t>et al.</a:t>
            </a:r>
            <a:r>
              <a:rPr kumimoji="0" lang="en-GB" altLang="nl-NL" sz="2400" i="0" u="none" strike="noStrike" kern="1200" cap="none" spc="0" normalizeH="0" baseline="0" noProof="0" dirty="0">
                <a:ln>
                  <a:noFill/>
                </a:ln>
                <a:effectLst/>
                <a:uLnTx/>
                <a:uFillTx/>
                <a:latin typeface="+mn-lt"/>
                <a:ea typeface="MS PGothic" panose="020B0600070205080204" pitchFamily="34" charset="-128"/>
              </a:rPr>
              <a:t>, 2004):</a:t>
            </a:r>
          </a:p>
          <a:p>
            <a:pPr marL="1085850" lvl="1" indent="-342900" algn="just" defTabSz="914400" eaLnBrk="0" fontAlgn="base" hangingPunct="0">
              <a:spcBef>
                <a:spcPct val="0"/>
              </a:spcBef>
              <a:spcAft>
                <a:spcPct val="0"/>
              </a:spcAft>
              <a:defRPr/>
            </a:pPr>
            <a:r>
              <a:rPr lang="en-GB" altLang="nl-NL" sz="2000" dirty="0" err="1" smtClean="0">
                <a:latin typeface="+mn-lt"/>
              </a:rPr>
              <a:t>mer</a:t>
            </a:r>
            <a:r>
              <a:rPr lang="en-GB" altLang="nl-NL" sz="2000" dirty="0" smtClean="0">
                <a:latin typeface="+mn-lt"/>
              </a:rPr>
              <a:t> </a:t>
            </a:r>
            <a:r>
              <a:rPr lang="en-GB" altLang="nl-NL" sz="2000" dirty="0" err="1" smtClean="0">
                <a:latin typeface="+mn-lt"/>
              </a:rPr>
              <a:t>extensivt</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1085850" lvl="1" indent="-342900" algn="just" defTabSz="914400" eaLnBrk="0" fontAlgn="base" hangingPunct="0">
              <a:spcBef>
                <a:spcPct val="0"/>
              </a:spcBef>
              <a:spcAft>
                <a:spcPct val="0"/>
              </a:spcAft>
              <a:defRPr/>
            </a:pP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förlängning</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betessäsongen</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1085850" lvl="1" indent="-342900" algn="just" defTabSz="914400" eaLnBrk="0" fontAlgn="base" hangingPunct="0">
              <a:spcBef>
                <a:spcPct val="0"/>
              </a:spcBef>
              <a:spcAft>
                <a:spcPct val="0"/>
              </a:spcAft>
              <a:defRPr/>
            </a:pP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minskning</a:t>
            </a:r>
            <a:r>
              <a:rPr kumimoji="0" lang="en-GB" altLang="nl-NL" sz="2000" i="0" u="none" strike="noStrike" kern="1200" cap="none" spc="0" normalizeH="0" noProof="0" dirty="0" smtClean="0">
                <a:ln>
                  <a:noFill/>
                </a:ln>
                <a:effectLst/>
                <a:uLnTx/>
                <a:uFillTx/>
                <a:latin typeface="+mn-lt"/>
                <a:ea typeface="MS PGothic" panose="020B0600070205080204" pitchFamily="34" charset="-128"/>
              </a:rPr>
              <a:t> </a:t>
            </a:r>
            <a:r>
              <a:rPr lang="en-GB" altLang="nl-NL" sz="2000" dirty="0" err="1" smtClean="0">
                <a:latin typeface="+mn-lt"/>
              </a:rPr>
              <a:t>av</a:t>
            </a:r>
            <a:r>
              <a:rPr lang="en-GB" altLang="nl-NL" sz="2000" dirty="0" smtClean="0">
                <a:latin typeface="+mn-lt"/>
              </a:rPr>
              <a:t> </a:t>
            </a:r>
            <a:r>
              <a:rPr lang="en-GB" altLang="nl-NL" sz="2000" dirty="0" err="1" smtClean="0">
                <a:latin typeface="+mn-lt"/>
              </a:rPr>
              <a:t>konservering</a:t>
            </a:r>
            <a:r>
              <a:rPr lang="en-GB" altLang="nl-NL" sz="2000" dirty="0" smtClean="0">
                <a:latin typeface="+mn-lt"/>
              </a:rPr>
              <a:t> </a:t>
            </a:r>
            <a:r>
              <a:rPr lang="en-GB" altLang="nl-NL" sz="2000" dirty="0" err="1" smtClean="0">
                <a:latin typeface="+mn-lt"/>
              </a:rPr>
              <a:t>av</a:t>
            </a:r>
            <a:r>
              <a:rPr lang="en-GB" altLang="nl-NL" sz="2000" dirty="0" smtClean="0">
                <a:latin typeface="+mn-lt"/>
              </a:rPr>
              <a:t> </a:t>
            </a:r>
            <a:r>
              <a:rPr lang="en-GB" altLang="nl-NL" sz="2000" dirty="0" err="1" smtClean="0">
                <a:latin typeface="+mn-lt"/>
              </a:rPr>
              <a:t>foderresurser</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1085850" lvl="1" indent="-342900" algn="just" defTabSz="914400" eaLnBrk="0" fontAlgn="base" hangingPunct="0">
              <a:spcBef>
                <a:spcPct val="0"/>
              </a:spcBef>
              <a:spcAft>
                <a:spcPct val="0"/>
              </a:spcAft>
              <a:defRPr/>
            </a:pP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minskning</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mängden</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kraftfoder</a:t>
            </a:r>
            <a:r>
              <a:rPr lang="en-GB" altLang="nl-NL" sz="2000" dirty="0">
                <a:latin typeface="+mn-lt"/>
              </a:rPr>
              <a:t> </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per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liter</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mjölk</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p>
          <a:p>
            <a:pPr marL="1085850" lvl="1" indent="-342900" algn="just" defTabSz="914400" eaLnBrk="0" fontAlgn="base" hangingPunct="0">
              <a:spcBef>
                <a:spcPct val="0"/>
              </a:spcBef>
              <a:spcAft>
                <a:spcPct val="0"/>
              </a:spcAft>
              <a:defRPr/>
            </a:pPr>
            <a:r>
              <a:rPr lang="en-GB" altLang="nl-NL" sz="2000" dirty="0" err="1">
                <a:latin typeface="+mn-lt"/>
              </a:rPr>
              <a:t>i</a:t>
            </a:r>
            <a:r>
              <a:rPr lang="en-GB" altLang="nl-NL" sz="2000" dirty="0" err="1" smtClean="0">
                <a:latin typeface="+mn-lt"/>
              </a:rPr>
              <a:t>ntroduktion</a:t>
            </a:r>
            <a:r>
              <a:rPr lang="en-GB" altLang="nl-NL" sz="2000" dirty="0" smtClean="0">
                <a:latin typeface="+mn-lt"/>
              </a:rPr>
              <a:t> </a:t>
            </a:r>
            <a:r>
              <a:rPr lang="en-GB" altLang="nl-NL" sz="2000" dirty="0" err="1" smtClean="0">
                <a:latin typeface="+mn-lt"/>
              </a:rPr>
              <a:t>av</a:t>
            </a:r>
            <a:r>
              <a:rPr lang="en-GB" altLang="nl-NL" sz="2000" dirty="0" smtClean="0">
                <a:latin typeface="+mn-lt"/>
              </a:rPr>
              <a:t> </a:t>
            </a:r>
            <a:r>
              <a:rPr lang="en-GB" altLang="nl-NL" sz="2000" dirty="0" err="1" smtClean="0">
                <a:latin typeface="+mn-lt"/>
              </a:rPr>
              <a:t>nya</a:t>
            </a:r>
            <a:r>
              <a:rPr lang="en-GB" altLang="nl-NL" sz="2000" dirty="0" smtClean="0">
                <a:latin typeface="+mn-lt"/>
              </a:rPr>
              <a:t> </a:t>
            </a:r>
            <a:r>
              <a:rPr lang="en-GB" altLang="nl-NL" sz="2000" dirty="0" err="1" smtClean="0">
                <a:latin typeface="+mn-lt"/>
              </a:rPr>
              <a:t>skötselrutiner</a:t>
            </a:r>
            <a:r>
              <a:rPr lang="en-GB" altLang="nl-NL" sz="2000" dirty="0" smtClean="0">
                <a:latin typeface="+mn-lt"/>
              </a:rPr>
              <a:t> och </a:t>
            </a:r>
            <a:r>
              <a:rPr lang="en-GB" altLang="nl-NL" sz="2000" dirty="0" err="1" smtClean="0">
                <a:latin typeface="+mn-lt"/>
              </a:rPr>
              <a:t>skötselsystem</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171450" indent="-171450" algn="just" defTabSz="914400" eaLnBrk="0" fontAlgn="base" hangingPunct="0">
              <a:spcBef>
                <a:spcPct val="0"/>
              </a:spcBef>
              <a:spcAft>
                <a:spcPct val="0"/>
              </a:spcAft>
              <a:defRPr/>
            </a:pPr>
            <a:endParaRPr kumimoji="0" lang="en-GB" altLang="nl-NL" sz="1200" i="0" u="none" strike="noStrike" kern="1200" cap="none" spc="0" normalizeH="0" baseline="0" noProof="0" dirty="0">
              <a:ln>
                <a:noFill/>
              </a:ln>
              <a:effectLst/>
              <a:uLnTx/>
              <a:uFillTx/>
              <a:latin typeface="+mn-lt"/>
              <a:ea typeface="MS PGothic" panose="020B0600070205080204" pitchFamily="34" charset="-128"/>
            </a:endParaRPr>
          </a:p>
          <a:p>
            <a:pPr marL="171450" indent="-171450" algn="just" defTabSz="914400" eaLnBrk="0" fontAlgn="base" hangingPunct="0">
              <a:spcBef>
                <a:spcPct val="0"/>
              </a:spcBef>
              <a:spcAft>
                <a:spcPct val="0"/>
              </a:spcAft>
              <a:defRPr/>
            </a:pPr>
            <a:endParaRPr kumimoji="0" lang="en-GB" altLang="nl-NL" sz="12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Inom</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lang="en-GB" altLang="nl-NL" sz="2400" dirty="0" err="1">
                <a:latin typeface="+mn-lt"/>
              </a:rPr>
              <a:t>mjölkproduktionen</a:t>
            </a:r>
            <a:r>
              <a:rPr lang="en-GB" altLang="nl-NL" sz="2400" dirty="0">
                <a:latin typeface="+mn-lt"/>
              </a:rPr>
              <a:t> </a:t>
            </a:r>
            <a:r>
              <a:rPr lang="en-GB" altLang="nl-NL" sz="2400" dirty="0" err="1">
                <a:latin typeface="+mn-lt"/>
              </a:rPr>
              <a:t>skulle</a:t>
            </a:r>
            <a:r>
              <a:rPr lang="en-GB" altLang="nl-NL" sz="2400" dirty="0">
                <a:latin typeface="+mn-lt"/>
              </a:rPr>
              <a:t> </a:t>
            </a:r>
            <a:r>
              <a:rPr lang="en-GB" altLang="nl-NL" sz="2400" dirty="0" err="1">
                <a:latin typeface="+mn-lt"/>
              </a:rPr>
              <a:t>ej</a:t>
            </a:r>
            <a:r>
              <a:rPr lang="en-GB" altLang="nl-NL" sz="2400" dirty="0">
                <a:latin typeface="+mn-lt"/>
              </a:rPr>
              <a:t> </a:t>
            </a:r>
            <a:r>
              <a:rPr lang="en-GB" altLang="nl-NL" sz="2400" dirty="0" err="1">
                <a:latin typeface="+mn-lt"/>
              </a:rPr>
              <a:t>jakten</a:t>
            </a:r>
            <a:r>
              <a:rPr lang="en-GB" altLang="nl-NL" sz="2400" dirty="0">
                <a:latin typeface="+mn-lt"/>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på</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en</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större</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avkast-ning</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per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ko</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vara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förenlig</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med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dessa</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lang="en-GB" altLang="nl-NL" sz="2400" dirty="0" err="1" smtClean="0">
                <a:latin typeface="+mn-lt"/>
              </a:rPr>
              <a:t>nya</a:t>
            </a:r>
            <a:r>
              <a:rPr lang="en-GB" altLang="nl-NL" sz="2400" dirty="0" smtClean="0">
                <a:latin typeface="+mn-lt"/>
              </a:rPr>
              <a:t> </a:t>
            </a:r>
            <a:r>
              <a:rPr lang="en-GB" altLang="nl-NL" sz="2400" dirty="0" err="1" smtClean="0">
                <a:latin typeface="+mn-lt"/>
              </a:rPr>
              <a:t>mål</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p:txBody>
      </p:sp>
      <p:sp>
        <p:nvSpPr>
          <p:cNvPr id="2" name="Titel 1"/>
          <p:cNvSpPr>
            <a:spLocks noGrp="1"/>
          </p:cNvSpPr>
          <p:nvPr>
            <p:ph type="title"/>
          </p:nvPr>
        </p:nvSpPr>
        <p:spPr/>
        <p:txBody>
          <a:bodyPr/>
          <a:lstStyle/>
          <a:p>
            <a:endParaRPr lang="sv-SE" dirty="0">
              <a:solidFill>
                <a:schemeClr val="tx1"/>
              </a:solidFill>
              <a:latin typeface="+mn-lt"/>
            </a:endParaRPr>
          </a:p>
        </p:txBody>
      </p:sp>
    </p:spTree>
    <p:extLst>
      <p:ext uri="{BB962C8B-B14F-4D97-AF65-F5344CB8AC3E}">
        <p14:creationId xmlns:p14="http://schemas.microsoft.com/office/powerpoint/2010/main" val="279597294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a:extLst>
              <a:ext uri="{FF2B5EF4-FFF2-40B4-BE49-F238E27FC236}">
                <a16:creationId xmlns:a16="http://schemas.microsoft.com/office/drawing/2014/main" id="{3E8E03EB-4B78-40CE-AF2F-C1C16DA6DB69}"/>
              </a:ext>
            </a:extLst>
          </p:cNvPr>
          <p:cNvSpPr txBox="1">
            <a:spLocks noChangeArrowheads="1"/>
          </p:cNvSpPr>
          <p:nvPr/>
        </p:nvSpPr>
        <p:spPr bwMode="auto">
          <a:xfrm>
            <a:off x="0" y="39579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914400" eaLnBrk="0" fontAlgn="base" hangingPunct="0">
              <a:spcBef>
                <a:spcPct val="0"/>
              </a:spcBef>
              <a:spcAft>
                <a:spcPct val="0"/>
              </a:spcAft>
              <a:buNone/>
              <a:defRPr/>
            </a:pPr>
            <a:r>
              <a:rPr lang="en-GB" altLang="nl-NL" sz="2400" b="1" dirty="0" err="1"/>
              <a:t>Slutsatser</a:t>
            </a:r>
            <a:r>
              <a:rPr lang="en-GB" altLang="nl-NL" sz="2400" b="1" dirty="0"/>
              <a:t> och </a:t>
            </a:r>
            <a:r>
              <a:rPr lang="en-GB" altLang="nl-NL" sz="2400" b="1" dirty="0" err="1" smtClean="0"/>
              <a:t>framtid</a:t>
            </a:r>
            <a:endParaRPr lang="fr-FR" altLang="nl-NL" sz="2400" b="1" dirty="0"/>
          </a:p>
        </p:txBody>
      </p:sp>
      <p:sp>
        <p:nvSpPr>
          <p:cNvPr id="79875" name="Text Box 3">
            <a:extLst>
              <a:ext uri="{FF2B5EF4-FFF2-40B4-BE49-F238E27FC236}">
                <a16:creationId xmlns:a16="http://schemas.microsoft.com/office/drawing/2014/main" id="{44D42A5D-6B7A-4D9C-8BC0-FBCC97FA74C3}"/>
              </a:ext>
            </a:extLst>
          </p:cNvPr>
          <p:cNvSpPr txBox="1">
            <a:spLocks noChangeArrowheads="1"/>
          </p:cNvSpPr>
          <p:nvPr/>
        </p:nvSpPr>
        <p:spPr bwMode="auto">
          <a:xfrm>
            <a:off x="381000" y="1294272"/>
            <a:ext cx="8382000" cy="433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defTabSz="914400" eaLnBrk="0" fontAlgn="base" hangingPunct="0">
              <a:spcBef>
                <a:spcPct val="0"/>
              </a:spcBef>
              <a:spcAft>
                <a:spcPct val="0"/>
              </a:spcAft>
              <a:defRPr/>
            </a:pP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Tillräcklig</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inkomst</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genom</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att</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minska</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produktionskostnader</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genom</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att</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minska</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1085850" lvl="1" indent="-342900" algn="just" defTabSz="914400" eaLnBrk="0" fontAlgn="base" hangingPunct="0">
              <a:spcBef>
                <a:spcPct val="0"/>
              </a:spcBef>
              <a:spcAft>
                <a:spcPct val="0"/>
              </a:spcAft>
              <a:defRPr/>
            </a:pP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arbetskraftsbehovet</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främst</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genom</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att</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förlänga</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betessäsongen</a:t>
            </a:r>
            <a:endParaRPr kumimoji="0" lang="en-GB" altLang="nl-NL" sz="2000" i="0" u="none" strike="noStrike" kern="1200" cap="none" spc="0" normalizeH="0" baseline="0" noProof="0" dirty="0" smtClean="0">
              <a:ln>
                <a:noFill/>
              </a:ln>
              <a:effectLst/>
              <a:uLnTx/>
              <a:uFillTx/>
              <a:latin typeface="+mn-lt"/>
              <a:ea typeface="MS PGothic" panose="020B0600070205080204" pitchFamily="34" charset="-128"/>
            </a:endParaRPr>
          </a:p>
          <a:p>
            <a:pPr marL="1085850" lvl="1" indent="-342900" algn="just" defTabSz="914400" eaLnBrk="0" fontAlgn="base" hangingPunct="0">
              <a:spcBef>
                <a:spcPct val="0"/>
              </a:spcBef>
              <a:spcAft>
                <a:spcPct val="0"/>
              </a:spcAft>
              <a:defRPr/>
            </a:pPr>
            <a:r>
              <a:rPr lang="en-GB" altLang="nl-NL" sz="2000" noProof="0" dirty="0" err="1" smtClean="0">
                <a:latin typeface="+mn-lt"/>
              </a:rPr>
              <a:t>användning</a:t>
            </a:r>
            <a:r>
              <a:rPr lang="en-GB" altLang="nl-NL" sz="2000" noProof="0" dirty="0" smtClean="0">
                <a:latin typeface="+mn-lt"/>
              </a:rPr>
              <a:t> </a:t>
            </a:r>
            <a:r>
              <a:rPr lang="en-GB" altLang="nl-NL" sz="2000" noProof="0" dirty="0" err="1" smtClean="0">
                <a:latin typeface="+mn-lt"/>
              </a:rPr>
              <a:t>av</a:t>
            </a:r>
            <a:r>
              <a:rPr lang="en-GB" altLang="nl-NL" sz="2000" noProof="0" dirty="0" smtClean="0">
                <a:latin typeface="+mn-lt"/>
              </a:rPr>
              <a:t> </a:t>
            </a:r>
            <a:r>
              <a:rPr lang="en-GB" altLang="nl-NL" sz="2000" noProof="0" dirty="0" err="1" smtClean="0">
                <a:latin typeface="+mn-lt"/>
              </a:rPr>
              <a:t>mineralgödsel</a:t>
            </a:r>
            <a:r>
              <a:rPr lang="en-GB" altLang="nl-NL" sz="2000" noProof="0" dirty="0" smtClean="0">
                <a:latin typeface="+mn-lt"/>
              </a:rPr>
              <a:t> </a:t>
            </a:r>
            <a:r>
              <a:rPr lang="en-GB" altLang="nl-NL" sz="2000" noProof="0" dirty="0" err="1" smtClean="0">
                <a:latin typeface="+mn-lt"/>
              </a:rPr>
              <a:t>på</a:t>
            </a:r>
            <a:r>
              <a:rPr lang="en-GB" altLang="nl-NL" sz="2000" noProof="0" dirty="0" smtClean="0">
                <a:latin typeface="+mn-lt"/>
              </a:rPr>
              <a:t> </a:t>
            </a:r>
            <a:r>
              <a:rPr lang="en-GB" altLang="nl-NL" sz="2000" noProof="0" dirty="0" err="1" smtClean="0">
                <a:latin typeface="+mn-lt"/>
              </a:rPr>
              <a:t>vallar</a:t>
            </a:r>
            <a:r>
              <a:rPr lang="en-GB" altLang="nl-NL" sz="2000" noProof="0" dirty="0" smtClean="0">
                <a:latin typeface="+mn-lt"/>
              </a:rPr>
              <a:t> och </a:t>
            </a:r>
            <a:r>
              <a:rPr lang="en-GB" altLang="nl-NL" sz="2000" noProof="0" dirty="0" err="1" smtClean="0">
                <a:latin typeface="+mn-lt"/>
              </a:rPr>
              <a:t>betesmarker</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1085850" lvl="1" indent="-342900" defTabSz="914400" eaLnBrk="0" fontAlgn="base" hangingPunct="0">
              <a:spcBef>
                <a:spcPct val="0"/>
              </a:spcBef>
              <a:spcAft>
                <a:spcPct val="0"/>
              </a:spcAft>
              <a:defRPr/>
            </a:pPr>
            <a:r>
              <a:rPr lang="en-GB" altLang="nl-NL" sz="2000" noProof="0" dirty="0" err="1" smtClean="0">
                <a:latin typeface="+mn-lt"/>
              </a:rPr>
              <a:t>inomhusperioden</a:t>
            </a:r>
            <a:r>
              <a:rPr lang="en-GB" altLang="nl-NL" sz="2000" noProof="0" dirty="0" smtClean="0">
                <a:latin typeface="+mn-lt"/>
              </a:rPr>
              <a:t> och </a:t>
            </a:r>
            <a:r>
              <a:rPr lang="en-GB" altLang="nl-NL" sz="2000" noProof="0" dirty="0" err="1" smtClean="0">
                <a:latin typeface="+mn-lt"/>
              </a:rPr>
              <a:t>andelen</a:t>
            </a:r>
            <a:r>
              <a:rPr lang="en-GB" altLang="nl-NL" sz="2000" noProof="0" dirty="0" smtClean="0">
                <a:latin typeface="+mn-lt"/>
              </a:rPr>
              <a:t> </a:t>
            </a:r>
            <a:r>
              <a:rPr lang="en-GB" altLang="nl-NL" sz="2000" noProof="0" dirty="0" err="1" smtClean="0">
                <a:latin typeface="+mn-lt"/>
              </a:rPr>
              <a:t>konserverat</a:t>
            </a:r>
            <a:r>
              <a:rPr lang="en-GB" altLang="nl-NL" sz="2000" noProof="0" dirty="0" smtClean="0">
                <a:latin typeface="+mn-lt"/>
              </a:rPr>
              <a:t> </a:t>
            </a:r>
            <a:r>
              <a:rPr lang="en-GB" altLang="nl-NL" sz="2000" noProof="0" dirty="0" err="1" smtClean="0">
                <a:latin typeface="+mn-lt"/>
              </a:rPr>
              <a:t>foder</a:t>
            </a:r>
            <a:r>
              <a:rPr lang="en-GB" altLang="nl-NL" sz="2000" noProof="0" dirty="0" smtClean="0">
                <a:latin typeface="+mn-lt"/>
              </a:rPr>
              <a:t> i den </a:t>
            </a:r>
            <a:r>
              <a:rPr lang="en-GB" altLang="nl-NL" sz="2000" noProof="0" dirty="0" err="1" smtClean="0">
                <a:latin typeface="+mn-lt"/>
              </a:rPr>
              <a:t>totala</a:t>
            </a:r>
            <a:r>
              <a:rPr lang="en-GB" altLang="nl-NL" sz="2000" noProof="0" dirty="0" smtClean="0">
                <a:latin typeface="+mn-lt"/>
              </a:rPr>
              <a:t> </a:t>
            </a:r>
            <a:r>
              <a:rPr lang="en-GB" altLang="nl-NL" sz="2000" noProof="0" dirty="0" err="1" smtClean="0">
                <a:latin typeface="+mn-lt"/>
              </a:rPr>
              <a:t>utfodringen</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1085850" lvl="1" indent="-342900" defTabSz="914400" eaLnBrk="0" fontAlgn="base" hangingPunct="0">
              <a:spcBef>
                <a:spcPct val="0"/>
              </a:spcBef>
              <a:spcAft>
                <a:spcPct val="0"/>
              </a:spcAft>
              <a:defRPr/>
            </a:pPr>
            <a:r>
              <a:rPr lang="en-GB" altLang="nl-NL" sz="2000" dirty="0" err="1" smtClean="0">
                <a:latin typeface="+mn-lt"/>
              </a:rPr>
              <a:t>kr</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aftfoder</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per kg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produkt</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tack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vare</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ett</a:t>
            </a:r>
            <a:r>
              <a:rPr kumimoji="0" lang="en-GB" altLang="nl-NL" sz="20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noProof="0" dirty="0" err="1" smtClean="0">
                <a:ln>
                  <a:noFill/>
                </a:ln>
                <a:effectLst/>
                <a:uLnTx/>
                <a:uFillTx/>
                <a:latin typeface="+mn-lt"/>
                <a:ea typeface="MS PGothic" panose="020B0600070205080204" pitchFamily="34" charset="-128"/>
              </a:rPr>
              <a:t>stort</a:t>
            </a:r>
            <a:r>
              <a:rPr lang="en-GB" altLang="nl-NL" sz="2000" dirty="0" smtClean="0">
                <a:latin typeface="+mn-lt"/>
              </a:rPr>
              <a:t> </a:t>
            </a:r>
            <a:r>
              <a:rPr lang="en-GB" altLang="nl-NL" sz="2000" dirty="0" err="1" smtClean="0">
                <a:latin typeface="+mn-lt"/>
              </a:rPr>
              <a:t>i</a:t>
            </a:r>
            <a:r>
              <a:rPr kumimoji="0" lang="en-GB" altLang="nl-NL" sz="2000" i="0" u="none" strike="noStrike" kern="1200" cap="none" spc="0" normalizeH="0" noProof="0" dirty="0" err="1" smtClean="0">
                <a:ln>
                  <a:noFill/>
                </a:ln>
                <a:effectLst/>
                <a:uLnTx/>
                <a:uFillTx/>
                <a:latin typeface="+mn-lt"/>
                <a:ea typeface="MS PGothic" panose="020B0600070205080204" pitchFamily="34" charset="-128"/>
              </a:rPr>
              <a:t>ntag</a:t>
            </a:r>
            <a:r>
              <a:rPr kumimoji="0" lang="en-GB" altLang="nl-NL" sz="20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noProof="0" dirty="0" err="1" smtClean="0">
                <a:ln>
                  <a:noFill/>
                </a:ln>
                <a:effectLst/>
                <a:uLnTx/>
                <a:uFillTx/>
                <a:latin typeface="+mn-lt"/>
                <a:ea typeface="MS PGothic" panose="020B0600070205080204" pitchFamily="34" charset="-128"/>
              </a:rPr>
              <a:t>av</a:t>
            </a:r>
            <a:r>
              <a:rPr kumimoji="0" lang="en-GB" altLang="nl-NL" sz="20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noProof="0" dirty="0" err="1" smtClean="0">
                <a:ln>
                  <a:noFill/>
                </a:ln>
                <a:effectLst/>
                <a:uLnTx/>
                <a:uFillTx/>
                <a:latin typeface="+mn-lt"/>
                <a:ea typeface="MS PGothic" panose="020B0600070205080204" pitchFamily="34" charset="-128"/>
              </a:rPr>
              <a:t>baljväxter</a:t>
            </a:r>
            <a:r>
              <a:rPr kumimoji="0" lang="en-GB" altLang="nl-NL" sz="20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noProof="0" dirty="0" err="1" smtClean="0">
                <a:ln>
                  <a:noFill/>
                </a:ln>
                <a:effectLst/>
                <a:uLnTx/>
                <a:uFillTx/>
                <a:latin typeface="+mn-lt"/>
                <a:ea typeface="MS PGothic" panose="020B0600070205080204" pitchFamily="34" charset="-128"/>
              </a:rPr>
              <a:t>jämfört</a:t>
            </a:r>
            <a:r>
              <a:rPr kumimoji="0" lang="en-GB" altLang="nl-NL" sz="2000" i="0" u="none" strike="noStrike" kern="1200" cap="none" spc="0" normalizeH="0" noProof="0" dirty="0" smtClean="0">
                <a:ln>
                  <a:noFill/>
                </a:ln>
                <a:effectLst/>
                <a:uLnTx/>
                <a:uFillTx/>
                <a:latin typeface="+mn-lt"/>
                <a:ea typeface="MS PGothic" panose="020B0600070205080204" pitchFamily="34" charset="-128"/>
              </a:rPr>
              <a:t> med </a:t>
            </a:r>
            <a:r>
              <a:rPr kumimoji="0" lang="en-GB" altLang="nl-NL" sz="2000" i="0" u="none" strike="noStrike" kern="1200" cap="none" spc="0" normalizeH="0" noProof="0" dirty="0" err="1" smtClean="0">
                <a:ln>
                  <a:noFill/>
                </a:ln>
                <a:effectLst/>
                <a:uLnTx/>
                <a:uFillTx/>
                <a:latin typeface="+mn-lt"/>
                <a:ea typeface="MS PGothic" panose="020B0600070205080204" pitchFamily="34" charset="-128"/>
              </a:rPr>
              <a:t>gräs</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342900" indent="-342900" algn="just" defTabSz="914400" eaLnBrk="0" fontAlgn="base" hangingPunct="0">
              <a:spcBef>
                <a:spcPct val="0"/>
              </a:spcBef>
              <a:spcAft>
                <a:spcPct val="0"/>
              </a:spcAft>
              <a:defRPr/>
            </a:pPr>
            <a:r>
              <a:rPr lang="en-GB" altLang="nl-NL" sz="2400" dirty="0" smtClean="0">
                <a:latin typeface="+mn-lt"/>
              </a:rPr>
              <a:t>… o</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ch</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baseline="0" noProof="0" dirty="0" err="1" smtClean="0">
                <a:ln>
                  <a:noFill/>
                </a:ln>
                <a:effectLst/>
                <a:uLnTx/>
                <a:uFillTx/>
                <a:latin typeface="+mn-lt"/>
                <a:ea typeface="MS PGothic" panose="020B0600070205080204" pitchFamily="34" charset="-128"/>
              </a:rPr>
              <a:t>genom</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att</a:t>
            </a:r>
            <a:r>
              <a:rPr kumimoji="0" lang="en-GB" altLang="nl-NL" sz="2400" i="0" u="none" strike="noStrike" kern="1200" cap="none" spc="0" normalizeH="0" noProof="0" dirty="0" smtClean="0">
                <a:ln>
                  <a:noFill/>
                </a:ln>
                <a:effectLst/>
                <a:uLnTx/>
                <a:uFillTx/>
                <a:latin typeface="+mn-lt"/>
                <a:ea typeface="MS PGothic" panose="020B0600070205080204" pitchFamily="34" charset="-128"/>
              </a:rPr>
              <a:t> </a:t>
            </a:r>
            <a:r>
              <a:rPr kumimoji="0" lang="en-GB" altLang="nl-NL" sz="2400" i="0" u="none" strike="noStrike" kern="1200" cap="none" spc="0" normalizeH="0" noProof="0" dirty="0" err="1" smtClean="0">
                <a:ln>
                  <a:noFill/>
                </a:ln>
                <a:effectLst/>
                <a:uLnTx/>
                <a:uFillTx/>
                <a:latin typeface="+mn-lt"/>
                <a:ea typeface="MS PGothic" panose="020B0600070205080204" pitchFamily="34" charset="-128"/>
              </a:rPr>
              <a:t>förbättra</a:t>
            </a:r>
            <a:r>
              <a:rPr kumimoji="0" lang="en-GB" altLang="nl-NL" sz="2400" i="0" u="none" strike="noStrike" kern="1200" cap="none" spc="0" normalizeH="0" baseline="0" noProof="0" dirty="0" smtClean="0">
                <a:ln>
                  <a:noFill/>
                </a:ln>
                <a:effectLst/>
                <a:uLnTx/>
                <a:uFillTx/>
                <a:latin typeface="+mn-lt"/>
                <a:ea typeface="MS PGothic" panose="020B0600070205080204" pitchFamily="34" charset="-128"/>
              </a:rPr>
              <a:t>:</a:t>
            </a:r>
            <a:endParaRPr kumimoji="0" lang="en-GB" altLang="nl-NL" sz="2400" i="0" u="none" strike="noStrike" kern="1200" cap="none" spc="0" normalizeH="0" baseline="0" noProof="0" dirty="0">
              <a:ln>
                <a:noFill/>
              </a:ln>
              <a:effectLst/>
              <a:uLnTx/>
              <a:uFillTx/>
              <a:latin typeface="+mn-lt"/>
              <a:ea typeface="MS PGothic" panose="020B0600070205080204" pitchFamily="34" charset="-128"/>
            </a:endParaRPr>
          </a:p>
          <a:p>
            <a:pPr marL="1085850" lvl="1" indent="-342900" algn="just" defTabSz="914400" eaLnBrk="0" fontAlgn="base" hangingPunct="0">
              <a:spcBef>
                <a:spcPct val="0"/>
              </a:spcBef>
              <a:spcAft>
                <a:spcPct val="0"/>
              </a:spcAft>
              <a:defRPr/>
            </a:pPr>
            <a:r>
              <a:rPr kumimoji="0" lang="en-GB" altLang="nl-NL" sz="2000" i="0" u="none" strike="noStrike" kern="1200" cap="none" spc="0" normalizeH="0" baseline="0" noProof="0" dirty="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konservering</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av</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baljväxter</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1085850" lvl="1" indent="-342900" algn="just" defTabSz="914400" eaLnBrk="0" fontAlgn="base" hangingPunct="0">
              <a:spcBef>
                <a:spcPct val="0"/>
              </a:spcBef>
              <a:spcAft>
                <a:spcPct val="0"/>
              </a:spcAft>
              <a:defRPr/>
            </a:pPr>
            <a:r>
              <a:rPr kumimoji="0" lang="en-GB" altLang="nl-NL" sz="2000" i="0" u="none" strike="noStrike" kern="1200" cap="none" spc="0" normalizeH="0" baseline="0" noProof="0" dirty="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uthållighet</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sjukdomsresistens</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 </a:t>
            </a:r>
            <a:r>
              <a:rPr kumimoji="0" lang="en-GB" altLang="nl-NL" sz="2000" i="0" u="none" strike="noStrike" kern="1200" cap="none" spc="0" normalizeH="0" baseline="0" noProof="0" dirty="0" err="1" smtClean="0">
                <a:ln>
                  <a:noFill/>
                </a:ln>
                <a:effectLst/>
                <a:uLnTx/>
                <a:uFillTx/>
                <a:latin typeface="+mn-lt"/>
                <a:ea typeface="MS PGothic" panose="020B0600070205080204" pitchFamily="34" charset="-128"/>
              </a:rPr>
              <a:t>konkurrenskraft</a:t>
            </a:r>
            <a:r>
              <a:rPr kumimoji="0" lang="en-GB" altLang="nl-NL" sz="2000" i="0" u="none" strike="noStrike" kern="1200" cap="none" spc="0" normalizeH="0" baseline="0" noProof="0" dirty="0" smtClean="0">
                <a:ln>
                  <a:noFill/>
                </a:ln>
                <a:effectLst/>
                <a:uLnTx/>
                <a:uFillTx/>
                <a:latin typeface="+mn-lt"/>
                <a:ea typeface="MS PGothic" panose="020B0600070205080204" pitchFamily="34" charset="-128"/>
              </a:rPr>
              <a:t>)</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a:p>
            <a:pPr marL="1085850" lvl="1" indent="-342900" algn="just" defTabSz="914400" eaLnBrk="0" fontAlgn="base" hangingPunct="0">
              <a:spcBef>
                <a:spcPct val="0"/>
              </a:spcBef>
              <a:spcAft>
                <a:spcPct val="0"/>
              </a:spcAft>
              <a:defRPr/>
            </a:pPr>
            <a:r>
              <a:rPr kumimoji="0" lang="en-GB" altLang="nl-NL" sz="2000" i="0" u="none" strike="noStrike" kern="1200" cap="none" spc="0" normalizeH="0" baseline="0" noProof="0" dirty="0">
                <a:ln>
                  <a:noFill/>
                </a:ln>
                <a:effectLst/>
                <a:uLnTx/>
                <a:uFillTx/>
                <a:latin typeface="+mn-lt"/>
                <a:ea typeface="MS PGothic" panose="020B0600070205080204" pitchFamily="34" charset="-128"/>
              </a:rPr>
              <a:t> </a:t>
            </a:r>
            <a:r>
              <a:rPr lang="en-GB" altLang="nl-NL" sz="2000" dirty="0" err="1" smtClean="0">
                <a:latin typeface="+mn-lt"/>
              </a:rPr>
              <a:t>övergripande</a:t>
            </a:r>
            <a:r>
              <a:rPr lang="en-GB" altLang="nl-NL" sz="2000" dirty="0" smtClean="0">
                <a:latin typeface="+mn-lt"/>
              </a:rPr>
              <a:t> </a:t>
            </a:r>
            <a:r>
              <a:rPr lang="en-GB" altLang="nl-NL" sz="2000" dirty="0" err="1" smtClean="0">
                <a:latin typeface="+mn-lt"/>
              </a:rPr>
              <a:t>grovfoderkvalitet</a:t>
            </a:r>
            <a:r>
              <a:rPr lang="en-GB" altLang="nl-NL" sz="2000" dirty="0" smtClean="0">
                <a:latin typeface="+mn-lt"/>
              </a:rPr>
              <a:t> </a:t>
            </a:r>
            <a:r>
              <a:rPr lang="en-GB" altLang="nl-NL" sz="2000" dirty="0" err="1" smtClean="0">
                <a:latin typeface="+mn-lt"/>
              </a:rPr>
              <a:t>för</a:t>
            </a:r>
            <a:r>
              <a:rPr lang="en-GB" altLang="nl-NL" sz="2000" dirty="0" smtClean="0">
                <a:latin typeface="+mn-lt"/>
              </a:rPr>
              <a:t> </a:t>
            </a:r>
            <a:r>
              <a:rPr lang="en-GB" altLang="nl-NL" sz="2000" dirty="0" err="1" smtClean="0">
                <a:latin typeface="+mn-lt"/>
              </a:rPr>
              <a:t>ett</a:t>
            </a:r>
            <a:r>
              <a:rPr lang="en-GB" altLang="nl-NL" sz="2000" dirty="0" smtClean="0">
                <a:latin typeface="+mn-lt"/>
              </a:rPr>
              <a:t> </a:t>
            </a:r>
            <a:r>
              <a:rPr lang="en-GB" altLang="nl-NL" sz="2000" dirty="0" err="1" smtClean="0">
                <a:latin typeface="+mn-lt"/>
              </a:rPr>
              <a:t>större</a:t>
            </a:r>
            <a:r>
              <a:rPr lang="en-GB" altLang="nl-NL" sz="2000" dirty="0" smtClean="0">
                <a:latin typeface="+mn-lt"/>
              </a:rPr>
              <a:t> </a:t>
            </a:r>
            <a:r>
              <a:rPr lang="en-GB" altLang="nl-NL" sz="2000" dirty="0" err="1" smtClean="0">
                <a:latin typeface="+mn-lt"/>
              </a:rPr>
              <a:t>foderintag</a:t>
            </a:r>
            <a:endParaRPr kumimoji="0" lang="en-GB" altLang="nl-NL" sz="2000" i="0" u="none" strike="noStrike" kern="1200" cap="none" spc="0" normalizeH="0" baseline="0" noProof="0" dirty="0">
              <a:ln>
                <a:noFill/>
              </a:ln>
              <a:effectLst/>
              <a:uLnTx/>
              <a:uFillTx/>
              <a:latin typeface="+mn-lt"/>
              <a:ea typeface="MS PGothic" panose="020B0600070205080204" pitchFamily="34" charset="-128"/>
            </a:endParaRPr>
          </a:p>
        </p:txBody>
      </p:sp>
      <p:sp>
        <p:nvSpPr>
          <p:cNvPr id="2" name="Titel 1"/>
          <p:cNvSpPr>
            <a:spLocks noGrp="1"/>
          </p:cNvSpPr>
          <p:nvPr>
            <p:ph type="title"/>
          </p:nvPr>
        </p:nvSpPr>
        <p:spPr/>
        <p:txBody>
          <a:bodyPr/>
          <a:lstStyle/>
          <a:p>
            <a:endParaRPr lang="sv-SE" dirty="0">
              <a:solidFill>
                <a:schemeClr val="tx1"/>
              </a:solidFill>
              <a:latin typeface="+mn-lt"/>
            </a:endParaRPr>
          </a:p>
        </p:txBody>
      </p:sp>
    </p:spTree>
    <p:extLst>
      <p:ext uri="{BB962C8B-B14F-4D97-AF65-F5344CB8AC3E}">
        <p14:creationId xmlns:p14="http://schemas.microsoft.com/office/powerpoint/2010/main" val="301084409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sv-SE" sz="2400" dirty="0" smtClean="0"/>
              <a:t>Tyskland</a:t>
            </a:r>
            <a:endParaRPr lang="sv-SE" sz="2400" dirty="0"/>
          </a:p>
        </p:txBody>
      </p:sp>
      <p:sp>
        <p:nvSpPr>
          <p:cNvPr id="3" name="Titel 2"/>
          <p:cNvSpPr>
            <a:spLocks noGrp="1"/>
          </p:cNvSpPr>
          <p:nvPr>
            <p:ph type="ctrTitle"/>
          </p:nvPr>
        </p:nvSpPr>
        <p:spPr/>
        <p:txBody>
          <a:bodyPr/>
          <a:lstStyle/>
          <a:p>
            <a:endParaRPr lang="sv-SE" dirty="0"/>
          </a:p>
        </p:txBody>
      </p:sp>
    </p:spTree>
    <p:extLst>
      <p:ext uri="{BB962C8B-B14F-4D97-AF65-F5344CB8AC3E}">
        <p14:creationId xmlns:p14="http://schemas.microsoft.com/office/powerpoint/2010/main" val="82456654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4213" y="671513"/>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4427984" y="1726406"/>
            <a:ext cx="4240212" cy="2519363"/>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rgbClr val="003C68"/>
                </a:solidFill>
                <a:latin typeface="Arial" charset="0"/>
              </a:defRPr>
            </a:lvl1pPr>
            <a:lvl2pPr>
              <a:defRPr sz="2400">
                <a:solidFill>
                  <a:srgbClr val="003C68"/>
                </a:solidFill>
                <a:latin typeface="Arial" charset="0"/>
              </a:defRPr>
            </a:lvl2pPr>
            <a:lvl3pPr>
              <a:defRPr sz="2400">
                <a:solidFill>
                  <a:srgbClr val="003C68"/>
                </a:solidFill>
                <a:latin typeface="Arial" charset="0"/>
              </a:defRPr>
            </a:lvl3pPr>
            <a:lvl4pPr>
              <a:defRPr sz="2400">
                <a:solidFill>
                  <a:srgbClr val="003C68"/>
                </a:solidFill>
                <a:latin typeface="Arial" charset="0"/>
              </a:defRPr>
            </a:lvl4pPr>
            <a:lvl5pPr>
              <a:defRPr sz="2400">
                <a:solidFill>
                  <a:srgbClr val="003C68"/>
                </a:solidFill>
                <a:latin typeface="Arial" charset="0"/>
              </a:defRPr>
            </a:lvl5pPr>
            <a:lvl6pPr marL="457200" fontAlgn="base">
              <a:spcBef>
                <a:spcPct val="0"/>
              </a:spcBef>
              <a:spcAft>
                <a:spcPct val="0"/>
              </a:spcAft>
              <a:defRPr sz="2400">
                <a:solidFill>
                  <a:srgbClr val="003C68"/>
                </a:solidFill>
                <a:latin typeface="Arial" charset="0"/>
              </a:defRPr>
            </a:lvl6pPr>
            <a:lvl7pPr marL="914400" fontAlgn="base">
              <a:spcBef>
                <a:spcPct val="0"/>
              </a:spcBef>
              <a:spcAft>
                <a:spcPct val="0"/>
              </a:spcAft>
              <a:defRPr sz="2400">
                <a:solidFill>
                  <a:srgbClr val="003C68"/>
                </a:solidFill>
                <a:latin typeface="Arial" charset="0"/>
              </a:defRPr>
            </a:lvl7pPr>
            <a:lvl8pPr marL="1371600" fontAlgn="base">
              <a:spcBef>
                <a:spcPct val="0"/>
              </a:spcBef>
              <a:spcAft>
                <a:spcPct val="0"/>
              </a:spcAft>
              <a:defRPr sz="2400">
                <a:solidFill>
                  <a:srgbClr val="003C68"/>
                </a:solidFill>
                <a:latin typeface="Arial" charset="0"/>
              </a:defRPr>
            </a:lvl8pPr>
            <a:lvl9pPr marL="1828800" fontAlgn="base">
              <a:spcBef>
                <a:spcPct val="0"/>
              </a:spcBef>
              <a:spcAft>
                <a:spcPct val="0"/>
              </a:spcAft>
              <a:defRPr sz="2400">
                <a:solidFill>
                  <a:srgbClr val="003C68"/>
                </a:solidFill>
                <a:latin typeface="Arial" charset="0"/>
              </a:defRPr>
            </a:lvl9pPr>
          </a:lstStyle>
          <a:p>
            <a:pPr algn="r" fontAlgn="base">
              <a:spcBef>
                <a:spcPct val="0"/>
              </a:spcBef>
              <a:spcAft>
                <a:spcPct val="0"/>
              </a:spcAft>
              <a:defRPr/>
            </a:pPr>
            <a:r>
              <a:rPr lang="de-DE" altLang="de-DE" sz="2800" b="1" dirty="0" smtClean="0">
                <a:solidFill>
                  <a:srgbClr val="009900"/>
                </a:solidFill>
                <a:effectLst>
                  <a:outerShdw blurRad="38100" dist="38100" dir="2700000" algn="tl">
                    <a:srgbClr val="000000"/>
                  </a:outerShdw>
                </a:effectLst>
                <a:latin typeface="Tahoma" pitchFamily="34" charset="0"/>
              </a:rPr>
              <a:t>Inno4Grass </a:t>
            </a:r>
          </a:p>
          <a:p>
            <a:pPr algn="r" fontAlgn="base">
              <a:spcBef>
                <a:spcPct val="0"/>
              </a:spcBef>
              <a:spcAft>
                <a:spcPct val="0"/>
              </a:spcAft>
              <a:defRPr/>
            </a:pPr>
            <a:endParaRPr lang="de-DE" altLang="de-DE" sz="2800" b="1" dirty="0">
              <a:solidFill>
                <a:srgbClr val="009900"/>
              </a:solidFill>
              <a:effectLst>
                <a:outerShdw blurRad="38100" dist="38100" dir="2700000" algn="tl">
                  <a:srgbClr val="000000"/>
                </a:outerShdw>
              </a:effectLst>
              <a:latin typeface="Tahoma" pitchFamily="34" charset="0"/>
            </a:endParaRPr>
          </a:p>
          <a:p>
            <a:pPr algn="r" fontAlgn="base">
              <a:spcBef>
                <a:spcPct val="0"/>
              </a:spcBef>
              <a:spcAft>
                <a:spcPct val="0"/>
              </a:spcAft>
              <a:defRPr/>
            </a:pPr>
            <a:r>
              <a:rPr lang="de-DE" altLang="de-DE" sz="2800" b="1" dirty="0" smtClean="0">
                <a:solidFill>
                  <a:srgbClr val="009900"/>
                </a:solidFill>
                <a:effectLst>
                  <a:outerShdw blurRad="38100" dist="38100" dir="2700000" algn="tl">
                    <a:srgbClr val="000000"/>
                  </a:outerShdw>
                </a:effectLst>
                <a:latin typeface="Tahoma" pitchFamily="34" charset="0"/>
              </a:rPr>
              <a:t> </a:t>
            </a:r>
            <a:r>
              <a:rPr lang="de-DE" altLang="de-DE" sz="2800" b="1" dirty="0" err="1" smtClean="0">
                <a:solidFill>
                  <a:srgbClr val="009900"/>
                </a:solidFill>
                <a:effectLst>
                  <a:outerShdw blurRad="38100" dist="38100" dir="2700000" algn="tl">
                    <a:srgbClr val="000000"/>
                  </a:outerShdw>
                </a:effectLst>
                <a:latin typeface="Tahoma" pitchFamily="34" charset="0"/>
              </a:rPr>
              <a:t>Kursplan</a:t>
            </a:r>
            <a:r>
              <a:rPr lang="de-DE" altLang="de-DE" sz="2800" b="1" dirty="0" smtClean="0">
                <a:solidFill>
                  <a:srgbClr val="009900"/>
                </a:solidFill>
                <a:effectLst>
                  <a:outerShdw blurRad="38100" dist="38100" dir="2700000" algn="tl">
                    <a:srgbClr val="000000"/>
                  </a:outerShdw>
                </a:effectLst>
                <a:latin typeface="Tahoma" pitchFamily="34" charset="0"/>
              </a:rPr>
              <a:t> – </a:t>
            </a:r>
            <a:r>
              <a:rPr lang="de-DE" altLang="de-DE" sz="2800" b="1" dirty="0" err="1" smtClean="0">
                <a:solidFill>
                  <a:srgbClr val="009900"/>
                </a:solidFill>
                <a:effectLst>
                  <a:outerShdw blurRad="38100" dist="38100" dir="2700000" algn="tl">
                    <a:srgbClr val="000000"/>
                  </a:outerShdw>
                </a:effectLst>
                <a:latin typeface="Tahoma" pitchFamily="34" charset="0"/>
              </a:rPr>
              <a:t>Vall</a:t>
            </a:r>
            <a:r>
              <a:rPr lang="de-DE" altLang="de-DE" sz="2800" b="1" dirty="0" smtClean="0">
                <a:solidFill>
                  <a:srgbClr val="009900"/>
                </a:solidFill>
                <a:effectLst>
                  <a:outerShdw blurRad="38100" dist="38100" dir="2700000" algn="tl">
                    <a:srgbClr val="000000"/>
                  </a:outerShdw>
                </a:effectLst>
                <a:latin typeface="Tahoma" pitchFamily="34" charset="0"/>
              </a:rPr>
              <a:t> </a:t>
            </a:r>
            <a:r>
              <a:rPr lang="de-DE" altLang="de-DE" sz="2800" b="1" dirty="0" err="1" smtClean="0">
                <a:solidFill>
                  <a:srgbClr val="009900"/>
                </a:solidFill>
                <a:effectLst>
                  <a:outerShdw blurRad="38100" dist="38100" dir="2700000" algn="tl">
                    <a:srgbClr val="000000"/>
                  </a:outerShdw>
                </a:effectLst>
                <a:latin typeface="Tahoma" pitchFamily="34" charset="0"/>
              </a:rPr>
              <a:t>Tyskland</a:t>
            </a:r>
            <a:endParaRPr lang="de-DE" altLang="de-DE" sz="2800" b="1" dirty="0" smtClean="0">
              <a:solidFill>
                <a:srgbClr val="009900"/>
              </a:solidFill>
              <a:effectLst>
                <a:outerShdw blurRad="38100" dist="38100" dir="2700000" algn="tl">
                  <a:srgbClr val="000000"/>
                </a:outerShdw>
              </a:effectLst>
              <a:latin typeface="Tahoma" pitchFamily="34" charset="0"/>
            </a:endParaRPr>
          </a:p>
        </p:txBody>
      </p:sp>
      <p:sp>
        <p:nvSpPr>
          <p:cNvPr id="6" name="Rectangle 7"/>
          <p:cNvSpPr>
            <a:spLocks noChangeArrowheads="1"/>
          </p:cNvSpPr>
          <p:nvPr/>
        </p:nvSpPr>
        <p:spPr bwMode="auto">
          <a:xfrm>
            <a:off x="5219700" y="4652963"/>
            <a:ext cx="35290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857250" indent="-228600" eaLnBrk="0" hangingPunct="0">
              <a:spcBef>
                <a:spcPct val="20000"/>
              </a:spcBef>
              <a:buChar char="•"/>
              <a:defRPr sz="1600">
                <a:solidFill>
                  <a:srgbClr val="003C68"/>
                </a:solidFill>
                <a:latin typeface="Arial" pitchFamily="34" charset="0"/>
              </a:defRPr>
            </a:lvl3pPr>
            <a:lvl4pPr marL="1200150" indent="-228600" eaLnBrk="0" hangingPunct="0">
              <a:spcBef>
                <a:spcPct val="20000"/>
              </a:spcBef>
              <a:buChar char="–"/>
              <a:defRPr sz="1400">
                <a:solidFill>
                  <a:srgbClr val="003C68"/>
                </a:solidFill>
                <a:latin typeface="Arial" pitchFamily="34" charset="0"/>
              </a:defRPr>
            </a:lvl4pPr>
            <a:lvl5pPr marL="1543050" indent="76200" eaLnBrk="0" hangingPunct="0">
              <a:spcBef>
                <a:spcPct val="20000"/>
              </a:spcBef>
              <a:buChar char="»"/>
              <a:defRPr sz="1400">
                <a:solidFill>
                  <a:srgbClr val="003C68"/>
                </a:solidFill>
                <a:latin typeface="Arial" pitchFamily="34" charset="0"/>
              </a:defRPr>
            </a:lvl5pPr>
            <a:lvl6pPr marL="2000250" indent="76200" eaLnBrk="0" fontAlgn="base" hangingPunct="0">
              <a:spcBef>
                <a:spcPct val="20000"/>
              </a:spcBef>
              <a:spcAft>
                <a:spcPct val="0"/>
              </a:spcAft>
              <a:buChar char="»"/>
              <a:defRPr sz="1400">
                <a:solidFill>
                  <a:srgbClr val="003C68"/>
                </a:solidFill>
                <a:latin typeface="Arial" pitchFamily="34" charset="0"/>
              </a:defRPr>
            </a:lvl6pPr>
            <a:lvl7pPr marL="2457450" indent="76200" eaLnBrk="0" fontAlgn="base" hangingPunct="0">
              <a:spcBef>
                <a:spcPct val="20000"/>
              </a:spcBef>
              <a:spcAft>
                <a:spcPct val="0"/>
              </a:spcAft>
              <a:buChar char="»"/>
              <a:defRPr sz="1400">
                <a:solidFill>
                  <a:srgbClr val="003C68"/>
                </a:solidFill>
                <a:latin typeface="Arial" pitchFamily="34" charset="0"/>
              </a:defRPr>
            </a:lvl7pPr>
            <a:lvl8pPr marL="2914650" indent="76200" eaLnBrk="0" fontAlgn="base" hangingPunct="0">
              <a:spcBef>
                <a:spcPct val="20000"/>
              </a:spcBef>
              <a:spcAft>
                <a:spcPct val="0"/>
              </a:spcAft>
              <a:buChar char="»"/>
              <a:defRPr sz="1400">
                <a:solidFill>
                  <a:srgbClr val="003C68"/>
                </a:solidFill>
                <a:latin typeface="Arial" pitchFamily="34" charset="0"/>
              </a:defRPr>
            </a:lvl8pPr>
            <a:lvl9pPr marL="3371850" indent="76200" eaLnBrk="0" fontAlgn="base" hangingPunct="0">
              <a:spcBef>
                <a:spcPct val="20000"/>
              </a:spcBef>
              <a:spcAft>
                <a:spcPct val="0"/>
              </a:spcAft>
              <a:buChar char="»"/>
              <a:defRPr sz="1400">
                <a:solidFill>
                  <a:srgbClr val="003C68"/>
                </a:solidFill>
                <a:latin typeface="Arial" pitchFamily="34" charset="0"/>
              </a:defRPr>
            </a:lvl9pPr>
          </a:lstStyle>
          <a:p>
            <a:pPr algn="r" fontAlgn="base">
              <a:spcBef>
                <a:spcPct val="0"/>
              </a:spcBef>
              <a:spcAft>
                <a:spcPct val="0"/>
              </a:spcAft>
              <a:buFontTx/>
              <a:buNone/>
            </a:pPr>
            <a:endParaRPr lang="de-DE" altLang="de-DE" sz="2200" b="1" dirty="0">
              <a:solidFill>
                <a:srgbClr val="000000"/>
              </a:solidFill>
              <a:latin typeface="Tahoma" pitchFamily="34" charset="0"/>
              <a:cs typeface="Times New Roman" pitchFamily="18" charset="0"/>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60550" y="4416425"/>
            <a:ext cx="1201738" cy="160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8338" y="4416425"/>
            <a:ext cx="1201737"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2625" y="2566988"/>
            <a:ext cx="3571875" cy="184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63875" y="4402138"/>
            <a:ext cx="121602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3343275" y="2216150"/>
            <a:ext cx="788999" cy="338554"/>
          </a:xfrm>
          <a:prstGeom prst="rect">
            <a:avLst/>
          </a:prstGeom>
          <a:noFill/>
        </p:spPr>
        <p:txBody>
          <a:bodyPr wrap="none">
            <a:spAutoFit/>
          </a:bodyPr>
          <a:lstStyle/>
          <a:p>
            <a:pPr fontAlgn="base">
              <a:spcBef>
                <a:spcPct val="0"/>
              </a:spcBef>
              <a:spcAft>
                <a:spcPct val="0"/>
              </a:spcAft>
              <a:defRPr/>
            </a:pPr>
            <a:r>
              <a:rPr lang="de-DE" sz="1600" b="1" dirty="0" smtClean="0">
                <a:solidFill>
                  <a:srgbClr val="FFFF00"/>
                </a:solidFill>
                <a:latin typeface="Arial"/>
              </a:rPr>
              <a:t>Kultur</a:t>
            </a:r>
            <a:endParaRPr lang="de-DE" sz="1600" b="1" dirty="0">
              <a:solidFill>
                <a:srgbClr val="FFFF00"/>
              </a:solidFill>
              <a:latin typeface="Arial"/>
            </a:endParaRPr>
          </a:p>
        </p:txBody>
      </p:sp>
      <p:sp>
        <p:nvSpPr>
          <p:cNvPr id="12" name="Textfeld 11"/>
          <p:cNvSpPr txBox="1"/>
          <p:nvPr/>
        </p:nvSpPr>
        <p:spPr>
          <a:xfrm>
            <a:off x="1944688" y="4076700"/>
            <a:ext cx="1266693" cy="338554"/>
          </a:xfrm>
          <a:prstGeom prst="rect">
            <a:avLst/>
          </a:prstGeom>
          <a:noFill/>
        </p:spPr>
        <p:txBody>
          <a:bodyPr wrap="none">
            <a:spAutoFit/>
          </a:bodyPr>
          <a:lstStyle/>
          <a:p>
            <a:pPr fontAlgn="base">
              <a:spcBef>
                <a:spcPct val="0"/>
              </a:spcBef>
              <a:spcAft>
                <a:spcPct val="0"/>
              </a:spcAft>
              <a:defRPr/>
            </a:pPr>
            <a:r>
              <a:rPr lang="de-DE" sz="1600" b="1" dirty="0" smtClean="0">
                <a:solidFill>
                  <a:srgbClr val="FFFF00"/>
                </a:solidFill>
                <a:latin typeface="Arial"/>
              </a:rPr>
              <a:t>Produktion</a:t>
            </a:r>
            <a:endParaRPr lang="de-DE" sz="1600" b="1" dirty="0">
              <a:solidFill>
                <a:srgbClr val="FFFF00"/>
              </a:solidFill>
              <a:latin typeface="Arial"/>
            </a:endParaRPr>
          </a:p>
        </p:txBody>
      </p:sp>
      <p:sp>
        <p:nvSpPr>
          <p:cNvPr id="13" name="Textfeld 12"/>
          <p:cNvSpPr txBox="1"/>
          <p:nvPr/>
        </p:nvSpPr>
        <p:spPr>
          <a:xfrm>
            <a:off x="3246438" y="5732463"/>
            <a:ext cx="813043" cy="338554"/>
          </a:xfrm>
          <a:prstGeom prst="rect">
            <a:avLst/>
          </a:prstGeom>
          <a:noFill/>
        </p:spPr>
        <p:txBody>
          <a:bodyPr wrap="none">
            <a:spAutoFit/>
          </a:bodyPr>
          <a:lstStyle/>
          <a:p>
            <a:pPr fontAlgn="base">
              <a:spcBef>
                <a:spcPct val="0"/>
              </a:spcBef>
              <a:spcAft>
                <a:spcPct val="0"/>
              </a:spcAft>
              <a:defRPr/>
            </a:pPr>
            <a:r>
              <a:rPr lang="de-DE" sz="1600" b="1" dirty="0" err="1">
                <a:solidFill>
                  <a:srgbClr val="FFFF00"/>
                </a:solidFill>
                <a:latin typeface="Arial"/>
              </a:rPr>
              <a:t>K</a:t>
            </a:r>
            <a:r>
              <a:rPr lang="de-DE" sz="1600" b="1" dirty="0" err="1" smtClean="0">
                <a:solidFill>
                  <a:srgbClr val="FFFF00"/>
                </a:solidFill>
                <a:latin typeface="Arial"/>
              </a:rPr>
              <a:t>limat</a:t>
            </a:r>
            <a:endParaRPr lang="de-DE" sz="1600" b="1" dirty="0">
              <a:solidFill>
                <a:srgbClr val="FFFF00"/>
              </a:solidFill>
              <a:latin typeface="Arial"/>
            </a:endParaRPr>
          </a:p>
        </p:txBody>
      </p:sp>
      <p:sp>
        <p:nvSpPr>
          <p:cNvPr id="14" name="Textfeld 13"/>
          <p:cNvSpPr txBox="1"/>
          <p:nvPr/>
        </p:nvSpPr>
        <p:spPr>
          <a:xfrm>
            <a:off x="1944688" y="5732463"/>
            <a:ext cx="1085554" cy="338554"/>
          </a:xfrm>
          <a:prstGeom prst="rect">
            <a:avLst/>
          </a:prstGeom>
          <a:noFill/>
        </p:spPr>
        <p:txBody>
          <a:bodyPr wrap="none">
            <a:spAutoFit/>
          </a:bodyPr>
          <a:lstStyle/>
          <a:p>
            <a:pPr fontAlgn="base">
              <a:spcBef>
                <a:spcPct val="0"/>
              </a:spcBef>
              <a:spcAft>
                <a:spcPct val="0"/>
              </a:spcAft>
              <a:defRPr/>
            </a:pPr>
            <a:r>
              <a:rPr lang="de-DE" sz="1600" b="1" dirty="0" err="1">
                <a:solidFill>
                  <a:srgbClr val="FFFF00"/>
                </a:solidFill>
                <a:latin typeface="Arial"/>
              </a:rPr>
              <a:t>M</a:t>
            </a:r>
            <a:r>
              <a:rPr lang="de-DE" sz="1600" b="1" dirty="0" err="1" smtClean="0">
                <a:solidFill>
                  <a:srgbClr val="FFFF00"/>
                </a:solidFill>
                <a:latin typeface="Arial"/>
              </a:rPr>
              <a:t>ångfald</a:t>
            </a:r>
            <a:endParaRPr lang="de-DE" sz="1600" b="1" dirty="0">
              <a:solidFill>
                <a:srgbClr val="FFFF00"/>
              </a:solidFill>
              <a:latin typeface="Arial"/>
            </a:endParaRPr>
          </a:p>
        </p:txBody>
      </p:sp>
      <p:sp>
        <p:nvSpPr>
          <p:cNvPr id="15" name="Textfeld 14"/>
          <p:cNvSpPr txBox="1"/>
          <p:nvPr/>
        </p:nvSpPr>
        <p:spPr>
          <a:xfrm>
            <a:off x="952237" y="5732463"/>
            <a:ext cx="800091" cy="338554"/>
          </a:xfrm>
          <a:prstGeom prst="rect">
            <a:avLst/>
          </a:prstGeom>
          <a:noFill/>
        </p:spPr>
        <p:txBody>
          <a:bodyPr wrap="none">
            <a:spAutoFit/>
          </a:bodyPr>
          <a:lstStyle/>
          <a:p>
            <a:pPr fontAlgn="base">
              <a:spcBef>
                <a:spcPct val="0"/>
              </a:spcBef>
              <a:spcAft>
                <a:spcPct val="0"/>
              </a:spcAft>
              <a:defRPr/>
            </a:pPr>
            <a:r>
              <a:rPr lang="de-DE" sz="1600" b="1" dirty="0" err="1">
                <a:solidFill>
                  <a:srgbClr val="FFFF00"/>
                </a:solidFill>
                <a:latin typeface="Arial"/>
              </a:rPr>
              <a:t>V</a:t>
            </a:r>
            <a:r>
              <a:rPr lang="de-DE" sz="1600" b="1" dirty="0" err="1" smtClean="0">
                <a:solidFill>
                  <a:srgbClr val="FFFF00"/>
                </a:solidFill>
                <a:latin typeface="Arial"/>
              </a:rPr>
              <a:t>atten</a:t>
            </a:r>
            <a:endParaRPr lang="de-DE" sz="1600" b="1" dirty="0">
              <a:solidFill>
                <a:srgbClr val="FFFF00"/>
              </a:solidFill>
              <a:latin typeface="Arial"/>
            </a:endParaRPr>
          </a:p>
        </p:txBody>
      </p:sp>
    </p:spTree>
    <p:extLst>
      <p:ext uri="{BB962C8B-B14F-4D97-AF65-F5344CB8AC3E}">
        <p14:creationId xmlns:p14="http://schemas.microsoft.com/office/powerpoint/2010/main" val="328802303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765" y="1090188"/>
            <a:ext cx="4576118" cy="47437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 Box 3"/>
          <p:cNvSpPr txBox="1">
            <a:spLocks noChangeArrowheads="1"/>
          </p:cNvSpPr>
          <p:nvPr/>
        </p:nvSpPr>
        <p:spPr bwMode="auto">
          <a:xfrm>
            <a:off x="166219" y="100503"/>
            <a:ext cx="616567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algn="ctr" eaLnBrk="1" fontAlgn="base" hangingPunct="1">
              <a:spcBef>
                <a:spcPct val="0"/>
              </a:spcBef>
              <a:spcAft>
                <a:spcPct val="0"/>
              </a:spcAft>
              <a:buNone/>
            </a:pPr>
            <a:r>
              <a:rPr lang="de-DE" altLang="de-DE" sz="2400" b="1" dirty="0" err="1" smtClean="0">
                <a:solidFill>
                  <a:srgbClr val="000000"/>
                </a:solidFill>
                <a:cs typeface="Arial" pitchFamily="34" charset="0"/>
              </a:rPr>
              <a:t>Permanenta</a:t>
            </a:r>
            <a:r>
              <a:rPr lang="de-DE" altLang="de-DE" sz="2400" b="1" dirty="0" smtClean="0">
                <a:solidFill>
                  <a:srgbClr val="000000"/>
                </a:solidFill>
                <a:cs typeface="Arial" pitchFamily="34" charset="0"/>
              </a:rPr>
              <a:t> </a:t>
            </a:r>
            <a:r>
              <a:rPr lang="de-DE" altLang="de-DE" sz="2400" b="1" dirty="0" err="1" smtClean="0">
                <a:solidFill>
                  <a:srgbClr val="000000"/>
                </a:solidFill>
                <a:cs typeface="Arial" pitchFamily="34" charset="0"/>
              </a:rPr>
              <a:t>vallar</a:t>
            </a:r>
            <a:r>
              <a:rPr lang="de-DE" altLang="de-DE" sz="2400" b="1" dirty="0">
                <a:solidFill>
                  <a:srgbClr val="000000"/>
                </a:solidFill>
                <a:cs typeface="Arial" pitchFamily="34" charset="0"/>
              </a:rPr>
              <a:t> i </a:t>
            </a:r>
            <a:r>
              <a:rPr lang="de-DE" altLang="de-DE" sz="2400" b="1" dirty="0" smtClean="0">
                <a:solidFill>
                  <a:srgbClr val="000000"/>
                </a:solidFill>
                <a:cs typeface="Arial" pitchFamily="34" charset="0"/>
              </a:rPr>
              <a:t>Europa,</a:t>
            </a:r>
            <a:endParaRPr lang="de-DE" altLang="de-DE" sz="2400" dirty="0">
              <a:solidFill>
                <a:srgbClr val="000000"/>
              </a:solidFill>
              <a:cs typeface="Arial" pitchFamily="34" charset="0"/>
            </a:endParaRPr>
          </a:p>
          <a:p>
            <a:pPr algn="ctr" eaLnBrk="1" fontAlgn="base" hangingPunct="1">
              <a:spcBef>
                <a:spcPct val="0"/>
              </a:spcBef>
              <a:spcAft>
                <a:spcPct val="0"/>
              </a:spcAft>
              <a:buFontTx/>
              <a:buNone/>
            </a:pPr>
            <a:r>
              <a:rPr lang="de-DE" altLang="de-DE" sz="2400" b="1" dirty="0" err="1" smtClean="0">
                <a:solidFill>
                  <a:srgbClr val="000000"/>
                </a:solidFill>
                <a:cs typeface="Arial" pitchFamily="34" charset="0"/>
              </a:rPr>
              <a:t>som</a:t>
            </a:r>
            <a:r>
              <a:rPr lang="de-DE" altLang="de-DE" sz="2400" b="1" dirty="0" smtClean="0">
                <a:solidFill>
                  <a:srgbClr val="000000"/>
                </a:solidFill>
                <a:cs typeface="Arial" pitchFamily="34" charset="0"/>
              </a:rPr>
              <a:t> </a:t>
            </a:r>
            <a:r>
              <a:rPr lang="de-DE" altLang="de-DE" sz="2400" b="1" dirty="0" err="1" smtClean="0">
                <a:solidFill>
                  <a:srgbClr val="000000"/>
                </a:solidFill>
                <a:cs typeface="Arial" pitchFamily="34" charset="0"/>
              </a:rPr>
              <a:t>andel</a:t>
            </a:r>
            <a:r>
              <a:rPr lang="de-DE" altLang="de-DE" sz="2400" b="1" dirty="0" smtClean="0">
                <a:solidFill>
                  <a:srgbClr val="000000"/>
                </a:solidFill>
                <a:cs typeface="Arial" pitchFamily="34" charset="0"/>
              </a:rPr>
              <a:t> </a:t>
            </a:r>
            <a:r>
              <a:rPr lang="de-DE" altLang="de-DE" sz="2400" b="1" dirty="0" err="1" smtClean="0">
                <a:solidFill>
                  <a:srgbClr val="000000"/>
                </a:solidFill>
                <a:cs typeface="Arial" pitchFamily="34" charset="0"/>
              </a:rPr>
              <a:t>av</a:t>
            </a:r>
            <a:r>
              <a:rPr lang="de-DE" altLang="de-DE" sz="2400" b="1" dirty="0" smtClean="0">
                <a:solidFill>
                  <a:srgbClr val="000000"/>
                </a:solidFill>
                <a:cs typeface="Arial" pitchFamily="34" charset="0"/>
              </a:rPr>
              <a:t> total </a:t>
            </a:r>
            <a:r>
              <a:rPr lang="de-DE" altLang="de-DE" sz="2400" b="1" dirty="0" err="1" smtClean="0">
                <a:solidFill>
                  <a:srgbClr val="000000"/>
                </a:solidFill>
                <a:cs typeface="Arial" pitchFamily="34" charset="0"/>
              </a:rPr>
              <a:t>jordbruksmark</a:t>
            </a:r>
            <a:r>
              <a:rPr lang="de-DE" altLang="de-DE" sz="2400" b="1" dirty="0" smtClean="0">
                <a:solidFill>
                  <a:srgbClr val="000000"/>
                </a:solidFill>
                <a:cs typeface="Arial" pitchFamily="34" charset="0"/>
              </a:rPr>
              <a:t> (UAA)</a:t>
            </a:r>
            <a:endParaRPr lang="de-DE" altLang="de-DE" sz="2400" dirty="0">
              <a:solidFill>
                <a:srgbClr val="000000"/>
              </a:solidFill>
              <a:cs typeface="Arial" pitchFamily="34"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45911" y="915084"/>
            <a:ext cx="1664849" cy="278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uppieren 9"/>
          <p:cNvGrpSpPr/>
          <p:nvPr/>
        </p:nvGrpSpPr>
        <p:grpSpPr>
          <a:xfrm>
            <a:off x="6052917" y="3793557"/>
            <a:ext cx="3091083" cy="3046385"/>
            <a:chOff x="5148263" y="1916113"/>
            <a:chExt cx="3313112" cy="3200479"/>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1500" y="1916113"/>
              <a:ext cx="2809875"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6174907" y="4760913"/>
              <a:ext cx="2106790" cy="355679"/>
            </a:xfrm>
            <a:prstGeom prst="rect">
              <a:avLst/>
            </a:prstGeom>
            <a:solidFill>
              <a:srgbClr val="FFFFFF"/>
            </a:solidFill>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600" b="0" i="0" u="none" strike="noStrike" kern="0" cap="none" spc="0" normalizeH="0" baseline="0" noProof="0" dirty="0" err="1" smtClean="0">
                  <a:ln>
                    <a:noFill/>
                  </a:ln>
                  <a:solidFill>
                    <a:srgbClr val="000000"/>
                  </a:solidFill>
                  <a:effectLst/>
                  <a:uLnTx/>
                  <a:uFillTx/>
                  <a:latin typeface="Arial"/>
                </a:rPr>
                <a:t>Årsnederbörd</a:t>
              </a:r>
              <a:r>
                <a:rPr kumimoji="0" lang="de-DE" sz="1600" b="0" i="0" u="none" strike="noStrike" kern="0" cap="none" spc="0" normalizeH="0" baseline="0" noProof="0" dirty="0" smtClean="0">
                  <a:ln>
                    <a:noFill/>
                  </a:ln>
                  <a:solidFill>
                    <a:srgbClr val="000000"/>
                  </a:solidFill>
                  <a:effectLst/>
                  <a:uLnTx/>
                  <a:uFillTx/>
                  <a:latin typeface="Arial"/>
                </a:rPr>
                <a:t> (mm</a:t>
              </a:r>
              <a:r>
                <a:rPr kumimoji="0" lang="de-DE" sz="1600" b="0" i="0" u="none" strike="noStrike" kern="0" cap="none" spc="0" normalizeH="0" baseline="0" noProof="0" dirty="0">
                  <a:ln>
                    <a:noFill/>
                  </a:ln>
                  <a:solidFill>
                    <a:srgbClr val="000000"/>
                  </a:solidFill>
                  <a:effectLst/>
                  <a:uLnTx/>
                  <a:uFillTx/>
                  <a:latin typeface="Arial"/>
                </a:rPr>
                <a:t>)</a:t>
              </a:r>
            </a:p>
          </p:txBody>
        </p:sp>
        <p:sp>
          <p:nvSpPr>
            <p:cNvPr id="7" name="Textfeld 6"/>
            <p:cNvSpPr txBox="1"/>
            <p:nvPr/>
          </p:nvSpPr>
          <p:spPr>
            <a:xfrm>
              <a:off x="5803900" y="1946275"/>
              <a:ext cx="1205588" cy="614354"/>
            </a:xfrm>
            <a:prstGeom prst="rect">
              <a:avLst/>
            </a:prstGeom>
            <a:noFill/>
          </p:spPr>
          <p:txBody>
            <a:bodyPr wrap="none">
              <a:spAutoFit/>
            </a:bodyPr>
            <a:lstStyle/>
            <a:p>
              <a:pPr fontAlgn="base">
                <a:spcBef>
                  <a:spcPct val="0"/>
                </a:spcBef>
                <a:spcAft>
                  <a:spcPct val="0"/>
                </a:spcAft>
                <a:defRPr/>
              </a:pPr>
              <a:r>
                <a:rPr lang="de-DE" sz="1600" dirty="0" err="1" smtClean="0">
                  <a:solidFill>
                    <a:srgbClr val="000000"/>
                  </a:solidFill>
                  <a:latin typeface="Arial"/>
                </a:rPr>
                <a:t>Vallareal</a:t>
              </a:r>
              <a:r>
                <a:rPr lang="de-DE" sz="1600" dirty="0" smtClean="0">
                  <a:solidFill>
                    <a:srgbClr val="000000"/>
                  </a:solidFill>
                  <a:latin typeface="Arial"/>
                </a:rPr>
                <a:t> i </a:t>
              </a:r>
              <a:r>
                <a:rPr lang="de-DE" sz="1600" dirty="0">
                  <a:solidFill>
                    <a:srgbClr val="000000"/>
                  </a:solidFill>
                  <a:latin typeface="Arial"/>
                </a:rPr>
                <a:t/>
              </a:r>
              <a:br>
                <a:rPr lang="de-DE" sz="1600" dirty="0">
                  <a:solidFill>
                    <a:srgbClr val="000000"/>
                  </a:solidFill>
                  <a:latin typeface="Arial"/>
                </a:rPr>
              </a:br>
              <a:r>
                <a:rPr lang="de-DE" sz="1600" dirty="0">
                  <a:solidFill>
                    <a:srgbClr val="000000"/>
                  </a:solidFill>
                  <a:latin typeface="Arial"/>
                </a:rPr>
                <a:t>% of UAA</a:t>
              </a:r>
            </a:p>
          </p:txBody>
        </p:sp>
        <p:sp>
          <p:nvSpPr>
            <p:cNvPr id="8" name="Textfeld 7"/>
            <p:cNvSpPr txBox="1"/>
            <p:nvPr/>
          </p:nvSpPr>
          <p:spPr>
            <a:xfrm>
              <a:off x="5148263" y="1916113"/>
              <a:ext cx="585787" cy="2647950"/>
            </a:xfrm>
            <a:prstGeom prst="rect">
              <a:avLst/>
            </a:prstGeom>
            <a:solidFill>
              <a:srgbClr val="FFFFFF"/>
            </a:solidFill>
          </p:spPr>
          <p:txBody>
            <a:bodyPr wrap="none">
              <a:spAutoFit/>
            </a:bodyPr>
            <a:lstStyle/>
            <a:p>
              <a:pPr marL="0" marR="0" lvl="0" indent="0" defTabSz="91440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rPr>
                <a:t>1.00</a:t>
              </a:r>
            </a:p>
            <a:p>
              <a:pPr marL="0" marR="0" lvl="0" indent="0" defTabSz="914400" eaLnBrk="1" fontAlgn="base" latinLnBrk="0" hangingPunct="1">
                <a:lnSpc>
                  <a:spcPct val="100000"/>
                </a:lnSpc>
                <a:spcBef>
                  <a:spcPts val="300"/>
                </a:spcBef>
                <a:spcAft>
                  <a:spcPts val="300"/>
                </a:spcAft>
                <a:buClrTx/>
                <a:buSzTx/>
                <a:buFontTx/>
                <a:buNone/>
                <a:tabLst/>
                <a:defRPr/>
              </a:pPr>
              <a:endParaRPr kumimoji="0" lang="de-DE" sz="1400" b="0" i="0" u="none" strike="noStrike" kern="0" cap="none" spc="0" normalizeH="0" baseline="0" noProof="0" dirty="0">
                <a:ln>
                  <a:noFill/>
                </a:ln>
                <a:solidFill>
                  <a:srgbClr val="000000"/>
                </a:solidFill>
                <a:effectLst/>
                <a:uLnTx/>
                <a:uFillTx/>
                <a:latin typeface="Arial"/>
              </a:endParaRPr>
            </a:p>
            <a:p>
              <a:pPr marL="0" marR="0" lvl="0" indent="0" defTabSz="91440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rPr>
                <a:t>0.75</a:t>
              </a:r>
            </a:p>
            <a:p>
              <a:pPr marL="0" marR="0" lvl="0" indent="0" defTabSz="914400" eaLnBrk="1" fontAlgn="base" latinLnBrk="0" hangingPunct="1">
                <a:lnSpc>
                  <a:spcPct val="100000"/>
                </a:lnSpc>
                <a:spcBef>
                  <a:spcPts val="300"/>
                </a:spcBef>
                <a:spcAft>
                  <a:spcPts val="300"/>
                </a:spcAft>
                <a:buClrTx/>
                <a:buSzTx/>
                <a:buFontTx/>
                <a:buNone/>
                <a:tabLst/>
                <a:defRPr/>
              </a:pPr>
              <a:endParaRPr kumimoji="0" lang="de-DE" sz="1400" b="0" i="0" u="none" strike="noStrike" kern="0" cap="none" spc="0" normalizeH="0" baseline="0" noProof="0" dirty="0">
                <a:ln>
                  <a:noFill/>
                </a:ln>
                <a:solidFill>
                  <a:srgbClr val="000000"/>
                </a:solidFill>
                <a:effectLst/>
                <a:uLnTx/>
                <a:uFillTx/>
                <a:latin typeface="Arial"/>
              </a:endParaRPr>
            </a:p>
            <a:p>
              <a:pPr marL="0" marR="0" lvl="0" indent="0" defTabSz="91440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rPr>
                <a:t>0.50</a:t>
              </a:r>
            </a:p>
            <a:p>
              <a:pPr marL="0" marR="0" lvl="0" indent="0" defTabSz="914400" eaLnBrk="1" fontAlgn="base" latinLnBrk="0" hangingPunct="1">
                <a:lnSpc>
                  <a:spcPct val="100000"/>
                </a:lnSpc>
                <a:spcBef>
                  <a:spcPts val="300"/>
                </a:spcBef>
                <a:spcAft>
                  <a:spcPts val="300"/>
                </a:spcAft>
                <a:buClrTx/>
                <a:buSzTx/>
                <a:buFontTx/>
                <a:buNone/>
                <a:tabLst/>
                <a:defRPr/>
              </a:pPr>
              <a:endParaRPr kumimoji="0" lang="de-DE" sz="1400" b="0" i="0" u="none" strike="noStrike" kern="0" cap="none" spc="0" normalizeH="0" baseline="0" noProof="0" dirty="0">
                <a:ln>
                  <a:noFill/>
                </a:ln>
                <a:solidFill>
                  <a:srgbClr val="000000"/>
                </a:solidFill>
                <a:effectLst/>
                <a:uLnTx/>
                <a:uFillTx/>
                <a:latin typeface="Arial"/>
              </a:endParaRPr>
            </a:p>
            <a:p>
              <a:pPr marL="0" marR="0" lvl="0" indent="0" defTabSz="91440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rPr>
                <a:t>0.25</a:t>
              </a:r>
            </a:p>
            <a:p>
              <a:pPr marL="0" marR="0" lvl="0" indent="0" algn="r" defTabSz="914400" eaLnBrk="1" fontAlgn="base" latinLnBrk="0" hangingPunct="1">
                <a:lnSpc>
                  <a:spcPct val="100000"/>
                </a:lnSpc>
                <a:spcBef>
                  <a:spcPts val="300"/>
                </a:spcBef>
                <a:spcAft>
                  <a:spcPts val="300"/>
                </a:spcAft>
                <a:buClrTx/>
                <a:buSzTx/>
                <a:buFontTx/>
                <a:buNone/>
                <a:tabLst/>
                <a:defRPr/>
              </a:pPr>
              <a:endParaRPr kumimoji="0" lang="de-DE" sz="1400" b="0" i="0" u="none" strike="noStrike" kern="0" cap="none" spc="0" normalizeH="0" baseline="0" noProof="0" dirty="0">
                <a:ln>
                  <a:noFill/>
                </a:ln>
                <a:solidFill>
                  <a:srgbClr val="000000"/>
                </a:solidFill>
                <a:effectLst/>
                <a:uLnTx/>
                <a:uFillTx/>
                <a:latin typeface="Arial"/>
              </a:endParaRPr>
            </a:p>
            <a:p>
              <a:pPr marL="0" marR="0" lvl="0" indent="0" algn="r" defTabSz="91440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rPr>
                <a:t>0</a:t>
              </a:r>
            </a:p>
          </p:txBody>
        </p:sp>
      </p:grpSp>
      <p:sp>
        <p:nvSpPr>
          <p:cNvPr id="9" name="Text Box 6"/>
          <p:cNvSpPr txBox="1">
            <a:spLocks noChangeArrowheads="1"/>
          </p:cNvSpPr>
          <p:nvPr/>
        </p:nvSpPr>
        <p:spPr bwMode="auto">
          <a:xfrm>
            <a:off x="26949" y="6398220"/>
            <a:ext cx="60836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800" dirty="0">
                <a:latin typeface="Arial" pitchFamily="34" charset="0"/>
                <a:cs typeface="Arial" pitchFamily="34" charset="0"/>
              </a:rPr>
              <a:t>(Smit </a:t>
            </a:r>
            <a:r>
              <a:rPr lang="de-DE" altLang="de-DE" sz="1800" i="1" dirty="0">
                <a:latin typeface="Arial" pitchFamily="34" charset="0"/>
                <a:cs typeface="Arial" pitchFamily="34" charset="0"/>
              </a:rPr>
              <a:t>et al</a:t>
            </a:r>
            <a:r>
              <a:rPr lang="de-DE" altLang="de-DE" sz="1800" dirty="0">
                <a:latin typeface="Arial" pitchFamily="34" charset="0"/>
                <a:cs typeface="Arial" pitchFamily="34" charset="0"/>
              </a:rPr>
              <a:t>. 2008, </a:t>
            </a:r>
            <a:r>
              <a:rPr lang="de-DE" altLang="de-DE" sz="1800" dirty="0" err="1">
                <a:latin typeface="Arial" pitchFamily="34" charset="0"/>
                <a:cs typeface="Arial" pitchFamily="34" charset="0"/>
              </a:rPr>
              <a:t>AgricSyst</a:t>
            </a:r>
            <a:r>
              <a:rPr lang="de-DE" altLang="de-DE" sz="1800" dirty="0">
                <a:latin typeface="Arial" pitchFamily="34" charset="0"/>
                <a:cs typeface="Arial" pitchFamily="34" charset="0"/>
              </a:rPr>
              <a:t> 98, </a:t>
            </a:r>
            <a:r>
              <a:rPr lang="de-DE" altLang="de-DE" sz="1800" dirty="0" smtClean="0">
                <a:latin typeface="Arial" pitchFamily="34" charset="0"/>
                <a:cs typeface="Arial" pitchFamily="34" charset="0"/>
              </a:rPr>
              <a:t>208-219, </a:t>
            </a:r>
            <a:r>
              <a:rPr lang="de-DE" altLang="de-DE" sz="1800" dirty="0" err="1" smtClean="0">
                <a:latin typeface="Arial" pitchFamily="34" charset="0"/>
                <a:cs typeface="Arial" pitchFamily="34" charset="0"/>
              </a:rPr>
              <a:t>Eurostat</a:t>
            </a:r>
            <a:r>
              <a:rPr lang="de-DE" altLang="de-DE" sz="1800" dirty="0" smtClean="0">
                <a:latin typeface="Arial" pitchFamily="34" charset="0"/>
                <a:cs typeface="Arial" pitchFamily="34" charset="0"/>
              </a:rPr>
              <a:t> 2014)</a:t>
            </a:r>
            <a:endParaRPr lang="de-DE" altLang="de-DE" sz="1800" dirty="0">
              <a:latin typeface="Arial" pitchFamily="34" charset="0"/>
              <a:cs typeface="Arial" pitchFamily="34" charset="0"/>
            </a:endParaRPr>
          </a:p>
        </p:txBody>
      </p:sp>
    </p:spTree>
    <p:extLst>
      <p:ext uri="{BB962C8B-B14F-4D97-AF65-F5344CB8AC3E}">
        <p14:creationId xmlns:p14="http://schemas.microsoft.com/office/powerpoint/2010/main" val="1195063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8576" y="1043709"/>
            <a:ext cx="7128563" cy="5266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0" y="200055"/>
            <a:ext cx="7703560" cy="400110"/>
          </a:xfrm>
          <a:prstGeom prst="rect">
            <a:avLst/>
          </a:prstGeom>
          <a:noFill/>
        </p:spPr>
        <p:txBody>
          <a:bodyPr wrap="square">
            <a:spAutoFit/>
          </a:bodyPr>
          <a:lstStyle/>
          <a:p>
            <a:pPr algn="ctr" fontAlgn="base">
              <a:spcBef>
                <a:spcPct val="0"/>
              </a:spcBef>
              <a:spcAft>
                <a:spcPct val="0"/>
              </a:spcAft>
              <a:defRPr/>
            </a:pPr>
            <a:r>
              <a:rPr lang="de-DE" sz="2000" b="1" dirty="0" err="1" smtClean="0">
                <a:latin typeface="Arial"/>
              </a:rPr>
              <a:t>Vallar</a:t>
            </a:r>
            <a:r>
              <a:rPr lang="de-DE" sz="2000" b="1" dirty="0" smtClean="0">
                <a:latin typeface="Arial"/>
              </a:rPr>
              <a:t> och </a:t>
            </a:r>
            <a:r>
              <a:rPr lang="de-DE" sz="2000" b="1" dirty="0" err="1" smtClean="0">
                <a:latin typeface="Arial"/>
              </a:rPr>
              <a:t>dess</a:t>
            </a:r>
            <a:r>
              <a:rPr lang="de-DE" sz="2000" b="1" dirty="0" smtClean="0">
                <a:latin typeface="Arial"/>
              </a:rPr>
              <a:t> </a:t>
            </a:r>
            <a:r>
              <a:rPr lang="de-DE" sz="2000" b="1" dirty="0" err="1" smtClean="0">
                <a:latin typeface="Arial"/>
              </a:rPr>
              <a:t>skötsel</a:t>
            </a:r>
            <a:r>
              <a:rPr lang="de-DE" sz="2000" b="1" dirty="0" smtClean="0">
                <a:latin typeface="Arial"/>
              </a:rPr>
              <a:t> </a:t>
            </a:r>
            <a:r>
              <a:rPr lang="de-DE" sz="2000" b="1" dirty="0" err="1" smtClean="0">
                <a:latin typeface="Arial"/>
              </a:rPr>
              <a:t>varierar</a:t>
            </a:r>
            <a:r>
              <a:rPr lang="de-DE" sz="2000" b="1" dirty="0" smtClean="0">
                <a:latin typeface="Arial"/>
              </a:rPr>
              <a:t> </a:t>
            </a:r>
            <a:r>
              <a:rPr lang="de-DE" sz="2000" b="1" dirty="0" err="1" smtClean="0">
                <a:latin typeface="Arial"/>
              </a:rPr>
              <a:t>mycket</a:t>
            </a:r>
            <a:endParaRPr lang="de-DE" sz="2000" b="1" dirty="0">
              <a:latin typeface="Aria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5238" y="932773"/>
            <a:ext cx="3471901" cy="2653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656184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800" dirty="0" smtClean="0">
                <a:latin typeface="Arial" pitchFamily="34" charset="0"/>
                <a:cs typeface="Arial" pitchFamily="34" charset="0"/>
              </a:rPr>
              <a:t>(</a:t>
            </a:r>
            <a:r>
              <a:rPr lang="de-DE" altLang="de-DE" sz="1800" dirty="0" err="1" smtClean="0">
                <a:latin typeface="Arial" pitchFamily="34" charset="0"/>
                <a:cs typeface="Arial" pitchFamily="34" charset="0"/>
              </a:rPr>
              <a:t>Isselstein</a:t>
            </a:r>
            <a:r>
              <a:rPr lang="de-DE" altLang="de-DE" sz="1800" dirty="0" smtClean="0">
                <a:latin typeface="Arial" pitchFamily="34" charset="0"/>
                <a:cs typeface="Arial" pitchFamily="34" charset="0"/>
              </a:rPr>
              <a:t>, 2018)</a:t>
            </a:r>
            <a:endParaRPr lang="de-DE" altLang="de-DE" sz="1800" dirty="0">
              <a:latin typeface="Arial" pitchFamily="34" charset="0"/>
              <a:cs typeface="Arial" pitchFamily="34" charset="0"/>
            </a:endParaRPr>
          </a:p>
        </p:txBody>
      </p:sp>
    </p:spTree>
    <p:extLst>
      <p:ext uri="{BB962C8B-B14F-4D97-AF65-F5344CB8AC3E}">
        <p14:creationId xmlns:p14="http://schemas.microsoft.com/office/powerpoint/2010/main" val="159864960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Ekosystemtjänster</a:t>
            </a:r>
            <a:r>
              <a:rPr kumimoji="0" lang="en-US" altLang="de-DE" sz="2400" b="1" i="0" u="sng"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en-US" altLang="de-DE" sz="2400" b="1" i="0" u="sng"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från</a:t>
            </a:r>
            <a:r>
              <a:rPr kumimoji="0" lang="en-US" altLang="de-DE" sz="2400" b="1" i="0" u="sng"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en-US" altLang="de-DE" sz="2400" b="1" i="0" u="sng"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vall</a:t>
            </a:r>
            <a:r>
              <a:rPr kumimoji="0" lang="en-US" altLang="de-DE" sz="2400" b="1" i="0" u="sng"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 </a:t>
            </a: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‘The big five</a:t>
            </a:r>
            <a:r>
              <a:rPr kumimoji="0" lang="en-US" altLang="de-DE" sz="2400" b="1" i="0" u="sng"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a:t>
            </a:r>
            <a:endPar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1800" b="1" i="0"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Produktion</a:t>
            </a:r>
            <a:endParaRPr kumimoji="0" lang="en-US" altLang="de-DE" sz="1800" b="1" i="0"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1800" b="1" i="0" u="none"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Biologisk</a:t>
            </a:r>
            <a:r>
              <a:rPr kumimoji="0" lang="en-US" altLang="de-DE" sz="1800" b="1"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en-US" altLang="de-DE" sz="1800" b="1" i="0" u="none"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mångfald</a:t>
            </a:r>
            <a:endParaRPr kumimoji="0" lang="en-US" altLang="de-DE" sz="18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1800" b="1" i="0" u="none"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Klimat</a:t>
            </a:r>
            <a:endParaRPr kumimoji="0" lang="en-US" altLang="de-DE" sz="18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1800" b="1" i="0" u="none"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Kultur</a:t>
            </a:r>
            <a:endParaRPr kumimoji="0" lang="en-US" altLang="de-DE" sz="18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1800" b="1" i="0" u="none"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Vatten</a:t>
            </a:r>
            <a:endParaRPr kumimoji="0" lang="en-US" altLang="de-DE" sz="1800" b="1"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endParaRP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093" y="1635197"/>
            <a:ext cx="15875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4038" y="3498850"/>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62325" y="1655763"/>
            <a:ext cx="2909166" cy="163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1550" y="3873500"/>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6988175" y="5605463"/>
            <a:ext cx="755335"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smtClean="0">
                <a:ln>
                  <a:noFill/>
                </a:ln>
                <a:solidFill>
                  <a:srgbClr val="FFFF00"/>
                </a:solidFill>
                <a:effectLst/>
                <a:uLnTx/>
                <a:uFillTx/>
                <a:latin typeface="Arial"/>
                <a:ea typeface="+mn-ea"/>
                <a:cs typeface="+mn-cs"/>
              </a:rPr>
              <a:t>kultur</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9" name="Textfeld 8"/>
          <p:cNvSpPr txBox="1"/>
          <p:nvPr/>
        </p:nvSpPr>
        <p:spPr>
          <a:xfrm>
            <a:off x="4811713" y="2838450"/>
            <a:ext cx="1255472"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smtClean="0">
                <a:ln>
                  <a:noFill/>
                </a:ln>
                <a:solidFill>
                  <a:srgbClr val="FFFF00"/>
                </a:solidFill>
                <a:effectLst/>
                <a:uLnTx/>
                <a:uFillTx/>
                <a:latin typeface="Arial"/>
                <a:ea typeface="+mn-ea"/>
                <a:cs typeface="+mn-cs"/>
              </a:rPr>
              <a:t>produktion</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0" name="Textfeld 9"/>
          <p:cNvSpPr txBox="1"/>
          <p:nvPr/>
        </p:nvSpPr>
        <p:spPr>
          <a:xfrm>
            <a:off x="1724025" y="5681663"/>
            <a:ext cx="779381"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smtClean="0">
                <a:ln>
                  <a:noFill/>
                </a:ln>
                <a:solidFill>
                  <a:srgbClr val="FFFF00"/>
                </a:solidFill>
                <a:effectLst/>
                <a:uLnTx/>
                <a:uFillTx/>
                <a:latin typeface="Arial"/>
                <a:ea typeface="+mn-ea"/>
                <a:cs typeface="+mn-cs"/>
              </a:rPr>
              <a:t>klimat</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1" name="Textfeld 10"/>
          <p:cNvSpPr txBox="1"/>
          <p:nvPr/>
        </p:nvSpPr>
        <p:spPr>
          <a:xfrm>
            <a:off x="6827838" y="3408363"/>
            <a:ext cx="1096775"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smtClean="0">
                <a:ln>
                  <a:noFill/>
                </a:ln>
                <a:solidFill>
                  <a:srgbClr val="FFFF00"/>
                </a:solidFill>
                <a:effectLst/>
                <a:uLnTx/>
                <a:uFillTx/>
                <a:latin typeface="Arial"/>
                <a:ea typeface="+mn-ea"/>
                <a:cs typeface="+mn-cs"/>
              </a:rPr>
              <a:t>mångfald</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2" name="Textfeld 11"/>
          <p:cNvSpPr txBox="1"/>
          <p:nvPr/>
        </p:nvSpPr>
        <p:spPr>
          <a:xfrm>
            <a:off x="4183856" y="5705186"/>
            <a:ext cx="788999"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smtClean="0">
                <a:ln>
                  <a:noFill/>
                </a:ln>
                <a:solidFill>
                  <a:srgbClr val="FFFF00"/>
                </a:solidFill>
                <a:effectLst/>
                <a:uLnTx/>
                <a:uFillTx/>
                <a:latin typeface="Arial"/>
                <a:ea typeface="+mn-ea"/>
                <a:cs typeface="+mn-cs"/>
              </a:rPr>
              <a:t>vatten</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63008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689399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332246"/>
            <a:ext cx="6600465" cy="755575"/>
          </a:xfrm>
        </p:spPr>
        <p:txBody>
          <a:bodyPr/>
          <a:lstStyle/>
          <a:p>
            <a:r>
              <a:rPr lang="sv-SE" sz="2400" dirty="0" smtClean="0">
                <a:solidFill>
                  <a:schemeClr val="tx1"/>
                </a:solidFill>
                <a:latin typeface="+mn-lt"/>
              </a:rPr>
              <a:t>I Sverige är inplastade balar det vanligaste silosystemet för ensilage från vallar  </a:t>
            </a:r>
            <a:br>
              <a:rPr lang="sv-SE" sz="2400" dirty="0" smtClean="0">
                <a:solidFill>
                  <a:schemeClr val="tx1"/>
                </a:solidFill>
                <a:latin typeface="+mn-lt"/>
              </a:rPr>
            </a:br>
            <a:endParaRPr lang="sv-SE" sz="2400" dirty="0">
              <a:solidFill>
                <a:schemeClr val="tx1"/>
              </a:solidFill>
              <a:latin typeface="+mn-lt"/>
            </a:endParaRPr>
          </a:p>
        </p:txBody>
      </p:sp>
      <p:pic>
        <p:nvPicPr>
          <p:cNvPr id="5" name="Picture 2" descr="PICT032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85546" y="3581619"/>
            <a:ext cx="3758454" cy="281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47365" y="2074907"/>
            <a:ext cx="3038466" cy="203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ell 6"/>
          <p:cNvGraphicFramePr>
            <a:graphicFrameLocks noGrp="1"/>
          </p:cNvGraphicFramePr>
          <p:nvPr>
            <p:extLst>
              <p:ext uri="{D42A27DB-BD31-4B8C-83A1-F6EECF244321}">
                <p14:modId xmlns:p14="http://schemas.microsoft.com/office/powerpoint/2010/main" val="2948014661"/>
              </p:ext>
            </p:extLst>
          </p:nvPr>
        </p:nvGraphicFramePr>
        <p:xfrm>
          <a:off x="270158" y="2276826"/>
          <a:ext cx="3790074" cy="3962400"/>
        </p:xfrm>
        <a:graphic>
          <a:graphicData uri="http://schemas.openxmlformats.org/drawingml/2006/table">
            <a:tbl>
              <a:tblPr firstRow="1" bandRow="1">
                <a:tableStyleId>{F5AB1C69-6EDB-4FF4-983F-18BD219EF322}</a:tableStyleId>
              </a:tblPr>
              <a:tblGrid>
                <a:gridCol w="2339647">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tblGrid>
              <a:tr h="370840">
                <a:tc>
                  <a:txBody>
                    <a:bodyPr/>
                    <a:lstStyle/>
                    <a:p>
                      <a:r>
                        <a:rPr lang="sv-SE" sz="2000" dirty="0" smtClean="0"/>
                        <a:t>Boskap i Sverige</a:t>
                      </a:r>
                      <a:endParaRPr lang="sv-SE" sz="2000" dirty="0"/>
                    </a:p>
                  </a:txBody>
                  <a:tcPr/>
                </a:tc>
                <a:tc>
                  <a:txBody>
                    <a:bodyPr/>
                    <a:lstStyle/>
                    <a:p>
                      <a:pPr algn="ctr"/>
                      <a:r>
                        <a:rPr lang="sv-SE" sz="2000" dirty="0" smtClean="0"/>
                        <a:t>Antal</a:t>
                      </a:r>
                      <a:endParaRPr lang="sv-SE" sz="2000" dirty="0"/>
                    </a:p>
                  </a:txBody>
                  <a:tcPr/>
                </a:tc>
                <a:extLst>
                  <a:ext uri="{0D108BD9-81ED-4DB2-BD59-A6C34878D82A}">
                    <a16:rowId xmlns:a16="http://schemas.microsoft.com/office/drawing/2014/main" val="10000"/>
                  </a:ext>
                </a:extLst>
              </a:tr>
              <a:tr h="370840">
                <a:tc>
                  <a:txBody>
                    <a:bodyPr/>
                    <a:lstStyle/>
                    <a:p>
                      <a:r>
                        <a:rPr lang="sv-SE" sz="2000" dirty="0" smtClean="0"/>
                        <a:t>Mjölkkor</a:t>
                      </a:r>
                      <a:endParaRPr lang="sv-SE" sz="2000" dirty="0"/>
                    </a:p>
                  </a:txBody>
                  <a:tcPr/>
                </a:tc>
                <a:tc>
                  <a:txBody>
                    <a:bodyPr/>
                    <a:lstStyle/>
                    <a:p>
                      <a:pPr algn="r"/>
                      <a:r>
                        <a:rPr lang="sv-SE" sz="2000" dirty="0" smtClean="0"/>
                        <a:t>322 000</a:t>
                      </a:r>
                      <a:endParaRPr lang="sv-SE" sz="2000" dirty="0"/>
                    </a:p>
                  </a:txBody>
                  <a:tcPr/>
                </a:tc>
                <a:extLst>
                  <a:ext uri="{0D108BD9-81ED-4DB2-BD59-A6C34878D82A}">
                    <a16:rowId xmlns:a16="http://schemas.microsoft.com/office/drawing/2014/main" val="10001"/>
                  </a:ext>
                </a:extLst>
              </a:tr>
              <a:tr h="370840">
                <a:tc>
                  <a:txBody>
                    <a:bodyPr/>
                    <a:lstStyle/>
                    <a:p>
                      <a:r>
                        <a:rPr lang="sv-SE" sz="2000" dirty="0" err="1" smtClean="0"/>
                        <a:t>Köttkor</a:t>
                      </a:r>
                      <a:endParaRPr lang="sv-SE" sz="2000" dirty="0"/>
                    </a:p>
                  </a:txBody>
                  <a:tcPr/>
                </a:tc>
                <a:tc>
                  <a:txBody>
                    <a:bodyPr/>
                    <a:lstStyle/>
                    <a:p>
                      <a:pPr algn="r"/>
                      <a:r>
                        <a:rPr lang="sv-SE" sz="2000" dirty="0" smtClean="0"/>
                        <a:t>207 000</a:t>
                      </a:r>
                      <a:endParaRPr lang="sv-SE" sz="2000" dirty="0"/>
                    </a:p>
                  </a:txBody>
                  <a:tcPr/>
                </a:tc>
                <a:extLst>
                  <a:ext uri="{0D108BD9-81ED-4DB2-BD59-A6C34878D82A}">
                    <a16:rowId xmlns:a16="http://schemas.microsoft.com/office/drawing/2014/main" val="10002"/>
                  </a:ext>
                </a:extLst>
              </a:tr>
              <a:tr h="370840">
                <a:tc>
                  <a:txBody>
                    <a:bodyPr/>
                    <a:lstStyle/>
                    <a:p>
                      <a:r>
                        <a:rPr lang="sv-SE" sz="2000" dirty="0" smtClean="0"/>
                        <a:t>Ungdjur</a:t>
                      </a:r>
                      <a:endParaRPr lang="sv-SE" sz="2000" dirty="0"/>
                    </a:p>
                  </a:txBody>
                  <a:tcPr/>
                </a:tc>
                <a:tc>
                  <a:txBody>
                    <a:bodyPr/>
                    <a:lstStyle/>
                    <a:p>
                      <a:pPr algn="r"/>
                      <a:r>
                        <a:rPr lang="sv-SE" sz="2000" dirty="0" smtClean="0"/>
                        <a:t>499 000</a:t>
                      </a:r>
                      <a:endParaRPr lang="sv-SE" sz="2000" dirty="0"/>
                    </a:p>
                  </a:txBody>
                  <a:tcPr/>
                </a:tc>
                <a:extLst>
                  <a:ext uri="{0D108BD9-81ED-4DB2-BD59-A6C34878D82A}">
                    <a16:rowId xmlns:a16="http://schemas.microsoft.com/office/drawing/2014/main" val="10003"/>
                  </a:ext>
                </a:extLst>
              </a:tr>
              <a:tr h="370840">
                <a:tc>
                  <a:txBody>
                    <a:bodyPr/>
                    <a:lstStyle/>
                    <a:p>
                      <a:r>
                        <a:rPr lang="sv-SE" sz="2000" dirty="0" smtClean="0"/>
                        <a:t>Kalvar</a:t>
                      </a:r>
                      <a:endParaRPr lang="sv-SE" sz="2000" dirty="0"/>
                    </a:p>
                  </a:txBody>
                  <a:tcPr/>
                </a:tc>
                <a:tc>
                  <a:txBody>
                    <a:bodyPr/>
                    <a:lstStyle/>
                    <a:p>
                      <a:pPr algn="r"/>
                      <a:r>
                        <a:rPr lang="sv-SE" sz="2000" dirty="0" smtClean="0"/>
                        <a:t>472 000</a:t>
                      </a:r>
                      <a:endParaRPr lang="sv-SE" sz="2000" dirty="0"/>
                    </a:p>
                  </a:txBody>
                  <a:tcPr/>
                </a:tc>
                <a:extLst>
                  <a:ext uri="{0D108BD9-81ED-4DB2-BD59-A6C34878D82A}">
                    <a16:rowId xmlns:a16="http://schemas.microsoft.com/office/drawing/2014/main" val="10004"/>
                  </a:ext>
                </a:extLst>
              </a:tr>
              <a:tr h="370840">
                <a:tc>
                  <a:txBody>
                    <a:bodyPr/>
                    <a:lstStyle/>
                    <a:p>
                      <a:r>
                        <a:rPr lang="sv-SE" sz="2000" b="1" dirty="0" smtClean="0"/>
                        <a:t>Totalt nötkreatur</a:t>
                      </a:r>
                      <a:endParaRPr lang="sv-SE" sz="2000" b="1" i="1" dirty="0">
                        <a:solidFill>
                          <a:srgbClr val="FF0000"/>
                        </a:solidFill>
                      </a:endParaRPr>
                    </a:p>
                  </a:txBody>
                  <a:tcPr/>
                </a:tc>
                <a:tc>
                  <a:txBody>
                    <a:bodyPr/>
                    <a:lstStyle/>
                    <a:p>
                      <a:pPr algn="r"/>
                      <a:r>
                        <a:rPr lang="sv-SE" sz="2000" b="1" dirty="0" smtClean="0"/>
                        <a:t>1 500 000</a:t>
                      </a:r>
                      <a:endParaRPr lang="sv-SE" sz="2000" b="1" i="1" dirty="0">
                        <a:solidFill>
                          <a:srgbClr val="FF0000"/>
                        </a:solidFill>
                      </a:endParaRPr>
                    </a:p>
                  </a:txBody>
                  <a:tcPr/>
                </a:tc>
                <a:extLst>
                  <a:ext uri="{0D108BD9-81ED-4DB2-BD59-A6C34878D82A}">
                    <a16:rowId xmlns:a16="http://schemas.microsoft.com/office/drawing/2014/main" val="10005"/>
                  </a:ext>
                </a:extLst>
              </a:tr>
              <a:tr h="370840">
                <a:tc>
                  <a:txBody>
                    <a:bodyPr/>
                    <a:lstStyle/>
                    <a:p>
                      <a:r>
                        <a:rPr lang="sv-SE" sz="2000" dirty="0" smtClean="0"/>
                        <a:t>Tackor, baggar</a:t>
                      </a:r>
                      <a:endParaRPr lang="sv-SE" sz="2000" dirty="0"/>
                    </a:p>
                  </a:txBody>
                  <a:tcPr/>
                </a:tc>
                <a:tc>
                  <a:txBody>
                    <a:bodyPr/>
                    <a:lstStyle/>
                    <a:p>
                      <a:pPr algn="r"/>
                      <a:r>
                        <a:rPr lang="sv-SE" sz="2000" dirty="0" smtClean="0"/>
                        <a:t>301 000</a:t>
                      </a:r>
                    </a:p>
                  </a:txBody>
                  <a:tcPr/>
                </a:tc>
                <a:extLst>
                  <a:ext uri="{0D108BD9-81ED-4DB2-BD59-A6C34878D82A}">
                    <a16:rowId xmlns:a16="http://schemas.microsoft.com/office/drawing/2014/main" val="10006"/>
                  </a:ext>
                </a:extLst>
              </a:tr>
              <a:tr h="370840">
                <a:tc>
                  <a:txBody>
                    <a:bodyPr/>
                    <a:lstStyle/>
                    <a:p>
                      <a:r>
                        <a:rPr lang="sv-SE" sz="2000" dirty="0" smtClean="0"/>
                        <a:t>Lamm</a:t>
                      </a:r>
                      <a:endParaRPr lang="sv-SE" sz="2000" dirty="0"/>
                    </a:p>
                  </a:txBody>
                  <a:tcPr/>
                </a:tc>
                <a:tc>
                  <a:txBody>
                    <a:bodyPr/>
                    <a:lstStyle/>
                    <a:p>
                      <a:pPr algn="r"/>
                      <a:r>
                        <a:rPr lang="sv-SE" sz="2000" dirty="0" smtClean="0"/>
                        <a:t>305</a:t>
                      </a:r>
                      <a:r>
                        <a:rPr lang="sv-SE" sz="2000" baseline="0" dirty="0" smtClean="0"/>
                        <a:t> 000</a:t>
                      </a:r>
                      <a:endParaRPr lang="sv-SE" sz="2000" dirty="0" smtClean="0"/>
                    </a:p>
                  </a:txBody>
                  <a:tcPr/>
                </a:tc>
                <a:extLst>
                  <a:ext uri="{0D108BD9-81ED-4DB2-BD59-A6C34878D82A}">
                    <a16:rowId xmlns:a16="http://schemas.microsoft.com/office/drawing/2014/main" val="10007"/>
                  </a:ext>
                </a:extLst>
              </a:tr>
              <a:tr h="370840">
                <a:tc>
                  <a:txBody>
                    <a:bodyPr/>
                    <a:lstStyle/>
                    <a:p>
                      <a:r>
                        <a:rPr lang="sv-SE" sz="2000" b="1" dirty="0" smtClean="0"/>
                        <a:t>Totalt får</a:t>
                      </a:r>
                      <a:endParaRPr lang="sv-SE" sz="2000" b="1" i="1" dirty="0">
                        <a:solidFill>
                          <a:srgbClr val="FF0000"/>
                        </a:solidFill>
                      </a:endParaRPr>
                    </a:p>
                  </a:txBody>
                  <a:tcPr/>
                </a:tc>
                <a:tc>
                  <a:txBody>
                    <a:bodyPr/>
                    <a:lstStyle/>
                    <a:p>
                      <a:pPr algn="r"/>
                      <a:r>
                        <a:rPr lang="sv-SE" sz="2000" b="1" dirty="0" smtClean="0"/>
                        <a:t>606 000</a:t>
                      </a:r>
                      <a:endParaRPr lang="sv-SE" sz="2000" b="1" i="1" dirty="0" smtClean="0">
                        <a:solidFill>
                          <a:srgbClr val="FF0000"/>
                        </a:solidFill>
                      </a:endParaRPr>
                    </a:p>
                  </a:txBody>
                  <a:tcPr/>
                </a:tc>
                <a:extLst>
                  <a:ext uri="{0D108BD9-81ED-4DB2-BD59-A6C34878D82A}">
                    <a16:rowId xmlns:a16="http://schemas.microsoft.com/office/drawing/2014/main" val="10008"/>
                  </a:ext>
                </a:extLst>
              </a:tr>
              <a:tr h="370840">
                <a:tc>
                  <a:txBody>
                    <a:bodyPr/>
                    <a:lstStyle/>
                    <a:p>
                      <a:r>
                        <a:rPr lang="sv-SE" sz="2000" b="1" dirty="0" smtClean="0"/>
                        <a:t>Totalt hästar</a:t>
                      </a:r>
                      <a:endParaRPr lang="sv-SE" sz="2000" b="1" i="1" dirty="0">
                        <a:solidFill>
                          <a:srgbClr val="FF0000"/>
                        </a:solidFill>
                      </a:endParaRPr>
                    </a:p>
                  </a:txBody>
                  <a:tcPr/>
                </a:tc>
                <a:tc>
                  <a:txBody>
                    <a:bodyPr/>
                    <a:lstStyle/>
                    <a:p>
                      <a:pPr algn="r"/>
                      <a:r>
                        <a:rPr lang="sv-SE" sz="2000" b="1" dirty="0" smtClean="0"/>
                        <a:t>355 000</a:t>
                      </a:r>
                      <a:endParaRPr lang="sv-SE" sz="2000" b="1" i="1" dirty="0" smtClean="0">
                        <a:solidFill>
                          <a:srgbClr val="FF0000"/>
                        </a:solidFill>
                      </a:endParaRPr>
                    </a:p>
                  </a:txBody>
                  <a:tcPr/>
                </a:tc>
                <a:extLst>
                  <a:ext uri="{0D108BD9-81ED-4DB2-BD59-A6C34878D82A}">
                    <a16:rowId xmlns:a16="http://schemas.microsoft.com/office/drawing/2014/main" val="10009"/>
                  </a:ext>
                </a:extLst>
              </a:tr>
            </a:tbl>
          </a:graphicData>
        </a:graphic>
      </p:graphicFrame>
      <p:sp>
        <p:nvSpPr>
          <p:cNvPr id="8" name="textruta 7"/>
          <p:cNvSpPr txBox="1"/>
          <p:nvPr/>
        </p:nvSpPr>
        <p:spPr>
          <a:xfrm>
            <a:off x="588108" y="1259875"/>
            <a:ext cx="8471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spcBef>
                <a:spcPct val="50000"/>
              </a:spcBef>
              <a:defRPr sz="2000" b="1">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Inplastat</a:t>
            </a:r>
            <a:r>
              <a:rPr kumimoji="0" lang="en-US" altLang="sv-SE" sz="2000" b="0"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ensilage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Times New Roman" panose="02020603050405020304" pitchFamily="18" charset="0"/>
              </a:rPr>
              <a:t>används</a:t>
            </a:r>
            <a:r>
              <a:rPr kumimoji="0" lang="en-US" altLang="sv-SE" sz="2000" b="0"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Times New Roman" panose="02020603050405020304" pitchFamily="18" charset="0"/>
              </a:rPr>
              <a:t>på</a:t>
            </a:r>
            <a:r>
              <a:rPr kumimoji="0" lang="en-US" altLang="sv-SE" sz="2000" b="0"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Times New Roman" panose="02020603050405020304" pitchFamily="18" charset="0"/>
              </a:rPr>
              <a:t>mindre</a:t>
            </a:r>
            <a:r>
              <a:rPr kumimoji="0" lang="en-US" altLang="sv-SE" sz="2000" b="0"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Times New Roman" panose="02020603050405020304" pitchFamily="18" charset="0"/>
              </a:rPr>
              <a:t>oc</a:t>
            </a:r>
            <a:r>
              <a:rPr lang="en-US" altLang="sv-SE" b="0" dirty="0" smtClean="0">
                <a:solidFill>
                  <a:prstClr val="black"/>
                </a:solidFill>
                <a:latin typeface="Calibri"/>
              </a:rPr>
              <a:t>h </a:t>
            </a:r>
            <a:r>
              <a:rPr lang="en-US" altLang="sv-SE" b="0" dirty="0" err="1" smtClean="0">
                <a:solidFill>
                  <a:prstClr val="black"/>
                </a:solidFill>
                <a:latin typeface="Calibri"/>
              </a:rPr>
              <a:t>medelstora</a:t>
            </a:r>
            <a:r>
              <a:rPr lang="en-US" altLang="sv-SE" b="0" dirty="0" smtClean="0">
                <a:solidFill>
                  <a:prstClr val="black"/>
                </a:solidFill>
                <a:latin typeface="Calibri"/>
              </a:rPr>
              <a:t> </a:t>
            </a:r>
            <a:r>
              <a:rPr lang="en-US" altLang="sv-SE" b="0" dirty="0" err="1" smtClean="0">
                <a:solidFill>
                  <a:prstClr val="black"/>
                </a:solidFill>
                <a:latin typeface="Calibri"/>
              </a:rPr>
              <a:t>mjölkgårdar</a:t>
            </a:r>
            <a:r>
              <a:rPr lang="en-US" altLang="sv-SE" b="0" dirty="0" smtClean="0">
                <a:solidFill>
                  <a:prstClr val="black"/>
                </a:solidFill>
                <a:latin typeface="Calibri"/>
              </a:rPr>
              <a:t>, </a:t>
            </a:r>
            <a:r>
              <a:rPr lang="en-US" altLang="sv-SE" b="0" dirty="0" err="1" smtClean="0">
                <a:solidFill>
                  <a:prstClr val="black"/>
                </a:solidFill>
                <a:latin typeface="Calibri"/>
              </a:rPr>
              <a:t>som</a:t>
            </a:r>
            <a:r>
              <a:rPr lang="en-US" altLang="sv-SE" b="0" dirty="0" smtClean="0">
                <a:solidFill>
                  <a:prstClr val="black"/>
                </a:solidFill>
                <a:latin typeface="Calibri"/>
              </a:rPr>
              <a:t> </a:t>
            </a:r>
            <a:r>
              <a:rPr lang="en-US" altLang="sv-SE" b="0" dirty="0" err="1" smtClean="0">
                <a:solidFill>
                  <a:prstClr val="black"/>
                </a:solidFill>
                <a:latin typeface="Calibri"/>
              </a:rPr>
              <a:t>komplement</a:t>
            </a:r>
            <a:r>
              <a:rPr lang="en-US" altLang="sv-SE" b="0" dirty="0" smtClean="0">
                <a:solidFill>
                  <a:prstClr val="black"/>
                </a:solidFill>
                <a:latin typeface="Calibri"/>
              </a:rPr>
              <a:t> </a:t>
            </a:r>
            <a:r>
              <a:rPr lang="en-US" altLang="sv-SE" b="0" dirty="0" err="1" smtClean="0">
                <a:solidFill>
                  <a:prstClr val="black"/>
                </a:solidFill>
                <a:latin typeface="Calibri"/>
              </a:rPr>
              <a:t>på</a:t>
            </a:r>
            <a:r>
              <a:rPr lang="en-US" altLang="sv-SE" b="0" dirty="0" smtClean="0">
                <a:solidFill>
                  <a:prstClr val="black"/>
                </a:solidFill>
                <a:latin typeface="Calibri"/>
              </a:rPr>
              <a:t> </a:t>
            </a:r>
            <a:r>
              <a:rPr lang="en-US" altLang="sv-SE" b="0" dirty="0" err="1" smtClean="0">
                <a:solidFill>
                  <a:prstClr val="black"/>
                </a:solidFill>
                <a:latin typeface="Calibri"/>
              </a:rPr>
              <a:t>stora</a:t>
            </a:r>
            <a:r>
              <a:rPr lang="en-US" altLang="sv-SE" b="0" dirty="0" smtClean="0">
                <a:solidFill>
                  <a:prstClr val="black"/>
                </a:solidFill>
                <a:latin typeface="Calibri"/>
              </a:rPr>
              <a:t> </a:t>
            </a:r>
            <a:r>
              <a:rPr lang="en-US" altLang="sv-SE" b="0" dirty="0" err="1" smtClean="0">
                <a:solidFill>
                  <a:prstClr val="black"/>
                </a:solidFill>
                <a:latin typeface="Calibri"/>
              </a:rPr>
              <a:t>mjölkgårdar</a:t>
            </a:r>
            <a:r>
              <a:rPr lang="en-US" altLang="sv-SE" b="0" dirty="0" smtClean="0">
                <a:solidFill>
                  <a:prstClr val="black"/>
                </a:solidFill>
                <a:latin typeface="Calibri"/>
              </a:rPr>
              <a:t>, </a:t>
            </a:r>
            <a:r>
              <a:rPr lang="en-US" altLang="sv-SE" b="0" dirty="0" err="1" smtClean="0">
                <a:solidFill>
                  <a:prstClr val="black"/>
                </a:solidFill>
                <a:latin typeface="Calibri"/>
              </a:rPr>
              <a:t>på</a:t>
            </a:r>
            <a:r>
              <a:rPr lang="en-US" altLang="sv-SE" b="0" dirty="0" smtClean="0">
                <a:solidFill>
                  <a:prstClr val="black"/>
                </a:solidFill>
                <a:latin typeface="Calibri"/>
              </a:rPr>
              <a:t> </a:t>
            </a:r>
            <a:r>
              <a:rPr lang="en-US" altLang="sv-SE" b="0" dirty="0" err="1" smtClean="0">
                <a:solidFill>
                  <a:prstClr val="black"/>
                </a:solidFill>
                <a:latin typeface="Calibri"/>
              </a:rPr>
              <a:t>flertalet</a:t>
            </a:r>
            <a:r>
              <a:rPr lang="en-US" altLang="sv-SE" b="0" dirty="0" smtClean="0">
                <a:solidFill>
                  <a:prstClr val="black"/>
                </a:solidFill>
                <a:latin typeface="Calibri"/>
              </a:rPr>
              <a:t> </a:t>
            </a:r>
            <a:r>
              <a:rPr lang="en-US" altLang="sv-SE" b="0" dirty="0" err="1" smtClean="0">
                <a:solidFill>
                  <a:prstClr val="black"/>
                </a:solidFill>
                <a:latin typeface="Calibri"/>
              </a:rPr>
              <a:t>nötköttsgårdar</a:t>
            </a:r>
            <a:r>
              <a:rPr lang="en-US" altLang="sv-SE" b="0" dirty="0" smtClean="0">
                <a:solidFill>
                  <a:prstClr val="black"/>
                </a:solidFill>
                <a:latin typeface="Calibri"/>
              </a:rPr>
              <a:t>, </a:t>
            </a:r>
            <a:r>
              <a:rPr lang="en-US" altLang="sv-SE" b="0" dirty="0" err="1" smtClean="0">
                <a:solidFill>
                  <a:prstClr val="black"/>
                </a:solidFill>
                <a:latin typeface="Calibri"/>
              </a:rPr>
              <a:t>samt</a:t>
            </a:r>
            <a:r>
              <a:rPr lang="en-US" altLang="sv-SE" b="0" dirty="0" smtClean="0">
                <a:solidFill>
                  <a:prstClr val="black"/>
                </a:solidFill>
                <a:latin typeface="Calibri"/>
              </a:rPr>
              <a:t> </a:t>
            </a:r>
            <a:r>
              <a:rPr lang="en-US" altLang="sv-SE" b="0" dirty="0" err="1" smtClean="0">
                <a:solidFill>
                  <a:prstClr val="black"/>
                </a:solidFill>
                <a:latin typeface="Calibri"/>
              </a:rPr>
              <a:t>som</a:t>
            </a:r>
            <a:r>
              <a:rPr lang="en-US" altLang="sv-SE" b="0" dirty="0">
                <a:solidFill>
                  <a:prstClr val="black"/>
                </a:solidFill>
                <a:latin typeface="Calibri"/>
              </a:rPr>
              <a:t> </a:t>
            </a:r>
            <a:r>
              <a:rPr lang="en-US" altLang="sv-SE" b="0" dirty="0" err="1" smtClean="0">
                <a:solidFill>
                  <a:prstClr val="black"/>
                </a:solidFill>
                <a:latin typeface="Calibri"/>
              </a:rPr>
              <a:t>grovfoder</a:t>
            </a:r>
            <a:r>
              <a:rPr lang="en-US" altLang="sv-SE" b="0" dirty="0" smtClean="0">
                <a:solidFill>
                  <a:prstClr val="black"/>
                </a:solidFill>
                <a:latin typeface="Calibri"/>
              </a:rPr>
              <a:t> till </a:t>
            </a:r>
            <a:r>
              <a:rPr lang="en-US" altLang="sv-SE" b="0" dirty="0" err="1" smtClean="0">
                <a:solidFill>
                  <a:prstClr val="black"/>
                </a:solidFill>
                <a:latin typeface="Calibri"/>
              </a:rPr>
              <a:t>hästar</a:t>
            </a:r>
            <a:r>
              <a:rPr lang="en-US" altLang="sv-SE" b="0" dirty="0" smtClean="0">
                <a:solidFill>
                  <a:prstClr val="black"/>
                </a:solidFill>
                <a:latin typeface="Calibri"/>
              </a:rPr>
              <a:t> </a:t>
            </a:r>
            <a:endParaRPr kumimoji="0" 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1" name="textruta 10"/>
          <p:cNvSpPr txBox="1"/>
          <p:nvPr/>
        </p:nvSpPr>
        <p:spPr>
          <a:xfrm>
            <a:off x="3560951" y="6455384"/>
            <a:ext cx="4600683" cy="369332"/>
          </a:xfrm>
          <a:prstGeom prst="rect">
            <a:avLst/>
          </a:prstGeom>
          <a:solidFill>
            <a:schemeClr val="accent3"/>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b="0" i="0" u="none" strike="noStrike" kern="1200" cap="none" spc="0" normalizeH="0" baseline="0" noProof="0" dirty="0" smtClean="0">
                <a:ln>
                  <a:noFill/>
                </a:ln>
                <a:solidFill>
                  <a:prstClr val="black"/>
                </a:solidFill>
                <a:effectLst/>
                <a:uLnTx/>
                <a:uFillTx/>
                <a:latin typeface="Calibri"/>
                <a:ea typeface="+mn-ea"/>
                <a:cs typeface="+mn-cs"/>
              </a:rPr>
              <a:t>OBS! Det finns fler hästar än</a:t>
            </a:r>
            <a:r>
              <a:rPr kumimoji="0" lang="sv-SE" b="0" i="0" u="none" strike="noStrike" kern="1200" cap="none" spc="0" normalizeH="0" noProof="0" dirty="0" smtClean="0">
                <a:ln>
                  <a:noFill/>
                </a:ln>
                <a:solidFill>
                  <a:prstClr val="black"/>
                </a:solidFill>
                <a:effectLst/>
                <a:uLnTx/>
                <a:uFillTx/>
                <a:latin typeface="Calibri"/>
                <a:ea typeface="+mn-ea"/>
                <a:cs typeface="+mn-cs"/>
              </a:rPr>
              <a:t> mjölkkor i Sverige</a:t>
            </a:r>
            <a:r>
              <a:rPr kumimoji="0" lang="sv-SE" b="0" i="0" u="none" strike="noStrike" kern="1200" cap="none" spc="0" normalizeH="0" baseline="0" noProof="0" dirty="0" smtClean="0">
                <a:ln>
                  <a:noFill/>
                </a:ln>
                <a:solidFill>
                  <a:prstClr val="black"/>
                </a:solidFill>
                <a:effectLst/>
                <a:uLnTx/>
                <a:uFillTx/>
                <a:latin typeface="Calibri"/>
                <a:ea typeface="+mn-ea"/>
                <a:cs typeface="+mn-cs"/>
              </a:rPr>
              <a:t>!</a:t>
            </a:r>
            <a:endParaRPr kumimoji="0" lang="sv-SE"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ruta 2"/>
          <p:cNvSpPr txBox="1"/>
          <p:nvPr/>
        </p:nvSpPr>
        <p:spPr>
          <a:xfrm>
            <a:off x="270158" y="6239226"/>
            <a:ext cx="329079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(Jordbruksverket, 2018)</a:t>
            </a: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ruta 9"/>
          <p:cNvSpPr txBox="1"/>
          <p:nvPr/>
        </p:nvSpPr>
        <p:spPr>
          <a:xfrm>
            <a:off x="5759475" y="3824294"/>
            <a:ext cx="17948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white"/>
                </a:solidFill>
                <a:effectLst/>
                <a:uLnTx/>
                <a:uFillTx/>
                <a:latin typeface="Calibri"/>
                <a:ea typeface="+mn-ea"/>
                <a:cs typeface="+mn-cs"/>
              </a:rPr>
              <a:t>Foto: Rolf Spörndly</a:t>
            </a:r>
            <a:endParaRPr kumimoji="0" lang="sv-SE"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ruta 11"/>
          <p:cNvSpPr txBox="1"/>
          <p:nvPr/>
        </p:nvSpPr>
        <p:spPr>
          <a:xfrm>
            <a:off x="5762471" y="4135150"/>
            <a:ext cx="17948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white"/>
                </a:solidFill>
                <a:effectLst/>
                <a:uLnTx/>
                <a:uFillTx/>
                <a:latin typeface="Calibri"/>
                <a:ea typeface="+mn-ea"/>
                <a:cs typeface="+mn-cs"/>
              </a:rPr>
              <a:t>Foto: Eva Spörndly</a:t>
            </a:r>
            <a:endParaRPr kumimoji="0" lang="sv-S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1461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Aft>
                <a:spcPct val="20000"/>
              </a:spcAft>
              <a:buFontTx/>
              <a:buNone/>
            </a:pPr>
            <a:r>
              <a:rPr lang="en-US" altLang="de-DE" sz="2400" b="1" u="sng" dirty="0" err="1" smtClean="0">
                <a:solidFill>
                  <a:srgbClr val="000000"/>
                </a:solidFill>
                <a:cs typeface="Times New Roman" pitchFamily="18" charset="0"/>
              </a:rPr>
              <a:t>Ekosystemtjänster</a:t>
            </a:r>
            <a:r>
              <a:rPr lang="en-US" altLang="de-DE" sz="2400" b="1" u="sng" dirty="0" smtClean="0">
                <a:solidFill>
                  <a:srgbClr val="000000"/>
                </a:solidFill>
                <a:cs typeface="Times New Roman" pitchFamily="18" charset="0"/>
              </a:rPr>
              <a:t> </a:t>
            </a:r>
            <a:r>
              <a:rPr lang="en-US" altLang="de-DE" sz="2400" b="1" u="sng" dirty="0" err="1" smtClean="0">
                <a:solidFill>
                  <a:srgbClr val="000000"/>
                </a:solidFill>
                <a:cs typeface="Times New Roman" pitchFamily="18" charset="0"/>
              </a:rPr>
              <a:t>från</a:t>
            </a:r>
            <a:r>
              <a:rPr lang="en-US" altLang="de-DE" sz="2400" b="1" u="sng" dirty="0" smtClean="0">
                <a:solidFill>
                  <a:srgbClr val="000000"/>
                </a:solidFill>
                <a:cs typeface="Times New Roman" pitchFamily="18" charset="0"/>
              </a:rPr>
              <a:t> </a:t>
            </a:r>
            <a:r>
              <a:rPr lang="en-US" altLang="de-DE" sz="2400" b="1" u="sng" dirty="0" err="1" smtClean="0">
                <a:solidFill>
                  <a:srgbClr val="000000"/>
                </a:solidFill>
                <a:cs typeface="Times New Roman" pitchFamily="18" charset="0"/>
              </a:rPr>
              <a:t>vall</a:t>
            </a:r>
            <a:r>
              <a:rPr lang="en-US" altLang="de-DE" sz="2400" b="1" u="sng" dirty="0" smtClean="0">
                <a:solidFill>
                  <a:srgbClr val="000000"/>
                </a:solidFill>
                <a:cs typeface="Times New Roman" pitchFamily="18" charset="0"/>
              </a:rPr>
              <a:t> – </a:t>
            </a:r>
            <a:r>
              <a:rPr lang="en-US" altLang="de-DE" sz="2400" b="1" u="sng" dirty="0">
                <a:solidFill>
                  <a:srgbClr val="000000"/>
                </a:solidFill>
                <a:cs typeface="Times New Roman" pitchFamily="18" charset="0"/>
              </a:rPr>
              <a:t>‘The big five</a:t>
            </a:r>
            <a:r>
              <a:rPr lang="en-US" altLang="de-DE" sz="2400" b="1" u="sng" dirty="0" smtClean="0">
                <a:solidFill>
                  <a:srgbClr val="000000"/>
                </a:solidFill>
                <a:cs typeface="Times New Roman" pitchFamily="18" charset="0"/>
              </a:rPr>
              <a:t>’</a:t>
            </a:r>
            <a:endParaRPr lang="en-US" altLang="de-DE" sz="2400" b="1" u="sng" dirty="0">
              <a:solidFill>
                <a:srgbClr val="000000"/>
              </a:solidFill>
              <a:cs typeface="Times New Roman" pitchFamily="18" charset="0"/>
            </a:endParaRPr>
          </a:p>
          <a:p>
            <a:pPr eaLnBrk="1" fontAlgn="base" hangingPunct="1">
              <a:spcAft>
                <a:spcPct val="20000"/>
              </a:spcAft>
              <a:buFontTx/>
              <a:buAutoNum type="arabicPeriod"/>
            </a:pPr>
            <a:r>
              <a:rPr lang="en-US" altLang="de-DE" sz="1800" b="1" u="sng" dirty="0" err="1" smtClean="0">
                <a:solidFill>
                  <a:srgbClr val="000000"/>
                </a:solidFill>
                <a:cs typeface="Times New Roman" pitchFamily="18" charset="0"/>
              </a:rPr>
              <a:t>Produktion</a:t>
            </a:r>
            <a:endParaRPr lang="en-US" altLang="de-DE" sz="1800" b="1" u="sng" dirty="0">
              <a:solidFill>
                <a:srgbClr val="000000"/>
              </a:solidFill>
              <a:cs typeface="Times New Roman" pitchFamily="18" charset="0"/>
            </a:endParaRPr>
          </a:p>
          <a:p>
            <a:pPr eaLnBrk="1" fontAlgn="base" hangingPunct="1">
              <a:spcAft>
                <a:spcPct val="20000"/>
              </a:spcAft>
              <a:buFontTx/>
              <a:buAutoNum type="arabicPeriod"/>
            </a:pPr>
            <a:r>
              <a:rPr lang="en-US" altLang="de-DE" sz="1800" dirty="0" err="1" smtClean="0">
                <a:solidFill>
                  <a:srgbClr val="000000"/>
                </a:solidFill>
                <a:cs typeface="Times New Roman" pitchFamily="18" charset="0"/>
              </a:rPr>
              <a:t>Biologisk</a:t>
            </a:r>
            <a:r>
              <a:rPr lang="en-US" altLang="de-DE" sz="1800" dirty="0" smtClean="0">
                <a:solidFill>
                  <a:srgbClr val="000000"/>
                </a:solidFill>
                <a:cs typeface="Times New Roman" pitchFamily="18" charset="0"/>
              </a:rPr>
              <a:t> </a:t>
            </a:r>
            <a:r>
              <a:rPr lang="en-US" altLang="de-DE" sz="1800" dirty="0" err="1" smtClean="0">
                <a:solidFill>
                  <a:srgbClr val="000000"/>
                </a:solidFill>
                <a:cs typeface="Times New Roman" pitchFamily="18" charset="0"/>
              </a:rPr>
              <a:t>mångfald</a:t>
            </a:r>
            <a:endParaRPr lang="en-US" altLang="de-DE" sz="1800" dirty="0">
              <a:solidFill>
                <a:srgbClr val="000000"/>
              </a:solidFill>
              <a:cs typeface="Times New Roman" pitchFamily="18" charset="0"/>
            </a:endParaRPr>
          </a:p>
          <a:p>
            <a:pPr eaLnBrk="1" fontAlgn="base" hangingPunct="1">
              <a:spcAft>
                <a:spcPct val="20000"/>
              </a:spcAft>
              <a:buFontTx/>
              <a:buAutoNum type="arabicPeriod"/>
            </a:pPr>
            <a:r>
              <a:rPr lang="en-US" altLang="de-DE" sz="1800" dirty="0" err="1" smtClean="0">
                <a:solidFill>
                  <a:srgbClr val="000000"/>
                </a:solidFill>
                <a:cs typeface="Times New Roman" pitchFamily="18" charset="0"/>
              </a:rPr>
              <a:t>Klimat</a:t>
            </a:r>
            <a:endParaRPr lang="en-US" altLang="de-DE" sz="1800" dirty="0">
              <a:solidFill>
                <a:srgbClr val="000000"/>
              </a:solidFill>
              <a:cs typeface="Times New Roman" pitchFamily="18" charset="0"/>
            </a:endParaRPr>
          </a:p>
          <a:p>
            <a:pPr eaLnBrk="1" fontAlgn="base" hangingPunct="1">
              <a:spcAft>
                <a:spcPct val="20000"/>
              </a:spcAft>
              <a:buFontTx/>
              <a:buAutoNum type="arabicPeriod"/>
            </a:pPr>
            <a:r>
              <a:rPr lang="en-US" altLang="de-DE" sz="1800" dirty="0" err="1" smtClean="0">
                <a:solidFill>
                  <a:srgbClr val="000000"/>
                </a:solidFill>
                <a:cs typeface="Times New Roman" pitchFamily="18" charset="0"/>
              </a:rPr>
              <a:t>Kultur</a:t>
            </a:r>
            <a:endParaRPr lang="en-US" altLang="de-DE" sz="1800" dirty="0">
              <a:solidFill>
                <a:srgbClr val="000000"/>
              </a:solidFill>
              <a:cs typeface="Times New Roman" pitchFamily="18" charset="0"/>
            </a:endParaRPr>
          </a:p>
          <a:p>
            <a:pPr eaLnBrk="1" fontAlgn="base" hangingPunct="1">
              <a:spcAft>
                <a:spcPct val="20000"/>
              </a:spcAft>
              <a:buFontTx/>
              <a:buAutoNum type="arabicPeriod"/>
            </a:pPr>
            <a:r>
              <a:rPr lang="en-US" altLang="de-DE" sz="1800" dirty="0" err="1" smtClean="0">
                <a:solidFill>
                  <a:srgbClr val="000000"/>
                </a:solidFill>
                <a:cs typeface="Times New Roman" pitchFamily="18" charset="0"/>
              </a:rPr>
              <a:t>Vatten</a:t>
            </a:r>
            <a:endParaRPr lang="en-US" altLang="de-DE" sz="1800" dirty="0" smtClean="0">
              <a:solidFill>
                <a:srgbClr val="000000"/>
              </a:solidFill>
              <a:cs typeface="Times New Roman" pitchFamily="18" charset="0"/>
            </a:endParaRP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093" y="1635197"/>
            <a:ext cx="15875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4038" y="3498850"/>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62325" y="1655763"/>
            <a:ext cx="2909166" cy="163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1550" y="3873500"/>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6988175" y="5605463"/>
            <a:ext cx="755335" cy="338554"/>
          </a:xfrm>
          <a:prstGeom prst="rect">
            <a:avLst/>
          </a:prstGeom>
          <a:noFill/>
        </p:spPr>
        <p:txBody>
          <a:bodyPr wrap="none">
            <a:spAutoFit/>
          </a:bodyPr>
          <a:lstStyle/>
          <a:p>
            <a:pPr fontAlgn="base">
              <a:spcBef>
                <a:spcPct val="0"/>
              </a:spcBef>
              <a:spcAft>
                <a:spcPct val="0"/>
              </a:spcAft>
              <a:defRPr/>
            </a:pPr>
            <a:r>
              <a:rPr lang="de-DE" sz="1600" b="1" dirty="0" err="1" smtClean="0">
                <a:solidFill>
                  <a:srgbClr val="FFFF00"/>
                </a:solidFill>
                <a:latin typeface="Arial"/>
              </a:rPr>
              <a:t>kultur</a:t>
            </a:r>
            <a:endParaRPr lang="de-DE" sz="1600" b="1" dirty="0">
              <a:solidFill>
                <a:srgbClr val="FFFF00"/>
              </a:solidFill>
              <a:latin typeface="Arial"/>
            </a:endParaRPr>
          </a:p>
        </p:txBody>
      </p:sp>
      <p:sp>
        <p:nvSpPr>
          <p:cNvPr id="9" name="Textfeld 8"/>
          <p:cNvSpPr txBox="1"/>
          <p:nvPr/>
        </p:nvSpPr>
        <p:spPr>
          <a:xfrm>
            <a:off x="4811713" y="2838450"/>
            <a:ext cx="1255472" cy="338554"/>
          </a:xfrm>
          <a:prstGeom prst="rect">
            <a:avLst/>
          </a:prstGeom>
          <a:noFill/>
        </p:spPr>
        <p:txBody>
          <a:bodyPr wrap="none">
            <a:spAutoFit/>
          </a:bodyPr>
          <a:lstStyle/>
          <a:p>
            <a:pPr fontAlgn="base">
              <a:spcBef>
                <a:spcPct val="0"/>
              </a:spcBef>
              <a:spcAft>
                <a:spcPct val="0"/>
              </a:spcAft>
              <a:defRPr/>
            </a:pPr>
            <a:r>
              <a:rPr lang="de-DE" sz="1600" b="1" dirty="0" err="1" smtClean="0">
                <a:solidFill>
                  <a:srgbClr val="FFFF00"/>
                </a:solidFill>
                <a:latin typeface="Arial"/>
              </a:rPr>
              <a:t>produktion</a:t>
            </a:r>
            <a:endParaRPr lang="de-DE" sz="1600" b="1" dirty="0">
              <a:solidFill>
                <a:srgbClr val="FFFF00"/>
              </a:solidFill>
              <a:latin typeface="Arial"/>
            </a:endParaRPr>
          </a:p>
        </p:txBody>
      </p:sp>
      <p:sp>
        <p:nvSpPr>
          <p:cNvPr id="10" name="Textfeld 9"/>
          <p:cNvSpPr txBox="1"/>
          <p:nvPr/>
        </p:nvSpPr>
        <p:spPr>
          <a:xfrm>
            <a:off x="1724025" y="5681663"/>
            <a:ext cx="779381" cy="338554"/>
          </a:xfrm>
          <a:prstGeom prst="rect">
            <a:avLst/>
          </a:prstGeom>
          <a:noFill/>
        </p:spPr>
        <p:txBody>
          <a:bodyPr wrap="none">
            <a:spAutoFit/>
          </a:bodyPr>
          <a:lstStyle/>
          <a:p>
            <a:pPr fontAlgn="base">
              <a:spcBef>
                <a:spcPct val="0"/>
              </a:spcBef>
              <a:spcAft>
                <a:spcPct val="0"/>
              </a:spcAft>
              <a:defRPr/>
            </a:pPr>
            <a:r>
              <a:rPr lang="de-DE" sz="1600" b="1" dirty="0" err="1" smtClean="0">
                <a:solidFill>
                  <a:srgbClr val="FFFF00"/>
                </a:solidFill>
                <a:latin typeface="Arial"/>
              </a:rPr>
              <a:t>klimat</a:t>
            </a:r>
            <a:endParaRPr lang="de-DE" sz="1600" b="1" dirty="0">
              <a:solidFill>
                <a:srgbClr val="FFFF00"/>
              </a:solidFill>
              <a:latin typeface="Arial"/>
            </a:endParaRPr>
          </a:p>
        </p:txBody>
      </p:sp>
      <p:sp>
        <p:nvSpPr>
          <p:cNvPr id="11" name="Textfeld 10"/>
          <p:cNvSpPr txBox="1"/>
          <p:nvPr/>
        </p:nvSpPr>
        <p:spPr>
          <a:xfrm>
            <a:off x="6827838" y="3408363"/>
            <a:ext cx="1096775" cy="338554"/>
          </a:xfrm>
          <a:prstGeom prst="rect">
            <a:avLst/>
          </a:prstGeom>
          <a:noFill/>
        </p:spPr>
        <p:txBody>
          <a:bodyPr wrap="none">
            <a:spAutoFit/>
          </a:bodyPr>
          <a:lstStyle/>
          <a:p>
            <a:pPr fontAlgn="base">
              <a:spcBef>
                <a:spcPct val="0"/>
              </a:spcBef>
              <a:spcAft>
                <a:spcPct val="0"/>
              </a:spcAft>
              <a:defRPr/>
            </a:pPr>
            <a:r>
              <a:rPr lang="de-DE" sz="1600" b="1" dirty="0" err="1" smtClean="0">
                <a:solidFill>
                  <a:srgbClr val="FFFF00"/>
                </a:solidFill>
                <a:latin typeface="Arial"/>
              </a:rPr>
              <a:t>mångfald</a:t>
            </a:r>
            <a:endParaRPr lang="de-DE" sz="1600" b="1" dirty="0">
              <a:solidFill>
                <a:srgbClr val="FFFF00"/>
              </a:solidFill>
              <a:latin typeface="Arial"/>
            </a:endParaRPr>
          </a:p>
        </p:txBody>
      </p:sp>
      <p:sp>
        <p:nvSpPr>
          <p:cNvPr id="12" name="Textfeld 11"/>
          <p:cNvSpPr txBox="1"/>
          <p:nvPr/>
        </p:nvSpPr>
        <p:spPr>
          <a:xfrm>
            <a:off x="4183856" y="5705186"/>
            <a:ext cx="788999" cy="338554"/>
          </a:xfrm>
          <a:prstGeom prst="rect">
            <a:avLst/>
          </a:prstGeom>
          <a:noFill/>
        </p:spPr>
        <p:txBody>
          <a:bodyPr wrap="none">
            <a:spAutoFit/>
          </a:bodyPr>
          <a:lstStyle/>
          <a:p>
            <a:pPr fontAlgn="base">
              <a:spcBef>
                <a:spcPct val="0"/>
              </a:spcBef>
              <a:spcAft>
                <a:spcPct val="0"/>
              </a:spcAft>
              <a:defRPr/>
            </a:pPr>
            <a:r>
              <a:rPr lang="de-DE" sz="1600" b="1" dirty="0" err="1" smtClean="0">
                <a:solidFill>
                  <a:srgbClr val="FFFF00"/>
                </a:solidFill>
                <a:latin typeface="Arial"/>
              </a:rPr>
              <a:t>vatten</a:t>
            </a:r>
            <a:endParaRPr lang="de-DE" sz="1600" b="1" dirty="0">
              <a:solidFill>
                <a:srgbClr val="FFFF00"/>
              </a:solidFill>
              <a:latin typeface="Arial"/>
            </a:endParaRPr>
          </a:p>
        </p:txBody>
      </p:sp>
      <p:sp>
        <p:nvSpPr>
          <p:cNvPr id="13" name="Text Box 6"/>
          <p:cNvSpPr txBox="1">
            <a:spLocks noChangeArrowheads="1"/>
          </p:cNvSpPr>
          <p:nvPr/>
        </p:nvSpPr>
        <p:spPr bwMode="auto">
          <a:xfrm>
            <a:off x="663008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800" dirty="0" err="1" smtClean="0">
                <a:latin typeface="Arial" pitchFamily="34" charset="0"/>
                <a:cs typeface="Arial" pitchFamily="34" charset="0"/>
              </a:rPr>
              <a:t>Isselstein</a:t>
            </a:r>
            <a:r>
              <a:rPr lang="de-DE" altLang="de-DE" sz="1800" dirty="0" smtClean="0">
                <a:latin typeface="Arial" pitchFamily="34" charset="0"/>
                <a:cs typeface="Arial" pitchFamily="34" charset="0"/>
              </a:rPr>
              <a:t>, 2018)</a:t>
            </a:r>
            <a:endParaRPr lang="de-DE" altLang="de-DE" sz="1800" dirty="0">
              <a:latin typeface="Arial" pitchFamily="34" charset="0"/>
              <a:cs typeface="Arial" pitchFamily="34" charset="0"/>
            </a:endParaRPr>
          </a:p>
        </p:txBody>
      </p:sp>
    </p:spTree>
    <p:extLst>
      <p:ext uri="{BB962C8B-B14F-4D97-AF65-F5344CB8AC3E}">
        <p14:creationId xmlns:p14="http://schemas.microsoft.com/office/powerpoint/2010/main" val="210616126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55" r="-22"/>
          <a:stretch/>
        </p:blipFill>
        <p:spPr bwMode="auto">
          <a:xfrm>
            <a:off x="801578" y="989149"/>
            <a:ext cx="6412022" cy="5573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 Box 6"/>
          <p:cNvSpPr txBox="1">
            <a:spLocks noChangeArrowheads="1"/>
          </p:cNvSpPr>
          <p:nvPr/>
        </p:nvSpPr>
        <p:spPr bwMode="auto">
          <a:xfrm>
            <a:off x="327294" y="221796"/>
            <a:ext cx="68863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800" b="1" dirty="0" err="1" smtClean="0">
                <a:latin typeface="Arial" pitchFamily="34" charset="0"/>
                <a:cs typeface="Arial" pitchFamily="34" charset="0"/>
              </a:rPr>
              <a:t>Uppskattad</a:t>
            </a:r>
            <a:r>
              <a:rPr lang="de-DE" altLang="de-DE" sz="1800" b="1" dirty="0" smtClean="0">
                <a:latin typeface="Arial" pitchFamily="34" charset="0"/>
                <a:cs typeface="Arial" pitchFamily="34" charset="0"/>
              </a:rPr>
              <a:t> </a:t>
            </a:r>
            <a:r>
              <a:rPr lang="de-DE" altLang="de-DE" sz="1800" b="1" dirty="0" err="1" smtClean="0">
                <a:latin typeface="Arial" pitchFamily="34" charset="0"/>
                <a:cs typeface="Arial" pitchFamily="34" charset="0"/>
              </a:rPr>
              <a:t>avkastning</a:t>
            </a:r>
            <a:r>
              <a:rPr lang="de-DE" altLang="de-DE" sz="1800" b="1" dirty="0" smtClean="0">
                <a:latin typeface="Arial" pitchFamily="34" charset="0"/>
                <a:cs typeface="Arial" pitchFamily="34" charset="0"/>
              </a:rPr>
              <a:t> </a:t>
            </a:r>
            <a:r>
              <a:rPr lang="de-DE" altLang="de-DE" sz="1800" b="1" dirty="0" err="1" smtClean="0">
                <a:latin typeface="Arial" pitchFamily="34" charset="0"/>
                <a:cs typeface="Arial" pitchFamily="34" charset="0"/>
              </a:rPr>
              <a:t>av</a:t>
            </a:r>
            <a:r>
              <a:rPr lang="de-DE" altLang="de-DE" sz="1800" b="1" dirty="0" smtClean="0">
                <a:latin typeface="Arial" pitchFamily="34" charset="0"/>
                <a:cs typeface="Arial" pitchFamily="34" charset="0"/>
              </a:rPr>
              <a:t> </a:t>
            </a:r>
            <a:r>
              <a:rPr lang="de-DE" altLang="de-DE" sz="1800" b="1" dirty="0" err="1" smtClean="0">
                <a:latin typeface="Arial" pitchFamily="34" charset="0"/>
                <a:cs typeface="Arial" pitchFamily="34" charset="0"/>
              </a:rPr>
              <a:t>vall</a:t>
            </a:r>
            <a:r>
              <a:rPr lang="de-DE" altLang="de-DE" sz="1800" b="1" dirty="0" smtClean="0">
                <a:latin typeface="Arial" pitchFamily="34" charset="0"/>
                <a:cs typeface="Arial" pitchFamily="34" charset="0"/>
              </a:rPr>
              <a:t> (</a:t>
            </a:r>
            <a:r>
              <a:rPr lang="de-DE" altLang="de-DE" sz="1800" b="1" dirty="0" err="1" smtClean="0">
                <a:latin typeface="Arial" pitchFamily="34" charset="0"/>
                <a:cs typeface="Arial" pitchFamily="34" charset="0"/>
              </a:rPr>
              <a:t>deciton</a:t>
            </a:r>
            <a:r>
              <a:rPr lang="de-DE" altLang="de-DE" sz="1800" b="1" dirty="0" smtClean="0">
                <a:latin typeface="Arial" pitchFamily="34" charset="0"/>
                <a:cs typeface="Arial" pitchFamily="34" charset="0"/>
              </a:rPr>
              <a:t> per </a:t>
            </a:r>
            <a:r>
              <a:rPr lang="de-DE" altLang="de-DE" sz="1800" b="1" dirty="0" err="1" smtClean="0">
                <a:latin typeface="Arial" pitchFamily="34" charset="0"/>
                <a:cs typeface="Arial" pitchFamily="34" charset="0"/>
              </a:rPr>
              <a:t>hektar</a:t>
            </a:r>
            <a:r>
              <a:rPr lang="de-DE" altLang="de-DE" sz="1800" b="1" dirty="0" smtClean="0">
                <a:latin typeface="Arial" pitchFamily="34" charset="0"/>
                <a:cs typeface="Arial" pitchFamily="34" charset="0"/>
              </a:rPr>
              <a:t>)</a:t>
            </a:r>
          </a:p>
          <a:p>
            <a:pPr eaLnBrk="1" hangingPunct="1"/>
            <a:r>
              <a:rPr lang="de-DE" altLang="de-DE" sz="1400" b="1" dirty="0" smtClean="0">
                <a:latin typeface="Arial" pitchFamily="34" charset="0"/>
                <a:cs typeface="Arial" pitchFamily="34" charset="0"/>
              </a:rPr>
              <a:t>(</a:t>
            </a:r>
            <a:r>
              <a:rPr lang="de-DE" altLang="de-DE" sz="1400" b="1" dirty="0">
                <a:latin typeface="Arial" pitchFamily="34" charset="0"/>
                <a:cs typeface="Arial" pitchFamily="34" charset="0"/>
              </a:rPr>
              <a:t>Smit </a:t>
            </a:r>
            <a:r>
              <a:rPr lang="de-DE" altLang="de-DE" sz="1400" b="1" i="1" dirty="0">
                <a:latin typeface="Arial" pitchFamily="34" charset="0"/>
                <a:cs typeface="Arial" pitchFamily="34" charset="0"/>
              </a:rPr>
              <a:t>et al</a:t>
            </a:r>
            <a:r>
              <a:rPr lang="de-DE" altLang="de-DE" sz="1400" b="1" dirty="0">
                <a:latin typeface="Arial" pitchFamily="34" charset="0"/>
                <a:cs typeface="Arial" pitchFamily="34" charset="0"/>
              </a:rPr>
              <a:t>. 2008, </a:t>
            </a:r>
            <a:r>
              <a:rPr lang="de-DE" altLang="de-DE" sz="1400" b="1" dirty="0" err="1">
                <a:latin typeface="Arial" pitchFamily="34" charset="0"/>
                <a:cs typeface="Arial" pitchFamily="34" charset="0"/>
              </a:rPr>
              <a:t>AgricSyst</a:t>
            </a:r>
            <a:r>
              <a:rPr lang="de-DE" altLang="de-DE" sz="1400" b="1" dirty="0">
                <a:latin typeface="Arial" pitchFamily="34" charset="0"/>
                <a:cs typeface="Arial" pitchFamily="34" charset="0"/>
              </a:rPr>
              <a:t> 98, </a:t>
            </a:r>
            <a:r>
              <a:rPr lang="de-DE" altLang="de-DE" sz="1400" b="1" dirty="0" smtClean="0">
                <a:latin typeface="Arial" pitchFamily="34" charset="0"/>
                <a:cs typeface="Arial" pitchFamily="34" charset="0"/>
              </a:rPr>
              <a:t>208-219, </a:t>
            </a:r>
            <a:r>
              <a:rPr lang="de-DE" altLang="de-DE" sz="1400" b="1" dirty="0" err="1" smtClean="0">
                <a:latin typeface="Arial" pitchFamily="34" charset="0"/>
                <a:cs typeface="Arial" pitchFamily="34" charset="0"/>
              </a:rPr>
              <a:t>Eurostat</a:t>
            </a:r>
            <a:r>
              <a:rPr lang="de-DE" altLang="de-DE" sz="1400" b="1" dirty="0" smtClean="0">
                <a:latin typeface="Arial" pitchFamily="34" charset="0"/>
                <a:cs typeface="Arial" pitchFamily="34" charset="0"/>
              </a:rPr>
              <a:t> 2014)</a:t>
            </a:r>
            <a:endParaRPr lang="de-DE" altLang="de-DE" sz="1400" b="1" dirty="0">
              <a:latin typeface="Arial" pitchFamily="34" charset="0"/>
              <a:cs typeface="Arial" pitchFamily="34" charset="0"/>
            </a:endParaRPr>
          </a:p>
        </p:txBody>
      </p:sp>
    </p:spTree>
    <p:extLst>
      <p:ext uri="{BB962C8B-B14F-4D97-AF65-F5344CB8AC3E}">
        <p14:creationId xmlns:p14="http://schemas.microsoft.com/office/powerpoint/2010/main" val="159459498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1280057"/>
            <a:ext cx="8910459" cy="481181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 Box 3"/>
          <p:cNvSpPr txBox="1">
            <a:spLocks noChangeArrowheads="1"/>
          </p:cNvSpPr>
          <p:nvPr/>
        </p:nvSpPr>
        <p:spPr bwMode="auto">
          <a:xfrm>
            <a:off x="107504" y="227798"/>
            <a:ext cx="7416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algn="ctr" eaLnBrk="1" fontAlgn="base" hangingPunct="1">
              <a:spcBef>
                <a:spcPct val="0"/>
              </a:spcBef>
              <a:spcAft>
                <a:spcPct val="0"/>
              </a:spcAft>
              <a:buFontTx/>
              <a:buNone/>
            </a:pPr>
            <a:r>
              <a:rPr lang="de-DE" altLang="de-DE" b="1" dirty="0" err="1" smtClean="0">
                <a:solidFill>
                  <a:srgbClr val="000000"/>
                </a:solidFill>
                <a:cs typeface="Arial" pitchFamily="34" charset="0"/>
              </a:rPr>
              <a:t>Mjölkkor</a:t>
            </a:r>
            <a:r>
              <a:rPr lang="de-DE" altLang="de-DE" b="1" dirty="0" smtClean="0">
                <a:solidFill>
                  <a:srgbClr val="000000"/>
                </a:solidFill>
                <a:cs typeface="Arial" pitchFamily="34" charset="0"/>
              </a:rPr>
              <a:t> och </a:t>
            </a:r>
            <a:r>
              <a:rPr lang="de-DE" altLang="de-DE" b="1" dirty="0" err="1" smtClean="0">
                <a:solidFill>
                  <a:srgbClr val="000000"/>
                </a:solidFill>
                <a:cs typeface="Arial" pitchFamily="34" charset="0"/>
              </a:rPr>
              <a:t>köttdjur</a:t>
            </a:r>
            <a:r>
              <a:rPr lang="de-DE" altLang="de-DE" b="1" dirty="0" smtClean="0">
                <a:solidFill>
                  <a:srgbClr val="000000"/>
                </a:solidFill>
                <a:cs typeface="Arial" pitchFamily="34" charset="0"/>
              </a:rPr>
              <a:t> per </a:t>
            </a:r>
            <a:r>
              <a:rPr lang="de-DE" altLang="de-DE" b="1" dirty="0" err="1" smtClean="0">
                <a:solidFill>
                  <a:srgbClr val="000000"/>
                </a:solidFill>
                <a:cs typeface="Arial" pitchFamily="34" charset="0"/>
              </a:rPr>
              <a:t>hektar</a:t>
            </a:r>
            <a:r>
              <a:rPr lang="de-DE" altLang="de-DE" b="1" dirty="0" smtClean="0">
                <a:solidFill>
                  <a:srgbClr val="000000"/>
                </a:solidFill>
                <a:cs typeface="Arial" pitchFamily="34" charset="0"/>
              </a:rPr>
              <a:t> i EU:s 27 </a:t>
            </a:r>
            <a:r>
              <a:rPr lang="de-DE" altLang="de-DE" b="1" dirty="0" err="1" smtClean="0">
                <a:solidFill>
                  <a:srgbClr val="000000"/>
                </a:solidFill>
                <a:cs typeface="Arial" pitchFamily="34" charset="0"/>
              </a:rPr>
              <a:t>stater</a:t>
            </a:r>
            <a:r>
              <a:rPr lang="de-DE" altLang="de-DE" b="1" dirty="0" smtClean="0">
                <a:solidFill>
                  <a:srgbClr val="000000"/>
                </a:solidFill>
                <a:cs typeface="Arial" pitchFamily="34" charset="0"/>
              </a:rPr>
              <a:t> 2004 </a:t>
            </a:r>
          </a:p>
          <a:p>
            <a:pPr algn="ctr" eaLnBrk="1" fontAlgn="base" hangingPunct="1">
              <a:spcBef>
                <a:spcPct val="0"/>
              </a:spcBef>
              <a:spcAft>
                <a:spcPct val="0"/>
              </a:spcAft>
              <a:buFontTx/>
              <a:buNone/>
            </a:pPr>
            <a:r>
              <a:rPr lang="de-DE" altLang="de-DE" sz="1400" b="1" dirty="0" smtClean="0">
                <a:solidFill>
                  <a:srgbClr val="000000"/>
                </a:solidFill>
                <a:cs typeface="Arial" pitchFamily="34" charset="0"/>
              </a:rPr>
              <a:t>(</a:t>
            </a:r>
            <a:r>
              <a:rPr lang="de-DE" altLang="de-DE" sz="1400" b="1" dirty="0" err="1" smtClean="0">
                <a:solidFill>
                  <a:srgbClr val="000000"/>
                </a:solidFill>
                <a:cs typeface="Arial" pitchFamily="34" charset="0"/>
              </a:rPr>
              <a:t>Lesschen</a:t>
            </a:r>
            <a:r>
              <a:rPr lang="de-DE" altLang="de-DE" sz="1400" b="1" dirty="0" smtClean="0">
                <a:solidFill>
                  <a:srgbClr val="000000"/>
                </a:solidFill>
                <a:cs typeface="Arial" pitchFamily="34" charset="0"/>
              </a:rPr>
              <a:t> </a:t>
            </a:r>
            <a:r>
              <a:rPr lang="de-DE" altLang="de-DE" sz="1400" b="1" i="1" dirty="0" smtClean="0">
                <a:solidFill>
                  <a:srgbClr val="000000"/>
                </a:solidFill>
                <a:cs typeface="Arial" pitchFamily="34" charset="0"/>
              </a:rPr>
              <a:t>et al</a:t>
            </a:r>
            <a:r>
              <a:rPr lang="de-DE" altLang="de-DE" sz="1400" b="1" dirty="0" smtClean="0">
                <a:solidFill>
                  <a:srgbClr val="000000"/>
                </a:solidFill>
                <a:cs typeface="Arial" pitchFamily="34" charset="0"/>
              </a:rPr>
              <a:t>., 2011)</a:t>
            </a:r>
            <a:endParaRPr lang="de-DE" altLang="de-DE" sz="1400" dirty="0">
              <a:solidFill>
                <a:srgbClr val="000000"/>
              </a:solidFill>
              <a:cs typeface="Arial" pitchFamily="34" charset="0"/>
            </a:endParaRPr>
          </a:p>
        </p:txBody>
      </p:sp>
    </p:spTree>
    <p:extLst>
      <p:ext uri="{BB962C8B-B14F-4D97-AF65-F5344CB8AC3E}">
        <p14:creationId xmlns:p14="http://schemas.microsoft.com/office/powerpoint/2010/main" val="418183821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4904" y="1298575"/>
            <a:ext cx="4876800" cy="5305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5163" y="1483303"/>
            <a:ext cx="17843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3"/>
          <p:cNvSpPr txBox="1">
            <a:spLocks noChangeArrowheads="1"/>
          </p:cNvSpPr>
          <p:nvPr/>
        </p:nvSpPr>
        <p:spPr bwMode="auto">
          <a:xfrm>
            <a:off x="112713" y="283730"/>
            <a:ext cx="74168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algn="ctr" eaLnBrk="1" fontAlgn="base" hangingPunct="1">
              <a:spcBef>
                <a:spcPct val="0"/>
              </a:spcBef>
              <a:spcAft>
                <a:spcPct val="0"/>
              </a:spcAft>
              <a:buFontTx/>
              <a:buNone/>
            </a:pPr>
            <a:r>
              <a:rPr lang="de-DE" altLang="de-DE" b="1" dirty="0" err="1" smtClean="0">
                <a:solidFill>
                  <a:srgbClr val="000000"/>
                </a:solidFill>
                <a:cs typeface="Arial" pitchFamily="34" charset="0"/>
              </a:rPr>
              <a:t>Mjölkproduktionen</a:t>
            </a:r>
            <a:r>
              <a:rPr lang="de-DE" altLang="de-DE" b="1" dirty="0" smtClean="0">
                <a:solidFill>
                  <a:srgbClr val="000000"/>
                </a:solidFill>
                <a:cs typeface="Arial" pitchFamily="34" charset="0"/>
              </a:rPr>
              <a:t> i Europa 2012, ton/km</a:t>
            </a:r>
            <a:r>
              <a:rPr lang="de-DE" altLang="de-DE" b="1" baseline="30000" dirty="0" smtClean="0">
                <a:solidFill>
                  <a:srgbClr val="000000"/>
                </a:solidFill>
                <a:cs typeface="Arial" pitchFamily="34" charset="0"/>
              </a:rPr>
              <a:t>2</a:t>
            </a:r>
            <a:r>
              <a:rPr lang="de-DE" altLang="de-DE" b="1" dirty="0" smtClean="0">
                <a:solidFill>
                  <a:srgbClr val="000000"/>
                </a:solidFill>
                <a:cs typeface="Arial" pitchFamily="34" charset="0"/>
              </a:rPr>
              <a:t> </a:t>
            </a:r>
          </a:p>
          <a:p>
            <a:pPr algn="ctr" eaLnBrk="1" fontAlgn="base" hangingPunct="1">
              <a:spcBef>
                <a:spcPct val="0"/>
              </a:spcBef>
              <a:spcAft>
                <a:spcPct val="0"/>
              </a:spcAft>
              <a:buFontTx/>
              <a:buNone/>
            </a:pPr>
            <a:r>
              <a:rPr lang="de-DE" altLang="de-DE" sz="1800" dirty="0" smtClean="0">
                <a:solidFill>
                  <a:srgbClr val="000000"/>
                </a:solidFill>
                <a:cs typeface="Arial" pitchFamily="34" charset="0"/>
              </a:rPr>
              <a:t>(</a:t>
            </a:r>
            <a:r>
              <a:rPr lang="de-DE" altLang="de-DE" sz="1800" dirty="0" err="1">
                <a:solidFill>
                  <a:srgbClr val="000000"/>
                </a:solidFill>
                <a:cs typeface="Arial" pitchFamily="34" charset="0"/>
              </a:rPr>
              <a:t>eurostat</a:t>
            </a:r>
            <a:r>
              <a:rPr lang="de-DE" altLang="de-DE" sz="1800" dirty="0">
                <a:solidFill>
                  <a:srgbClr val="000000"/>
                </a:solidFill>
                <a:cs typeface="Arial" pitchFamily="34" charset="0"/>
              </a:rPr>
              <a:t> 2014)</a:t>
            </a:r>
          </a:p>
        </p:txBody>
      </p:sp>
    </p:spTree>
    <p:extLst>
      <p:ext uri="{BB962C8B-B14F-4D97-AF65-F5344CB8AC3E}">
        <p14:creationId xmlns:p14="http://schemas.microsoft.com/office/powerpoint/2010/main" val="339580380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4437" y="1505528"/>
            <a:ext cx="7009253" cy="4859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hteck 7"/>
          <p:cNvSpPr/>
          <p:nvPr/>
        </p:nvSpPr>
        <p:spPr>
          <a:xfrm>
            <a:off x="410334" y="279743"/>
            <a:ext cx="6768391" cy="615553"/>
          </a:xfrm>
          <a:prstGeom prst="rect">
            <a:avLst/>
          </a:prstGeom>
        </p:spPr>
        <p:txBody>
          <a:bodyPr wrap="square">
            <a:spAutoFit/>
          </a:bodyPr>
          <a:lstStyle/>
          <a:p>
            <a:pPr>
              <a:defRPr/>
            </a:pPr>
            <a:r>
              <a:rPr lang="en-US" sz="2000" b="1" dirty="0" err="1" smtClean="0">
                <a:latin typeface="Arial" panose="020B0604020202020204" pitchFamily="34" charset="0"/>
                <a:cs typeface="Arial" panose="020B0604020202020204" pitchFamily="34" charset="0"/>
              </a:rPr>
              <a:t>Arealen</a:t>
            </a:r>
            <a:r>
              <a:rPr lang="en-US" sz="2000" b="1" dirty="0" smtClean="0">
                <a:latin typeface="Arial" panose="020B0604020202020204" pitchFamily="34" charset="0"/>
                <a:cs typeface="Arial" panose="020B0604020202020204" pitchFamily="34" charset="0"/>
              </a:rPr>
              <a:t> permanent </a:t>
            </a:r>
            <a:r>
              <a:rPr lang="en-US" sz="2000" b="1" dirty="0" err="1" smtClean="0">
                <a:latin typeface="Arial" panose="020B0604020202020204" pitchFamily="34" charset="0"/>
                <a:cs typeface="Arial" panose="020B0604020202020204" pitchFamily="34" charset="0"/>
              </a:rPr>
              <a:t>vall</a:t>
            </a:r>
            <a:r>
              <a:rPr lang="en-US" sz="2000" b="1" dirty="0" smtClean="0">
                <a:latin typeface="Arial" panose="020B0604020202020204" pitchFamily="34" charset="0"/>
                <a:cs typeface="Arial" panose="020B0604020202020204" pitchFamily="34" charset="0"/>
              </a:rPr>
              <a:t> och </a:t>
            </a:r>
            <a:r>
              <a:rPr lang="en-US" sz="2000" b="1" dirty="0" err="1" smtClean="0">
                <a:latin typeface="Arial" panose="020B0604020202020204" pitchFamily="34" charset="0"/>
                <a:cs typeface="Arial" panose="020B0604020202020204" pitchFamily="34" charset="0"/>
              </a:rPr>
              <a:t>antal</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kor</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i</a:t>
            </a:r>
            <a:r>
              <a:rPr lang="en-US" sz="2000" b="1" dirty="0" smtClean="0">
                <a:latin typeface="Arial" panose="020B0604020202020204" pitchFamily="34" charset="0"/>
                <a:cs typeface="Arial" panose="020B0604020202020204" pitchFamily="34" charset="0"/>
              </a:rPr>
              <a:t> EU-9-länderna</a:t>
            </a:r>
          </a:p>
          <a:p>
            <a:pPr>
              <a:defRPr/>
            </a:pPr>
            <a:r>
              <a:rPr lang="en-US" sz="1400" dirty="0" smtClean="0">
                <a:latin typeface="Arial" panose="020B0604020202020204" pitchFamily="34" charset="0"/>
                <a:cs typeface="Arial" panose="020B0604020202020204" pitchFamily="34" charset="0"/>
              </a:rPr>
              <a:t>(Eurostat 2010,  </a:t>
            </a:r>
            <a:r>
              <a:rPr lang="en-US" sz="1400" dirty="0" err="1" smtClean="0">
                <a:latin typeface="Arial" panose="020B0604020202020204" pitchFamily="34" charset="0"/>
                <a:cs typeface="Arial" panose="020B0604020202020204" pitchFamily="34" charset="0"/>
              </a:rPr>
              <a:t>Peyraud</a:t>
            </a:r>
            <a:r>
              <a:rPr lang="en-US" sz="1400" dirty="0" smtClean="0">
                <a:latin typeface="Arial" panose="020B0604020202020204" pitchFamily="34" charset="0"/>
                <a:cs typeface="Arial" panose="020B0604020202020204" pitchFamily="34" charset="0"/>
              </a:rPr>
              <a:t> &amp; </a:t>
            </a:r>
            <a:r>
              <a:rPr lang="en-US" sz="1400" dirty="0" err="1" smtClean="0">
                <a:latin typeface="Arial" panose="020B0604020202020204" pitchFamily="34" charset="0"/>
                <a:cs typeface="Arial" panose="020B0604020202020204" pitchFamily="34" charset="0"/>
              </a:rPr>
              <a:t>Peeters</a:t>
            </a:r>
            <a:r>
              <a:rPr lang="en-US" sz="1400" dirty="0" smtClean="0">
                <a:latin typeface="Arial" panose="020B0604020202020204" pitchFamily="34" charset="0"/>
                <a:cs typeface="Arial" panose="020B0604020202020204" pitchFamily="34" charset="0"/>
              </a:rPr>
              <a:t>, 2016)</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93122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710" y="1510782"/>
            <a:ext cx="8420762" cy="468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120072" y="233224"/>
            <a:ext cx="7601527"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algn="ctr" eaLnBrk="1" fontAlgn="base" hangingPunct="1">
              <a:spcBef>
                <a:spcPct val="0"/>
              </a:spcBef>
              <a:spcAft>
                <a:spcPct val="0"/>
              </a:spcAft>
              <a:buFontTx/>
              <a:buNone/>
            </a:pPr>
            <a:r>
              <a:rPr lang="de-DE" altLang="de-DE" sz="2200" b="1" dirty="0" err="1" smtClean="0">
                <a:solidFill>
                  <a:srgbClr val="000000"/>
                </a:solidFill>
                <a:cs typeface="Arial" pitchFamily="34" charset="0"/>
              </a:rPr>
              <a:t>Grovfoderareal</a:t>
            </a:r>
            <a:r>
              <a:rPr lang="de-DE" altLang="de-DE" sz="2200" b="1" dirty="0" smtClean="0">
                <a:solidFill>
                  <a:srgbClr val="000000"/>
                </a:solidFill>
                <a:cs typeface="Arial" pitchFamily="34" charset="0"/>
              </a:rPr>
              <a:t> i </a:t>
            </a:r>
            <a:r>
              <a:rPr lang="de-DE" altLang="de-DE" sz="2200" b="1" dirty="0" err="1" smtClean="0">
                <a:solidFill>
                  <a:srgbClr val="000000"/>
                </a:solidFill>
                <a:cs typeface="Arial" pitchFamily="34" charset="0"/>
              </a:rPr>
              <a:t>Tyskland</a:t>
            </a:r>
            <a:endParaRPr lang="de-DE" altLang="de-DE" sz="2200" b="1" dirty="0">
              <a:solidFill>
                <a:srgbClr val="000000"/>
              </a:solidFill>
              <a:cs typeface="Arial" pitchFamily="34" charset="0"/>
            </a:endParaRPr>
          </a:p>
          <a:p>
            <a:pPr algn="ctr" eaLnBrk="1" fontAlgn="base" hangingPunct="1">
              <a:spcBef>
                <a:spcPct val="0"/>
              </a:spcBef>
              <a:spcAft>
                <a:spcPct val="0"/>
              </a:spcAft>
              <a:buFontTx/>
              <a:buNone/>
            </a:pPr>
            <a:r>
              <a:rPr lang="de-DE" altLang="de-DE" sz="1600" b="1" dirty="0" err="1" smtClean="0">
                <a:solidFill>
                  <a:srgbClr val="000000"/>
                </a:solidFill>
                <a:cs typeface="Arial" pitchFamily="34" charset="0"/>
              </a:rPr>
              <a:t>Mörkgrönt</a:t>
            </a:r>
            <a:r>
              <a:rPr lang="de-DE" altLang="de-DE" sz="1600" b="1" dirty="0" smtClean="0">
                <a:solidFill>
                  <a:srgbClr val="000000"/>
                </a:solidFill>
                <a:cs typeface="Arial" pitchFamily="34" charset="0"/>
              </a:rPr>
              <a:t> = </a:t>
            </a:r>
            <a:r>
              <a:rPr lang="de-DE" altLang="de-DE" sz="1600" b="1" dirty="0" err="1" smtClean="0">
                <a:solidFill>
                  <a:srgbClr val="000000"/>
                </a:solidFill>
                <a:cs typeface="Arial" pitchFamily="34" charset="0"/>
              </a:rPr>
              <a:t>permanenta</a:t>
            </a:r>
            <a:r>
              <a:rPr lang="de-DE" altLang="de-DE" sz="1600" b="1" dirty="0" smtClean="0">
                <a:solidFill>
                  <a:srgbClr val="000000"/>
                </a:solidFill>
                <a:cs typeface="Arial" pitchFamily="34" charset="0"/>
              </a:rPr>
              <a:t> </a:t>
            </a:r>
            <a:r>
              <a:rPr lang="de-DE" altLang="de-DE" sz="1600" b="1" dirty="0" err="1" smtClean="0">
                <a:solidFill>
                  <a:srgbClr val="000000"/>
                </a:solidFill>
                <a:cs typeface="Arial" pitchFamily="34" charset="0"/>
              </a:rPr>
              <a:t>vallar</a:t>
            </a:r>
            <a:r>
              <a:rPr lang="de-DE" altLang="de-DE" sz="1600" b="1" dirty="0" smtClean="0">
                <a:solidFill>
                  <a:srgbClr val="000000"/>
                </a:solidFill>
                <a:cs typeface="Arial" pitchFamily="34" charset="0"/>
              </a:rPr>
              <a:t>. </a:t>
            </a:r>
            <a:r>
              <a:rPr lang="de-DE" altLang="de-DE" sz="1600" b="1" dirty="0" err="1" smtClean="0">
                <a:solidFill>
                  <a:srgbClr val="000000"/>
                </a:solidFill>
                <a:cs typeface="Arial" pitchFamily="34" charset="0"/>
              </a:rPr>
              <a:t>Rött</a:t>
            </a:r>
            <a:r>
              <a:rPr lang="de-DE" altLang="de-DE" sz="1600" b="1" dirty="0" smtClean="0">
                <a:solidFill>
                  <a:srgbClr val="000000"/>
                </a:solidFill>
                <a:cs typeface="Arial" pitchFamily="34" charset="0"/>
              </a:rPr>
              <a:t> = </a:t>
            </a:r>
            <a:r>
              <a:rPr lang="de-DE" altLang="de-DE" sz="1600" b="1" dirty="0" err="1" smtClean="0">
                <a:solidFill>
                  <a:srgbClr val="000000"/>
                </a:solidFill>
                <a:cs typeface="Arial" pitchFamily="34" charset="0"/>
              </a:rPr>
              <a:t>slåttervall</a:t>
            </a:r>
            <a:r>
              <a:rPr lang="de-DE" altLang="de-DE" sz="1600" b="1" dirty="0" smtClean="0">
                <a:solidFill>
                  <a:srgbClr val="000000"/>
                </a:solidFill>
                <a:cs typeface="Arial" pitchFamily="34" charset="0"/>
              </a:rPr>
              <a:t> </a:t>
            </a:r>
            <a:r>
              <a:rPr lang="de-DE" altLang="de-DE" sz="1600" b="1" dirty="0" err="1" smtClean="0">
                <a:solidFill>
                  <a:srgbClr val="000000"/>
                </a:solidFill>
                <a:cs typeface="Arial" pitchFamily="34" charset="0"/>
              </a:rPr>
              <a:t>med</a:t>
            </a:r>
            <a:r>
              <a:rPr lang="de-DE" altLang="de-DE" sz="1600" b="1" dirty="0" smtClean="0">
                <a:solidFill>
                  <a:srgbClr val="000000"/>
                </a:solidFill>
                <a:cs typeface="Arial" pitchFamily="34" charset="0"/>
              </a:rPr>
              <a:t> </a:t>
            </a:r>
            <a:r>
              <a:rPr lang="de-DE" altLang="de-DE" sz="1600" b="1" dirty="0" err="1" smtClean="0">
                <a:solidFill>
                  <a:srgbClr val="000000"/>
                </a:solidFill>
                <a:cs typeface="Arial" pitchFamily="34" charset="0"/>
              </a:rPr>
              <a:t>baljväxter</a:t>
            </a:r>
            <a:r>
              <a:rPr lang="de-DE" altLang="de-DE" sz="1600" b="1" dirty="0" smtClean="0">
                <a:solidFill>
                  <a:srgbClr val="000000"/>
                </a:solidFill>
                <a:cs typeface="Arial" pitchFamily="34" charset="0"/>
              </a:rPr>
              <a:t>.</a:t>
            </a:r>
          </a:p>
          <a:p>
            <a:pPr algn="ctr" eaLnBrk="1" fontAlgn="base" hangingPunct="1">
              <a:spcBef>
                <a:spcPct val="0"/>
              </a:spcBef>
              <a:spcAft>
                <a:spcPct val="0"/>
              </a:spcAft>
              <a:buFontTx/>
              <a:buNone/>
            </a:pPr>
            <a:r>
              <a:rPr lang="de-DE" altLang="de-DE" sz="1600" b="1" dirty="0" err="1" smtClean="0">
                <a:solidFill>
                  <a:srgbClr val="000000"/>
                </a:solidFill>
                <a:cs typeface="Arial" pitchFamily="34" charset="0"/>
              </a:rPr>
              <a:t>Ljusgrönt</a:t>
            </a:r>
            <a:r>
              <a:rPr lang="de-DE" altLang="de-DE" sz="1600" b="1" dirty="0" smtClean="0">
                <a:solidFill>
                  <a:srgbClr val="000000"/>
                </a:solidFill>
                <a:cs typeface="Arial" pitchFamily="34" charset="0"/>
              </a:rPr>
              <a:t> = </a:t>
            </a:r>
            <a:r>
              <a:rPr lang="de-DE" altLang="de-DE" sz="1600" b="1" dirty="0" err="1" smtClean="0">
                <a:solidFill>
                  <a:srgbClr val="000000"/>
                </a:solidFill>
                <a:cs typeface="Arial" pitchFamily="34" charset="0"/>
              </a:rPr>
              <a:t>slåttervall</a:t>
            </a:r>
            <a:r>
              <a:rPr lang="de-DE" altLang="de-DE" sz="1600" b="1" dirty="0" smtClean="0">
                <a:solidFill>
                  <a:srgbClr val="000000"/>
                </a:solidFill>
                <a:cs typeface="Arial" pitchFamily="34" charset="0"/>
              </a:rPr>
              <a:t> </a:t>
            </a:r>
            <a:r>
              <a:rPr lang="de-DE" altLang="de-DE" sz="1600" b="1" dirty="0" err="1" smtClean="0">
                <a:solidFill>
                  <a:srgbClr val="000000"/>
                </a:solidFill>
                <a:cs typeface="Arial" pitchFamily="34" charset="0"/>
              </a:rPr>
              <a:t>gräs</a:t>
            </a:r>
            <a:r>
              <a:rPr lang="de-DE" altLang="de-DE" sz="1600" b="1" dirty="0" smtClean="0">
                <a:solidFill>
                  <a:srgbClr val="000000"/>
                </a:solidFill>
                <a:cs typeface="Arial" pitchFamily="34" charset="0"/>
              </a:rPr>
              <a:t>. </a:t>
            </a:r>
            <a:r>
              <a:rPr lang="de-DE" altLang="de-DE" sz="1600" b="1" dirty="0" err="1" smtClean="0">
                <a:solidFill>
                  <a:srgbClr val="000000"/>
                </a:solidFill>
                <a:cs typeface="Arial" pitchFamily="34" charset="0"/>
              </a:rPr>
              <a:t>Gult</a:t>
            </a:r>
            <a:r>
              <a:rPr lang="de-DE" altLang="de-DE" sz="1600" b="1" dirty="0" smtClean="0">
                <a:solidFill>
                  <a:srgbClr val="000000"/>
                </a:solidFill>
                <a:cs typeface="Arial" pitchFamily="34" charset="0"/>
              </a:rPr>
              <a:t> = </a:t>
            </a:r>
            <a:r>
              <a:rPr lang="de-DE" altLang="de-DE" sz="1600" b="1" dirty="0" err="1" smtClean="0">
                <a:solidFill>
                  <a:srgbClr val="000000"/>
                </a:solidFill>
                <a:cs typeface="Arial" pitchFamily="34" charset="0"/>
              </a:rPr>
              <a:t>majs</a:t>
            </a:r>
            <a:r>
              <a:rPr lang="de-DE" altLang="de-DE" sz="1600" b="1" dirty="0" smtClean="0">
                <a:solidFill>
                  <a:srgbClr val="000000"/>
                </a:solidFill>
                <a:cs typeface="Arial" pitchFamily="34" charset="0"/>
              </a:rPr>
              <a:t> </a:t>
            </a:r>
          </a:p>
          <a:p>
            <a:pPr algn="ctr" eaLnBrk="1" fontAlgn="base" hangingPunct="1">
              <a:spcBef>
                <a:spcPct val="0"/>
              </a:spcBef>
              <a:spcAft>
                <a:spcPct val="0"/>
              </a:spcAft>
              <a:buFontTx/>
              <a:buNone/>
            </a:pPr>
            <a:r>
              <a:rPr lang="de-DE" altLang="de-DE" sz="1400" dirty="0" smtClean="0">
                <a:solidFill>
                  <a:srgbClr val="000000"/>
                </a:solidFill>
                <a:cs typeface="Arial" pitchFamily="34" charset="0"/>
              </a:rPr>
              <a:t>(DAFA  2015: The DAFA </a:t>
            </a:r>
            <a:r>
              <a:rPr lang="de-DE" altLang="de-DE" sz="1400" dirty="0" err="1" smtClean="0">
                <a:solidFill>
                  <a:srgbClr val="000000"/>
                </a:solidFill>
                <a:cs typeface="Arial" pitchFamily="34" charset="0"/>
              </a:rPr>
              <a:t>research</a:t>
            </a:r>
            <a:r>
              <a:rPr lang="de-DE" altLang="de-DE" sz="1400" dirty="0" smtClean="0">
                <a:solidFill>
                  <a:srgbClr val="000000"/>
                </a:solidFill>
                <a:cs typeface="Arial" pitchFamily="34" charset="0"/>
              </a:rPr>
              <a:t> </a:t>
            </a:r>
            <a:r>
              <a:rPr lang="de-DE" altLang="de-DE" sz="1400" dirty="0" err="1" smtClean="0">
                <a:solidFill>
                  <a:srgbClr val="000000"/>
                </a:solidFill>
                <a:cs typeface="Arial" pitchFamily="34" charset="0"/>
              </a:rPr>
              <a:t>strategy</a:t>
            </a:r>
            <a:r>
              <a:rPr lang="de-DE" altLang="de-DE" sz="1400" dirty="0" smtClean="0">
                <a:solidFill>
                  <a:srgbClr val="000000"/>
                </a:solidFill>
                <a:cs typeface="Arial" pitchFamily="34" charset="0"/>
              </a:rPr>
              <a:t>)</a:t>
            </a:r>
            <a:endParaRPr lang="de-DE" altLang="de-DE" sz="1400" dirty="0">
              <a:solidFill>
                <a:srgbClr val="000000"/>
              </a:solidFill>
              <a:cs typeface="Arial" pitchFamily="34" charset="0"/>
            </a:endParaRPr>
          </a:p>
        </p:txBody>
      </p:sp>
    </p:spTree>
    <p:extLst>
      <p:ext uri="{BB962C8B-B14F-4D97-AF65-F5344CB8AC3E}">
        <p14:creationId xmlns:p14="http://schemas.microsoft.com/office/powerpoint/2010/main" val="108355494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90171" y="578094"/>
            <a:ext cx="7704856" cy="707886"/>
          </a:xfrm>
          <a:prstGeom prst="rect">
            <a:avLst/>
          </a:prstGeom>
          <a:noFill/>
        </p:spPr>
        <p:txBody>
          <a:bodyPr wrap="square" rtlCol="0">
            <a:spAutoFit/>
          </a:bodyPr>
          <a:lstStyle/>
          <a:p>
            <a:r>
              <a:rPr lang="de-DE" sz="2000" b="1" dirty="0" err="1" smtClean="0">
                <a:latin typeface="Arial" panose="020B0604020202020204" pitchFamily="34" charset="0"/>
                <a:cs typeface="Arial" panose="020B0604020202020204" pitchFamily="34" charset="0"/>
              </a:rPr>
              <a:t>Foder</a:t>
            </a:r>
            <a:r>
              <a:rPr lang="de-DE" sz="2000" b="1" dirty="0" smtClean="0">
                <a:latin typeface="Arial" panose="020B0604020202020204" pitchFamily="34" charset="0"/>
                <a:cs typeface="Arial" panose="020B0604020202020204" pitchFamily="34" charset="0"/>
              </a:rPr>
              <a:t> </a:t>
            </a:r>
            <a:r>
              <a:rPr lang="de-DE" sz="2000" b="1" dirty="0" err="1" smtClean="0">
                <a:latin typeface="Arial" panose="020B0604020202020204" pitchFamily="34" charset="0"/>
                <a:cs typeface="Arial" panose="020B0604020202020204" pitchFamily="34" charset="0"/>
              </a:rPr>
              <a:t>för</a:t>
            </a:r>
            <a:r>
              <a:rPr lang="de-DE" sz="2000" b="1" dirty="0" smtClean="0">
                <a:latin typeface="Arial" panose="020B0604020202020204" pitchFamily="34" charset="0"/>
                <a:cs typeface="Arial" panose="020B0604020202020204" pitchFamily="34" charset="0"/>
              </a:rPr>
              <a:t> </a:t>
            </a:r>
            <a:r>
              <a:rPr lang="de-DE" sz="2000" b="1" dirty="0" err="1" smtClean="0">
                <a:latin typeface="Arial" panose="020B0604020202020204" pitchFamily="34" charset="0"/>
                <a:cs typeface="Arial" panose="020B0604020202020204" pitchFamily="34" charset="0"/>
              </a:rPr>
              <a:t>mjölkproduktion</a:t>
            </a:r>
            <a:r>
              <a:rPr lang="de-DE" sz="2000" b="1" dirty="0" smtClean="0">
                <a:latin typeface="Arial" panose="020B0604020202020204" pitchFamily="34" charset="0"/>
                <a:cs typeface="Arial" panose="020B0604020202020204" pitchFamily="34" charset="0"/>
              </a:rPr>
              <a:t> (</a:t>
            </a:r>
            <a:r>
              <a:rPr lang="de-DE" sz="2000" b="1" dirty="0" err="1">
                <a:latin typeface="Arial" panose="020B0604020202020204" pitchFamily="34" charset="0"/>
                <a:cs typeface="Arial" panose="020B0604020202020204" pitchFamily="34" charset="0"/>
              </a:rPr>
              <a:t>n</a:t>
            </a:r>
            <a:r>
              <a:rPr lang="de-DE" sz="2000" b="1" dirty="0" err="1" smtClean="0">
                <a:latin typeface="Arial" panose="020B0604020202020204" pitchFamily="34" charset="0"/>
                <a:cs typeface="Arial" panose="020B0604020202020204" pitchFamily="34" charset="0"/>
              </a:rPr>
              <a:t>ettoenergi</a:t>
            </a:r>
            <a:r>
              <a:rPr lang="de-DE" sz="2000" b="1" dirty="0" smtClean="0">
                <a:latin typeface="Arial" panose="020B0604020202020204" pitchFamily="34" charset="0"/>
                <a:cs typeface="Arial" panose="020B0604020202020204" pitchFamily="34" charset="0"/>
              </a:rPr>
              <a:t>, NEL) i </a:t>
            </a:r>
            <a:r>
              <a:rPr lang="de-DE" sz="2000" b="1" dirty="0" err="1" smtClean="0">
                <a:latin typeface="Arial" panose="020B0604020202020204" pitchFamily="34" charset="0"/>
                <a:cs typeface="Arial" panose="020B0604020202020204" pitchFamily="34" charset="0"/>
              </a:rPr>
              <a:t>Tyskland</a:t>
            </a:r>
            <a:r>
              <a:rPr lang="de-DE" sz="2000" b="1" dirty="0">
                <a:latin typeface="Arial" panose="020B0604020202020204" pitchFamily="34" charset="0"/>
                <a:cs typeface="Arial" panose="020B0604020202020204" pitchFamily="34" charset="0"/>
              </a:rPr>
              <a:t> </a:t>
            </a:r>
            <a:r>
              <a:rPr lang="de-DE" sz="2000" b="1" dirty="0" err="1" smtClean="0">
                <a:latin typeface="Arial" panose="020B0604020202020204" pitchFamily="34" charset="0"/>
                <a:cs typeface="Arial" panose="020B0604020202020204" pitchFamily="34" charset="0"/>
              </a:rPr>
              <a:t>beräknat</a:t>
            </a:r>
            <a:r>
              <a:rPr lang="de-DE" sz="2000" b="1" dirty="0" smtClean="0">
                <a:latin typeface="Arial" panose="020B0604020202020204" pitchFamily="34" charset="0"/>
                <a:cs typeface="Arial" panose="020B0604020202020204" pitchFamily="34" charset="0"/>
              </a:rPr>
              <a:t> </a:t>
            </a:r>
            <a:r>
              <a:rPr lang="de-DE" sz="2000" b="1" dirty="0" err="1" smtClean="0">
                <a:latin typeface="Arial" panose="020B0604020202020204" pitchFamily="34" charset="0"/>
                <a:cs typeface="Arial" panose="020B0604020202020204" pitchFamily="34" charset="0"/>
              </a:rPr>
              <a:t>på</a:t>
            </a:r>
            <a:r>
              <a:rPr lang="de-DE" sz="2000" b="1" dirty="0" smtClean="0">
                <a:latin typeface="Arial" panose="020B0604020202020204" pitchFamily="34" charset="0"/>
                <a:cs typeface="Arial" panose="020B0604020202020204" pitchFamily="34" charset="0"/>
              </a:rPr>
              <a:t> </a:t>
            </a:r>
            <a:r>
              <a:rPr lang="de-DE" sz="2000" b="1" dirty="0" err="1" smtClean="0">
                <a:latin typeface="Arial" panose="020B0604020202020204" pitchFamily="34" charset="0"/>
                <a:cs typeface="Arial" panose="020B0604020202020204" pitchFamily="34" charset="0"/>
              </a:rPr>
              <a:t>olika</a:t>
            </a:r>
            <a:r>
              <a:rPr lang="de-DE" sz="2000" b="1" dirty="0" smtClean="0">
                <a:latin typeface="Arial" panose="020B0604020202020204" pitchFamily="34" charset="0"/>
                <a:cs typeface="Arial" panose="020B0604020202020204" pitchFamily="34" charset="0"/>
              </a:rPr>
              <a:t> </a:t>
            </a:r>
            <a:r>
              <a:rPr lang="de-DE" sz="2000" b="1" dirty="0" err="1" smtClean="0">
                <a:latin typeface="Arial" panose="020B0604020202020204" pitchFamily="34" charset="0"/>
                <a:cs typeface="Arial" panose="020B0604020202020204" pitchFamily="34" charset="0"/>
              </a:rPr>
              <a:t>sätt</a:t>
            </a:r>
            <a:endParaRPr lang="de-DE" sz="2000" b="1" dirty="0">
              <a:latin typeface="Arial" panose="020B0604020202020204" pitchFamily="34" charset="0"/>
              <a:cs typeface="Arial" panose="020B0604020202020204"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3326409021"/>
              </p:ext>
            </p:extLst>
          </p:nvPr>
        </p:nvGraphicFramePr>
        <p:xfrm>
          <a:off x="1560004" y="2067380"/>
          <a:ext cx="6096000" cy="1981200"/>
        </p:xfrm>
        <a:graphic>
          <a:graphicData uri="http://schemas.openxmlformats.org/drawingml/2006/table">
            <a:tbl>
              <a:tblPr firstRow="1" bandRow="1">
                <a:tableStyleId>{F2DE63D5-997A-4646-A377-4702673A728D}</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83082">
                <a:tc>
                  <a:txBody>
                    <a:bodyPr/>
                    <a:lstStyle/>
                    <a:p>
                      <a:endParaRPr lang="de-DE" sz="2000" dirty="0">
                        <a:latin typeface="Arial" panose="020B0604020202020204" pitchFamily="34" charset="0"/>
                        <a:cs typeface="Arial" panose="020B0604020202020204" pitchFamily="34" charset="0"/>
                      </a:endParaRPr>
                    </a:p>
                  </a:txBody>
                  <a:tcPr/>
                </a:tc>
                <a:tc gridSpan="2">
                  <a:txBody>
                    <a:bodyPr/>
                    <a:lstStyle/>
                    <a:p>
                      <a:pPr algn="ctr"/>
                      <a:r>
                        <a:rPr lang="de-DE" sz="2000" dirty="0" err="1" smtClean="0"/>
                        <a:t>Beräkning</a:t>
                      </a:r>
                      <a:r>
                        <a:rPr lang="de-DE" sz="2000" dirty="0" smtClean="0"/>
                        <a:t> </a:t>
                      </a:r>
                      <a:r>
                        <a:rPr lang="de-DE" sz="2000" dirty="0" err="1" smtClean="0"/>
                        <a:t>som</a:t>
                      </a:r>
                      <a:r>
                        <a:rPr lang="de-DE" sz="2000" dirty="0" smtClean="0"/>
                        <a:t> </a:t>
                      </a:r>
                      <a:endParaRPr lang="de-DE" sz="2000" b="1" dirty="0">
                        <a:solidFill>
                          <a:schemeClr val="tx1"/>
                        </a:solidFill>
                        <a:latin typeface="Arial" panose="020B0604020202020204" pitchFamily="34" charset="0"/>
                        <a:cs typeface="Arial" panose="020B0604020202020204" pitchFamily="34" charset="0"/>
                      </a:endParaRPr>
                    </a:p>
                  </a:txBody>
                  <a:tcPr/>
                </a:tc>
                <a:tc hMerge="1">
                  <a:txBody>
                    <a:bodyPr/>
                    <a:lstStyle/>
                    <a:p>
                      <a:endParaRPr lang="de-DE" b="1" dirty="0">
                        <a:solidFill>
                          <a:schemeClr val="tx1"/>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0000"/>
                  </a:ext>
                </a:extLst>
              </a:tr>
              <a:tr h="383082">
                <a:tc>
                  <a:txBody>
                    <a:bodyPr/>
                    <a:lstStyle/>
                    <a:p>
                      <a:r>
                        <a:rPr lang="en-US" sz="2000" noProof="0" dirty="0" err="1" smtClean="0"/>
                        <a:t>Fodermedel</a:t>
                      </a:r>
                      <a:endParaRPr lang="en-US" sz="2000" b="1" noProof="0" dirty="0" smtClean="0">
                        <a:solidFill>
                          <a:schemeClr val="tx1"/>
                        </a:solidFill>
                        <a:latin typeface="Arial" panose="020B0604020202020204" pitchFamily="34" charset="0"/>
                        <a:cs typeface="Arial" panose="020B0604020202020204" pitchFamily="34" charset="0"/>
                      </a:endParaRPr>
                    </a:p>
                  </a:txBody>
                  <a:tcPr/>
                </a:tc>
                <a:tc>
                  <a:txBody>
                    <a:bodyPr/>
                    <a:lstStyle/>
                    <a:p>
                      <a:pPr algn="ctr"/>
                      <a:r>
                        <a:rPr lang="en-US" sz="2000" noProof="0" dirty="0" err="1" smtClean="0"/>
                        <a:t>Potentiellt</a:t>
                      </a:r>
                      <a:endParaRPr lang="en-US" sz="2000" b="1" noProof="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smtClean="0"/>
                        <a:t>Residual</a:t>
                      </a:r>
                      <a:endParaRPr lang="de-DE" sz="2000" b="1"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83082">
                <a:tc>
                  <a:txBody>
                    <a:bodyPr/>
                    <a:lstStyle/>
                    <a:p>
                      <a:r>
                        <a:rPr lang="en-US" sz="2000" noProof="0" dirty="0" err="1" smtClean="0"/>
                        <a:t>Vallfoder</a:t>
                      </a:r>
                      <a:endParaRPr lang="en-US" sz="2000" b="0" noProof="0" dirty="0">
                        <a:latin typeface="Arial" panose="020B0604020202020204" pitchFamily="34" charset="0"/>
                        <a:cs typeface="Arial" panose="020B0604020202020204" pitchFamily="34" charset="0"/>
                      </a:endParaRPr>
                    </a:p>
                  </a:txBody>
                  <a:tcPr/>
                </a:tc>
                <a:tc>
                  <a:txBody>
                    <a:bodyPr/>
                    <a:lstStyle/>
                    <a:p>
                      <a:pPr algn="ctr"/>
                      <a:r>
                        <a:rPr lang="de-DE" sz="2000" dirty="0" smtClean="0"/>
                        <a:t>43 %</a:t>
                      </a:r>
                      <a:endParaRPr lang="de-DE" sz="200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smtClean="0"/>
                        <a:t>30 %</a:t>
                      </a:r>
                      <a:endParaRPr lang="de-DE" sz="20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83082">
                <a:tc>
                  <a:txBody>
                    <a:bodyPr/>
                    <a:lstStyle/>
                    <a:p>
                      <a:r>
                        <a:rPr lang="en-US" sz="2000" noProof="0" dirty="0" err="1" smtClean="0"/>
                        <a:t>Majs</a:t>
                      </a:r>
                      <a:endParaRPr lang="en-US" sz="2000" b="0" noProof="0" dirty="0">
                        <a:latin typeface="Arial" panose="020B0604020202020204" pitchFamily="34" charset="0"/>
                        <a:cs typeface="Arial" panose="020B0604020202020204" pitchFamily="34" charset="0"/>
                      </a:endParaRPr>
                    </a:p>
                  </a:txBody>
                  <a:tcPr/>
                </a:tc>
                <a:tc>
                  <a:txBody>
                    <a:bodyPr/>
                    <a:lstStyle/>
                    <a:p>
                      <a:pPr algn="ctr"/>
                      <a:r>
                        <a:rPr lang="de-DE" sz="2000" dirty="0" smtClean="0"/>
                        <a:t>28 %</a:t>
                      </a:r>
                      <a:endParaRPr lang="de-DE" sz="200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smtClean="0"/>
                        <a:t>34 %</a:t>
                      </a:r>
                      <a:endParaRPr lang="de-DE" sz="20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83082">
                <a:tc>
                  <a:txBody>
                    <a:bodyPr/>
                    <a:lstStyle/>
                    <a:p>
                      <a:r>
                        <a:rPr lang="en-US" sz="2000" noProof="0" dirty="0" err="1" smtClean="0"/>
                        <a:t>Koncentrat</a:t>
                      </a:r>
                      <a:endParaRPr lang="en-US" sz="2000" b="0" noProof="0" dirty="0">
                        <a:latin typeface="Arial" panose="020B0604020202020204" pitchFamily="34" charset="0"/>
                        <a:cs typeface="Arial" panose="020B0604020202020204" pitchFamily="34" charset="0"/>
                      </a:endParaRPr>
                    </a:p>
                  </a:txBody>
                  <a:tcPr/>
                </a:tc>
                <a:tc>
                  <a:txBody>
                    <a:bodyPr/>
                    <a:lstStyle/>
                    <a:p>
                      <a:pPr algn="ctr"/>
                      <a:r>
                        <a:rPr lang="de-DE" sz="2000" dirty="0" smtClean="0"/>
                        <a:t>29</a:t>
                      </a:r>
                      <a:r>
                        <a:rPr lang="de-DE" sz="2000" baseline="0" dirty="0" smtClean="0"/>
                        <a:t> %</a:t>
                      </a:r>
                      <a:endParaRPr lang="de-DE" sz="200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smtClean="0"/>
                        <a:t>36 %</a:t>
                      </a:r>
                      <a:endParaRPr lang="de-DE" sz="20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
        <p:nvSpPr>
          <p:cNvPr id="4" name="Textfeld 3"/>
          <p:cNvSpPr txBox="1"/>
          <p:nvPr/>
        </p:nvSpPr>
        <p:spPr>
          <a:xfrm>
            <a:off x="4608005" y="4211796"/>
            <a:ext cx="4068451" cy="369332"/>
          </a:xfrm>
          <a:prstGeom prst="rect">
            <a:avLst/>
          </a:prstGeom>
          <a:noFill/>
        </p:spPr>
        <p:txBody>
          <a:bodyPr wrap="square" rtlCol="0">
            <a:spAutoFit/>
          </a:bodyPr>
          <a:lstStyle/>
          <a:p>
            <a:pPr algn="ctr"/>
            <a:r>
              <a:rPr lang="de-DE" dirty="0" err="1" smtClean="0">
                <a:latin typeface="Arial" panose="020B0604020202020204" pitchFamily="34" charset="0"/>
                <a:cs typeface="Arial" panose="020B0604020202020204" pitchFamily="34" charset="0"/>
              </a:rPr>
              <a:t>Ortgies</a:t>
            </a:r>
            <a:r>
              <a:rPr lang="de-DE" dirty="0" smtClean="0">
                <a:latin typeface="Arial" panose="020B0604020202020204" pitchFamily="34" charset="0"/>
                <a:cs typeface="Arial" panose="020B0604020202020204" pitchFamily="34" charset="0"/>
              </a:rPr>
              <a:t> 2017, </a:t>
            </a:r>
            <a:r>
              <a:rPr lang="de-DE" dirty="0" err="1" smtClean="0">
                <a:latin typeface="Arial" panose="020B0604020202020204" pitchFamily="34" charset="0"/>
                <a:cs typeface="Arial" panose="020B0604020202020204" pitchFamily="34" charset="0"/>
              </a:rPr>
              <a:t>unpubl</a:t>
            </a:r>
            <a:r>
              <a:rPr lang="de-DE" dirty="0" smtClean="0">
                <a:latin typeface="Arial" panose="020B0604020202020204" pitchFamily="34" charset="0"/>
                <a:cs typeface="Arial" panose="020B0604020202020204" pitchFamily="34" charset="0"/>
              </a:rPr>
              <a:t>.</a:t>
            </a:r>
            <a:endParaRPr lang="de-DE" dirty="0">
              <a:latin typeface="Arial" panose="020B0604020202020204" pitchFamily="34" charset="0"/>
              <a:cs typeface="Arial" panose="020B0604020202020204" pitchFamily="34" charset="0"/>
            </a:endParaRPr>
          </a:p>
        </p:txBody>
      </p:sp>
      <p:sp>
        <p:nvSpPr>
          <p:cNvPr id="5" name="Textfeld 4"/>
          <p:cNvSpPr txBox="1"/>
          <p:nvPr/>
        </p:nvSpPr>
        <p:spPr>
          <a:xfrm>
            <a:off x="755576" y="4797152"/>
            <a:ext cx="4068451" cy="369332"/>
          </a:xfrm>
          <a:prstGeom prst="rect">
            <a:avLst/>
          </a:prstGeom>
          <a:noFill/>
        </p:spPr>
        <p:txBody>
          <a:bodyPr wrap="square" rtlCol="0">
            <a:spAutoFit/>
          </a:bodyPr>
          <a:lstStyle/>
          <a:p>
            <a:r>
              <a:rPr lang="en-US" dirty="0" err="1" smtClean="0">
                <a:latin typeface="Arial" panose="020B0604020202020204" pitchFamily="34" charset="0"/>
                <a:cs typeface="Arial" panose="020B0604020202020204" pitchFamily="34" charset="0"/>
              </a:rPr>
              <a:t>Beräkningssätt</a:t>
            </a:r>
            <a:endParaRPr lang="en-US" dirty="0" smtClean="0">
              <a:latin typeface="Arial" panose="020B0604020202020204" pitchFamily="34" charset="0"/>
              <a:cs typeface="Arial" panose="020B0604020202020204" pitchFamily="34" charset="0"/>
            </a:endParaRPr>
          </a:p>
        </p:txBody>
      </p:sp>
      <p:sp>
        <p:nvSpPr>
          <p:cNvPr id="6" name="Textfeld 5"/>
          <p:cNvSpPr txBox="1"/>
          <p:nvPr/>
        </p:nvSpPr>
        <p:spPr>
          <a:xfrm>
            <a:off x="539553" y="5166484"/>
            <a:ext cx="8136903" cy="646331"/>
          </a:xfrm>
          <a:prstGeom prst="rect">
            <a:avLst/>
          </a:prstGeom>
          <a:noFill/>
        </p:spPr>
        <p:txBody>
          <a:bodyPr wrap="square" rtlCol="0">
            <a:spAutoFit/>
          </a:bodyPr>
          <a:lstStyle/>
          <a:p>
            <a:pPr marL="285750" indent="-285750" defTabSz="436563">
              <a:buFont typeface="Arial" panose="020B0604020202020204" pitchFamily="34" charset="0"/>
              <a:buChar char="•"/>
              <a:tabLst>
                <a:tab pos="1433513" algn="l"/>
              </a:tabLst>
            </a:pPr>
            <a:r>
              <a:rPr lang="de-DE" dirty="0" err="1" smtClean="0">
                <a:solidFill>
                  <a:schemeClr val="accent3">
                    <a:lumMod val="50000"/>
                  </a:schemeClr>
                </a:solidFill>
                <a:latin typeface="Arial" panose="020B0604020202020204" pitchFamily="34" charset="0"/>
                <a:cs typeface="Arial" panose="020B0604020202020204" pitchFamily="34" charset="0"/>
              </a:rPr>
              <a:t>potentiellt</a:t>
            </a:r>
            <a:r>
              <a:rPr lang="de-DE" dirty="0" smtClean="0">
                <a:solidFill>
                  <a:schemeClr val="accent3">
                    <a:lumMod val="50000"/>
                  </a:schemeClr>
                </a:solidFill>
                <a:latin typeface="Arial" panose="020B0604020202020204" pitchFamily="34" charset="0"/>
                <a:cs typeface="Arial" panose="020B0604020202020204" pitchFamily="34" charset="0"/>
              </a:rPr>
              <a:t>:	</a:t>
            </a:r>
            <a:r>
              <a:rPr lang="de-DE" dirty="0" err="1" smtClean="0">
                <a:solidFill>
                  <a:schemeClr val="accent3">
                    <a:lumMod val="50000"/>
                  </a:schemeClr>
                </a:solidFill>
                <a:latin typeface="Arial" panose="020B0604020202020204" pitchFamily="34" charset="0"/>
                <a:cs typeface="Arial" panose="020B0604020202020204" pitchFamily="34" charset="0"/>
              </a:rPr>
              <a:t>grovfoder</a:t>
            </a:r>
            <a:r>
              <a:rPr lang="de-DE" dirty="0" smtClean="0">
                <a:solidFill>
                  <a:schemeClr val="accent3">
                    <a:lumMod val="50000"/>
                  </a:schemeClr>
                </a:solidFill>
                <a:latin typeface="Arial" panose="020B0604020202020204" pitchFamily="34" charset="0"/>
                <a:cs typeface="Arial" panose="020B0604020202020204" pitchFamily="34" charset="0"/>
              </a:rPr>
              <a:t> </a:t>
            </a:r>
            <a:r>
              <a:rPr lang="de-DE" dirty="0" err="1" smtClean="0">
                <a:solidFill>
                  <a:schemeClr val="accent3">
                    <a:lumMod val="50000"/>
                  </a:schemeClr>
                </a:solidFill>
                <a:latin typeface="Arial" panose="020B0604020202020204" pitchFamily="34" charset="0"/>
                <a:cs typeface="Arial" panose="020B0604020202020204" pitchFamily="34" charset="0"/>
              </a:rPr>
              <a:t>beräknat</a:t>
            </a:r>
            <a:r>
              <a:rPr lang="de-DE" dirty="0" smtClean="0">
                <a:solidFill>
                  <a:schemeClr val="accent3">
                    <a:lumMod val="50000"/>
                  </a:schemeClr>
                </a:solidFill>
                <a:latin typeface="Arial" panose="020B0604020202020204" pitchFamily="34" charset="0"/>
                <a:cs typeface="Arial" panose="020B0604020202020204" pitchFamily="34" charset="0"/>
              </a:rPr>
              <a:t> </a:t>
            </a:r>
            <a:r>
              <a:rPr lang="de-DE" dirty="0" err="1" smtClean="0">
                <a:solidFill>
                  <a:schemeClr val="accent3">
                    <a:lumMod val="50000"/>
                  </a:schemeClr>
                </a:solidFill>
                <a:latin typeface="Arial" panose="020B0604020202020204" pitchFamily="34" charset="0"/>
                <a:cs typeface="Arial" panose="020B0604020202020204" pitchFamily="34" charset="0"/>
              </a:rPr>
              <a:t>från</a:t>
            </a:r>
            <a:r>
              <a:rPr lang="de-DE" dirty="0" smtClean="0">
                <a:solidFill>
                  <a:schemeClr val="accent3">
                    <a:lumMod val="50000"/>
                  </a:schemeClr>
                </a:solidFill>
                <a:latin typeface="Arial" panose="020B0604020202020204" pitchFamily="34" charset="0"/>
                <a:cs typeface="Arial" panose="020B0604020202020204" pitchFamily="34" charset="0"/>
              </a:rPr>
              <a:t> </a:t>
            </a:r>
            <a:r>
              <a:rPr lang="de-DE" dirty="0" err="1" smtClean="0">
                <a:solidFill>
                  <a:schemeClr val="accent3">
                    <a:lumMod val="50000"/>
                  </a:schemeClr>
                </a:solidFill>
                <a:latin typeface="Arial" panose="020B0604020202020204" pitchFamily="34" charset="0"/>
                <a:cs typeface="Arial" panose="020B0604020202020204" pitchFamily="34" charset="0"/>
              </a:rPr>
              <a:t>officiella</a:t>
            </a:r>
            <a:r>
              <a:rPr lang="de-DE" dirty="0" smtClean="0">
                <a:solidFill>
                  <a:schemeClr val="accent3">
                    <a:lumMod val="50000"/>
                  </a:schemeClr>
                </a:solidFill>
                <a:latin typeface="Arial" panose="020B0604020202020204" pitchFamily="34" charset="0"/>
                <a:cs typeface="Arial" panose="020B0604020202020204" pitchFamily="34" charset="0"/>
              </a:rPr>
              <a:t> </a:t>
            </a:r>
            <a:r>
              <a:rPr lang="de-DE" dirty="0" err="1" smtClean="0">
                <a:solidFill>
                  <a:schemeClr val="accent3">
                    <a:lumMod val="50000"/>
                  </a:schemeClr>
                </a:solidFill>
                <a:latin typeface="Arial" panose="020B0604020202020204" pitchFamily="34" charset="0"/>
                <a:cs typeface="Arial" panose="020B0604020202020204" pitchFamily="34" charset="0"/>
              </a:rPr>
              <a:t>avkastningsdata</a:t>
            </a:r>
            <a:endParaRPr lang="de-DE" dirty="0" smtClean="0">
              <a:solidFill>
                <a:schemeClr val="accent3">
                  <a:lumMod val="50000"/>
                </a:schemeClr>
              </a:solidFill>
              <a:latin typeface="Arial" panose="020B0604020202020204" pitchFamily="34" charset="0"/>
              <a:cs typeface="Arial" panose="020B0604020202020204" pitchFamily="34" charset="0"/>
            </a:endParaRPr>
          </a:p>
          <a:p>
            <a:pPr marL="285750" indent="-285750" defTabSz="436563">
              <a:buFont typeface="Arial" panose="020B0604020202020204" pitchFamily="34" charset="0"/>
              <a:buChar char="•"/>
              <a:tabLst>
                <a:tab pos="1433513" algn="l"/>
              </a:tabLst>
            </a:pPr>
            <a:r>
              <a:rPr lang="de-DE" dirty="0" smtClean="0">
                <a:solidFill>
                  <a:srgbClr val="0070C0"/>
                </a:solidFill>
                <a:latin typeface="Arial" panose="020B0604020202020204" pitchFamily="34" charset="0"/>
                <a:cs typeface="Arial" panose="020B0604020202020204" pitchFamily="34" charset="0"/>
              </a:rPr>
              <a:t>residual: 	</a:t>
            </a:r>
            <a:r>
              <a:rPr lang="de-DE" dirty="0" err="1" smtClean="0">
                <a:solidFill>
                  <a:srgbClr val="0070C0"/>
                </a:solidFill>
                <a:latin typeface="Arial" panose="020B0604020202020204" pitchFamily="34" charset="0"/>
                <a:cs typeface="Arial" panose="020B0604020202020204" pitchFamily="34" charset="0"/>
              </a:rPr>
              <a:t>grovfoder</a:t>
            </a:r>
            <a:r>
              <a:rPr lang="de-DE" dirty="0" smtClean="0">
                <a:solidFill>
                  <a:srgbClr val="0070C0"/>
                </a:solidFill>
                <a:latin typeface="Arial" panose="020B0604020202020204" pitchFamily="34" charset="0"/>
                <a:cs typeface="Arial" panose="020B0604020202020204" pitchFamily="34" charset="0"/>
              </a:rPr>
              <a:t> </a:t>
            </a:r>
            <a:r>
              <a:rPr lang="de-DE" dirty="0" err="1" smtClean="0">
                <a:solidFill>
                  <a:srgbClr val="0070C0"/>
                </a:solidFill>
                <a:latin typeface="Arial" panose="020B0604020202020204" pitchFamily="34" charset="0"/>
                <a:cs typeface="Arial" panose="020B0604020202020204" pitchFamily="34" charset="0"/>
              </a:rPr>
              <a:t>beräknat</a:t>
            </a:r>
            <a:r>
              <a:rPr lang="de-DE" dirty="0" smtClean="0">
                <a:solidFill>
                  <a:srgbClr val="0070C0"/>
                </a:solidFill>
                <a:latin typeface="Arial" panose="020B0604020202020204" pitchFamily="34" charset="0"/>
                <a:cs typeface="Arial" panose="020B0604020202020204" pitchFamily="34" charset="0"/>
              </a:rPr>
              <a:t> </a:t>
            </a:r>
            <a:r>
              <a:rPr lang="de-DE" dirty="0" err="1" smtClean="0">
                <a:solidFill>
                  <a:srgbClr val="0070C0"/>
                </a:solidFill>
                <a:latin typeface="Arial" panose="020B0604020202020204" pitchFamily="34" charset="0"/>
                <a:cs typeface="Arial" panose="020B0604020202020204" pitchFamily="34" charset="0"/>
              </a:rPr>
              <a:t>som</a:t>
            </a:r>
            <a:r>
              <a:rPr lang="de-DE" dirty="0" smtClean="0">
                <a:solidFill>
                  <a:srgbClr val="0070C0"/>
                </a:solidFill>
                <a:latin typeface="Arial" panose="020B0604020202020204" pitchFamily="34" charset="0"/>
                <a:cs typeface="Arial" panose="020B0604020202020204" pitchFamily="34" charset="0"/>
              </a:rPr>
              <a:t> </a:t>
            </a:r>
            <a:r>
              <a:rPr lang="de-DE" dirty="0" err="1" smtClean="0">
                <a:solidFill>
                  <a:srgbClr val="0070C0"/>
                </a:solidFill>
                <a:latin typeface="Arial" panose="020B0604020202020204" pitchFamily="34" charset="0"/>
                <a:cs typeface="Arial" panose="020B0604020202020204" pitchFamily="34" charset="0"/>
              </a:rPr>
              <a:t>rest</a:t>
            </a:r>
            <a:r>
              <a:rPr lang="de-DE" dirty="0" smtClean="0">
                <a:solidFill>
                  <a:srgbClr val="0070C0"/>
                </a:solidFill>
                <a:latin typeface="Arial" panose="020B0604020202020204" pitchFamily="34" charset="0"/>
                <a:cs typeface="Arial" panose="020B0604020202020204" pitchFamily="34" charset="0"/>
              </a:rPr>
              <a:t> </a:t>
            </a:r>
            <a:r>
              <a:rPr lang="de-DE" dirty="0" err="1" smtClean="0">
                <a:solidFill>
                  <a:srgbClr val="0070C0"/>
                </a:solidFill>
                <a:latin typeface="Arial" panose="020B0604020202020204" pitchFamily="34" charset="0"/>
                <a:cs typeface="Arial" panose="020B0604020202020204" pitchFamily="34" charset="0"/>
              </a:rPr>
              <a:t>sedan</a:t>
            </a:r>
            <a:r>
              <a:rPr lang="de-DE" dirty="0" smtClean="0">
                <a:solidFill>
                  <a:srgbClr val="0070C0"/>
                </a:solidFill>
                <a:latin typeface="Arial" panose="020B0604020202020204" pitchFamily="34" charset="0"/>
                <a:cs typeface="Arial" panose="020B0604020202020204" pitchFamily="34" charset="0"/>
              </a:rPr>
              <a:t> </a:t>
            </a:r>
            <a:r>
              <a:rPr lang="de-DE" dirty="0" err="1" smtClean="0">
                <a:solidFill>
                  <a:srgbClr val="0070C0"/>
                </a:solidFill>
                <a:latin typeface="Arial" panose="020B0604020202020204" pitchFamily="34" charset="0"/>
                <a:cs typeface="Arial" panose="020B0604020202020204" pitchFamily="34" charset="0"/>
              </a:rPr>
              <a:t>kraftfodergivor</a:t>
            </a:r>
            <a:r>
              <a:rPr lang="de-DE" dirty="0" smtClean="0">
                <a:solidFill>
                  <a:srgbClr val="0070C0"/>
                </a:solidFill>
                <a:latin typeface="Arial" panose="020B0604020202020204" pitchFamily="34" charset="0"/>
                <a:cs typeface="Arial" panose="020B0604020202020204" pitchFamily="34" charset="0"/>
              </a:rPr>
              <a:t> </a:t>
            </a:r>
            <a:r>
              <a:rPr lang="de-DE" dirty="0" err="1" smtClean="0">
                <a:solidFill>
                  <a:srgbClr val="0070C0"/>
                </a:solidFill>
                <a:latin typeface="Arial" panose="020B0604020202020204" pitchFamily="34" charset="0"/>
                <a:cs typeface="Arial" panose="020B0604020202020204" pitchFamily="34" charset="0"/>
              </a:rPr>
              <a:t>dragits</a:t>
            </a:r>
            <a:r>
              <a:rPr lang="de-DE" dirty="0" smtClean="0">
                <a:solidFill>
                  <a:srgbClr val="0070C0"/>
                </a:solidFill>
                <a:latin typeface="Arial" panose="020B0604020202020204" pitchFamily="34" charset="0"/>
                <a:cs typeface="Arial" panose="020B0604020202020204" pitchFamily="34" charset="0"/>
              </a:rPr>
              <a:t> </a:t>
            </a:r>
            <a:r>
              <a:rPr lang="de-DE" dirty="0" err="1" smtClean="0">
                <a:solidFill>
                  <a:srgbClr val="0070C0"/>
                </a:solidFill>
                <a:latin typeface="Arial" panose="020B0604020202020204" pitchFamily="34" charset="0"/>
                <a:cs typeface="Arial" panose="020B0604020202020204" pitchFamily="34" charset="0"/>
              </a:rPr>
              <a:t>ifrån</a:t>
            </a:r>
            <a:endParaRPr lang="de-DE" dirty="0" smtClean="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165740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1188794" y="2194458"/>
            <a:ext cx="901209" cy="338554"/>
          </a:xfrm>
          <a:prstGeom prst="rect">
            <a:avLst/>
          </a:prstGeom>
          <a:noFill/>
        </p:spPr>
        <p:txBody>
          <a:bodyPr wrap="none" rtlCol="0">
            <a:spAutoFit/>
          </a:bodyPr>
          <a:lstStyle/>
          <a:p>
            <a:r>
              <a:rPr lang="de-DE" sz="1600" dirty="0" smtClean="0">
                <a:latin typeface="Arial" panose="020B0604020202020204" pitchFamily="34" charset="0"/>
                <a:cs typeface="Arial" panose="020B0604020202020204" pitchFamily="34" charset="0"/>
              </a:rPr>
              <a:t>EUR/ha</a:t>
            </a:r>
            <a:endParaRPr lang="de-DE" sz="1600" dirty="0">
              <a:latin typeface="Arial" panose="020B0604020202020204" pitchFamily="34" charset="0"/>
              <a:cs typeface="Arial" panose="020B0604020202020204" pitchFamily="34" charset="0"/>
            </a:endParaRPr>
          </a:p>
        </p:txBody>
      </p:sp>
      <p:sp>
        <p:nvSpPr>
          <p:cNvPr id="8" name="Textfeld 7"/>
          <p:cNvSpPr txBox="1"/>
          <p:nvPr/>
        </p:nvSpPr>
        <p:spPr>
          <a:xfrm>
            <a:off x="6022065" y="2633810"/>
            <a:ext cx="1095172" cy="338554"/>
          </a:xfrm>
          <a:prstGeom prst="rect">
            <a:avLst/>
          </a:prstGeom>
          <a:noFill/>
        </p:spPr>
        <p:txBody>
          <a:bodyPr wrap="none" rtlCol="0">
            <a:spAutoFit/>
          </a:bodyPr>
          <a:lstStyle/>
          <a:p>
            <a:r>
              <a:rPr lang="de-DE" sz="1600" dirty="0" smtClean="0">
                <a:solidFill>
                  <a:schemeClr val="accent6">
                    <a:lumMod val="50000"/>
                  </a:schemeClr>
                </a:solidFill>
                <a:latin typeface="Arial" panose="020B0604020202020204" pitchFamily="34" charset="0"/>
                <a:cs typeface="Arial" panose="020B0604020202020204" pitchFamily="34" charset="0"/>
              </a:rPr>
              <a:t>Ackerland</a:t>
            </a:r>
            <a:endParaRPr lang="de-DE" sz="1600" dirty="0">
              <a:solidFill>
                <a:schemeClr val="accent6">
                  <a:lumMod val="50000"/>
                </a:schemeClr>
              </a:solidFill>
              <a:latin typeface="Arial" panose="020B0604020202020204" pitchFamily="34" charset="0"/>
              <a:cs typeface="Arial" panose="020B0604020202020204" pitchFamily="34" charset="0"/>
            </a:endParaRPr>
          </a:p>
        </p:txBody>
      </p:sp>
      <p:sp>
        <p:nvSpPr>
          <p:cNvPr id="9" name="Textfeld 8"/>
          <p:cNvSpPr txBox="1"/>
          <p:nvPr/>
        </p:nvSpPr>
        <p:spPr>
          <a:xfrm>
            <a:off x="6084168" y="3616661"/>
            <a:ext cx="1027845" cy="338554"/>
          </a:xfrm>
          <a:prstGeom prst="rect">
            <a:avLst/>
          </a:prstGeom>
          <a:noFill/>
        </p:spPr>
        <p:txBody>
          <a:bodyPr wrap="none" rtlCol="0">
            <a:spAutoFit/>
          </a:bodyPr>
          <a:lstStyle/>
          <a:p>
            <a:r>
              <a:rPr lang="de-DE" sz="1600" dirty="0" smtClean="0">
                <a:solidFill>
                  <a:srgbClr val="006600"/>
                </a:solidFill>
                <a:latin typeface="Arial" panose="020B0604020202020204" pitchFamily="34" charset="0"/>
                <a:cs typeface="Arial" panose="020B0604020202020204" pitchFamily="34" charset="0"/>
              </a:rPr>
              <a:t>Grünland</a:t>
            </a:r>
            <a:endParaRPr lang="de-DE" sz="1600" dirty="0">
              <a:solidFill>
                <a:srgbClr val="006600"/>
              </a:solidFill>
              <a:latin typeface="Arial" panose="020B0604020202020204" pitchFamily="34" charset="0"/>
              <a:cs typeface="Arial" panose="020B0604020202020204" pitchFamily="34" charset="0"/>
            </a:endParaRPr>
          </a:p>
        </p:txBody>
      </p:sp>
      <p:graphicFrame>
        <p:nvGraphicFramePr>
          <p:cNvPr id="10" name="Diagramm 9"/>
          <p:cNvGraphicFramePr>
            <a:graphicFrameLocks/>
          </p:cNvGraphicFramePr>
          <p:nvPr>
            <p:extLst>
              <p:ext uri="{D42A27DB-BD31-4B8C-83A1-F6EECF244321}">
                <p14:modId xmlns:p14="http://schemas.microsoft.com/office/powerpoint/2010/main" val="3841146155"/>
              </p:ext>
            </p:extLst>
          </p:nvPr>
        </p:nvGraphicFramePr>
        <p:xfrm>
          <a:off x="1989617" y="1935216"/>
          <a:ext cx="4572000" cy="38481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3"/>
          <p:cNvSpPr>
            <a:spLocks noChangeArrowheads="1"/>
          </p:cNvSpPr>
          <p:nvPr/>
        </p:nvSpPr>
        <p:spPr bwMode="auto">
          <a:xfrm>
            <a:off x="736992" y="343706"/>
            <a:ext cx="77123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eaLnBrk="1" hangingPunct="1">
              <a:spcBef>
                <a:spcPct val="50000"/>
              </a:spcBef>
              <a:buFontTx/>
              <a:buNone/>
            </a:pPr>
            <a:r>
              <a:rPr lang="en-US" altLang="de-DE" b="1" dirty="0" err="1" smtClean="0">
                <a:solidFill>
                  <a:schemeClr val="tx1"/>
                </a:solidFill>
              </a:rPr>
              <a:t>Arrendepriser</a:t>
            </a:r>
            <a:r>
              <a:rPr lang="en-US" altLang="de-DE" b="1" dirty="0" smtClean="0">
                <a:solidFill>
                  <a:schemeClr val="tx1"/>
                </a:solidFill>
              </a:rPr>
              <a:t> </a:t>
            </a:r>
            <a:r>
              <a:rPr lang="en-US" altLang="de-DE" b="1" dirty="0" err="1" smtClean="0">
                <a:solidFill>
                  <a:schemeClr val="tx1"/>
                </a:solidFill>
              </a:rPr>
              <a:t>för</a:t>
            </a:r>
            <a:r>
              <a:rPr lang="en-US" altLang="de-DE" b="1" dirty="0" smtClean="0">
                <a:solidFill>
                  <a:schemeClr val="tx1"/>
                </a:solidFill>
              </a:rPr>
              <a:t> </a:t>
            </a:r>
            <a:r>
              <a:rPr lang="en-US" altLang="de-DE" b="1" dirty="0" err="1" smtClean="0">
                <a:solidFill>
                  <a:schemeClr val="tx1"/>
                </a:solidFill>
              </a:rPr>
              <a:t>åkermark</a:t>
            </a:r>
            <a:r>
              <a:rPr lang="en-US" altLang="de-DE" b="1" dirty="0" smtClean="0">
                <a:solidFill>
                  <a:schemeClr val="tx1"/>
                </a:solidFill>
              </a:rPr>
              <a:t> (</a:t>
            </a:r>
            <a:r>
              <a:rPr lang="en-US" altLang="de-DE" b="1" dirty="0" err="1" smtClean="0">
                <a:solidFill>
                  <a:schemeClr val="tx1"/>
                </a:solidFill>
              </a:rPr>
              <a:t>Ackerland</a:t>
            </a:r>
            <a:r>
              <a:rPr lang="en-US" altLang="de-DE" b="1" dirty="0" smtClean="0">
                <a:solidFill>
                  <a:schemeClr val="tx1"/>
                </a:solidFill>
              </a:rPr>
              <a:t>) </a:t>
            </a:r>
            <a:r>
              <a:rPr lang="en-US" altLang="de-DE" b="1" dirty="0" err="1" smtClean="0">
                <a:solidFill>
                  <a:schemeClr val="tx1"/>
                </a:solidFill>
              </a:rPr>
              <a:t>respektive</a:t>
            </a:r>
            <a:r>
              <a:rPr lang="en-US" altLang="de-DE" b="1" dirty="0" smtClean="0">
                <a:solidFill>
                  <a:schemeClr val="tx1"/>
                </a:solidFill>
              </a:rPr>
              <a:t> </a:t>
            </a:r>
            <a:r>
              <a:rPr lang="en-US" altLang="de-DE" b="1" dirty="0" err="1" smtClean="0">
                <a:solidFill>
                  <a:schemeClr val="tx1"/>
                </a:solidFill>
              </a:rPr>
              <a:t>permanenta</a:t>
            </a:r>
            <a:r>
              <a:rPr lang="en-US" altLang="de-DE" b="1" dirty="0" smtClean="0">
                <a:solidFill>
                  <a:schemeClr val="tx1"/>
                </a:solidFill>
              </a:rPr>
              <a:t> </a:t>
            </a:r>
            <a:r>
              <a:rPr lang="en-US" altLang="de-DE" b="1" dirty="0" err="1" smtClean="0">
                <a:solidFill>
                  <a:schemeClr val="tx1"/>
                </a:solidFill>
              </a:rPr>
              <a:t>vallar</a:t>
            </a:r>
            <a:r>
              <a:rPr lang="en-US" altLang="de-DE" b="1" dirty="0" smtClean="0">
                <a:solidFill>
                  <a:schemeClr val="tx1"/>
                </a:solidFill>
              </a:rPr>
              <a:t> (</a:t>
            </a:r>
            <a:r>
              <a:rPr lang="en-US" altLang="de-DE" b="1" dirty="0" err="1" smtClean="0">
                <a:solidFill>
                  <a:schemeClr val="tx1"/>
                </a:solidFill>
              </a:rPr>
              <a:t>Grünland</a:t>
            </a:r>
            <a:r>
              <a:rPr lang="en-US" altLang="de-DE" b="1" dirty="0" smtClean="0">
                <a:solidFill>
                  <a:schemeClr val="tx1"/>
                </a:solidFill>
              </a:rPr>
              <a:t>) i </a:t>
            </a:r>
            <a:r>
              <a:rPr lang="en-US" altLang="de-DE" b="1" dirty="0" err="1" smtClean="0">
                <a:solidFill>
                  <a:schemeClr val="tx1"/>
                </a:solidFill>
              </a:rPr>
              <a:t>Tyskland</a:t>
            </a:r>
            <a:r>
              <a:rPr lang="en-US" altLang="de-DE" b="1" dirty="0" smtClean="0">
                <a:solidFill>
                  <a:schemeClr val="tx1"/>
                </a:solidFill>
              </a:rPr>
              <a:t> </a:t>
            </a:r>
            <a:r>
              <a:rPr lang="en-US" altLang="de-DE" sz="1600" dirty="0" smtClean="0">
                <a:solidFill>
                  <a:schemeClr val="tx1"/>
                </a:solidFill>
              </a:rPr>
              <a:t>(</a:t>
            </a:r>
            <a:r>
              <a:rPr lang="en-US" altLang="de-DE" sz="1600" dirty="0" err="1" smtClean="0">
                <a:solidFill>
                  <a:schemeClr val="tx1"/>
                </a:solidFill>
              </a:rPr>
              <a:t>destatis</a:t>
            </a:r>
            <a:r>
              <a:rPr lang="en-US" altLang="de-DE" sz="1600" dirty="0" smtClean="0">
                <a:solidFill>
                  <a:schemeClr val="tx1"/>
                </a:solidFill>
              </a:rPr>
              <a:t> 2016)</a:t>
            </a:r>
            <a:endParaRPr lang="en-US" altLang="de-DE" sz="1600" dirty="0">
              <a:solidFill>
                <a:schemeClr val="tx1"/>
              </a:solidFill>
            </a:endParaRPr>
          </a:p>
        </p:txBody>
      </p:sp>
    </p:spTree>
    <p:extLst>
      <p:ext uri="{BB962C8B-B14F-4D97-AF65-F5344CB8AC3E}">
        <p14:creationId xmlns:p14="http://schemas.microsoft.com/office/powerpoint/2010/main" val="17804255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p:cNvGraphicFramePr>
          <p:nvPr>
            <p:extLst>
              <p:ext uri="{D42A27DB-BD31-4B8C-83A1-F6EECF244321}">
                <p14:modId xmlns:p14="http://schemas.microsoft.com/office/powerpoint/2010/main" val="2950083126"/>
              </p:ext>
            </p:extLst>
          </p:nvPr>
        </p:nvGraphicFramePr>
        <p:xfrm>
          <a:off x="468312" y="1774886"/>
          <a:ext cx="3887663" cy="343145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3"/>
          <p:cNvSpPr>
            <a:spLocks noChangeArrowheads="1"/>
          </p:cNvSpPr>
          <p:nvPr/>
        </p:nvSpPr>
        <p:spPr bwMode="auto">
          <a:xfrm>
            <a:off x="610706" y="331448"/>
            <a:ext cx="708324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eaLnBrk="1" hangingPunct="1">
              <a:spcBef>
                <a:spcPct val="50000"/>
              </a:spcBef>
              <a:buFontTx/>
              <a:buNone/>
            </a:pPr>
            <a:r>
              <a:rPr lang="en-US" altLang="de-DE" b="1" dirty="0" err="1" smtClean="0">
                <a:solidFill>
                  <a:schemeClr val="tx1"/>
                </a:solidFill>
              </a:rPr>
              <a:t>Producentpris</a:t>
            </a:r>
            <a:r>
              <a:rPr lang="en-US" altLang="de-DE" b="1" dirty="0" smtClean="0">
                <a:solidFill>
                  <a:schemeClr val="tx1"/>
                </a:solidFill>
              </a:rPr>
              <a:t> </a:t>
            </a:r>
            <a:r>
              <a:rPr lang="en-US" altLang="de-DE" b="1" dirty="0" err="1" smtClean="0">
                <a:solidFill>
                  <a:schemeClr val="tx1"/>
                </a:solidFill>
              </a:rPr>
              <a:t>för</a:t>
            </a:r>
            <a:r>
              <a:rPr lang="en-US" altLang="de-DE" b="1" dirty="0" smtClean="0">
                <a:solidFill>
                  <a:schemeClr val="tx1"/>
                </a:solidFill>
              </a:rPr>
              <a:t> </a:t>
            </a:r>
            <a:r>
              <a:rPr lang="en-US" altLang="de-DE" b="1" dirty="0" err="1" smtClean="0">
                <a:solidFill>
                  <a:schemeClr val="tx1"/>
                </a:solidFill>
              </a:rPr>
              <a:t>mjölk</a:t>
            </a:r>
            <a:r>
              <a:rPr lang="en-US" altLang="de-DE" b="1" dirty="0" smtClean="0">
                <a:solidFill>
                  <a:schemeClr val="tx1"/>
                </a:solidFill>
              </a:rPr>
              <a:t> och </a:t>
            </a:r>
            <a:r>
              <a:rPr lang="en-US" altLang="de-DE" b="1" dirty="0" err="1" smtClean="0">
                <a:solidFill>
                  <a:schemeClr val="tx1"/>
                </a:solidFill>
              </a:rPr>
              <a:t>vete</a:t>
            </a:r>
            <a:r>
              <a:rPr lang="en-US" altLang="de-DE" b="1" dirty="0" smtClean="0">
                <a:solidFill>
                  <a:schemeClr val="tx1"/>
                </a:solidFill>
              </a:rPr>
              <a:t> </a:t>
            </a:r>
            <a:r>
              <a:rPr lang="en-US" altLang="de-DE" b="1" dirty="0" err="1" smtClean="0">
                <a:solidFill>
                  <a:schemeClr val="tx1"/>
                </a:solidFill>
              </a:rPr>
              <a:t>i</a:t>
            </a:r>
            <a:r>
              <a:rPr lang="en-US" altLang="de-DE" b="1" dirty="0" smtClean="0">
                <a:solidFill>
                  <a:schemeClr val="tx1"/>
                </a:solidFill>
              </a:rPr>
              <a:t> </a:t>
            </a:r>
            <a:r>
              <a:rPr lang="en-US" altLang="de-DE" b="1" dirty="0" err="1" smtClean="0">
                <a:solidFill>
                  <a:schemeClr val="tx1"/>
                </a:solidFill>
              </a:rPr>
              <a:t>Tyskland</a:t>
            </a:r>
            <a:r>
              <a:rPr lang="en-US" altLang="de-DE" b="1" dirty="0">
                <a:solidFill>
                  <a:schemeClr val="tx1"/>
                </a:solidFill>
              </a:rPr>
              <a:t> </a:t>
            </a:r>
            <a:r>
              <a:rPr lang="en-US" altLang="de-DE" b="1" dirty="0" err="1" smtClean="0">
                <a:solidFill>
                  <a:schemeClr val="tx1"/>
                </a:solidFill>
              </a:rPr>
              <a:t>samt</a:t>
            </a:r>
            <a:r>
              <a:rPr lang="en-US" altLang="de-DE" b="1" dirty="0" smtClean="0">
                <a:solidFill>
                  <a:schemeClr val="tx1"/>
                </a:solidFill>
              </a:rPr>
              <a:t> </a:t>
            </a:r>
            <a:r>
              <a:rPr lang="en-US" altLang="de-DE" b="1" dirty="0" err="1" smtClean="0">
                <a:solidFill>
                  <a:schemeClr val="tx1"/>
                </a:solidFill>
              </a:rPr>
              <a:t>relationen</a:t>
            </a:r>
            <a:r>
              <a:rPr lang="en-US" altLang="de-DE" b="1" dirty="0" smtClean="0">
                <a:solidFill>
                  <a:schemeClr val="tx1"/>
                </a:solidFill>
              </a:rPr>
              <a:t> </a:t>
            </a:r>
            <a:r>
              <a:rPr lang="en-US" altLang="de-DE" b="1" dirty="0" err="1" smtClean="0">
                <a:solidFill>
                  <a:schemeClr val="tx1"/>
                </a:solidFill>
              </a:rPr>
              <a:t>mjölk</a:t>
            </a:r>
            <a:r>
              <a:rPr lang="en-US" altLang="de-DE" b="1" dirty="0" smtClean="0">
                <a:solidFill>
                  <a:schemeClr val="tx1"/>
                </a:solidFill>
              </a:rPr>
              <a:t>/</a:t>
            </a:r>
            <a:r>
              <a:rPr lang="en-US" altLang="de-DE" b="1" dirty="0" err="1" smtClean="0">
                <a:solidFill>
                  <a:schemeClr val="tx1"/>
                </a:solidFill>
              </a:rPr>
              <a:t>vete</a:t>
            </a:r>
            <a:endParaRPr lang="en-US" altLang="de-DE" b="1" dirty="0" smtClean="0">
              <a:solidFill>
                <a:schemeClr val="tx1"/>
              </a:solidFill>
            </a:endParaRPr>
          </a:p>
          <a:p>
            <a:pPr eaLnBrk="1" hangingPunct="1">
              <a:spcBef>
                <a:spcPct val="0"/>
              </a:spcBef>
              <a:buFontTx/>
              <a:buNone/>
            </a:pPr>
            <a:r>
              <a:rPr lang="en-US" altLang="de-DE" sz="1800" dirty="0" smtClean="0">
                <a:solidFill>
                  <a:schemeClr val="tx1"/>
                </a:solidFill>
              </a:rPr>
              <a:t> (</a:t>
            </a:r>
            <a:r>
              <a:rPr lang="en-US" altLang="de-DE" sz="1800" dirty="0" err="1" smtClean="0">
                <a:solidFill>
                  <a:schemeClr val="tx1"/>
                </a:solidFill>
              </a:rPr>
              <a:t>eurostat</a:t>
            </a:r>
            <a:r>
              <a:rPr lang="en-US" altLang="de-DE" sz="1800" dirty="0" smtClean="0">
                <a:solidFill>
                  <a:schemeClr val="tx1"/>
                </a:solidFill>
              </a:rPr>
              <a:t> 2016)</a:t>
            </a:r>
            <a:endParaRPr lang="en-US" altLang="de-DE" sz="1800" dirty="0">
              <a:solidFill>
                <a:schemeClr val="tx1"/>
              </a:solidFill>
            </a:endParaRPr>
          </a:p>
        </p:txBody>
      </p:sp>
      <p:sp>
        <p:nvSpPr>
          <p:cNvPr id="4" name="Textfeld 1"/>
          <p:cNvSpPr txBox="1">
            <a:spLocks noChangeArrowheads="1"/>
          </p:cNvSpPr>
          <p:nvPr/>
        </p:nvSpPr>
        <p:spPr bwMode="auto">
          <a:xfrm>
            <a:off x="769124" y="1590736"/>
            <a:ext cx="136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eaLnBrk="1" hangingPunct="1">
              <a:spcBef>
                <a:spcPct val="0"/>
              </a:spcBef>
              <a:buFontTx/>
              <a:buNone/>
            </a:pPr>
            <a:r>
              <a:rPr lang="de-DE" altLang="de-DE" sz="1800" dirty="0" err="1" smtClean="0">
                <a:solidFill>
                  <a:schemeClr val="tx1"/>
                </a:solidFill>
                <a:cs typeface="Arial" charset="0"/>
              </a:rPr>
              <a:t>euro</a:t>
            </a:r>
            <a:r>
              <a:rPr lang="de-DE" altLang="de-DE" sz="1800" dirty="0" smtClean="0">
                <a:solidFill>
                  <a:schemeClr val="tx1"/>
                </a:solidFill>
                <a:cs typeface="Arial" charset="0"/>
              </a:rPr>
              <a:t>/100kg</a:t>
            </a:r>
            <a:endParaRPr lang="de-DE" altLang="de-DE" sz="1800" dirty="0">
              <a:solidFill>
                <a:schemeClr val="tx1"/>
              </a:solidFill>
              <a:cs typeface="Arial" charset="0"/>
            </a:endParaRPr>
          </a:p>
        </p:txBody>
      </p:sp>
      <p:sp>
        <p:nvSpPr>
          <p:cNvPr id="5" name="Textfeld 1"/>
          <p:cNvSpPr txBox="1">
            <a:spLocks noChangeArrowheads="1"/>
          </p:cNvSpPr>
          <p:nvPr/>
        </p:nvSpPr>
        <p:spPr bwMode="auto">
          <a:xfrm>
            <a:off x="2758331" y="3982206"/>
            <a:ext cx="8691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eaLnBrk="1" hangingPunct="1">
              <a:spcBef>
                <a:spcPct val="0"/>
              </a:spcBef>
              <a:buFontTx/>
              <a:buNone/>
            </a:pPr>
            <a:r>
              <a:rPr lang="de-DE" altLang="de-DE" dirty="0" err="1" smtClean="0">
                <a:solidFill>
                  <a:schemeClr val="accent6">
                    <a:lumMod val="75000"/>
                  </a:schemeClr>
                </a:solidFill>
                <a:cs typeface="Arial" charset="0"/>
              </a:rPr>
              <a:t>wheat</a:t>
            </a:r>
            <a:endParaRPr lang="de-DE" altLang="de-DE" dirty="0">
              <a:solidFill>
                <a:schemeClr val="accent6">
                  <a:lumMod val="75000"/>
                </a:schemeClr>
              </a:solidFill>
              <a:cs typeface="Arial" charset="0"/>
            </a:endParaRPr>
          </a:p>
        </p:txBody>
      </p:sp>
      <p:sp>
        <p:nvSpPr>
          <p:cNvPr id="6" name="Textfeld 1"/>
          <p:cNvSpPr txBox="1">
            <a:spLocks noChangeArrowheads="1"/>
          </p:cNvSpPr>
          <p:nvPr/>
        </p:nvSpPr>
        <p:spPr bwMode="auto">
          <a:xfrm>
            <a:off x="3275856" y="2254014"/>
            <a:ext cx="1353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de-DE" altLang="de-DE" sz="2000" dirty="0" err="1" smtClean="0">
                <a:solidFill>
                  <a:srgbClr val="0000CC"/>
                </a:solidFill>
                <a:latin typeface="Arial" pitchFamily="34" charset="0"/>
                <a:cs typeface="Arial" pitchFamily="34" charset="0"/>
              </a:rPr>
              <a:t>crude</a:t>
            </a:r>
            <a:r>
              <a:rPr lang="de-DE" altLang="de-DE" sz="2000" dirty="0" smtClean="0">
                <a:solidFill>
                  <a:srgbClr val="0000CC"/>
                </a:solidFill>
                <a:latin typeface="Arial" pitchFamily="34" charset="0"/>
                <a:cs typeface="Arial" pitchFamily="34" charset="0"/>
              </a:rPr>
              <a:t> milk</a:t>
            </a:r>
          </a:p>
        </p:txBody>
      </p:sp>
      <p:sp>
        <p:nvSpPr>
          <p:cNvPr id="7" name="Textfeld 1"/>
          <p:cNvSpPr txBox="1">
            <a:spLocks noChangeArrowheads="1"/>
          </p:cNvSpPr>
          <p:nvPr/>
        </p:nvSpPr>
        <p:spPr bwMode="auto">
          <a:xfrm>
            <a:off x="5013604" y="1511307"/>
            <a:ext cx="2531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eaLnBrk="1" hangingPunct="1">
              <a:spcBef>
                <a:spcPct val="0"/>
              </a:spcBef>
              <a:buFontTx/>
              <a:buNone/>
            </a:pPr>
            <a:r>
              <a:rPr lang="de-DE" altLang="de-DE" sz="1800" dirty="0" smtClean="0">
                <a:solidFill>
                  <a:schemeClr val="tx1"/>
                </a:solidFill>
                <a:cs typeface="Arial" charset="0"/>
              </a:rPr>
              <a:t>milk/</a:t>
            </a:r>
            <a:r>
              <a:rPr lang="de-DE" altLang="de-DE" sz="1800" dirty="0" err="1" smtClean="0">
                <a:solidFill>
                  <a:schemeClr val="tx1"/>
                </a:solidFill>
                <a:cs typeface="Arial" charset="0"/>
              </a:rPr>
              <a:t>wheat</a:t>
            </a:r>
            <a:r>
              <a:rPr lang="de-DE" altLang="de-DE" sz="1800" dirty="0" smtClean="0">
                <a:solidFill>
                  <a:schemeClr val="tx1"/>
                </a:solidFill>
                <a:cs typeface="Arial" charset="0"/>
              </a:rPr>
              <a:t> (Euro/Euro</a:t>
            </a:r>
            <a:r>
              <a:rPr lang="de-DE" altLang="de-DE" sz="1800" dirty="0">
                <a:solidFill>
                  <a:schemeClr val="tx1"/>
                </a:solidFill>
                <a:cs typeface="Arial" charset="0"/>
              </a:rPr>
              <a:t>)</a:t>
            </a:r>
          </a:p>
        </p:txBody>
      </p:sp>
      <p:graphicFrame>
        <p:nvGraphicFramePr>
          <p:cNvPr id="8" name="Diagramm 7"/>
          <p:cNvGraphicFramePr>
            <a:graphicFrameLocks/>
          </p:cNvGraphicFramePr>
          <p:nvPr>
            <p:extLst>
              <p:ext uri="{D42A27DB-BD31-4B8C-83A1-F6EECF244321}">
                <p14:modId xmlns:p14="http://schemas.microsoft.com/office/powerpoint/2010/main" val="3596766754"/>
              </p:ext>
            </p:extLst>
          </p:nvPr>
        </p:nvGraphicFramePr>
        <p:xfrm>
          <a:off x="4645025" y="1836829"/>
          <a:ext cx="3561308" cy="34024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798984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7222" y="989686"/>
            <a:ext cx="4811430" cy="5629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p:cNvSpPr>
            <a:spLocks noChangeArrowheads="1"/>
          </p:cNvSpPr>
          <p:nvPr/>
        </p:nvSpPr>
        <p:spPr bwMode="auto">
          <a:xfrm>
            <a:off x="123126" y="343355"/>
            <a:ext cx="75892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eaLnBrk="1" hangingPunct="1">
              <a:spcBef>
                <a:spcPct val="50000"/>
              </a:spcBef>
              <a:buFontTx/>
              <a:buNone/>
            </a:pPr>
            <a:r>
              <a:rPr lang="de-DE" altLang="de-DE" b="1" dirty="0" err="1" smtClean="0">
                <a:solidFill>
                  <a:schemeClr val="tx1"/>
                </a:solidFill>
              </a:rPr>
              <a:t>Mjölkproduktion</a:t>
            </a:r>
            <a:r>
              <a:rPr lang="de-DE" altLang="de-DE" b="1" dirty="0" smtClean="0">
                <a:solidFill>
                  <a:schemeClr val="tx1"/>
                </a:solidFill>
              </a:rPr>
              <a:t> per ha </a:t>
            </a:r>
            <a:r>
              <a:rPr lang="de-DE" altLang="de-DE" b="1" dirty="0" err="1" smtClean="0">
                <a:solidFill>
                  <a:schemeClr val="tx1"/>
                </a:solidFill>
              </a:rPr>
              <a:t>jordbruksmark</a:t>
            </a:r>
            <a:r>
              <a:rPr lang="de-DE" altLang="de-DE" b="1" dirty="0" smtClean="0">
                <a:solidFill>
                  <a:schemeClr val="tx1"/>
                </a:solidFill>
              </a:rPr>
              <a:t> i </a:t>
            </a:r>
            <a:r>
              <a:rPr lang="de-DE" altLang="de-DE" b="1" dirty="0" err="1" smtClean="0">
                <a:solidFill>
                  <a:schemeClr val="tx1"/>
                </a:solidFill>
              </a:rPr>
              <a:t>Tyskland</a:t>
            </a:r>
            <a:r>
              <a:rPr lang="de-DE" altLang="de-DE" b="1" dirty="0" smtClean="0">
                <a:solidFill>
                  <a:schemeClr val="tx1"/>
                </a:solidFill>
              </a:rPr>
              <a:t/>
            </a:r>
            <a:br>
              <a:rPr lang="de-DE" altLang="de-DE" b="1" dirty="0" smtClean="0">
                <a:solidFill>
                  <a:schemeClr val="tx1"/>
                </a:solidFill>
              </a:rPr>
            </a:br>
            <a:r>
              <a:rPr lang="de-DE" altLang="de-DE" sz="1600" b="1" dirty="0" smtClean="0">
                <a:solidFill>
                  <a:schemeClr val="tx1"/>
                </a:solidFill>
              </a:rPr>
              <a:t> </a:t>
            </a:r>
            <a:r>
              <a:rPr lang="de-DE" altLang="de-DE" sz="1600" dirty="0" smtClean="0">
                <a:solidFill>
                  <a:schemeClr val="tx1"/>
                </a:solidFill>
              </a:rPr>
              <a:t>(Lassen </a:t>
            </a:r>
            <a:r>
              <a:rPr lang="de-DE" altLang="de-DE" sz="1600" i="1" dirty="0" smtClean="0">
                <a:solidFill>
                  <a:schemeClr val="tx1"/>
                </a:solidFill>
              </a:rPr>
              <a:t>et al</a:t>
            </a:r>
            <a:r>
              <a:rPr lang="de-DE" altLang="de-DE" sz="1600" dirty="0" smtClean="0">
                <a:solidFill>
                  <a:schemeClr val="tx1"/>
                </a:solidFill>
              </a:rPr>
              <a:t>. 2008)</a:t>
            </a:r>
            <a:endParaRPr lang="de-DE" altLang="de-DE" sz="1600" dirty="0">
              <a:solidFill>
                <a:schemeClr val="tx1"/>
              </a:solidFill>
            </a:endParaRPr>
          </a:p>
        </p:txBody>
      </p:sp>
    </p:spTree>
    <p:extLst>
      <p:ext uri="{BB962C8B-B14F-4D97-AF65-F5344CB8AC3E}">
        <p14:creationId xmlns:p14="http://schemas.microsoft.com/office/powerpoint/2010/main" val="1784737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548496"/>
            <a:ext cx="6887375" cy="838831"/>
          </a:xfrm>
        </p:spPr>
        <p:txBody>
          <a:bodyPr/>
          <a:lstStyle/>
          <a:p>
            <a:r>
              <a:rPr lang="sv-SE" sz="2400" dirty="0" smtClean="0">
                <a:solidFill>
                  <a:schemeClr val="tx1"/>
                </a:solidFill>
                <a:latin typeface="+mn-lt"/>
              </a:rPr>
              <a:t>Aktuell forskning om ts-förluster från olika silosystem</a:t>
            </a:r>
            <a:endParaRPr lang="sv-SE" sz="2400" dirty="0">
              <a:solidFill>
                <a:schemeClr val="tx1"/>
              </a:solidFill>
              <a:latin typeface="+mn-lt"/>
            </a:endParaRPr>
          </a:p>
        </p:txBody>
      </p:sp>
      <p:sp>
        <p:nvSpPr>
          <p:cNvPr id="3" name="Rectangle 7"/>
          <p:cNvSpPr>
            <a:spLocks noChangeArrowheads="1"/>
          </p:cNvSpPr>
          <p:nvPr/>
        </p:nvSpPr>
        <p:spPr bwMode="auto">
          <a:xfrm>
            <a:off x="611188" y="1537455"/>
            <a:ext cx="7858551" cy="329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rPr>
              <a:t>Material </a:t>
            </a:r>
            <a:r>
              <a:rPr kumimoji="0" lang="en-US" altLang="sv-SE" sz="2200" b="1" i="1" u="none" strike="noStrike" kern="1200" cap="none" spc="0" normalizeH="0" baseline="0" noProof="0" dirty="0" err="1" smtClean="0">
                <a:ln>
                  <a:noFill/>
                </a:ln>
                <a:solidFill>
                  <a:prstClr val="black"/>
                </a:solidFill>
                <a:effectLst/>
                <a:uLnTx/>
                <a:uFillTx/>
                <a:latin typeface="Calibri"/>
                <a:ea typeface="+mn-ea"/>
                <a:cs typeface="+mn-cs"/>
              </a:rPr>
              <a:t>och</a:t>
            </a:r>
            <a:r>
              <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rPr>
              <a:t> </a:t>
            </a:r>
            <a:r>
              <a:rPr lang="en-US" altLang="sv-SE" sz="2200" b="1" i="1" dirty="0" err="1">
                <a:solidFill>
                  <a:prstClr val="black"/>
                </a:solidFill>
                <a:latin typeface="Calibri"/>
              </a:rPr>
              <a:t>m</a:t>
            </a:r>
            <a:r>
              <a:rPr kumimoji="0" lang="en-US" altLang="sv-SE" sz="2200" b="1" i="1" u="none" strike="noStrike" kern="1200" cap="none" spc="0" normalizeH="0" baseline="0" noProof="0" dirty="0" err="1" smtClean="0">
                <a:ln>
                  <a:noFill/>
                </a:ln>
                <a:solidFill>
                  <a:prstClr val="black"/>
                </a:solidFill>
                <a:effectLst/>
                <a:uLnTx/>
                <a:uFillTx/>
                <a:latin typeface="Calibri"/>
                <a:ea typeface="+mn-ea"/>
                <a:cs typeface="+mn-cs"/>
              </a:rPr>
              <a:t>etoder</a:t>
            </a:r>
            <a:endPar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12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plansilor</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6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slangsilor</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3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tornsilor</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och</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60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rundbalar</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12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gårdar</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under 3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år</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Silobalanser</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(all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in – all out)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vägda</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och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registrerade</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Stora</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silor</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Alla</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ingående</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lass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vägdes</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och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provtogs</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Alla</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uttag</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lang="en-US" altLang="sv-SE" sz="2000" dirty="0" err="1" smtClean="0">
                <a:solidFill>
                  <a:prstClr val="black"/>
                </a:solidFill>
                <a:latin typeface="Calibri"/>
              </a:rPr>
              <a:t>vägdes</a:t>
            </a:r>
            <a:r>
              <a:rPr lang="en-US" altLang="sv-SE" sz="2000" dirty="0" smtClean="0">
                <a:solidFill>
                  <a:prstClr val="black"/>
                </a:solidFill>
                <a:latin typeface="Calibri"/>
              </a:rPr>
              <a:t> </a:t>
            </a:r>
            <a:r>
              <a:rPr lang="en-US" altLang="sv-SE" sz="2000" dirty="0" err="1" smtClean="0">
                <a:solidFill>
                  <a:prstClr val="black"/>
                </a:solidFill>
                <a:latin typeface="Calibri"/>
              </a:rPr>
              <a:t>medan</a:t>
            </a:r>
            <a:r>
              <a:rPr lang="en-US" altLang="sv-SE" sz="2000" dirty="0" smtClean="0">
                <a:solidFill>
                  <a:prstClr val="black"/>
                </a:solidFill>
                <a:latin typeface="Calibri"/>
              </a:rPr>
              <a:t> </a:t>
            </a:r>
            <a:r>
              <a:rPr lang="en-US" altLang="sv-SE" sz="2000" dirty="0" err="1" smtClean="0">
                <a:solidFill>
                  <a:prstClr val="black"/>
                </a:solidFill>
                <a:latin typeface="Calibri"/>
              </a:rPr>
              <a:t>provtagning</a:t>
            </a:r>
            <a:r>
              <a:rPr lang="en-US" altLang="sv-SE" sz="2000" dirty="0" smtClean="0">
                <a:solidFill>
                  <a:prstClr val="black"/>
                </a:solidFill>
                <a:latin typeface="Calibri"/>
              </a:rPr>
              <a:t> </a:t>
            </a:r>
            <a:r>
              <a:rPr lang="en-US" altLang="sv-SE" sz="2000" dirty="0" err="1" smtClean="0">
                <a:solidFill>
                  <a:prstClr val="black"/>
                </a:solidFill>
                <a:latin typeface="Calibri"/>
              </a:rPr>
              <a:t>skedde</a:t>
            </a:r>
            <a:r>
              <a:rPr lang="en-US" altLang="sv-SE" sz="2000" dirty="0" smtClean="0">
                <a:solidFill>
                  <a:prstClr val="black"/>
                </a:solidFill>
                <a:latin typeface="Calibri"/>
              </a:rPr>
              <a:t> 3 </a:t>
            </a:r>
            <a:r>
              <a:rPr lang="en-US" altLang="sv-SE" sz="2000" dirty="0" err="1" smtClean="0">
                <a:solidFill>
                  <a:prstClr val="black"/>
                </a:solidFill>
                <a:latin typeface="Calibri"/>
              </a:rPr>
              <a:t>ggr</a:t>
            </a:r>
            <a:r>
              <a:rPr lang="en-US" altLang="sv-SE" sz="2000" dirty="0" smtClean="0">
                <a:solidFill>
                  <a:prstClr val="black"/>
                </a:solidFill>
                <a:latin typeface="Calibri"/>
              </a:rPr>
              <a:t> per </a:t>
            </a:r>
            <a:r>
              <a:rPr lang="en-US" altLang="sv-SE" sz="2000" dirty="0" err="1" smtClean="0">
                <a:solidFill>
                  <a:prstClr val="black"/>
                </a:solidFill>
                <a:latin typeface="Calibri"/>
              </a:rPr>
              <a:t>vecka</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Rundbalar</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Alla</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balar</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vägdes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före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och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efter</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lagringen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varannan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bal</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provtogs</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ruta 6"/>
          <p:cNvSpPr txBox="1"/>
          <p:nvPr/>
        </p:nvSpPr>
        <p:spPr>
          <a:xfrm>
            <a:off x="6937523" y="6369633"/>
            <a:ext cx="146227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(Spörndly, 2018)</a:t>
            </a:r>
            <a:endParaRPr kumimoji="0" lang="sv-SE" sz="1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41019852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83724" y="339899"/>
            <a:ext cx="677285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eaLnBrk="1" hangingPunct="1">
              <a:spcBef>
                <a:spcPct val="50000"/>
              </a:spcBef>
              <a:buFontTx/>
              <a:buNone/>
            </a:pPr>
            <a:r>
              <a:rPr lang="de-DE" altLang="de-DE" b="1" dirty="0" err="1" smtClean="0">
                <a:solidFill>
                  <a:schemeClr val="tx1"/>
                </a:solidFill>
              </a:rPr>
              <a:t>Permanenta</a:t>
            </a:r>
            <a:r>
              <a:rPr lang="de-DE" altLang="de-DE" b="1" dirty="0" smtClean="0">
                <a:solidFill>
                  <a:schemeClr val="tx1"/>
                </a:solidFill>
              </a:rPr>
              <a:t> </a:t>
            </a:r>
            <a:r>
              <a:rPr lang="de-DE" altLang="de-DE" b="1" dirty="0" err="1" smtClean="0">
                <a:solidFill>
                  <a:schemeClr val="tx1"/>
                </a:solidFill>
              </a:rPr>
              <a:t>vallar</a:t>
            </a:r>
            <a:r>
              <a:rPr lang="de-DE" altLang="de-DE" b="1" dirty="0" smtClean="0">
                <a:solidFill>
                  <a:schemeClr val="tx1"/>
                </a:solidFill>
              </a:rPr>
              <a:t> i </a:t>
            </a:r>
            <a:r>
              <a:rPr lang="de-DE" altLang="de-DE" b="1" dirty="0" err="1" smtClean="0">
                <a:solidFill>
                  <a:schemeClr val="tx1"/>
                </a:solidFill>
              </a:rPr>
              <a:t>Tyskland</a:t>
            </a:r>
            <a:r>
              <a:rPr lang="de-DE" altLang="de-DE" b="1" dirty="0" smtClean="0">
                <a:solidFill>
                  <a:schemeClr val="tx1"/>
                </a:solidFill>
              </a:rPr>
              <a:t> i % </a:t>
            </a:r>
            <a:r>
              <a:rPr lang="de-DE" altLang="de-DE" b="1" dirty="0" err="1" smtClean="0">
                <a:solidFill>
                  <a:schemeClr val="tx1"/>
                </a:solidFill>
              </a:rPr>
              <a:t>av</a:t>
            </a:r>
            <a:r>
              <a:rPr lang="de-DE" altLang="de-DE" b="1" dirty="0" smtClean="0">
                <a:solidFill>
                  <a:schemeClr val="tx1"/>
                </a:solidFill>
              </a:rPr>
              <a:t> total </a:t>
            </a:r>
            <a:r>
              <a:rPr lang="de-DE" altLang="de-DE" b="1" dirty="0" err="1" smtClean="0">
                <a:solidFill>
                  <a:schemeClr val="tx1"/>
                </a:solidFill>
              </a:rPr>
              <a:t>jordbruks</a:t>
            </a:r>
            <a:r>
              <a:rPr lang="de-DE" altLang="de-DE" b="1" dirty="0" smtClean="0">
                <a:solidFill>
                  <a:schemeClr val="tx1"/>
                </a:solidFill>
              </a:rPr>
              <a:t>-areal, 2016 </a:t>
            </a:r>
            <a:r>
              <a:rPr lang="de-DE" altLang="de-DE" sz="1600" dirty="0" smtClean="0">
                <a:solidFill>
                  <a:schemeClr val="tx1"/>
                </a:solidFill>
              </a:rPr>
              <a:t>(DMK, 2018)</a:t>
            </a:r>
            <a:endParaRPr lang="de-DE" altLang="de-DE" sz="1600" dirty="0">
              <a:solidFill>
                <a:schemeClr val="tx1"/>
              </a:solidFill>
            </a:endParaRPr>
          </a:p>
        </p:txBody>
      </p:sp>
      <p:grpSp>
        <p:nvGrpSpPr>
          <p:cNvPr id="4" name="Gruppieren 3"/>
          <p:cNvGrpSpPr/>
          <p:nvPr/>
        </p:nvGrpSpPr>
        <p:grpSpPr>
          <a:xfrm>
            <a:off x="359165" y="1435135"/>
            <a:ext cx="4187009" cy="5125342"/>
            <a:chOff x="251520" y="332656"/>
            <a:chExt cx="4692535" cy="6048672"/>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520" y="332656"/>
              <a:ext cx="4692535" cy="5924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2123728" y="6093296"/>
              <a:ext cx="20882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5013" y="2111436"/>
            <a:ext cx="42481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737082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3"/>
          <p:cNvSpPr txBox="1">
            <a:spLocks noChangeArrowheads="1"/>
          </p:cNvSpPr>
          <p:nvPr/>
        </p:nvSpPr>
        <p:spPr bwMode="auto">
          <a:xfrm>
            <a:off x="249381" y="443345"/>
            <a:ext cx="877454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Bef>
                <a:spcPct val="0"/>
              </a:spcBef>
              <a:spcAft>
                <a:spcPct val="0"/>
              </a:spcAft>
              <a:buFontTx/>
              <a:buNone/>
            </a:pPr>
            <a:r>
              <a:rPr lang="en-US" altLang="de-DE" sz="2400" b="1" dirty="0" err="1" smtClean="0">
                <a:solidFill>
                  <a:srgbClr val="000000"/>
                </a:solidFill>
                <a:cs typeface="Times New Roman" pitchFamily="18" charset="0"/>
              </a:rPr>
              <a:t>Trender</a:t>
            </a:r>
            <a:r>
              <a:rPr lang="en-US" altLang="de-DE" sz="2400" b="1" dirty="0" smtClean="0">
                <a:solidFill>
                  <a:srgbClr val="000000"/>
                </a:solidFill>
                <a:cs typeface="Times New Roman" pitchFamily="18" charset="0"/>
              </a:rPr>
              <a:t> i </a:t>
            </a:r>
            <a:r>
              <a:rPr lang="en-US" altLang="de-DE" sz="2400" b="1" dirty="0" err="1" smtClean="0">
                <a:solidFill>
                  <a:srgbClr val="000000"/>
                </a:solidFill>
                <a:cs typeface="Times New Roman" pitchFamily="18" charset="0"/>
              </a:rPr>
              <a:t>vallproduktion</a:t>
            </a:r>
            <a:r>
              <a:rPr lang="en-US" altLang="de-DE" sz="2400" b="1" dirty="0" smtClean="0">
                <a:solidFill>
                  <a:srgbClr val="000000"/>
                </a:solidFill>
                <a:cs typeface="Times New Roman" pitchFamily="18" charset="0"/>
              </a:rPr>
              <a:t> </a:t>
            </a:r>
            <a:r>
              <a:rPr lang="en-US" altLang="de-DE" sz="2400" b="1" dirty="0" err="1" smtClean="0">
                <a:solidFill>
                  <a:srgbClr val="000000"/>
                </a:solidFill>
                <a:cs typeface="Times New Roman" pitchFamily="18" charset="0"/>
              </a:rPr>
              <a:t>i</a:t>
            </a:r>
            <a:r>
              <a:rPr lang="en-US" altLang="de-DE" sz="2400" b="1" dirty="0" smtClean="0">
                <a:solidFill>
                  <a:srgbClr val="000000"/>
                </a:solidFill>
                <a:cs typeface="Times New Roman" pitchFamily="18" charset="0"/>
              </a:rPr>
              <a:t> </a:t>
            </a:r>
            <a:r>
              <a:rPr lang="en-US" altLang="de-DE" sz="2400" b="1" dirty="0" err="1" smtClean="0">
                <a:solidFill>
                  <a:srgbClr val="000000"/>
                </a:solidFill>
                <a:cs typeface="Times New Roman" pitchFamily="18" charset="0"/>
              </a:rPr>
              <a:t>Tyskland</a:t>
            </a:r>
            <a:endParaRPr lang="en-US" altLang="de-DE" sz="2400" b="1" dirty="0">
              <a:solidFill>
                <a:srgbClr val="000000"/>
              </a:solidFill>
              <a:cs typeface="Times New Roman" pitchFamily="18" charset="0"/>
            </a:endParaRPr>
          </a:p>
          <a:p>
            <a:pPr eaLnBrk="1" fontAlgn="base" hangingPunct="1">
              <a:spcBef>
                <a:spcPct val="0"/>
              </a:spcBef>
              <a:spcAft>
                <a:spcPct val="0"/>
              </a:spcAft>
              <a:buFontTx/>
              <a:buNone/>
            </a:pPr>
            <a:endParaRPr lang="de-DE" altLang="de-DE" sz="2400" dirty="0" smtClean="0">
              <a:solidFill>
                <a:srgbClr val="000000"/>
              </a:solidFill>
              <a:cs typeface="Times New Roman" pitchFamily="18" charset="0"/>
            </a:endParaRPr>
          </a:p>
          <a:p>
            <a:pPr eaLnBrk="1" fontAlgn="base" hangingPunct="1">
              <a:spcBef>
                <a:spcPct val="0"/>
              </a:spcBef>
              <a:spcAft>
                <a:spcPct val="0"/>
              </a:spcAft>
              <a:buFontTx/>
              <a:buNone/>
            </a:pPr>
            <a:endParaRPr lang="de-DE" altLang="de-DE" sz="2400" dirty="0">
              <a:solidFill>
                <a:srgbClr val="000000"/>
              </a:solidFill>
              <a:cs typeface="Times New Roman" pitchFamily="18" charset="0"/>
            </a:endParaRPr>
          </a:p>
          <a:p>
            <a:pPr eaLnBrk="1" fontAlgn="base" hangingPunct="1">
              <a:spcBef>
                <a:spcPct val="0"/>
              </a:spcBef>
              <a:spcAft>
                <a:spcPct val="0"/>
              </a:spcAft>
              <a:buFontTx/>
              <a:buNone/>
            </a:pPr>
            <a:endParaRPr lang="de-DE" altLang="de-DE" sz="2400" dirty="0" smtClean="0">
              <a:solidFill>
                <a:srgbClr val="000000"/>
              </a:solidFill>
              <a:cs typeface="Times New Roman" pitchFamily="18" charset="0"/>
            </a:endParaRPr>
          </a:p>
          <a:p>
            <a:pPr eaLnBrk="1" fontAlgn="base" hangingPunct="1">
              <a:spcBef>
                <a:spcPct val="0"/>
              </a:spcBef>
              <a:spcAft>
                <a:spcPct val="0"/>
              </a:spcAft>
              <a:buFontTx/>
              <a:buNone/>
            </a:pPr>
            <a:endParaRPr lang="de-DE" altLang="de-DE" sz="2400" dirty="0">
              <a:solidFill>
                <a:srgbClr val="000000"/>
              </a:solidFill>
              <a:cs typeface="Times New Roman" pitchFamily="18" charset="0"/>
            </a:endParaRPr>
          </a:p>
          <a:p>
            <a:pPr marL="342900" indent="-342900" eaLnBrk="1" fontAlgn="base" hangingPunct="1">
              <a:spcBef>
                <a:spcPct val="40000"/>
              </a:spcBef>
              <a:spcAft>
                <a:spcPct val="40000"/>
              </a:spcAft>
            </a:pPr>
            <a:r>
              <a:rPr lang="de-DE" altLang="de-DE" sz="2400" dirty="0" err="1" smtClean="0">
                <a:solidFill>
                  <a:srgbClr val="000000"/>
                </a:solidFill>
                <a:cs typeface="Times New Roman" pitchFamily="18" charset="0"/>
              </a:rPr>
              <a:t>Mjölkproduktionen</a:t>
            </a:r>
            <a:r>
              <a:rPr lang="de-DE" altLang="de-DE" sz="2400" dirty="0" smtClean="0">
                <a:solidFill>
                  <a:srgbClr val="000000"/>
                </a:solidFill>
                <a:cs typeface="Times New Roman" pitchFamily="18" charset="0"/>
              </a:rPr>
              <a:t> mindre </a:t>
            </a:r>
            <a:r>
              <a:rPr lang="de-DE" altLang="de-DE" sz="2400" dirty="0" err="1" smtClean="0">
                <a:solidFill>
                  <a:srgbClr val="000000"/>
                </a:solidFill>
                <a:cs typeface="Times New Roman" pitchFamily="18" charset="0"/>
              </a:rPr>
              <a:t>beroende</a:t>
            </a:r>
            <a:r>
              <a:rPr lang="de-DE" altLang="de-DE" sz="2400" dirty="0" smtClean="0">
                <a:solidFill>
                  <a:srgbClr val="000000"/>
                </a:solidFill>
                <a:cs typeface="Times New Roman" pitchFamily="18" charset="0"/>
              </a:rPr>
              <a:t> </a:t>
            </a:r>
            <a:r>
              <a:rPr lang="de-DE" altLang="de-DE" sz="2400" dirty="0" err="1" smtClean="0">
                <a:solidFill>
                  <a:srgbClr val="000000"/>
                </a:solidFill>
                <a:cs typeface="Times New Roman" pitchFamily="18" charset="0"/>
              </a:rPr>
              <a:t>av</a:t>
            </a:r>
            <a:r>
              <a:rPr lang="de-DE" altLang="de-DE" sz="2400" dirty="0" smtClean="0">
                <a:solidFill>
                  <a:srgbClr val="000000"/>
                </a:solidFill>
                <a:cs typeface="Times New Roman" pitchFamily="18" charset="0"/>
              </a:rPr>
              <a:t> </a:t>
            </a:r>
            <a:r>
              <a:rPr lang="de-DE" altLang="de-DE" sz="2400" dirty="0" err="1" smtClean="0">
                <a:solidFill>
                  <a:srgbClr val="000000"/>
                </a:solidFill>
                <a:cs typeface="Times New Roman" pitchFamily="18" charset="0"/>
              </a:rPr>
              <a:t>vall</a:t>
            </a:r>
            <a:r>
              <a:rPr lang="de-DE" altLang="de-DE" sz="2400" dirty="0">
                <a:solidFill>
                  <a:srgbClr val="000000"/>
                </a:solidFill>
                <a:cs typeface="Times New Roman" pitchFamily="18" charset="0"/>
              </a:rPr>
              <a:t> </a:t>
            </a:r>
            <a:r>
              <a:rPr lang="de-DE" altLang="de-DE" sz="2400" dirty="0" smtClean="0">
                <a:solidFill>
                  <a:srgbClr val="000000"/>
                </a:solidFill>
                <a:cs typeface="Times New Roman" pitchFamily="18" charset="0"/>
              </a:rPr>
              <a:t>(</a:t>
            </a:r>
            <a:r>
              <a:rPr lang="de-DE" altLang="de-DE" sz="2400" dirty="0" err="1" smtClean="0">
                <a:solidFill>
                  <a:srgbClr val="000000"/>
                </a:solidFill>
                <a:cs typeface="Times New Roman" pitchFamily="18" charset="0"/>
              </a:rPr>
              <a:t>trots</a:t>
            </a:r>
            <a:r>
              <a:rPr lang="de-DE" altLang="de-DE" sz="2400" dirty="0" smtClean="0">
                <a:solidFill>
                  <a:srgbClr val="000000"/>
                </a:solidFill>
                <a:cs typeface="Times New Roman" pitchFamily="18" charset="0"/>
              </a:rPr>
              <a:t> </a:t>
            </a:r>
            <a:r>
              <a:rPr lang="de-DE" altLang="de-DE" sz="2400" dirty="0" err="1" smtClean="0">
                <a:solidFill>
                  <a:srgbClr val="000000"/>
                </a:solidFill>
                <a:cs typeface="Times New Roman" pitchFamily="18" charset="0"/>
              </a:rPr>
              <a:t>att</a:t>
            </a:r>
            <a:r>
              <a:rPr lang="de-DE" altLang="de-DE" sz="2400" dirty="0" smtClean="0">
                <a:solidFill>
                  <a:srgbClr val="000000"/>
                </a:solidFill>
                <a:cs typeface="Times New Roman" pitchFamily="18" charset="0"/>
              </a:rPr>
              <a:t> </a:t>
            </a:r>
            <a:r>
              <a:rPr lang="de-DE" altLang="de-DE" sz="2400" dirty="0" err="1" smtClean="0">
                <a:solidFill>
                  <a:srgbClr val="000000"/>
                </a:solidFill>
                <a:cs typeface="Times New Roman" pitchFamily="18" charset="0"/>
              </a:rPr>
              <a:t>vall</a:t>
            </a:r>
            <a:r>
              <a:rPr lang="de-DE" altLang="de-DE" sz="2400" dirty="0" smtClean="0">
                <a:solidFill>
                  <a:srgbClr val="000000"/>
                </a:solidFill>
                <a:cs typeface="Times New Roman" pitchFamily="18" charset="0"/>
              </a:rPr>
              <a:t> </a:t>
            </a:r>
            <a:r>
              <a:rPr lang="de-DE" altLang="de-DE" sz="2400" dirty="0" err="1" smtClean="0">
                <a:solidFill>
                  <a:srgbClr val="000000"/>
                </a:solidFill>
                <a:cs typeface="Times New Roman" pitchFamily="18" charset="0"/>
              </a:rPr>
              <a:t>ofta</a:t>
            </a:r>
            <a:r>
              <a:rPr lang="de-DE" altLang="de-DE" sz="2400" dirty="0" smtClean="0">
                <a:solidFill>
                  <a:srgbClr val="000000"/>
                </a:solidFill>
                <a:cs typeface="Times New Roman" pitchFamily="18" charset="0"/>
              </a:rPr>
              <a:t> har hög </a:t>
            </a:r>
            <a:r>
              <a:rPr lang="de-DE" altLang="de-DE" sz="2400" dirty="0" err="1" smtClean="0">
                <a:solidFill>
                  <a:srgbClr val="000000"/>
                </a:solidFill>
                <a:cs typeface="Times New Roman" pitchFamily="18" charset="0"/>
              </a:rPr>
              <a:t>produktivitet</a:t>
            </a:r>
            <a:r>
              <a:rPr lang="de-DE" altLang="de-DE" sz="2400" dirty="0" smtClean="0">
                <a:solidFill>
                  <a:srgbClr val="000000"/>
                </a:solidFill>
                <a:cs typeface="Times New Roman" pitchFamily="18" charset="0"/>
              </a:rPr>
              <a:t>)</a:t>
            </a:r>
          </a:p>
          <a:p>
            <a:pPr marL="342900" indent="-342900" eaLnBrk="1" fontAlgn="base" hangingPunct="1">
              <a:spcBef>
                <a:spcPct val="40000"/>
              </a:spcBef>
              <a:spcAft>
                <a:spcPct val="40000"/>
              </a:spcAft>
            </a:pPr>
            <a:endParaRPr lang="de-DE" altLang="de-DE" sz="2400" dirty="0">
              <a:solidFill>
                <a:srgbClr val="000000"/>
              </a:solidFill>
              <a:cs typeface="Times New Roman" pitchFamily="18" charset="0"/>
            </a:endParaRPr>
          </a:p>
          <a:p>
            <a:pPr marL="342900" indent="-342900" eaLnBrk="1" fontAlgn="base" hangingPunct="1">
              <a:spcBef>
                <a:spcPct val="40000"/>
              </a:spcBef>
              <a:spcAft>
                <a:spcPct val="40000"/>
              </a:spcAft>
            </a:pPr>
            <a:r>
              <a:rPr lang="de-DE" altLang="de-DE" sz="2400" dirty="0" err="1" smtClean="0">
                <a:solidFill>
                  <a:srgbClr val="000000"/>
                </a:solidFill>
                <a:cs typeface="Times New Roman" pitchFamily="18" charset="0"/>
              </a:rPr>
              <a:t>Marginella</a:t>
            </a:r>
            <a:r>
              <a:rPr lang="de-DE" altLang="de-DE" sz="2400" dirty="0" smtClean="0">
                <a:solidFill>
                  <a:srgbClr val="000000"/>
                </a:solidFill>
                <a:cs typeface="Times New Roman" pitchFamily="18" charset="0"/>
              </a:rPr>
              <a:t> </a:t>
            </a:r>
            <a:r>
              <a:rPr lang="de-DE" altLang="de-DE" sz="2400" dirty="0" err="1" smtClean="0">
                <a:solidFill>
                  <a:srgbClr val="000000"/>
                </a:solidFill>
                <a:cs typeface="Times New Roman" pitchFamily="18" charset="0"/>
              </a:rPr>
              <a:t>vallar</a:t>
            </a:r>
            <a:r>
              <a:rPr lang="de-DE" altLang="de-DE" sz="2400" dirty="0" smtClean="0">
                <a:solidFill>
                  <a:srgbClr val="000000"/>
                </a:solidFill>
                <a:cs typeface="Times New Roman" pitchFamily="18" charset="0"/>
              </a:rPr>
              <a:t> </a:t>
            </a:r>
            <a:r>
              <a:rPr lang="de-DE" altLang="de-DE" sz="2400" dirty="0" err="1" smtClean="0">
                <a:solidFill>
                  <a:srgbClr val="000000"/>
                </a:solidFill>
                <a:cs typeface="Times New Roman" pitchFamily="18" charset="0"/>
              </a:rPr>
              <a:t>blir</a:t>
            </a:r>
            <a:r>
              <a:rPr lang="de-DE" altLang="de-DE" sz="2400" dirty="0" smtClean="0">
                <a:solidFill>
                  <a:srgbClr val="000000"/>
                </a:solidFill>
                <a:cs typeface="Times New Roman" pitchFamily="18" charset="0"/>
              </a:rPr>
              <a:t> </a:t>
            </a:r>
            <a:r>
              <a:rPr lang="de-DE" altLang="de-DE" sz="2400" dirty="0" err="1" smtClean="0">
                <a:solidFill>
                  <a:srgbClr val="000000"/>
                </a:solidFill>
                <a:cs typeface="Times New Roman" pitchFamily="18" charset="0"/>
              </a:rPr>
              <a:t>alltmer</a:t>
            </a:r>
            <a:r>
              <a:rPr lang="de-DE" altLang="de-DE" sz="2400" dirty="0" smtClean="0">
                <a:solidFill>
                  <a:srgbClr val="000000"/>
                </a:solidFill>
                <a:cs typeface="Times New Roman" pitchFamily="18" charset="0"/>
              </a:rPr>
              <a:t> </a:t>
            </a:r>
            <a:r>
              <a:rPr lang="de-DE" altLang="de-DE" sz="2400" dirty="0" err="1" smtClean="0">
                <a:solidFill>
                  <a:srgbClr val="000000"/>
                </a:solidFill>
                <a:cs typeface="Times New Roman" pitchFamily="18" charset="0"/>
              </a:rPr>
              <a:t>övergivna</a:t>
            </a:r>
            <a:r>
              <a:rPr lang="de-DE" altLang="de-DE" sz="2400" dirty="0" smtClean="0">
                <a:solidFill>
                  <a:srgbClr val="000000"/>
                </a:solidFill>
                <a:cs typeface="Times New Roman" pitchFamily="18" charset="0"/>
              </a:rPr>
              <a:t> och </a:t>
            </a:r>
            <a:r>
              <a:rPr lang="de-DE" altLang="de-DE" sz="2400" dirty="0" err="1" smtClean="0">
                <a:solidFill>
                  <a:srgbClr val="000000"/>
                </a:solidFill>
                <a:cs typeface="Times New Roman" pitchFamily="18" charset="0"/>
              </a:rPr>
              <a:t>används</a:t>
            </a:r>
            <a:r>
              <a:rPr lang="de-DE" altLang="de-DE" sz="2400" dirty="0" smtClean="0">
                <a:solidFill>
                  <a:srgbClr val="000000"/>
                </a:solidFill>
                <a:cs typeface="Times New Roman" pitchFamily="18" charset="0"/>
              </a:rPr>
              <a:t> </a:t>
            </a:r>
            <a:r>
              <a:rPr lang="de-DE" altLang="de-DE" sz="2400" dirty="0" err="1" smtClean="0">
                <a:solidFill>
                  <a:srgbClr val="000000"/>
                </a:solidFill>
                <a:cs typeface="Times New Roman" pitchFamily="18" charset="0"/>
              </a:rPr>
              <a:t>inte</a:t>
            </a:r>
            <a:r>
              <a:rPr lang="de-DE" altLang="de-DE" sz="2400" dirty="0" smtClean="0">
                <a:solidFill>
                  <a:srgbClr val="000000"/>
                </a:solidFill>
                <a:cs typeface="Times New Roman" pitchFamily="18" charset="0"/>
              </a:rPr>
              <a:t> </a:t>
            </a:r>
            <a:r>
              <a:rPr lang="de-DE" altLang="de-DE" sz="2400" dirty="0" err="1" smtClean="0">
                <a:solidFill>
                  <a:srgbClr val="000000"/>
                </a:solidFill>
                <a:cs typeface="Times New Roman" pitchFamily="18" charset="0"/>
              </a:rPr>
              <a:t>mer</a:t>
            </a:r>
            <a:r>
              <a:rPr lang="de-DE" altLang="de-DE" sz="2400" dirty="0" smtClean="0">
                <a:solidFill>
                  <a:srgbClr val="000000"/>
                </a:solidFill>
                <a:cs typeface="Times New Roman" pitchFamily="18" charset="0"/>
              </a:rPr>
              <a:t> </a:t>
            </a:r>
            <a:r>
              <a:rPr lang="de-DE" altLang="de-DE" sz="2400" dirty="0" err="1" smtClean="0">
                <a:solidFill>
                  <a:srgbClr val="000000"/>
                </a:solidFill>
                <a:cs typeface="Times New Roman" pitchFamily="18" charset="0"/>
              </a:rPr>
              <a:t>till</a:t>
            </a:r>
            <a:r>
              <a:rPr lang="de-DE" altLang="de-DE" sz="2400" dirty="0" smtClean="0">
                <a:solidFill>
                  <a:srgbClr val="000000"/>
                </a:solidFill>
                <a:cs typeface="Times New Roman" pitchFamily="18" charset="0"/>
              </a:rPr>
              <a:t> </a:t>
            </a:r>
            <a:r>
              <a:rPr lang="de-DE" altLang="de-DE" sz="2400" dirty="0" err="1" smtClean="0">
                <a:solidFill>
                  <a:srgbClr val="000000"/>
                </a:solidFill>
                <a:cs typeface="Times New Roman" pitchFamily="18" charset="0"/>
              </a:rPr>
              <a:t>jordbruk</a:t>
            </a:r>
            <a:endParaRPr lang="de-DE" altLang="de-DE" sz="2400" dirty="0">
              <a:solidFill>
                <a:srgbClr val="000000"/>
              </a:solidFill>
              <a:cs typeface="Times New Roman" pitchFamily="18" charset="0"/>
            </a:endParaRPr>
          </a:p>
        </p:txBody>
      </p:sp>
    </p:spTree>
    <p:extLst>
      <p:ext uri="{BB962C8B-B14F-4D97-AF65-F5344CB8AC3E}">
        <p14:creationId xmlns:p14="http://schemas.microsoft.com/office/powerpoint/2010/main" val="425497140"/>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Aft>
                <a:spcPct val="20000"/>
              </a:spcAft>
              <a:buFontTx/>
              <a:buNone/>
            </a:pPr>
            <a:r>
              <a:rPr lang="en-US" altLang="de-DE" sz="2400" b="1" u="sng" dirty="0" err="1" smtClean="0">
                <a:solidFill>
                  <a:srgbClr val="000000"/>
                </a:solidFill>
                <a:cs typeface="Times New Roman" pitchFamily="18" charset="0"/>
              </a:rPr>
              <a:t>Ekosystemtjänster</a:t>
            </a:r>
            <a:r>
              <a:rPr lang="en-US" altLang="de-DE" sz="2400" b="1" u="sng" dirty="0" smtClean="0">
                <a:solidFill>
                  <a:srgbClr val="000000"/>
                </a:solidFill>
                <a:cs typeface="Times New Roman" pitchFamily="18" charset="0"/>
              </a:rPr>
              <a:t> </a:t>
            </a:r>
            <a:r>
              <a:rPr lang="en-US" altLang="de-DE" sz="2400" b="1" u="sng" dirty="0" err="1" smtClean="0">
                <a:solidFill>
                  <a:srgbClr val="000000"/>
                </a:solidFill>
                <a:cs typeface="Times New Roman" pitchFamily="18" charset="0"/>
              </a:rPr>
              <a:t>från</a:t>
            </a:r>
            <a:r>
              <a:rPr lang="en-US" altLang="de-DE" sz="2400" b="1" u="sng" dirty="0" smtClean="0">
                <a:solidFill>
                  <a:srgbClr val="000000"/>
                </a:solidFill>
                <a:cs typeface="Times New Roman" pitchFamily="18" charset="0"/>
              </a:rPr>
              <a:t> </a:t>
            </a:r>
            <a:r>
              <a:rPr lang="en-US" altLang="de-DE" sz="2400" b="1" u="sng" dirty="0" err="1" smtClean="0">
                <a:solidFill>
                  <a:srgbClr val="000000"/>
                </a:solidFill>
                <a:cs typeface="Times New Roman" pitchFamily="18" charset="0"/>
              </a:rPr>
              <a:t>vall</a:t>
            </a:r>
            <a:r>
              <a:rPr lang="en-US" altLang="de-DE" sz="2400" b="1" u="sng" dirty="0" smtClean="0">
                <a:solidFill>
                  <a:srgbClr val="000000"/>
                </a:solidFill>
                <a:cs typeface="Times New Roman" pitchFamily="18" charset="0"/>
              </a:rPr>
              <a:t> – </a:t>
            </a:r>
            <a:r>
              <a:rPr lang="en-US" altLang="de-DE" sz="2400" b="1" u="sng" dirty="0">
                <a:solidFill>
                  <a:srgbClr val="000000"/>
                </a:solidFill>
                <a:cs typeface="Times New Roman" pitchFamily="18" charset="0"/>
              </a:rPr>
              <a:t>‘The big five</a:t>
            </a:r>
            <a:r>
              <a:rPr lang="en-US" altLang="de-DE" sz="2400" b="1" u="sng" dirty="0" smtClean="0">
                <a:solidFill>
                  <a:srgbClr val="000000"/>
                </a:solidFill>
                <a:cs typeface="Times New Roman" pitchFamily="18" charset="0"/>
              </a:rPr>
              <a:t>’</a:t>
            </a:r>
            <a:endParaRPr lang="en-US" altLang="de-DE" sz="2400" b="1" u="sng" dirty="0">
              <a:solidFill>
                <a:srgbClr val="000000"/>
              </a:solidFill>
              <a:cs typeface="Times New Roman" pitchFamily="18" charset="0"/>
            </a:endParaRPr>
          </a:p>
          <a:p>
            <a:pPr eaLnBrk="1" fontAlgn="base" hangingPunct="1">
              <a:spcAft>
                <a:spcPct val="20000"/>
              </a:spcAft>
              <a:buFontTx/>
              <a:buAutoNum type="arabicPeriod"/>
            </a:pPr>
            <a:r>
              <a:rPr lang="en-US" altLang="de-DE" sz="1800" b="1" dirty="0" err="1" smtClean="0">
                <a:solidFill>
                  <a:srgbClr val="000000"/>
                </a:solidFill>
                <a:cs typeface="Times New Roman" pitchFamily="18" charset="0"/>
              </a:rPr>
              <a:t>Produktion</a:t>
            </a:r>
            <a:endParaRPr lang="en-US" altLang="de-DE" sz="1800" b="1" dirty="0">
              <a:solidFill>
                <a:srgbClr val="000000"/>
              </a:solidFill>
              <a:cs typeface="Times New Roman" pitchFamily="18" charset="0"/>
            </a:endParaRPr>
          </a:p>
          <a:p>
            <a:pPr eaLnBrk="1" fontAlgn="base" hangingPunct="1">
              <a:spcAft>
                <a:spcPct val="20000"/>
              </a:spcAft>
              <a:buFontTx/>
              <a:buAutoNum type="arabicPeriod"/>
            </a:pPr>
            <a:r>
              <a:rPr lang="en-US" altLang="de-DE" sz="1800" b="1" u="sng" dirty="0" err="1" smtClean="0">
                <a:solidFill>
                  <a:srgbClr val="000000"/>
                </a:solidFill>
                <a:cs typeface="Times New Roman" pitchFamily="18" charset="0"/>
              </a:rPr>
              <a:t>Biologisk</a:t>
            </a:r>
            <a:r>
              <a:rPr lang="en-US" altLang="de-DE" sz="1800" b="1" u="sng" dirty="0" smtClean="0">
                <a:solidFill>
                  <a:srgbClr val="000000"/>
                </a:solidFill>
                <a:cs typeface="Times New Roman" pitchFamily="18" charset="0"/>
              </a:rPr>
              <a:t> </a:t>
            </a:r>
            <a:r>
              <a:rPr lang="en-US" altLang="de-DE" sz="1800" b="1" u="sng" dirty="0" err="1" smtClean="0">
                <a:solidFill>
                  <a:srgbClr val="000000"/>
                </a:solidFill>
                <a:cs typeface="Times New Roman" pitchFamily="18" charset="0"/>
              </a:rPr>
              <a:t>mångfald</a:t>
            </a:r>
            <a:endParaRPr lang="en-US" altLang="de-DE" sz="1800" b="1" u="sng" dirty="0">
              <a:solidFill>
                <a:srgbClr val="000000"/>
              </a:solidFill>
              <a:cs typeface="Times New Roman" pitchFamily="18" charset="0"/>
            </a:endParaRPr>
          </a:p>
          <a:p>
            <a:pPr eaLnBrk="1" fontAlgn="base" hangingPunct="1">
              <a:spcAft>
                <a:spcPct val="20000"/>
              </a:spcAft>
              <a:buFontTx/>
              <a:buAutoNum type="arabicPeriod"/>
            </a:pPr>
            <a:r>
              <a:rPr lang="en-US" altLang="de-DE" sz="1800" b="1" dirty="0" err="1" smtClean="0">
                <a:solidFill>
                  <a:srgbClr val="000000"/>
                </a:solidFill>
                <a:cs typeface="Times New Roman" pitchFamily="18" charset="0"/>
              </a:rPr>
              <a:t>Klimat</a:t>
            </a:r>
            <a:endParaRPr lang="en-US" altLang="de-DE" sz="1800" b="1" dirty="0">
              <a:solidFill>
                <a:srgbClr val="000000"/>
              </a:solidFill>
              <a:cs typeface="Times New Roman" pitchFamily="18" charset="0"/>
            </a:endParaRPr>
          </a:p>
          <a:p>
            <a:pPr eaLnBrk="1" fontAlgn="base" hangingPunct="1">
              <a:spcAft>
                <a:spcPct val="20000"/>
              </a:spcAft>
              <a:buFontTx/>
              <a:buAutoNum type="arabicPeriod"/>
            </a:pPr>
            <a:r>
              <a:rPr lang="en-US" altLang="de-DE" sz="1800" b="1" dirty="0" err="1" smtClean="0">
                <a:solidFill>
                  <a:srgbClr val="000000"/>
                </a:solidFill>
                <a:cs typeface="Times New Roman" pitchFamily="18" charset="0"/>
              </a:rPr>
              <a:t>Kultur</a:t>
            </a:r>
            <a:endParaRPr lang="en-US" altLang="de-DE" sz="1800" b="1" dirty="0">
              <a:solidFill>
                <a:srgbClr val="000000"/>
              </a:solidFill>
              <a:cs typeface="Times New Roman" pitchFamily="18" charset="0"/>
            </a:endParaRPr>
          </a:p>
          <a:p>
            <a:pPr eaLnBrk="1" fontAlgn="base" hangingPunct="1">
              <a:spcAft>
                <a:spcPct val="20000"/>
              </a:spcAft>
              <a:buFontTx/>
              <a:buAutoNum type="arabicPeriod"/>
            </a:pPr>
            <a:r>
              <a:rPr lang="en-US" altLang="de-DE" sz="1800" b="1" dirty="0" err="1" smtClean="0">
                <a:solidFill>
                  <a:srgbClr val="000000"/>
                </a:solidFill>
                <a:cs typeface="Times New Roman" pitchFamily="18" charset="0"/>
              </a:rPr>
              <a:t>Vatten</a:t>
            </a:r>
            <a:endParaRPr lang="de-DE" altLang="de-DE" sz="1800" b="1" dirty="0">
              <a:solidFill>
                <a:srgbClr val="000000"/>
              </a:solidFill>
              <a:cs typeface="Times New Roman" pitchFamily="18" charset="0"/>
            </a:endParaRP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093" y="1635197"/>
            <a:ext cx="15875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4038" y="3498850"/>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62325" y="1655763"/>
            <a:ext cx="2909166" cy="163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1550" y="3873500"/>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6988175" y="5605463"/>
            <a:ext cx="755335" cy="338554"/>
          </a:xfrm>
          <a:prstGeom prst="rect">
            <a:avLst/>
          </a:prstGeom>
          <a:noFill/>
        </p:spPr>
        <p:txBody>
          <a:bodyPr wrap="none">
            <a:spAutoFit/>
          </a:bodyPr>
          <a:lstStyle/>
          <a:p>
            <a:pPr fontAlgn="base">
              <a:spcBef>
                <a:spcPct val="0"/>
              </a:spcBef>
              <a:spcAft>
                <a:spcPct val="0"/>
              </a:spcAft>
              <a:defRPr/>
            </a:pPr>
            <a:r>
              <a:rPr lang="de-DE" sz="1600" b="1" dirty="0" err="1" smtClean="0">
                <a:solidFill>
                  <a:srgbClr val="FFFF00"/>
                </a:solidFill>
                <a:latin typeface="Arial"/>
              </a:rPr>
              <a:t>kultur</a:t>
            </a:r>
            <a:endParaRPr lang="de-DE" sz="1600" b="1" dirty="0">
              <a:solidFill>
                <a:srgbClr val="FFFF00"/>
              </a:solidFill>
              <a:latin typeface="Arial"/>
            </a:endParaRPr>
          </a:p>
        </p:txBody>
      </p:sp>
      <p:sp>
        <p:nvSpPr>
          <p:cNvPr id="9" name="Textfeld 8"/>
          <p:cNvSpPr txBox="1"/>
          <p:nvPr/>
        </p:nvSpPr>
        <p:spPr>
          <a:xfrm>
            <a:off x="4811713" y="2838450"/>
            <a:ext cx="1255472" cy="338554"/>
          </a:xfrm>
          <a:prstGeom prst="rect">
            <a:avLst/>
          </a:prstGeom>
          <a:noFill/>
        </p:spPr>
        <p:txBody>
          <a:bodyPr wrap="none">
            <a:spAutoFit/>
          </a:bodyPr>
          <a:lstStyle/>
          <a:p>
            <a:pPr fontAlgn="base">
              <a:spcBef>
                <a:spcPct val="0"/>
              </a:spcBef>
              <a:spcAft>
                <a:spcPct val="0"/>
              </a:spcAft>
              <a:defRPr/>
            </a:pPr>
            <a:r>
              <a:rPr lang="de-DE" sz="1600" b="1" dirty="0" err="1" smtClean="0">
                <a:solidFill>
                  <a:srgbClr val="FFFF00"/>
                </a:solidFill>
                <a:latin typeface="Arial"/>
              </a:rPr>
              <a:t>produktion</a:t>
            </a:r>
            <a:endParaRPr lang="de-DE" sz="1600" b="1" dirty="0">
              <a:solidFill>
                <a:srgbClr val="FFFF00"/>
              </a:solidFill>
              <a:latin typeface="Arial"/>
            </a:endParaRPr>
          </a:p>
        </p:txBody>
      </p:sp>
      <p:sp>
        <p:nvSpPr>
          <p:cNvPr id="10" name="Textfeld 9"/>
          <p:cNvSpPr txBox="1"/>
          <p:nvPr/>
        </p:nvSpPr>
        <p:spPr>
          <a:xfrm>
            <a:off x="1724025" y="5681663"/>
            <a:ext cx="779381" cy="338554"/>
          </a:xfrm>
          <a:prstGeom prst="rect">
            <a:avLst/>
          </a:prstGeom>
          <a:noFill/>
        </p:spPr>
        <p:txBody>
          <a:bodyPr wrap="none">
            <a:spAutoFit/>
          </a:bodyPr>
          <a:lstStyle/>
          <a:p>
            <a:pPr fontAlgn="base">
              <a:spcBef>
                <a:spcPct val="0"/>
              </a:spcBef>
              <a:spcAft>
                <a:spcPct val="0"/>
              </a:spcAft>
              <a:defRPr/>
            </a:pPr>
            <a:r>
              <a:rPr lang="de-DE" sz="1600" b="1" dirty="0" err="1" smtClean="0">
                <a:solidFill>
                  <a:srgbClr val="FFFF00"/>
                </a:solidFill>
                <a:latin typeface="Arial"/>
              </a:rPr>
              <a:t>klimat</a:t>
            </a:r>
            <a:endParaRPr lang="de-DE" sz="1600" b="1" dirty="0">
              <a:solidFill>
                <a:srgbClr val="FFFF00"/>
              </a:solidFill>
              <a:latin typeface="Arial"/>
            </a:endParaRPr>
          </a:p>
        </p:txBody>
      </p:sp>
      <p:sp>
        <p:nvSpPr>
          <p:cNvPr id="11" name="Textfeld 10"/>
          <p:cNvSpPr txBox="1"/>
          <p:nvPr/>
        </p:nvSpPr>
        <p:spPr>
          <a:xfrm>
            <a:off x="6827838" y="3408363"/>
            <a:ext cx="1096775" cy="338554"/>
          </a:xfrm>
          <a:prstGeom prst="rect">
            <a:avLst/>
          </a:prstGeom>
          <a:noFill/>
        </p:spPr>
        <p:txBody>
          <a:bodyPr wrap="none">
            <a:spAutoFit/>
          </a:bodyPr>
          <a:lstStyle/>
          <a:p>
            <a:pPr fontAlgn="base">
              <a:spcBef>
                <a:spcPct val="0"/>
              </a:spcBef>
              <a:spcAft>
                <a:spcPct val="0"/>
              </a:spcAft>
              <a:defRPr/>
            </a:pPr>
            <a:r>
              <a:rPr lang="de-DE" sz="1600" b="1" dirty="0" err="1" smtClean="0">
                <a:solidFill>
                  <a:srgbClr val="FFFF00"/>
                </a:solidFill>
                <a:latin typeface="Arial"/>
              </a:rPr>
              <a:t>mångfald</a:t>
            </a:r>
            <a:endParaRPr lang="de-DE" sz="1600" b="1" dirty="0">
              <a:solidFill>
                <a:srgbClr val="FFFF00"/>
              </a:solidFill>
              <a:latin typeface="Arial"/>
            </a:endParaRPr>
          </a:p>
        </p:txBody>
      </p:sp>
      <p:sp>
        <p:nvSpPr>
          <p:cNvPr id="12" name="Textfeld 11"/>
          <p:cNvSpPr txBox="1"/>
          <p:nvPr/>
        </p:nvSpPr>
        <p:spPr>
          <a:xfrm>
            <a:off x="4183856" y="5705186"/>
            <a:ext cx="788999" cy="338554"/>
          </a:xfrm>
          <a:prstGeom prst="rect">
            <a:avLst/>
          </a:prstGeom>
          <a:noFill/>
        </p:spPr>
        <p:txBody>
          <a:bodyPr wrap="none">
            <a:spAutoFit/>
          </a:bodyPr>
          <a:lstStyle/>
          <a:p>
            <a:pPr fontAlgn="base">
              <a:spcBef>
                <a:spcPct val="0"/>
              </a:spcBef>
              <a:spcAft>
                <a:spcPct val="0"/>
              </a:spcAft>
              <a:defRPr/>
            </a:pPr>
            <a:r>
              <a:rPr lang="de-DE" sz="1600" b="1" dirty="0" err="1" smtClean="0">
                <a:solidFill>
                  <a:srgbClr val="FFFF00"/>
                </a:solidFill>
                <a:latin typeface="Arial"/>
              </a:rPr>
              <a:t>vatten</a:t>
            </a:r>
            <a:endParaRPr lang="de-DE" sz="1600" b="1" dirty="0">
              <a:solidFill>
                <a:srgbClr val="FFFF00"/>
              </a:solidFill>
              <a:latin typeface="Arial"/>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800" dirty="0" smtClean="0">
                <a:latin typeface="Arial" pitchFamily="34" charset="0"/>
                <a:cs typeface="Arial" pitchFamily="34" charset="0"/>
              </a:rPr>
              <a:t>(Source: </a:t>
            </a:r>
            <a:r>
              <a:rPr lang="de-DE" altLang="de-DE" sz="1800" dirty="0" err="1" smtClean="0">
                <a:latin typeface="Arial" pitchFamily="34" charset="0"/>
                <a:cs typeface="Arial" pitchFamily="34" charset="0"/>
              </a:rPr>
              <a:t>Isselstein</a:t>
            </a:r>
            <a:r>
              <a:rPr lang="de-DE" altLang="de-DE" sz="1800" dirty="0" smtClean="0">
                <a:latin typeface="Arial" pitchFamily="34" charset="0"/>
                <a:cs typeface="Arial" pitchFamily="34" charset="0"/>
              </a:rPr>
              <a:t>, 2018)</a:t>
            </a:r>
            <a:endParaRPr lang="de-DE" altLang="de-DE" sz="1800" dirty="0">
              <a:latin typeface="Arial" pitchFamily="34" charset="0"/>
              <a:cs typeface="Arial" pitchFamily="34" charset="0"/>
            </a:endParaRPr>
          </a:p>
        </p:txBody>
      </p:sp>
    </p:spTree>
    <p:extLst>
      <p:ext uri="{BB962C8B-B14F-4D97-AF65-F5344CB8AC3E}">
        <p14:creationId xmlns:p14="http://schemas.microsoft.com/office/powerpoint/2010/main" val="137540012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944204" y="3214127"/>
            <a:ext cx="47494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Bef>
                <a:spcPct val="0"/>
              </a:spcBef>
              <a:spcAft>
                <a:spcPct val="0"/>
              </a:spcAft>
              <a:buFontTx/>
              <a:buNone/>
            </a:pPr>
            <a:r>
              <a:rPr lang="de-DE" altLang="de-DE" sz="1600" b="1" dirty="0" smtClean="0">
                <a:solidFill>
                  <a:srgbClr val="000000"/>
                </a:solidFill>
                <a:cs typeface="Arial" pitchFamily="34" charset="0"/>
              </a:rPr>
              <a:t>*) produktiv och </a:t>
            </a:r>
            <a:r>
              <a:rPr lang="de-DE" altLang="de-DE" sz="1600" b="1" dirty="0" err="1" smtClean="0">
                <a:solidFill>
                  <a:srgbClr val="000000"/>
                </a:solidFill>
                <a:cs typeface="Arial" pitchFamily="34" charset="0"/>
              </a:rPr>
              <a:t>icke</a:t>
            </a:r>
            <a:r>
              <a:rPr lang="de-DE" altLang="de-DE" sz="1600" b="1" dirty="0" smtClean="0">
                <a:solidFill>
                  <a:srgbClr val="000000"/>
                </a:solidFill>
                <a:cs typeface="Arial" pitchFamily="34" charset="0"/>
              </a:rPr>
              <a:t>-produktiv </a:t>
            </a:r>
            <a:r>
              <a:rPr lang="de-DE" altLang="de-DE" sz="1600" b="1" dirty="0" err="1" smtClean="0">
                <a:solidFill>
                  <a:srgbClr val="000000"/>
                </a:solidFill>
                <a:cs typeface="Arial" pitchFamily="34" charset="0"/>
              </a:rPr>
              <a:t>jordbruksmark</a:t>
            </a:r>
            <a:endParaRPr lang="de-DE" altLang="de-DE" sz="1600" b="1" dirty="0">
              <a:solidFill>
                <a:srgbClr val="000000"/>
              </a:solidFill>
              <a:cs typeface="Arial" pitchFamily="34" charset="0"/>
            </a:endParaRPr>
          </a:p>
        </p:txBody>
      </p:sp>
      <p:sp>
        <p:nvSpPr>
          <p:cNvPr id="3" name="Text Box 6"/>
          <p:cNvSpPr txBox="1">
            <a:spLocks noChangeArrowheads="1"/>
          </p:cNvSpPr>
          <p:nvPr/>
        </p:nvSpPr>
        <p:spPr bwMode="auto">
          <a:xfrm>
            <a:off x="293831" y="441060"/>
            <a:ext cx="7704138" cy="25730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Bef>
                <a:spcPct val="30000"/>
              </a:spcBef>
              <a:spcAft>
                <a:spcPct val="30000"/>
              </a:spcAft>
              <a:buClr>
                <a:srgbClr val="000000"/>
              </a:buClr>
              <a:buFont typeface="Times New Roman" pitchFamily="18" charset="0"/>
              <a:buNone/>
            </a:pPr>
            <a:r>
              <a:rPr lang="de-DE" altLang="de-DE" sz="2400" b="1" dirty="0" err="1" smtClean="0">
                <a:solidFill>
                  <a:srgbClr val="000000"/>
                </a:solidFill>
                <a:cs typeface="Arial" pitchFamily="34" charset="0"/>
              </a:rPr>
              <a:t>Höga</a:t>
            </a:r>
            <a:r>
              <a:rPr lang="de-DE" altLang="de-DE" sz="2400" b="1" dirty="0" smtClean="0">
                <a:solidFill>
                  <a:srgbClr val="000000"/>
                </a:solidFill>
                <a:cs typeface="Arial" pitchFamily="34" charset="0"/>
              </a:rPr>
              <a:t> </a:t>
            </a:r>
            <a:r>
              <a:rPr lang="de-DE" altLang="de-DE" sz="2400" b="1" dirty="0" err="1" smtClean="0">
                <a:solidFill>
                  <a:srgbClr val="000000"/>
                </a:solidFill>
                <a:cs typeface="Arial" pitchFamily="34" charset="0"/>
              </a:rPr>
              <a:t>naturvärden</a:t>
            </a:r>
            <a:r>
              <a:rPr lang="de-DE" altLang="de-DE" sz="2400" b="1" dirty="0" smtClean="0">
                <a:solidFill>
                  <a:srgbClr val="000000"/>
                </a:solidFill>
                <a:cs typeface="Arial" pitchFamily="34" charset="0"/>
              </a:rPr>
              <a:t> </a:t>
            </a:r>
            <a:r>
              <a:rPr lang="de-DE" altLang="de-DE" sz="2400" b="1" dirty="0" err="1" smtClean="0">
                <a:solidFill>
                  <a:srgbClr val="000000"/>
                </a:solidFill>
                <a:cs typeface="Arial" pitchFamily="34" charset="0"/>
              </a:rPr>
              <a:t>på</a:t>
            </a:r>
            <a:r>
              <a:rPr lang="de-DE" altLang="de-DE" sz="2400" b="1" dirty="0" smtClean="0">
                <a:solidFill>
                  <a:srgbClr val="000000"/>
                </a:solidFill>
                <a:cs typeface="Arial" pitchFamily="34" charset="0"/>
              </a:rPr>
              <a:t> </a:t>
            </a:r>
            <a:r>
              <a:rPr lang="de-DE" altLang="de-DE" sz="2400" b="1" dirty="0" err="1" smtClean="0">
                <a:solidFill>
                  <a:srgbClr val="000000"/>
                </a:solidFill>
                <a:cs typeface="Arial" pitchFamily="34" charset="0"/>
              </a:rPr>
              <a:t>jordbruksmark</a:t>
            </a:r>
            <a:r>
              <a:rPr lang="de-DE" altLang="de-DE" sz="2400" b="1" dirty="0" smtClean="0">
                <a:solidFill>
                  <a:srgbClr val="000000"/>
                </a:solidFill>
                <a:cs typeface="Arial" pitchFamily="34" charset="0"/>
              </a:rPr>
              <a:t> i </a:t>
            </a:r>
            <a:r>
              <a:rPr lang="de-DE" altLang="de-DE" sz="2400" b="1" dirty="0" err="1" smtClean="0">
                <a:solidFill>
                  <a:srgbClr val="000000"/>
                </a:solidFill>
                <a:cs typeface="Arial" pitchFamily="34" charset="0"/>
              </a:rPr>
              <a:t>Tyskland</a:t>
            </a:r>
            <a:endParaRPr lang="de-DE" altLang="de-DE" sz="2400" b="1" dirty="0" smtClean="0">
              <a:solidFill>
                <a:srgbClr val="000000"/>
              </a:solidFill>
              <a:cs typeface="Arial" pitchFamily="34" charset="0"/>
            </a:endParaRPr>
          </a:p>
          <a:p>
            <a:pPr eaLnBrk="1" fontAlgn="base" hangingPunct="1">
              <a:spcBef>
                <a:spcPct val="30000"/>
              </a:spcBef>
              <a:spcAft>
                <a:spcPct val="30000"/>
              </a:spcAft>
              <a:buClr>
                <a:srgbClr val="000000"/>
              </a:buClr>
              <a:buNone/>
            </a:pPr>
            <a:endParaRPr lang="de-DE" altLang="de-DE" dirty="0">
              <a:solidFill>
                <a:srgbClr val="000000"/>
              </a:solidFill>
              <a:cs typeface="Arial" pitchFamily="34" charset="0"/>
            </a:endParaRPr>
          </a:p>
          <a:p>
            <a:pPr marL="342900" indent="-342900" eaLnBrk="1" fontAlgn="base" hangingPunct="1">
              <a:spcBef>
                <a:spcPct val="30000"/>
              </a:spcBef>
              <a:spcAft>
                <a:spcPct val="30000"/>
              </a:spcAft>
              <a:buClr>
                <a:srgbClr val="000000"/>
              </a:buClr>
            </a:pPr>
            <a:r>
              <a:rPr lang="de-DE" altLang="de-DE" dirty="0" err="1" smtClean="0">
                <a:solidFill>
                  <a:srgbClr val="000000"/>
                </a:solidFill>
                <a:cs typeface="Arial" pitchFamily="34" charset="0"/>
              </a:rPr>
              <a:t>Naturbetesmarker</a:t>
            </a:r>
            <a:r>
              <a:rPr lang="de-DE" altLang="de-DE" dirty="0" smtClean="0">
                <a:solidFill>
                  <a:srgbClr val="000000"/>
                </a:solidFill>
                <a:cs typeface="Arial" pitchFamily="34" charset="0"/>
              </a:rPr>
              <a:t> </a:t>
            </a:r>
            <a:r>
              <a:rPr lang="de-DE" altLang="de-DE" dirty="0" err="1" smtClean="0">
                <a:solidFill>
                  <a:srgbClr val="000000"/>
                </a:solidFill>
                <a:cs typeface="Arial" pitchFamily="34" charset="0"/>
              </a:rPr>
              <a:t>ger</a:t>
            </a:r>
            <a:r>
              <a:rPr lang="de-DE" altLang="de-DE" dirty="0" smtClean="0">
                <a:solidFill>
                  <a:srgbClr val="000000"/>
                </a:solidFill>
                <a:cs typeface="Arial" pitchFamily="34" charset="0"/>
              </a:rPr>
              <a:t> </a:t>
            </a:r>
            <a:r>
              <a:rPr lang="de-DE" altLang="de-DE" dirty="0" err="1" smtClean="0">
                <a:solidFill>
                  <a:srgbClr val="000000"/>
                </a:solidFill>
                <a:cs typeface="Arial" pitchFamily="34" charset="0"/>
              </a:rPr>
              <a:t>viktiga</a:t>
            </a:r>
            <a:r>
              <a:rPr lang="de-DE" altLang="de-DE" dirty="0" smtClean="0">
                <a:solidFill>
                  <a:srgbClr val="000000"/>
                </a:solidFill>
                <a:cs typeface="Arial" pitchFamily="34" charset="0"/>
              </a:rPr>
              <a:t> </a:t>
            </a:r>
            <a:r>
              <a:rPr lang="de-DE" altLang="de-DE" dirty="0" err="1" smtClean="0">
                <a:solidFill>
                  <a:srgbClr val="000000"/>
                </a:solidFill>
                <a:cs typeface="Arial" pitchFamily="34" charset="0"/>
              </a:rPr>
              <a:t>bidrag</a:t>
            </a:r>
            <a:r>
              <a:rPr lang="de-DE" altLang="de-DE" dirty="0" smtClean="0">
                <a:solidFill>
                  <a:srgbClr val="000000"/>
                </a:solidFill>
                <a:cs typeface="Arial" pitchFamily="34" charset="0"/>
              </a:rPr>
              <a:t> </a:t>
            </a:r>
            <a:r>
              <a:rPr lang="de-DE" altLang="de-DE" dirty="0" err="1" smtClean="0">
                <a:solidFill>
                  <a:srgbClr val="000000"/>
                </a:solidFill>
                <a:cs typeface="Arial" pitchFamily="34" charset="0"/>
              </a:rPr>
              <a:t>till</a:t>
            </a:r>
            <a:r>
              <a:rPr lang="de-DE" altLang="de-DE" dirty="0" smtClean="0">
                <a:solidFill>
                  <a:srgbClr val="000000"/>
                </a:solidFill>
                <a:cs typeface="Arial" pitchFamily="34" charset="0"/>
              </a:rPr>
              <a:t> </a:t>
            </a:r>
            <a:r>
              <a:rPr lang="de-DE" altLang="de-DE" dirty="0" err="1" smtClean="0">
                <a:solidFill>
                  <a:srgbClr val="000000"/>
                </a:solidFill>
                <a:cs typeface="Arial" pitchFamily="34" charset="0"/>
              </a:rPr>
              <a:t>biologisk</a:t>
            </a:r>
            <a:r>
              <a:rPr lang="de-DE" altLang="de-DE" dirty="0" smtClean="0">
                <a:solidFill>
                  <a:srgbClr val="000000"/>
                </a:solidFill>
                <a:cs typeface="Arial" pitchFamily="34" charset="0"/>
              </a:rPr>
              <a:t> </a:t>
            </a:r>
            <a:r>
              <a:rPr lang="de-DE" altLang="de-DE" dirty="0" err="1" smtClean="0">
                <a:solidFill>
                  <a:srgbClr val="000000"/>
                </a:solidFill>
                <a:cs typeface="Arial" pitchFamily="34" charset="0"/>
              </a:rPr>
              <a:t>mångfald</a:t>
            </a:r>
            <a:r>
              <a:rPr lang="de-DE" altLang="de-DE" dirty="0" smtClean="0">
                <a:solidFill>
                  <a:srgbClr val="000000"/>
                </a:solidFill>
                <a:cs typeface="Arial" pitchFamily="34" charset="0"/>
              </a:rPr>
              <a:t> i  </a:t>
            </a:r>
            <a:r>
              <a:rPr lang="de-DE" altLang="de-DE" dirty="0" err="1" smtClean="0">
                <a:solidFill>
                  <a:srgbClr val="000000"/>
                </a:solidFill>
                <a:cs typeface="Arial" pitchFamily="34" charset="0"/>
              </a:rPr>
              <a:t>landskapet</a:t>
            </a:r>
            <a:endParaRPr lang="de-DE" altLang="de-DE" dirty="0">
              <a:solidFill>
                <a:srgbClr val="000000"/>
              </a:solidFill>
              <a:cs typeface="Arial" pitchFamily="34" charset="0"/>
            </a:endParaRPr>
          </a:p>
          <a:p>
            <a:pPr marL="342900" indent="-342900" eaLnBrk="1" fontAlgn="base" hangingPunct="1">
              <a:spcBef>
                <a:spcPct val="30000"/>
              </a:spcBef>
              <a:spcAft>
                <a:spcPct val="30000"/>
              </a:spcAft>
              <a:buClr>
                <a:srgbClr val="000000"/>
              </a:buClr>
            </a:pPr>
            <a:r>
              <a:rPr lang="de-DE" altLang="de-DE" dirty="0" err="1" smtClean="0">
                <a:solidFill>
                  <a:srgbClr val="000000"/>
                </a:solidFill>
                <a:cs typeface="Arial" pitchFamily="34" charset="0"/>
              </a:rPr>
              <a:t>T.ex</a:t>
            </a:r>
            <a:r>
              <a:rPr lang="de-DE" altLang="de-DE" dirty="0" smtClean="0">
                <a:solidFill>
                  <a:srgbClr val="000000"/>
                </a:solidFill>
                <a:cs typeface="Arial" pitchFamily="34" charset="0"/>
              </a:rPr>
              <a:t>. </a:t>
            </a:r>
            <a:r>
              <a:rPr lang="de-DE" altLang="de-DE" dirty="0" err="1">
                <a:solidFill>
                  <a:srgbClr val="000000"/>
                </a:solidFill>
                <a:cs typeface="Arial" pitchFamily="34" charset="0"/>
              </a:rPr>
              <a:t>t</a:t>
            </a:r>
            <a:r>
              <a:rPr lang="de-DE" altLang="de-DE" dirty="0" err="1" smtClean="0">
                <a:solidFill>
                  <a:srgbClr val="000000"/>
                </a:solidFill>
                <a:cs typeface="Arial" pitchFamily="34" charset="0"/>
              </a:rPr>
              <a:t>ysk</a:t>
            </a:r>
            <a:r>
              <a:rPr lang="de-DE" altLang="de-DE" dirty="0" smtClean="0">
                <a:solidFill>
                  <a:srgbClr val="000000"/>
                </a:solidFill>
                <a:cs typeface="Arial" pitchFamily="34" charset="0"/>
              </a:rPr>
              <a:t> </a:t>
            </a:r>
            <a:r>
              <a:rPr lang="de-DE" altLang="de-DE" dirty="0" err="1" smtClean="0">
                <a:solidFill>
                  <a:srgbClr val="000000"/>
                </a:solidFill>
                <a:cs typeface="Arial" pitchFamily="34" charset="0"/>
              </a:rPr>
              <a:t>studie</a:t>
            </a:r>
            <a:r>
              <a:rPr lang="de-DE" altLang="de-DE" dirty="0" smtClean="0">
                <a:solidFill>
                  <a:srgbClr val="000000"/>
                </a:solidFill>
                <a:cs typeface="Arial" pitchFamily="34" charset="0"/>
              </a:rPr>
              <a:t> </a:t>
            </a:r>
            <a:r>
              <a:rPr lang="de-DE" altLang="de-DE" dirty="0" err="1" smtClean="0">
                <a:solidFill>
                  <a:srgbClr val="000000"/>
                </a:solidFill>
                <a:cs typeface="Arial" pitchFamily="34" charset="0"/>
              </a:rPr>
              <a:t>av</a:t>
            </a:r>
            <a:r>
              <a:rPr lang="de-DE" altLang="de-DE" dirty="0" smtClean="0">
                <a:solidFill>
                  <a:srgbClr val="000000"/>
                </a:solidFill>
                <a:cs typeface="Arial" pitchFamily="34" charset="0"/>
              </a:rPr>
              <a:t> </a:t>
            </a:r>
            <a:r>
              <a:rPr lang="de-DE" altLang="de-DE" dirty="0" err="1" smtClean="0">
                <a:solidFill>
                  <a:srgbClr val="000000"/>
                </a:solidFill>
                <a:cs typeface="Arial" pitchFamily="34" charset="0"/>
              </a:rPr>
              <a:t>marker</a:t>
            </a:r>
            <a:r>
              <a:rPr lang="de-DE" altLang="de-DE" dirty="0" smtClean="0">
                <a:solidFill>
                  <a:srgbClr val="000000"/>
                </a:solidFill>
                <a:cs typeface="Arial" pitchFamily="34" charset="0"/>
              </a:rPr>
              <a:t> </a:t>
            </a:r>
            <a:r>
              <a:rPr lang="de-DE" altLang="de-DE" dirty="0" err="1" smtClean="0">
                <a:solidFill>
                  <a:srgbClr val="000000"/>
                </a:solidFill>
                <a:cs typeface="Arial" pitchFamily="34" charset="0"/>
              </a:rPr>
              <a:t>med</a:t>
            </a:r>
            <a:r>
              <a:rPr lang="de-DE" altLang="de-DE" dirty="0" smtClean="0">
                <a:solidFill>
                  <a:srgbClr val="000000"/>
                </a:solidFill>
                <a:cs typeface="Arial" pitchFamily="34" charset="0"/>
              </a:rPr>
              <a:t> </a:t>
            </a:r>
            <a:r>
              <a:rPr lang="de-DE" altLang="de-DE" dirty="0" err="1" smtClean="0">
                <a:solidFill>
                  <a:srgbClr val="000000"/>
                </a:solidFill>
                <a:cs typeface="Arial" pitchFamily="34" charset="0"/>
              </a:rPr>
              <a:t>höga</a:t>
            </a:r>
            <a:r>
              <a:rPr lang="de-DE" altLang="de-DE" dirty="0" smtClean="0">
                <a:solidFill>
                  <a:srgbClr val="000000"/>
                </a:solidFill>
                <a:cs typeface="Arial" pitchFamily="34" charset="0"/>
              </a:rPr>
              <a:t> </a:t>
            </a:r>
            <a:r>
              <a:rPr lang="de-DE" altLang="de-DE" dirty="0" err="1" smtClean="0">
                <a:solidFill>
                  <a:srgbClr val="000000"/>
                </a:solidFill>
                <a:cs typeface="Arial" pitchFamily="34" charset="0"/>
              </a:rPr>
              <a:t>naturvärden</a:t>
            </a:r>
            <a:r>
              <a:rPr lang="de-DE" altLang="de-DE" dirty="0" smtClean="0">
                <a:solidFill>
                  <a:srgbClr val="000000"/>
                </a:solidFill>
                <a:cs typeface="Arial" pitchFamily="34" charset="0"/>
              </a:rPr>
              <a:t> (HNV </a:t>
            </a:r>
            <a:r>
              <a:rPr lang="de-DE" altLang="de-DE" dirty="0" err="1" smtClean="0">
                <a:solidFill>
                  <a:srgbClr val="000000"/>
                </a:solidFill>
                <a:cs typeface="Arial" pitchFamily="34" charset="0"/>
              </a:rPr>
              <a:t>farmland</a:t>
            </a:r>
            <a:r>
              <a:rPr lang="de-DE" altLang="de-DE" dirty="0" smtClean="0">
                <a:solidFill>
                  <a:srgbClr val="000000"/>
                </a:solidFill>
                <a:cs typeface="Arial" pitchFamily="34" charset="0"/>
              </a:rPr>
              <a:t>* </a:t>
            </a:r>
            <a:r>
              <a:rPr lang="de-DE" altLang="de-DE" dirty="0">
                <a:solidFill>
                  <a:srgbClr val="000000"/>
                </a:solidFill>
                <a:cs typeface="Arial" pitchFamily="34" charset="0"/>
              </a:rPr>
              <a:t>(</a:t>
            </a:r>
            <a:r>
              <a:rPr lang="de-DE" altLang="de-DE" dirty="0" err="1">
                <a:solidFill>
                  <a:srgbClr val="000000"/>
                </a:solidFill>
                <a:cs typeface="Arial" pitchFamily="34" charset="0"/>
              </a:rPr>
              <a:t>Matzdorf</a:t>
            </a:r>
            <a:r>
              <a:rPr lang="de-DE" altLang="de-DE" dirty="0">
                <a:solidFill>
                  <a:srgbClr val="000000"/>
                </a:solidFill>
                <a:cs typeface="Arial" pitchFamily="34" charset="0"/>
              </a:rPr>
              <a:t> </a:t>
            </a:r>
            <a:r>
              <a:rPr lang="de-DE" altLang="de-DE" i="1" dirty="0">
                <a:solidFill>
                  <a:srgbClr val="000000"/>
                </a:solidFill>
                <a:cs typeface="Arial" pitchFamily="34" charset="0"/>
              </a:rPr>
              <a:t>et al</a:t>
            </a:r>
            <a:r>
              <a:rPr lang="de-DE" altLang="de-DE" dirty="0">
                <a:solidFill>
                  <a:srgbClr val="000000"/>
                </a:solidFill>
                <a:cs typeface="Arial" pitchFamily="34" charset="0"/>
              </a:rPr>
              <a:t>. 2010, Fuchs 2011</a:t>
            </a:r>
            <a:r>
              <a:rPr lang="de-DE" altLang="de-DE" dirty="0" smtClean="0">
                <a:solidFill>
                  <a:srgbClr val="000000"/>
                </a:solidFill>
                <a:cs typeface="Arial" pitchFamily="34" charset="0"/>
              </a:rPr>
              <a:t>)</a:t>
            </a:r>
            <a:endParaRPr lang="de-DE" altLang="de-DE" dirty="0">
              <a:solidFill>
                <a:srgbClr val="000000"/>
              </a:solidFill>
              <a:cs typeface="Arial" pitchFamily="34" charset="0"/>
            </a:endParaRPr>
          </a:p>
        </p:txBody>
      </p:sp>
      <p:sp>
        <p:nvSpPr>
          <p:cNvPr id="4" name="Text Box 7"/>
          <p:cNvSpPr txBox="1">
            <a:spLocks noChangeArrowheads="1"/>
          </p:cNvSpPr>
          <p:nvPr/>
        </p:nvSpPr>
        <p:spPr bwMode="auto">
          <a:xfrm>
            <a:off x="802987" y="4022725"/>
            <a:ext cx="705353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Aft>
                <a:spcPct val="20000"/>
              </a:spcAft>
              <a:buFontTx/>
              <a:buNone/>
            </a:pPr>
            <a:r>
              <a:rPr lang="de-DE" altLang="de-DE" b="1" dirty="0" smtClean="0">
                <a:solidFill>
                  <a:srgbClr val="000000"/>
                </a:solidFill>
                <a:cs typeface="Arial" pitchFamily="34" charset="0"/>
              </a:rPr>
              <a:t>HNV-farmland: </a:t>
            </a:r>
            <a:r>
              <a:rPr lang="de-DE" altLang="de-DE" b="1" dirty="0">
                <a:solidFill>
                  <a:srgbClr val="000000"/>
                </a:solidFill>
                <a:cs typeface="Arial" pitchFamily="34" charset="0"/>
              </a:rPr>
              <a:t>13 % </a:t>
            </a:r>
            <a:r>
              <a:rPr lang="de-DE" altLang="de-DE" b="1" dirty="0" err="1" smtClean="0">
                <a:solidFill>
                  <a:srgbClr val="000000"/>
                </a:solidFill>
                <a:cs typeface="Arial" pitchFamily="34" charset="0"/>
              </a:rPr>
              <a:t>av</a:t>
            </a:r>
            <a:r>
              <a:rPr lang="de-DE" altLang="de-DE" b="1" dirty="0" smtClean="0">
                <a:solidFill>
                  <a:srgbClr val="000000"/>
                </a:solidFill>
                <a:cs typeface="Arial" pitchFamily="34" charset="0"/>
              </a:rPr>
              <a:t> total </a:t>
            </a:r>
            <a:r>
              <a:rPr lang="de-DE" altLang="de-DE" b="1" dirty="0" err="1" smtClean="0">
                <a:solidFill>
                  <a:srgbClr val="000000"/>
                </a:solidFill>
                <a:cs typeface="Arial" pitchFamily="34" charset="0"/>
              </a:rPr>
              <a:t>jordbruksmark</a:t>
            </a:r>
            <a:endParaRPr lang="de-DE" altLang="de-DE" b="1" dirty="0">
              <a:solidFill>
                <a:srgbClr val="000000"/>
              </a:solidFill>
              <a:cs typeface="Arial" pitchFamily="34" charset="0"/>
            </a:endParaRPr>
          </a:p>
          <a:p>
            <a:pPr eaLnBrk="1" fontAlgn="base" hangingPunct="1">
              <a:spcAft>
                <a:spcPct val="20000"/>
              </a:spcAft>
              <a:buFontTx/>
              <a:buNone/>
            </a:pPr>
            <a:r>
              <a:rPr lang="de-DE" altLang="de-DE" b="1" dirty="0" err="1">
                <a:solidFill>
                  <a:srgbClr val="000000"/>
                </a:solidFill>
                <a:cs typeface="Arial" pitchFamily="34" charset="0"/>
              </a:rPr>
              <a:t>v</a:t>
            </a:r>
            <a:r>
              <a:rPr lang="de-DE" altLang="de-DE" b="1" dirty="0" err="1" smtClean="0">
                <a:solidFill>
                  <a:srgbClr val="000000"/>
                </a:solidFill>
                <a:cs typeface="Arial" pitchFamily="34" charset="0"/>
              </a:rPr>
              <a:t>arav</a:t>
            </a:r>
            <a:r>
              <a:rPr lang="de-DE" altLang="de-DE" b="1" dirty="0" smtClean="0">
                <a:solidFill>
                  <a:srgbClr val="000000"/>
                </a:solidFill>
                <a:cs typeface="Arial" pitchFamily="34" charset="0"/>
              </a:rPr>
              <a:t> </a:t>
            </a:r>
          </a:p>
          <a:p>
            <a:pPr eaLnBrk="1" fontAlgn="base" hangingPunct="1">
              <a:spcAft>
                <a:spcPct val="20000"/>
              </a:spcAft>
              <a:buFontTx/>
              <a:buNone/>
            </a:pPr>
            <a:r>
              <a:rPr lang="de-DE" altLang="de-DE" b="1" dirty="0">
                <a:solidFill>
                  <a:srgbClr val="009900"/>
                </a:solidFill>
                <a:cs typeface="Arial" pitchFamily="34" charset="0"/>
              </a:rPr>
              <a:t>HNV – </a:t>
            </a:r>
            <a:r>
              <a:rPr lang="de-DE" altLang="de-DE" b="1" dirty="0" smtClean="0">
                <a:solidFill>
                  <a:srgbClr val="009900"/>
                </a:solidFill>
                <a:cs typeface="Arial" pitchFamily="34" charset="0"/>
              </a:rPr>
              <a:t>permanent </a:t>
            </a:r>
            <a:r>
              <a:rPr lang="de-DE" altLang="de-DE" b="1" dirty="0" err="1" smtClean="0">
                <a:solidFill>
                  <a:srgbClr val="009900"/>
                </a:solidFill>
                <a:cs typeface="Arial" pitchFamily="34" charset="0"/>
              </a:rPr>
              <a:t>vall</a:t>
            </a:r>
            <a:r>
              <a:rPr lang="de-DE" altLang="de-DE" b="1" dirty="0" smtClean="0">
                <a:solidFill>
                  <a:srgbClr val="009900"/>
                </a:solidFill>
                <a:cs typeface="Arial" pitchFamily="34" charset="0"/>
              </a:rPr>
              <a:t>: 5,5 </a:t>
            </a:r>
            <a:r>
              <a:rPr lang="de-DE" altLang="de-DE" b="1" dirty="0">
                <a:solidFill>
                  <a:srgbClr val="009900"/>
                </a:solidFill>
                <a:cs typeface="Arial" pitchFamily="34" charset="0"/>
              </a:rPr>
              <a:t>%  (→ 14 % </a:t>
            </a:r>
            <a:r>
              <a:rPr lang="de-DE" altLang="de-DE" b="1" dirty="0" err="1" smtClean="0">
                <a:solidFill>
                  <a:srgbClr val="009900"/>
                </a:solidFill>
                <a:cs typeface="Arial" pitchFamily="34" charset="0"/>
              </a:rPr>
              <a:t>av</a:t>
            </a:r>
            <a:r>
              <a:rPr lang="de-DE" altLang="de-DE" b="1" dirty="0" smtClean="0">
                <a:solidFill>
                  <a:srgbClr val="009900"/>
                </a:solidFill>
                <a:cs typeface="Arial" pitchFamily="34" charset="0"/>
              </a:rPr>
              <a:t> total </a:t>
            </a:r>
            <a:r>
              <a:rPr lang="de-DE" altLang="de-DE" b="1" dirty="0" err="1" smtClean="0">
                <a:solidFill>
                  <a:srgbClr val="009900"/>
                </a:solidFill>
                <a:cs typeface="Arial" pitchFamily="34" charset="0"/>
              </a:rPr>
              <a:t>vallareal</a:t>
            </a:r>
            <a:r>
              <a:rPr lang="de-DE" altLang="de-DE" b="1" dirty="0" smtClean="0">
                <a:solidFill>
                  <a:srgbClr val="009900"/>
                </a:solidFill>
                <a:cs typeface="Arial" pitchFamily="34" charset="0"/>
              </a:rPr>
              <a:t>)</a:t>
            </a:r>
            <a:endParaRPr lang="de-DE" altLang="de-DE" b="1" dirty="0">
              <a:solidFill>
                <a:srgbClr val="009900"/>
              </a:solidFill>
              <a:cs typeface="Arial" pitchFamily="34" charset="0"/>
            </a:endParaRPr>
          </a:p>
          <a:p>
            <a:pPr eaLnBrk="1" fontAlgn="base" hangingPunct="1">
              <a:spcAft>
                <a:spcPct val="20000"/>
              </a:spcAft>
              <a:buFontTx/>
              <a:buNone/>
            </a:pPr>
            <a:r>
              <a:rPr lang="de-DE" altLang="de-DE" b="1" dirty="0" smtClean="0">
                <a:solidFill>
                  <a:srgbClr val="CC0000"/>
                </a:solidFill>
                <a:cs typeface="Arial" pitchFamily="34" charset="0"/>
              </a:rPr>
              <a:t>HNV – </a:t>
            </a:r>
            <a:r>
              <a:rPr lang="de-DE" altLang="de-DE" b="1" dirty="0" err="1" smtClean="0">
                <a:solidFill>
                  <a:srgbClr val="CC0000"/>
                </a:solidFill>
                <a:cs typeface="Arial" pitchFamily="34" charset="0"/>
              </a:rPr>
              <a:t>åkermark</a:t>
            </a:r>
            <a:r>
              <a:rPr lang="de-DE" altLang="de-DE" b="1" dirty="0" smtClean="0">
                <a:solidFill>
                  <a:srgbClr val="CC0000"/>
                </a:solidFill>
                <a:cs typeface="Arial" pitchFamily="34" charset="0"/>
              </a:rPr>
              <a:t>: </a:t>
            </a:r>
            <a:r>
              <a:rPr lang="de-DE" altLang="de-DE" b="1" dirty="0">
                <a:solidFill>
                  <a:srgbClr val="CC0000"/>
                </a:solidFill>
                <a:cs typeface="Arial" pitchFamily="34" charset="0"/>
              </a:rPr>
              <a:t>1,5 %</a:t>
            </a:r>
          </a:p>
          <a:p>
            <a:pPr eaLnBrk="1" fontAlgn="base" hangingPunct="1">
              <a:spcAft>
                <a:spcPct val="20000"/>
              </a:spcAft>
              <a:buFontTx/>
              <a:buNone/>
            </a:pPr>
            <a:r>
              <a:rPr lang="de-DE" altLang="de-DE" b="1" dirty="0" smtClean="0">
                <a:solidFill>
                  <a:srgbClr val="000099"/>
                </a:solidFill>
                <a:cs typeface="Arial" pitchFamily="34" charset="0"/>
              </a:rPr>
              <a:t>“HNV – </a:t>
            </a:r>
            <a:r>
              <a:rPr lang="de-DE" altLang="de-DE" b="1" dirty="0" err="1" smtClean="0">
                <a:solidFill>
                  <a:srgbClr val="000099"/>
                </a:solidFill>
                <a:cs typeface="Arial" pitchFamily="34" charset="0"/>
              </a:rPr>
              <a:t>element</a:t>
            </a:r>
            <a:r>
              <a:rPr lang="de-DE" altLang="de-DE" b="1" dirty="0" smtClean="0">
                <a:solidFill>
                  <a:srgbClr val="000099"/>
                </a:solidFill>
                <a:cs typeface="Arial" pitchFamily="34" charset="0"/>
              </a:rPr>
              <a:t>“:  4,6 </a:t>
            </a:r>
            <a:r>
              <a:rPr lang="de-DE" altLang="de-DE" b="1" dirty="0">
                <a:solidFill>
                  <a:srgbClr val="000099"/>
                </a:solidFill>
                <a:cs typeface="Arial" pitchFamily="34" charset="0"/>
              </a:rPr>
              <a:t>%</a:t>
            </a:r>
          </a:p>
        </p:txBody>
      </p:sp>
    </p:spTree>
    <p:extLst>
      <p:ext uri="{BB962C8B-B14F-4D97-AF65-F5344CB8AC3E}">
        <p14:creationId xmlns:p14="http://schemas.microsoft.com/office/powerpoint/2010/main" val="181795036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1813" y="1745137"/>
            <a:ext cx="7862888" cy="4889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496490" y="373078"/>
            <a:ext cx="715990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Bef>
                <a:spcPct val="0"/>
              </a:spcBef>
              <a:spcAft>
                <a:spcPct val="0"/>
              </a:spcAft>
              <a:buFontTx/>
              <a:buNone/>
            </a:pPr>
            <a:r>
              <a:rPr lang="de-DE" altLang="de-DE" b="1" dirty="0" err="1" smtClean="0">
                <a:solidFill>
                  <a:srgbClr val="000000"/>
                </a:solidFill>
                <a:cs typeface="Arial" pitchFamily="34" charset="0"/>
              </a:rPr>
              <a:t>Vallareal</a:t>
            </a:r>
            <a:r>
              <a:rPr lang="de-DE" altLang="de-DE" b="1" dirty="0" smtClean="0">
                <a:solidFill>
                  <a:srgbClr val="000000"/>
                </a:solidFill>
                <a:cs typeface="Arial" pitchFamily="34" charset="0"/>
              </a:rPr>
              <a:t> (%) </a:t>
            </a:r>
            <a:r>
              <a:rPr lang="de-DE" altLang="de-DE" b="1" dirty="0" err="1" smtClean="0">
                <a:solidFill>
                  <a:srgbClr val="000000"/>
                </a:solidFill>
                <a:cs typeface="Arial" pitchFamily="34" charset="0"/>
              </a:rPr>
              <a:t>avsatt</a:t>
            </a:r>
            <a:r>
              <a:rPr lang="de-DE" altLang="de-DE" b="1" dirty="0" smtClean="0">
                <a:solidFill>
                  <a:srgbClr val="000000"/>
                </a:solidFill>
                <a:cs typeface="Arial" pitchFamily="34" charset="0"/>
              </a:rPr>
              <a:t> </a:t>
            </a:r>
            <a:r>
              <a:rPr lang="de-DE" altLang="de-DE" b="1" dirty="0" err="1" smtClean="0">
                <a:solidFill>
                  <a:srgbClr val="000000"/>
                </a:solidFill>
                <a:cs typeface="Arial" pitchFamily="34" charset="0"/>
              </a:rPr>
              <a:t>till</a:t>
            </a:r>
            <a:r>
              <a:rPr lang="de-DE" altLang="de-DE" b="1" dirty="0" smtClean="0">
                <a:solidFill>
                  <a:srgbClr val="000000"/>
                </a:solidFill>
                <a:cs typeface="Arial" pitchFamily="34" charset="0"/>
              </a:rPr>
              <a:t> </a:t>
            </a:r>
            <a:r>
              <a:rPr lang="de-DE" altLang="de-DE" b="1" dirty="0" err="1" smtClean="0">
                <a:solidFill>
                  <a:srgbClr val="000000"/>
                </a:solidFill>
                <a:cs typeface="Arial" pitchFamily="34" charset="0"/>
              </a:rPr>
              <a:t>naturvård</a:t>
            </a:r>
            <a:r>
              <a:rPr lang="de-DE" altLang="de-DE" b="1" dirty="0" smtClean="0">
                <a:solidFill>
                  <a:srgbClr val="000000"/>
                </a:solidFill>
                <a:cs typeface="Arial" pitchFamily="34" charset="0"/>
              </a:rPr>
              <a:t> och </a:t>
            </a:r>
            <a:r>
              <a:rPr lang="de-DE" altLang="de-DE" b="1" dirty="0" err="1" smtClean="0">
                <a:solidFill>
                  <a:srgbClr val="000000"/>
                </a:solidFill>
                <a:cs typeface="Arial" pitchFamily="34" charset="0"/>
              </a:rPr>
              <a:t>miljökänsliga</a:t>
            </a:r>
            <a:r>
              <a:rPr lang="de-DE" altLang="de-DE" b="1" dirty="0" smtClean="0">
                <a:solidFill>
                  <a:srgbClr val="000000"/>
                </a:solidFill>
                <a:cs typeface="Arial" pitchFamily="34" charset="0"/>
              </a:rPr>
              <a:t> </a:t>
            </a:r>
            <a:r>
              <a:rPr lang="de-DE" altLang="de-DE" b="1" dirty="0" err="1" smtClean="0">
                <a:solidFill>
                  <a:srgbClr val="000000"/>
                </a:solidFill>
                <a:cs typeface="Arial" pitchFamily="34" charset="0"/>
              </a:rPr>
              <a:t>områden</a:t>
            </a:r>
            <a:r>
              <a:rPr lang="de-DE" altLang="de-DE" b="1" dirty="0" smtClean="0">
                <a:solidFill>
                  <a:srgbClr val="000000"/>
                </a:solidFill>
                <a:cs typeface="Arial" pitchFamily="34" charset="0"/>
              </a:rPr>
              <a:t> i </a:t>
            </a:r>
            <a:r>
              <a:rPr lang="de-DE" altLang="de-DE" b="1" dirty="0" err="1" smtClean="0">
                <a:solidFill>
                  <a:srgbClr val="000000"/>
                </a:solidFill>
                <a:cs typeface="Arial" pitchFamily="34" charset="0"/>
              </a:rPr>
              <a:t>Tyskland</a:t>
            </a:r>
            <a:r>
              <a:rPr lang="de-DE" altLang="de-DE" b="1" dirty="0" smtClean="0">
                <a:solidFill>
                  <a:srgbClr val="000000"/>
                </a:solidFill>
                <a:cs typeface="Arial" pitchFamily="34" charset="0"/>
              </a:rPr>
              <a:t> </a:t>
            </a:r>
            <a:endParaRPr lang="de-DE" altLang="de-DE" b="1" dirty="0">
              <a:solidFill>
                <a:srgbClr val="000000"/>
              </a:solidFill>
              <a:cs typeface="Arial" pitchFamily="34" charset="0"/>
            </a:endParaRPr>
          </a:p>
          <a:p>
            <a:pPr eaLnBrk="1" fontAlgn="base" hangingPunct="1">
              <a:spcBef>
                <a:spcPct val="0"/>
              </a:spcBef>
              <a:spcAft>
                <a:spcPct val="0"/>
              </a:spcAft>
              <a:buFontTx/>
              <a:buNone/>
            </a:pPr>
            <a:r>
              <a:rPr lang="de-DE" altLang="de-DE" sz="1600" dirty="0">
                <a:solidFill>
                  <a:srgbClr val="000000"/>
                </a:solidFill>
                <a:cs typeface="Arial" pitchFamily="34" charset="0"/>
              </a:rPr>
              <a:t>(Osterburg </a:t>
            </a:r>
            <a:r>
              <a:rPr lang="de-DE" altLang="de-DE" sz="1600" i="1" dirty="0">
                <a:solidFill>
                  <a:srgbClr val="000000"/>
                </a:solidFill>
                <a:cs typeface="Arial" pitchFamily="34" charset="0"/>
              </a:rPr>
              <a:t>et al</a:t>
            </a:r>
            <a:r>
              <a:rPr lang="de-DE" altLang="de-DE" sz="1600" dirty="0">
                <a:solidFill>
                  <a:srgbClr val="000000"/>
                </a:solidFill>
                <a:cs typeface="Arial" pitchFamily="34" charset="0"/>
              </a:rPr>
              <a:t>. 2009</a:t>
            </a:r>
            <a:r>
              <a:rPr lang="de-DE" altLang="de-DE" sz="1600" dirty="0" smtClean="0">
                <a:solidFill>
                  <a:srgbClr val="000000"/>
                </a:solidFill>
                <a:cs typeface="Arial" pitchFamily="34" charset="0"/>
              </a:rPr>
              <a:t>)</a:t>
            </a:r>
            <a:endParaRPr lang="de-DE" altLang="de-DE" sz="1600" dirty="0">
              <a:solidFill>
                <a:srgbClr val="000000"/>
              </a:solidFill>
              <a:cs typeface="Arial" pitchFamily="34" charset="0"/>
            </a:endParaRPr>
          </a:p>
        </p:txBody>
      </p:sp>
    </p:spTree>
    <p:extLst>
      <p:ext uri="{BB962C8B-B14F-4D97-AF65-F5344CB8AC3E}">
        <p14:creationId xmlns:p14="http://schemas.microsoft.com/office/powerpoint/2010/main" val="3581138844"/>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3"/>
          <p:cNvSpPr txBox="1">
            <a:spLocks noChangeArrowheads="1"/>
          </p:cNvSpPr>
          <p:nvPr/>
        </p:nvSpPr>
        <p:spPr bwMode="auto">
          <a:xfrm>
            <a:off x="539552" y="332656"/>
            <a:ext cx="66801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hangingPunct="1">
              <a:spcBef>
                <a:spcPct val="0"/>
              </a:spcBef>
              <a:buFontTx/>
              <a:buNone/>
            </a:pPr>
            <a:r>
              <a:rPr lang="en-US" altLang="de-DE" sz="2400" b="1" dirty="0" smtClean="0">
                <a:solidFill>
                  <a:schemeClr val="tx1"/>
                </a:solidFill>
                <a:cs typeface="Times New Roman" pitchFamily="18" charset="0"/>
              </a:rPr>
              <a:t>Status </a:t>
            </a:r>
            <a:r>
              <a:rPr lang="en-US" altLang="de-DE" sz="2400" b="1" dirty="0" err="1" smtClean="0">
                <a:solidFill>
                  <a:schemeClr val="tx1"/>
                </a:solidFill>
                <a:cs typeface="Times New Roman" pitchFamily="18" charset="0"/>
              </a:rPr>
              <a:t>av</a:t>
            </a:r>
            <a:r>
              <a:rPr lang="en-US" altLang="de-DE" sz="2400" b="1" dirty="0" smtClean="0">
                <a:solidFill>
                  <a:schemeClr val="tx1"/>
                </a:solidFill>
                <a:cs typeface="Times New Roman" pitchFamily="18" charset="0"/>
              </a:rPr>
              <a:t> FFH (</a:t>
            </a:r>
            <a:r>
              <a:rPr lang="en-US" altLang="de-DE" sz="2400" b="1" dirty="0" err="1" smtClean="0">
                <a:solidFill>
                  <a:schemeClr val="tx1"/>
                </a:solidFill>
                <a:cs typeface="Times New Roman" pitchFamily="18" charset="0"/>
              </a:rPr>
              <a:t>hotade</a:t>
            </a:r>
            <a:r>
              <a:rPr lang="en-US" altLang="de-DE" sz="2400" b="1" dirty="0" smtClean="0">
                <a:solidFill>
                  <a:schemeClr val="tx1"/>
                </a:solidFill>
                <a:cs typeface="Times New Roman" pitchFamily="18" charset="0"/>
              </a:rPr>
              <a:t> </a:t>
            </a:r>
            <a:r>
              <a:rPr lang="en-US" altLang="de-DE" sz="2400" b="1" dirty="0" err="1" smtClean="0">
                <a:solidFill>
                  <a:schemeClr val="tx1"/>
                </a:solidFill>
                <a:cs typeface="Times New Roman" pitchFamily="18" charset="0"/>
              </a:rPr>
              <a:t>arter</a:t>
            </a:r>
            <a:r>
              <a:rPr lang="en-US" altLang="de-DE" sz="2400" b="1" dirty="0" smtClean="0">
                <a:solidFill>
                  <a:schemeClr val="tx1"/>
                </a:solidFill>
                <a:cs typeface="Times New Roman" pitchFamily="18" charset="0"/>
              </a:rPr>
              <a:t>) i </a:t>
            </a:r>
            <a:r>
              <a:rPr lang="en-US" altLang="de-DE" sz="2400" b="1" dirty="0" err="1" smtClean="0">
                <a:solidFill>
                  <a:schemeClr val="tx1"/>
                </a:solidFill>
                <a:cs typeface="Times New Roman" pitchFamily="18" charset="0"/>
              </a:rPr>
              <a:t>permanenta</a:t>
            </a:r>
            <a:r>
              <a:rPr lang="en-US" altLang="de-DE" sz="2400" b="1" dirty="0" smtClean="0">
                <a:solidFill>
                  <a:schemeClr val="tx1"/>
                </a:solidFill>
                <a:cs typeface="Times New Roman" pitchFamily="18" charset="0"/>
              </a:rPr>
              <a:t> </a:t>
            </a:r>
            <a:r>
              <a:rPr lang="en-US" altLang="de-DE" sz="2400" b="1" dirty="0" err="1" smtClean="0">
                <a:solidFill>
                  <a:schemeClr val="tx1"/>
                </a:solidFill>
                <a:cs typeface="Times New Roman" pitchFamily="18" charset="0"/>
              </a:rPr>
              <a:t>vallar</a:t>
            </a:r>
            <a:r>
              <a:rPr lang="en-US" altLang="de-DE" sz="2400" b="1" dirty="0" smtClean="0">
                <a:solidFill>
                  <a:schemeClr val="tx1"/>
                </a:solidFill>
                <a:cs typeface="Times New Roman" pitchFamily="18" charset="0"/>
              </a:rPr>
              <a:t> i </a:t>
            </a:r>
            <a:r>
              <a:rPr lang="en-US" altLang="de-DE" sz="2400" b="1" dirty="0" err="1" smtClean="0">
                <a:solidFill>
                  <a:schemeClr val="tx1"/>
                </a:solidFill>
                <a:cs typeface="Times New Roman" pitchFamily="18" charset="0"/>
              </a:rPr>
              <a:t>olika</a:t>
            </a:r>
            <a:r>
              <a:rPr lang="en-US" altLang="de-DE" sz="2400" b="1" dirty="0" smtClean="0">
                <a:solidFill>
                  <a:schemeClr val="tx1"/>
                </a:solidFill>
                <a:cs typeface="Times New Roman" pitchFamily="18" charset="0"/>
              </a:rPr>
              <a:t> </a:t>
            </a:r>
            <a:r>
              <a:rPr lang="en-US" altLang="de-DE" sz="2400" b="1" dirty="0" err="1" smtClean="0">
                <a:solidFill>
                  <a:schemeClr val="tx1"/>
                </a:solidFill>
                <a:cs typeface="Times New Roman" pitchFamily="18" charset="0"/>
              </a:rPr>
              <a:t>områden</a:t>
            </a:r>
            <a:r>
              <a:rPr lang="en-US" altLang="de-DE" sz="2400" b="1" dirty="0" smtClean="0">
                <a:solidFill>
                  <a:schemeClr val="tx1"/>
                </a:solidFill>
                <a:cs typeface="Times New Roman" pitchFamily="18" charset="0"/>
              </a:rPr>
              <a:t> </a:t>
            </a:r>
            <a:r>
              <a:rPr lang="en-US" altLang="de-DE" sz="2400" b="1" dirty="0" err="1" smtClean="0">
                <a:solidFill>
                  <a:schemeClr val="tx1"/>
                </a:solidFill>
                <a:cs typeface="Times New Roman" pitchFamily="18" charset="0"/>
              </a:rPr>
              <a:t>i</a:t>
            </a:r>
            <a:r>
              <a:rPr lang="en-US" altLang="de-DE" sz="2400" b="1" dirty="0" smtClean="0">
                <a:solidFill>
                  <a:schemeClr val="tx1"/>
                </a:solidFill>
                <a:cs typeface="Times New Roman" pitchFamily="18" charset="0"/>
              </a:rPr>
              <a:t> </a:t>
            </a:r>
            <a:r>
              <a:rPr lang="en-US" altLang="de-DE" sz="2400" b="1" dirty="0" err="1" smtClean="0">
                <a:solidFill>
                  <a:schemeClr val="tx1"/>
                </a:solidFill>
                <a:cs typeface="Times New Roman" pitchFamily="18" charset="0"/>
              </a:rPr>
              <a:t>Tyskland</a:t>
            </a:r>
            <a:endParaRPr lang="de-DE" altLang="de-DE" sz="2400" b="1" dirty="0">
              <a:solidFill>
                <a:schemeClr val="tx1"/>
              </a:solidFill>
              <a:cs typeface="Times New Roman" pitchFamily="18" charset="0"/>
            </a:endParaRPr>
          </a:p>
        </p:txBody>
      </p:sp>
      <p:sp>
        <p:nvSpPr>
          <p:cNvPr id="6" name="Text Box 3"/>
          <p:cNvSpPr txBox="1">
            <a:spLocks noChangeArrowheads="1"/>
          </p:cNvSpPr>
          <p:nvPr/>
        </p:nvSpPr>
        <p:spPr bwMode="auto">
          <a:xfrm>
            <a:off x="6084888" y="6360278"/>
            <a:ext cx="28082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de-DE" altLang="de-DE" sz="1800" b="1" dirty="0" smtClean="0">
                <a:latin typeface="Arial" pitchFamily="34" charset="0"/>
                <a:cs typeface="Arial" pitchFamily="34" charset="0"/>
              </a:rPr>
              <a:t>(BFN, 2014)</a:t>
            </a:r>
            <a:endParaRPr lang="de-DE" altLang="de-DE" sz="1800" b="1" dirty="0">
              <a:latin typeface="Arial" pitchFamily="34" charset="0"/>
              <a:cs typeface="Arial" pitchFamily="34" charset="0"/>
            </a:endParaRPr>
          </a:p>
        </p:txBody>
      </p:sp>
      <p:grpSp>
        <p:nvGrpSpPr>
          <p:cNvPr id="7" name="Gruppieren 6"/>
          <p:cNvGrpSpPr/>
          <p:nvPr/>
        </p:nvGrpSpPr>
        <p:grpSpPr>
          <a:xfrm>
            <a:off x="467544" y="1057929"/>
            <a:ext cx="8161007" cy="5312366"/>
            <a:chOff x="467544" y="1057929"/>
            <a:chExt cx="8161007" cy="5312366"/>
          </a:xfrm>
        </p:grpSpPr>
        <p:grpSp>
          <p:nvGrpSpPr>
            <p:cNvPr id="3" name="Gruppieren 2"/>
            <p:cNvGrpSpPr/>
            <p:nvPr/>
          </p:nvGrpSpPr>
          <p:grpSpPr>
            <a:xfrm>
              <a:off x="467544" y="1057929"/>
              <a:ext cx="8161007" cy="5312366"/>
              <a:chOff x="467544" y="1057929"/>
              <a:chExt cx="8161007" cy="5312366"/>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544" y="1057929"/>
                <a:ext cx="8161007" cy="5302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539552" y="5723964"/>
                <a:ext cx="7920880" cy="646331"/>
              </a:xfrm>
              <a:prstGeom prst="rect">
                <a:avLst/>
              </a:prstGeom>
              <a:solidFill>
                <a:schemeClr val="bg1"/>
              </a:solidFill>
            </p:spPr>
            <p:txBody>
              <a:bodyPr wrap="square" rtlCol="0">
                <a:spAutoFit/>
              </a:bodyPr>
              <a:lstStyle/>
              <a:p>
                <a:r>
                  <a:rPr lang="en-US" dirty="0" err="1" smtClean="0">
                    <a:latin typeface="Arial" pitchFamily="34" charset="0"/>
                    <a:cs typeface="Arial" pitchFamily="34" charset="0"/>
                  </a:rPr>
                  <a:t>trender</a:t>
                </a:r>
                <a:r>
                  <a:rPr lang="en-US" dirty="0" smtClean="0">
                    <a:latin typeface="Arial" pitchFamily="34" charset="0"/>
                    <a:cs typeface="Arial" pitchFamily="34" charset="0"/>
                  </a:rPr>
                  <a:t>: = </a:t>
                </a:r>
                <a:r>
                  <a:rPr lang="en-US" dirty="0" err="1" smtClean="0">
                    <a:latin typeface="Arial" pitchFamily="34" charset="0"/>
                    <a:cs typeface="Arial" pitchFamily="34" charset="0"/>
                  </a:rPr>
                  <a:t>stabilt</a:t>
                </a:r>
                <a:r>
                  <a:rPr lang="en-US" dirty="0" smtClean="0">
                    <a:latin typeface="Arial" pitchFamily="34" charset="0"/>
                    <a:cs typeface="Arial" pitchFamily="34" charset="0"/>
                  </a:rPr>
                  <a:t>, + </a:t>
                </a:r>
                <a:r>
                  <a:rPr lang="en-US" dirty="0" err="1" smtClean="0">
                    <a:latin typeface="Arial" pitchFamily="34" charset="0"/>
                    <a:cs typeface="Arial" pitchFamily="34" charset="0"/>
                  </a:rPr>
                  <a:t>blir</a:t>
                </a:r>
                <a:r>
                  <a:rPr lang="en-US" dirty="0" smtClean="0">
                    <a:latin typeface="Arial" pitchFamily="34" charset="0"/>
                    <a:cs typeface="Arial" pitchFamily="34" charset="0"/>
                  </a:rPr>
                  <a:t> </a:t>
                </a:r>
                <a:r>
                  <a:rPr lang="en-US" dirty="0" err="1" smtClean="0">
                    <a:latin typeface="Arial" pitchFamily="34" charset="0"/>
                    <a:cs typeface="Arial" pitchFamily="34" charset="0"/>
                  </a:rPr>
                  <a:t>bättre</a:t>
                </a:r>
                <a:r>
                  <a:rPr lang="en-US" dirty="0" smtClean="0">
                    <a:latin typeface="Arial" pitchFamily="34" charset="0"/>
                    <a:cs typeface="Arial" pitchFamily="34" charset="0"/>
                  </a:rPr>
                  <a:t>, - </a:t>
                </a:r>
                <a:r>
                  <a:rPr lang="en-US" dirty="0" err="1" smtClean="0">
                    <a:latin typeface="Arial" pitchFamily="34" charset="0"/>
                    <a:cs typeface="Arial" pitchFamily="34" charset="0"/>
                  </a:rPr>
                  <a:t>blir</a:t>
                </a:r>
                <a:r>
                  <a:rPr lang="en-US" dirty="0" smtClean="0">
                    <a:latin typeface="Arial" pitchFamily="34" charset="0"/>
                    <a:cs typeface="Arial" pitchFamily="34" charset="0"/>
                  </a:rPr>
                  <a:t> </a:t>
                </a:r>
                <a:r>
                  <a:rPr lang="en-US" dirty="0" err="1" smtClean="0">
                    <a:latin typeface="Arial" pitchFamily="34" charset="0"/>
                    <a:cs typeface="Arial" pitchFamily="34" charset="0"/>
                  </a:rPr>
                  <a:t>sämre</a:t>
                </a:r>
                <a:r>
                  <a:rPr lang="en-US" dirty="0" smtClean="0">
                    <a:latin typeface="Arial" pitchFamily="34" charset="0"/>
                    <a:cs typeface="Arial" pitchFamily="34" charset="0"/>
                  </a:rPr>
                  <a:t>, ? </a:t>
                </a:r>
                <a:r>
                  <a:rPr lang="en-US" dirty="0" err="1" smtClean="0">
                    <a:latin typeface="Arial" pitchFamily="34" charset="0"/>
                    <a:cs typeface="Arial" pitchFamily="34" charset="0"/>
                  </a:rPr>
                  <a:t>okänt</a:t>
                </a:r>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grpSp>
        <p:sp>
          <p:nvSpPr>
            <p:cNvPr id="4" name="Rechteck 3"/>
            <p:cNvSpPr/>
            <p:nvPr/>
          </p:nvSpPr>
          <p:spPr>
            <a:xfrm>
              <a:off x="539552" y="1057929"/>
              <a:ext cx="7848872" cy="282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249713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7074" y="2098531"/>
            <a:ext cx="6502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4774" y="5914881"/>
            <a:ext cx="5262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5814724" y="5894243"/>
            <a:ext cx="2046287" cy="304800"/>
          </a:xfrm>
          <a:prstGeom prst="rect">
            <a:avLst/>
          </a:prstGeom>
          <a:noFill/>
        </p:spPr>
        <p:txBody>
          <a:bodyPr wrap="none">
            <a:spAutoFit/>
          </a:bodyPr>
          <a:lstStyle/>
          <a:p>
            <a:pPr>
              <a:defRPr/>
            </a:pPr>
            <a:r>
              <a:rPr lang="de-DE" sz="1400" dirty="0" err="1">
                <a:latin typeface="+mn-lt"/>
              </a:rPr>
              <a:t>sward</a:t>
            </a:r>
            <a:r>
              <a:rPr lang="de-DE" sz="1400" dirty="0">
                <a:latin typeface="+mn-lt"/>
              </a:rPr>
              <a:t> </a:t>
            </a:r>
            <a:r>
              <a:rPr lang="de-DE" sz="1400" dirty="0" err="1">
                <a:latin typeface="+mn-lt"/>
              </a:rPr>
              <a:t>height</a:t>
            </a:r>
            <a:r>
              <a:rPr lang="de-DE" sz="1400" dirty="0">
                <a:latin typeface="+mn-lt"/>
              </a:rPr>
              <a:t> </a:t>
            </a:r>
            <a:r>
              <a:rPr lang="de-DE" sz="1400" dirty="0" err="1">
                <a:latin typeface="+mn-lt"/>
              </a:rPr>
              <a:t>class</a:t>
            </a:r>
            <a:r>
              <a:rPr lang="de-DE" sz="1400" dirty="0">
                <a:latin typeface="+mn-lt"/>
              </a:rPr>
              <a:t> (cm)</a:t>
            </a:r>
          </a:p>
        </p:txBody>
      </p:sp>
      <p:sp>
        <p:nvSpPr>
          <p:cNvPr id="5" name="Text Box 5"/>
          <p:cNvSpPr txBox="1">
            <a:spLocks noChangeArrowheads="1"/>
          </p:cNvSpPr>
          <p:nvPr/>
        </p:nvSpPr>
        <p:spPr bwMode="auto">
          <a:xfrm rot="16200000">
            <a:off x="-897025" y="3684474"/>
            <a:ext cx="298886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800" dirty="0" smtClean="0">
                <a:latin typeface="Arial" pitchFamily="34" charset="0"/>
                <a:cs typeface="Arial" pitchFamily="34" charset="0"/>
              </a:rPr>
              <a:t>Antal </a:t>
            </a:r>
            <a:r>
              <a:rPr lang="de-DE" altLang="de-DE" sz="1800" dirty="0" err="1" smtClean="0">
                <a:latin typeface="Arial" pitchFamily="34" charset="0"/>
                <a:cs typeface="Arial" pitchFamily="34" charset="0"/>
              </a:rPr>
              <a:t>arter</a:t>
            </a:r>
            <a:r>
              <a:rPr lang="de-DE" altLang="de-DE" sz="1800" dirty="0" smtClean="0">
                <a:latin typeface="Arial" pitchFamily="34" charset="0"/>
                <a:cs typeface="Arial" pitchFamily="34" charset="0"/>
              </a:rPr>
              <a:t>/m²</a:t>
            </a:r>
            <a:endParaRPr lang="de-DE" altLang="de-DE" sz="1800" dirty="0">
              <a:latin typeface="Arial" pitchFamily="34" charset="0"/>
              <a:cs typeface="Arial" pitchFamily="34" charset="0"/>
            </a:endParaRPr>
          </a:p>
        </p:txBody>
      </p:sp>
      <p:sp>
        <p:nvSpPr>
          <p:cNvPr id="6" name="Text Box 6"/>
          <p:cNvSpPr txBox="1">
            <a:spLocks noChangeArrowheads="1"/>
          </p:cNvSpPr>
          <p:nvPr/>
        </p:nvSpPr>
        <p:spPr bwMode="auto">
          <a:xfrm>
            <a:off x="1957099" y="5973243"/>
            <a:ext cx="6769802"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800" dirty="0">
                <a:latin typeface="Arial" pitchFamily="34" charset="0"/>
                <a:cs typeface="Arial" pitchFamily="34" charset="0"/>
              </a:rPr>
              <a:t>0 – 6              6 – 12              &gt; 12      </a:t>
            </a:r>
            <a:r>
              <a:rPr lang="de-DE" altLang="de-DE" sz="1800" dirty="0" err="1" smtClean="0">
                <a:latin typeface="Arial" pitchFamily="34" charset="0"/>
                <a:cs typeface="Arial" pitchFamily="34" charset="0"/>
              </a:rPr>
              <a:t>beståndshöjd</a:t>
            </a:r>
            <a:r>
              <a:rPr lang="de-DE" altLang="de-DE" sz="1800" dirty="0" smtClean="0">
                <a:latin typeface="Arial" pitchFamily="34" charset="0"/>
                <a:cs typeface="Arial" pitchFamily="34" charset="0"/>
              </a:rPr>
              <a:t> </a:t>
            </a:r>
            <a:r>
              <a:rPr lang="de-DE" altLang="de-DE" sz="1800" dirty="0" err="1" smtClean="0">
                <a:latin typeface="Arial" pitchFamily="34" charset="0"/>
                <a:cs typeface="Arial" pitchFamily="34" charset="0"/>
              </a:rPr>
              <a:t>efter</a:t>
            </a:r>
            <a:r>
              <a:rPr lang="de-DE" altLang="de-DE" sz="1800" dirty="0" smtClean="0">
                <a:latin typeface="Arial" pitchFamily="34" charset="0"/>
                <a:cs typeface="Arial" pitchFamily="34" charset="0"/>
              </a:rPr>
              <a:t> bete, cm</a:t>
            </a:r>
            <a:endParaRPr lang="de-DE" altLang="de-DE" sz="1800" dirty="0">
              <a:latin typeface="Arial" pitchFamily="34" charset="0"/>
              <a:cs typeface="Arial" pitchFamily="34" charset="0"/>
            </a:endParaRPr>
          </a:p>
        </p:txBody>
      </p:sp>
      <p:sp>
        <p:nvSpPr>
          <p:cNvPr id="7" name="Text Box 3"/>
          <p:cNvSpPr txBox="1">
            <a:spLocks noChangeArrowheads="1"/>
          </p:cNvSpPr>
          <p:nvPr/>
        </p:nvSpPr>
        <p:spPr bwMode="auto">
          <a:xfrm>
            <a:off x="366729" y="570139"/>
            <a:ext cx="7154430"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hangingPunct="1">
              <a:spcBef>
                <a:spcPct val="0"/>
              </a:spcBef>
              <a:buFontTx/>
              <a:buNone/>
            </a:pPr>
            <a:r>
              <a:rPr lang="de-DE" altLang="de-DE" sz="2200" b="1" dirty="0" smtClean="0">
                <a:solidFill>
                  <a:schemeClr val="tx1"/>
                </a:solidFill>
                <a:cs typeface="Arial" pitchFamily="34" charset="0"/>
              </a:rPr>
              <a:t>Antal </a:t>
            </a:r>
            <a:r>
              <a:rPr lang="de-DE" altLang="de-DE" sz="2200" b="1" dirty="0" err="1" smtClean="0">
                <a:solidFill>
                  <a:schemeClr val="tx1"/>
                </a:solidFill>
                <a:cs typeface="Arial" pitchFamily="34" charset="0"/>
              </a:rPr>
              <a:t>arter</a:t>
            </a:r>
            <a:r>
              <a:rPr lang="de-DE" altLang="de-DE" sz="2200" b="1" dirty="0" smtClean="0">
                <a:solidFill>
                  <a:schemeClr val="tx1"/>
                </a:solidFill>
                <a:cs typeface="Arial" pitchFamily="34" charset="0"/>
              </a:rPr>
              <a:t> </a:t>
            </a:r>
            <a:r>
              <a:rPr lang="de-DE" altLang="de-DE" sz="2200" b="1" dirty="0" err="1" smtClean="0">
                <a:solidFill>
                  <a:schemeClr val="tx1"/>
                </a:solidFill>
                <a:cs typeface="Arial" pitchFamily="34" charset="0"/>
              </a:rPr>
              <a:t>vid</a:t>
            </a:r>
            <a:r>
              <a:rPr lang="de-DE" altLang="de-DE" sz="2200" b="1" dirty="0" smtClean="0">
                <a:solidFill>
                  <a:schemeClr val="tx1"/>
                </a:solidFill>
                <a:cs typeface="Arial" pitchFamily="34" charset="0"/>
              </a:rPr>
              <a:t> </a:t>
            </a:r>
            <a:r>
              <a:rPr lang="de-DE" altLang="de-DE" sz="2200" b="1" dirty="0" err="1" smtClean="0">
                <a:solidFill>
                  <a:schemeClr val="tx1"/>
                </a:solidFill>
                <a:cs typeface="Arial" pitchFamily="34" charset="0"/>
              </a:rPr>
              <a:t>olika</a:t>
            </a:r>
            <a:r>
              <a:rPr lang="de-DE" altLang="de-DE" sz="2200" b="1" dirty="0" smtClean="0">
                <a:solidFill>
                  <a:schemeClr val="tx1"/>
                </a:solidFill>
                <a:cs typeface="Arial" pitchFamily="34" charset="0"/>
              </a:rPr>
              <a:t> </a:t>
            </a:r>
            <a:r>
              <a:rPr lang="de-DE" altLang="de-DE" sz="2200" b="1" dirty="0" err="1" smtClean="0">
                <a:solidFill>
                  <a:schemeClr val="tx1"/>
                </a:solidFill>
                <a:cs typeface="Arial" pitchFamily="34" charset="0"/>
              </a:rPr>
              <a:t>hård</a:t>
            </a:r>
            <a:r>
              <a:rPr lang="de-DE" altLang="de-DE" sz="2200" b="1" dirty="0" smtClean="0">
                <a:solidFill>
                  <a:schemeClr val="tx1"/>
                </a:solidFill>
                <a:cs typeface="Arial" pitchFamily="34" charset="0"/>
              </a:rPr>
              <a:t> </a:t>
            </a:r>
            <a:r>
              <a:rPr lang="de-DE" altLang="de-DE" sz="2200" b="1" dirty="0" err="1" smtClean="0">
                <a:solidFill>
                  <a:schemeClr val="tx1"/>
                </a:solidFill>
                <a:cs typeface="Arial" pitchFamily="34" charset="0"/>
              </a:rPr>
              <a:t>avbetning</a:t>
            </a:r>
            <a:r>
              <a:rPr lang="de-DE" altLang="de-DE" sz="2200" b="1" dirty="0" smtClean="0">
                <a:solidFill>
                  <a:schemeClr val="tx1"/>
                </a:solidFill>
                <a:cs typeface="Arial" pitchFamily="34" charset="0"/>
              </a:rPr>
              <a:t> i </a:t>
            </a:r>
            <a:r>
              <a:rPr lang="de-DE" altLang="de-DE" sz="2200" b="1" dirty="0" err="1" smtClean="0">
                <a:solidFill>
                  <a:schemeClr val="tx1"/>
                </a:solidFill>
                <a:cs typeface="Arial" pitchFamily="34" charset="0"/>
              </a:rPr>
              <a:t>långtidsförsök</a:t>
            </a:r>
            <a:r>
              <a:rPr lang="de-DE" altLang="de-DE" sz="2200" b="1" dirty="0" smtClean="0">
                <a:solidFill>
                  <a:schemeClr val="tx1"/>
                </a:solidFill>
                <a:cs typeface="Arial" pitchFamily="34" charset="0"/>
              </a:rPr>
              <a:t> </a:t>
            </a:r>
            <a:r>
              <a:rPr lang="de-DE" altLang="de-DE" sz="2200" b="1" dirty="0" err="1" smtClean="0">
                <a:solidFill>
                  <a:schemeClr val="tx1"/>
                </a:solidFill>
                <a:cs typeface="Arial" pitchFamily="34" charset="0"/>
              </a:rPr>
              <a:t>med</a:t>
            </a:r>
            <a:r>
              <a:rPr lang="de-DE" altLang="de-DE" sz="2200" b="1" dirty="0" smtClean="0">
                <a:solidFill>
                  <a:schemeClr val="tx1"/>
                </a:solidFill>
                <a:cs typeface="Arial" pitchFamily="34" charset="0"/>
              </a:rPr>
              <a:t> </a:t>
            </a:r>
            <a:r>
              <a:rPr lang="de-DE" altLang="de-DE" sz="2200" b="1" dirty="0" err="1" smtClean="0">
                <a:solidFill>
                  <a:schemeClr val="tx1"/>
                </a:solidFill>
                <a:cs typeface="Arial" pitchFamily="34" charset="0"/>
              </a:rPr>
              <a:t>betande</a:t>
            </a:r>
            <a:r>
              <a:rPr lang="de-DE" altLang="de-DE" sz="2200" b="1" dirty="0" smtClean="0">
                <a:solidFill>
                  <a:schemeClr val="tx1"/>
                </a:solidFill>
                <a:cs typeface="Arial" pitchFamily="34" charset="0"/>
              </a:rPr>
              <a:t> </a:t>
            </a:r>
            <a:r>
              <a:rPr lang="de-DE" altLang="de-DE" sz="2200" b="1" dirty="0" err="1" smtClean="0">
                <a:solidFill>
                  <a:schemeClr val="tx1"/>
                </a:solidFill>
                <a:cs typeface="Arial" pitchFamily="34" charset="0"/>
              </a:rPr>
              <a:t>djur</a:t>
            </a:r>
            <a:endParaRPr lang="de-DE" altLang="de-DE" sz="2200" dirty="0">
              <a:solidFill>
                <a:schemeClr val="tx1"/>
              </a:solidFill>
              <a:cs typeface="Arial" pitchFamily="34" charset="0"/>
            </a:endParaRPr>
          </a:p>
        </p:txBody>
      </p:sp>
      <p:sp>
        <p:nvSpPr>
          <p:cNvPr id="8" name="Text Box 8"/>
          <p:cNvSpPr txBox="1">
            <a:spLocks noChangeArrowheads="1"/>
          </p:cNvSpPr>
          <p:nvPr/>
        </p:nvSpPr>
        <p:spPr bwMode="auto">
          <a:xfrm>
            <a:off x="6837867" y="4027055"/>
            <a:ext cx="22320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de-DE" altLang="de-DE" sz="1800" dirty="0">
                <a:latin typeface="Arial" pitchFamily="34" charset="0"/>
                <a:cs typeface="Arial" pitchFamily="34" charset="0"/>
              </a:rPr>
              <a:t>(</a:t>
            </a:r>
            <a:r>
              <a:rPr lang="de-DE" altLang="de-DE" sz="1600" dirty="0" err="1">
                <a:latin typeface="Arial" pitchFamily="34" charset="0"/>
                <a:cs typeface="Arial" pitchFamily="34" charset="0"/>
              </a:rPr>
              <a:t>Wrage</a:t>
            </a:r>
            <a:r>
              <a:rPr lang="de-DE" altLang="de-DE" sz="1600" dirty="0">
                <a:latin typeface="Arial" pitchFamily="34" charset="0"/>
                <a:cs typeface="Arial" pitchFamily="34" charset="0"/>
              </a:rPr>
              <a:t> </a:t>
            </a:r>
            <a:r>
              <a:rPr lang="de-DE" altLang="de-DE" sz="1600" i="1" dirty="0">
                <a:latin typeface="Arial" pitchFamily="34" charset="0"/>
                <a:cs typeface="Arial" pitchFamily="34" charset="0"/>
              </a:rPr>
              <a:t>et al</a:t>
            </a:r>
            <a:r>
              <a:rPr lang="de-DE" altLang="de-DE" sz="1600" dirty="0">
                <a:latin typeface="Arial" pitchFamily="34" charset="0"/>
                <a:cs typeface="Arial" pitchFamily="34" charset="0"/>
              </a:rPr>
              <a:t>. 2012, </a:t>
            </a:r>
            <a:r>
              <a:rPr lang="de-DE" altLang="de-DE" sz="1600" dirty="0" err="1">
                <a:latin typeface="Arial" pitchFamily="34" charset="0"/>
                <a:cs typeface="Arial" pitchFamily="34" charset="0"/>
              </a:rPr>
              <a:t>AEE</a:t>
            </a:r>
            <a:r>
              <a:rPr lang="de-DE" altLang="de-DE" sz="1600" dirty="0">
                <a:latin typeface="Arial" pitchFamily="34" charset="0"/>
                <a:cs typeface="Arial" pitchFamily="34" charset="0"/>
              </a:rPr>
              <a:t> 155, </a:t>
            </a:r>
            <a:r>
              <a:rPr lang="de-DE" altLang="de-DE" sz="1400" dirty="0">
                <a:latin typeface="Arial" pitchFamily="34" charset="0"/>
                <a:cs typeface="Arial" pitchFamily="34" charset="0"/>
              </a:rPr>
              <a:t>111-116</a:t>
            </a:r>
            <a:r>
              <a:rPr lang="de-DE" altLang="de-DE" sz="1600" dirty="0">
                <a:latin typeface="Arial" pitchFamily="34" charset="0"/>
                <a:cs typeface="Arial" pitchFamily="34" charset="0"/>
              </a:rPr>
              <a:t>)</a:t>
            </a:r>
          </a:p>
        </p:txBody>
      </p:sp>
    </p:spTree>
    <p:extLst>
      <p:ext uri="{BB962C8B-B14F-4D97-AF65-F5344CB8AC3E}">
        <p14:creationId xmlns:p14="http://schemas.microsoft.com/office/powerpoint/2010/main" val="293490859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2149" y="1289050"/>
            <a:ext cx="6769100" cy="4516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6084888" y="6126163"/>
            <a:ext cx="28082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de-DE" altLang="de-DE" sz="1600" dirty="0">
                <a:latin typeface="Arial" pitchFamily="34" charset="0"/>
                <a:cs typeface="Arial" pitchFamily="34" charset="0"/>
              </a:rPr>
              <a:t>(</a:t>
            </a:r>
            <a:r>
              <a:rPr lang="de-DE" altLang="de-DE" sz="1600" dirty="0" err="1">
                <a:latin typeface="Arial" pitchFamily="34" charset="0"/>
                <a:cs typeface="Arial" pitchFamily="34" charset="0"/>
              </a:rPr>
              <a:t>Jerrentrup</a:t>
            </a:r>
            <a:r>
              <a:rPr lang="de-DE" altLang="de-DE" sz="1600" dirty="0">
                <a:latin typeface="Arial" pitchFamily="34" charset="0"/>
                <a:cs typeface="Arial" pitchFamily="34" charset="0"/>
              </a:rPr>
              <a:t> </a:t>
            </a:r>
            <a:r>
              <a:rPr lang="de-DE" altLang="de-DE" sz="1600" i="1" dirty="0">
                <a:latin typeface="Arial" pitchFamily="34" charset="0"/>
                <a:cs typeface="Arial" pitchFamily="34" charset="0"/>
              </a:rPr>
              <a:t>et al</a:t>
            </a:r>
            <a:r>
              <a:rPr lang="de-DE" altLang="de-DE" sz="1600" dirty="0">
                <a:latin typeface="Arial" pitchFamily="34" charset="0"/>
                <a:cs typeface="Arial" pitchFamily="34" charset="0"/>
              </a:rPr>
              <a:t>. 2014, </a:t>
            </a:r>
            <a:r>
              <a:rPr lang="de-DE" altLang="de-DE" sz="1600" dirty="0" err="1">
                <a:latin typeface="Arial" pitchFamily="34" charset="0"/>
                <a:cs typeface="Arial" pitchFamily="34" charset="0"/>
              </a:rPr>
              <a:t>JApplEcol</a:t>
            </a:r>
            <a:r>
              <a:rPr lang="de-DE" altLang="de-DE" sz="1600" dirty="0">
                <a:latin typeface="Arial" pitchFamily="34" charset="0"/>
                <a:cs typeface="Arial" pitchFamily="34" charset="0"/>
              </a:rPr>
              <a:t> 51, 968-977 </a:t>
            </a:r>
          </a:p>
        </p:txBody>
      </p:sp>
      <p:sp>
        <p:nvSpPr>
          <p:cNvPr id="4" name="Text Box 4"/>
          <p:cNvSpPr txBox="1">
            <a:spLocks noChangeArrowheads="1"/>
          </p:cNvSpPr>
          <p:nvPr/>
        </p:nvSpPr>
        <p:spPr bwMode="auto">
          <a:xfrm>
            <a:off x="27296" y="386480"/>
            <a:ext cx="770572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de-DE" sz="2200" b="1" dirty="0" err="1" smtClean="0">
                <a:latin typeface="Arial" pitchFamily="34" charset="0"/>
                <a:cs typeface="Arial" pitchFamily="34" charset="0"/>
              </a:rPr>
              <a:t>Antal</a:t>
            </a:r>
            <a:r>
              <a:rPr lang="en-US" altLang="de-DE" sz="2200" b="1" dirty="0" smtClean="0">
                <a:latin typeface="Arial" pitchFamily="34" charset="0"/>
                <a:cs typeface="Arial" pitchFamily="34" charset="0"/>
              </a:rPr>
              <a:t> </a:t>
            </a:r>
            <a:r>
              <a:rPr lang="en-US" altLang="de-DE" sz="2200" b="1" dirty="0" err="1" smtClean="0">
                <a:latin typeface="Arial" pitchFamily="34" charset="0"/>
                <a:cs typeface="Arial" pitchFamily="34" charset="0"/>
              </a:rPr>
              <a:t>fjärilsarter</a:t>
            </a:r>
            <a:r>
              <a:rPr lang="en-US" altLang="de-DE" sz="2200" b="1" dirty="0" smtClean="0">
                <a:latin typeface="Arial" pitchFamily="34" charset="0"/>
                <a:cs typeface="Arial" pitchFamily="34" charset="0"/>
              </a:rPr>
              <a:t> i relation till </a:t>
            </a:r>
            <a:r>
              <a:rPr lang="en-US" altLang="de-DE" sz="2200" b="1" dirty="0" err="1" smtClean="0">
                <a:latin typeface="Arial" pitchFamily="34" charset="0"/>
                <a:cs typeface="Arial" pitchFamily="34" charset="0"/>
              </a:rPr>
              <a:t>olika</a:t>
            </a:r>
            <a:r>
              <a:rPr lang="en-US" altLang="de-DE" sz="2200" b="1" dirty="0" smtClean="0">
                <a:latin typeface="Arial" pitchFamily="34" charset="0"/>
                <a:cs typeface="Arial" pitchFamily="34" charset="0"/>
              </a:rPr>
              <a:t> </a:t>
            </a:r>
            <a:r>
              <a:rPr lang="en-US" altLang="de-DE" sz="2200" b="1" dirty="0" err="1" smtClean="0">
                <a:latin typeface="Arial" pitchFamily="34" charset="0"/>
                <a:cs typeface="Arial" pitchFamily="34" charset="0"/>
              </a:rPr>
              <a:t>hård</a:t>
            </a:r>
            <a:r>
              <a:rPr lang="en-US" altLang="de-DE" sz="2200" b="1" dirty="0" smtClean="0">
                <a:latin typeface="Arial" pitchFamily="34" charset="0"/>
                <a:cs typeface="Arial" pitchFamily="34" charset="0"/>
              </a:rPr>
              <a:t> </a:t>
            </a:r>
            <a:r>
              <a:rPr lang="en-US" altLang="de-DE" sz="2200" b="1" dirty="0" err="1" smtClean="0">
                <a:latin typeface="Arial" pitchFamily="34" charset="0"/>
                <a:cs typeface="Arial" pitchFamily="34" charset="0"/>
              </a:rPr>
              <a:t>avbetning</a:t>
            </a:r>
            <a:endParaRPr lang="de-DE" altLang="de-DE" sz="2200" b="1" dirty="0">
              <a:latin typeface="Arial" pitchFamily="34" charset="0"/>
              <a:cs typeface="Arial" pitchFamily="34" charset="0"/>
            </a:endParaRPr>
          </a:p>
        </p:txBody>
      </p:sp>
    </p:spTree>
    <p:extLst>
      <p:ext uri="{BB962C8B-B14F-4D97-AF65-F5344CB8AC3E}">
        <p14:creationId xmlns:p14="http://schemas.microsoft.com/office/powerpoint/2010/main" val="688565511"/>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261" y="2139039"/>
            <a:ext cx="4119704" cy="402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9499" y="2139039"/>
            <a:ext cx="3783445" cy="454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5"/>
          <p:cNvSpPr>
            <a:spLocks noChangeArrowheads="1"/>
          </p:cNvSpPr>
          <p:nvPr/>
        </p:nvSpPr>
        <p:spPr bwMode="auto">
          <a:xfrm>
            <a:off x="238333" y="527115"/>
            <a:ext cx="7172401"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eaLnBrk="1" hangingPunct="1">
              <a:spcBef>
                <a:spcPct val="0"/>
              </a:spcBef>
              <a:buFontTx/>
              <a:buNone/>
            </a:pPr>
            <a:r>
              <a:rPr lang="de-DE" altLang="de-DE" b="1" dirty="0" smtClean="0">
                <a:solidFill>
                  <a:schemeClr val="tx1"/>
                </a:solidFill>
                <a:cs typeface="Arial" charset="0"/>
              </a:rPr>
              <a:t>Antal </a:t>
            </a:r>
            <a:r>
              <a:rPr lang="de-DE" altLang="de-DE" b="1" dirty="0" err="1" smtClean="0">
                <a:solidFill>
                  <a:schemeClr val="tx1"/>
                </a:solidFill>
                <a:cs typeface="Arial" charset="0"/>
              </a:rPr>
              <a:t>växtarter</a:t>
            </a:r>
            <a:r>
              <a:rPr lang="de-DE" altLang="de-DE" b="1" dirty="0" smtClean="0">
                <a:solidFill>
                  <a:schemeClr val="tx1"/>
                </a:solidFill>
                <a:cs typeface="Arial" charset="0"/>
              </a:rPr>
              <a:t> </a:t>
            </a:r>
            <a:r>
              <a:rPr lang="de-DE" altLang="de-DE" b="1" dirty="0" err="1" smtClean="0">
                <a:solidFill>
                  <a:schemeClr val="tx1"/>
                </a:solidFill>
                <a:cs typeface="Arial" charset="0"/>
              </a:rPr>
              <a:t>vid</a:t>
            </a:r>
            <a:r>
              <a:rPr lang="de-DE" altLang="de-DE" b="1" dirty="0" smtClean="0">
                <a:solidFill>
                  <a:schemeClr val="tx1"/>
                </a:solidFill>
                <a:cs typeface="Arial" charset="0"/>
              </a:rPr>
              <a:t> </a:t>
            </a:r>
            <a:r>
              <a:rPr lang="de-DE" altLang="de-DE" b="1" dirty="0" err="1" smtClean="0">
                <a:solidFill>
                  <a:schemeClr val="tx1"/>
                </a:solidFill>
                <a:cs typeface="Arial" charset="0"/>
              </a:rPr>
              <a:t>olika</a:t>
            </a:r>
            <a:r>
              <a:rPr lang="de-DE" altLang="de-DE" b="1" dirty="0" smtClean="0">
                <a:solidFill>
                  <a:schemeClr val="tx1"/>
                </a:solidFill>
                <a:cs typeface="Arial" charset="0"/>
              </a:rPr>
              <a:t> </a:t>
            </a:r>
            <a:r>
              <a:rPr lang="de-DE" altLang="de-DE" b="1" dirty="0" err="1" smtClean="0">
                <a:solidFill>
                  <a:schemeClr val="tx1"/>
                </a:solidFill>
                <a:cs typeface="Arial" charset="0"/>
              </a:rPr>
              <a:t>hård</a:t>
            </a:r>
            <a:r>
              <a:rPr lang="de-DE" altLang="de-DE" b="1" dirty="0" smtClean="0">
                <a:solidFill>
                  <a:schemeClr val="tx1"/>
                </a:solidFill>
                <a:cs typeface="Arial" charset="0"/>
              </a:rPr>
              <a:t> </a:t>
            </a:r>
            <a:r>
              <a:rPr lang="de-DE" altLang="de-DE" b="1" dirty="0" err="1" smtClean="0">
                <a:solidFill>
                  <a:schemeClr val="tx1"/>
                </a:solidFill>
                <a:cs typeface="Arial" charset="0"/>
              </a:rPr>
              <a:t>avbetning</a:t>
            </a:r>
            <a:r>
              <a:rPr lang="de-DE" altLang="de-DE" b="1" dirty="0" smtClean="0">
                <a:solidFill>
                  <a:schemeClr val="tx1"/>
                </a:solidFill>
                <a:cs typeface="Arial" charset="0"/>
              </a:rPr>
              <a:t> i Sachen (</a:t>
            </a:r>
            <a:r>
              <a:rPr lang="de-DE" altLang="de-DE" b="1" dirty="0" err="1" smtClean="0">
                <a:solidFill>
                  <a:schemeClr val="tx1"/>
                </a:solidFill>
                <a:cs typeface="Arial" charset="0"/>
              </a:rPr>
              <a:t>Tyskland</a:t>
            </a:r>
            <a:r>
              <a:rPr lang="de-DE" altLang="de-DE" b="1" dirty="0" smtClean="0">
                <a:solidFill>
                  <a:schemeClr val="tx1"/>
                </a:solidFill>
                <a:cs typeface="Arial" charset="0"/>
              </a:rPr>
              <a:t>)</a:t>
            </a:r>
          </a:p>
          <a:p>
            <a:pPr eaLnBrk="1" hangingPunct="1">
              <a:spcBef>
                <a:spcPct val="0"/>
              </a:spcBef>
              <a:buFontTx/>
              <a:buNone/>
            </a:pPr>
            <a:r>
              <a:rPr lang="de-DE" altLang="de-DE" dirty="0" err="1" smtClean="0">
                <a:solidFill>
                  <a:schemeClr val="tx1"/>
                </a:solidFill>
                <a:cs typeface="Arial" charset="0"/>
              </a:rPr>
              <a:t>På</a:t>
            </a:r>
            <a:r>
              <a:rPr lang="de-DE" altLang="de-DE" dirty="0" smtClean="0">
                <a:solidFill>
                  <a:schemeClr val="tx1"/>
                </a:solidFill>
                <a:cs typeface="Arial" charset="0"/>
              </a:rPr>
              <a:t> </a:t>
            </a:r>
            <a:r>
              <a:rPr lang="de-DE" altLang="de-DE" dirty="0" err="1" smtClean="0">
                <a:solidFill>
                  <a:schemeClr val="tx1"/>
                </a:solidFill>
                <a:cs typeface="Arial" charset="0"/>
              </a:rPr>
              <a:t>gårdsnivå</a:t>
            </a:r>
            <a:r>
              <a:rPr lang="de-DE" altLang="de-DE" dirty="0" smtClean="0">
                <a:solidFill>
                  <a:schemeClr val="tx1"/>
                </a:solidFill>
                <a:cs typeface="Arial" charset="0"/>
              </a:rPr>
              <a:t> </a:t>
            </a:r>
            <a:r>
              <a:rPr lang="de-DE" altLang="de-DE" dirty="0" err="1" smtClean="0">
                <a:solidFill>
                  <a:schemeClr val="tx1"/>
                </a:solidFill>
                <a:cs typeface="Arial" charset="0"/>
              </a:rPr>
              <a:t>till</a:t>
            </a:r>
            <a:r>
              <a:rPr lang="de-DE" altLang="de-DE" dirty="0" smtClean="0">
                <a:solidFill>
                  <a:schemeClr val="tx1"/>
                </a:solidFill>
                <a:cs typeface="Arial" charset="0"/>
              </a:rPr>
              <a:t> </a:t>
            </a:r>
            <a:r>
              <a:rPr lang="de-DE" altLang="de-DE" dirty="0" err="1" smtClean="0">
                <a:solidFill>
                  <a:schemeClr val="tx1"/>
                </a:solidFill>
                <a:cs typeface="Arial" charset="0"/>
              </a:rPr>
              <a:t>vänster</a:t>
            </a:r>
            <a:r>
              <a:rPr lang="de-DE" altLang="de-DE" dirty="0" smtClean="0">
                <a:solidFill>
                  <a:schemeClr val="tx1"/>
                </a:solidFill>
                <a:cs typeface="Arial" charset="0"/>
              </a:rPr>
              <a:t> och </a:t>
            </a:r>
            <a:r>
              <a:rPr lang="de-DE" altLang="de-DE" dirty="0" err="1" smtClean="0">
                <a:solidFill>
                  <a:schemeClr val="tx1"/>
                </a:solidFill>
                <a:cs typeface="Arial" charset="0"/>
              </a:rPr>
              <a:t>på</a:t>
            </a:r>
            <a:r>
              <a:rPr lang="de-DE" altLang="de-DE" dirty="0" smtClean="0">
                <a:solidFill>
                  <a:schemeClr val="tx1"/>
                </a:solidFill>
                <a:cs typeface="Arial" charset="0"/>
              </a:rPr>
              <a:t> </a:t>
            </a:r>
            <a:r>
              <a:rPr lang="de-DE" altLang="de-DE" dirty="0" err="1" smtClean="0">
                <a:solidFill>
                  <a:schemeClr val="tx1"/>
                </a:solidFill>
                <a:cs typeface="Arial" charset="0"/>
              </a:rPr>
              <a:t>fållanivå</a:t>
            </a:r>
            <a:r>
              <a:rPr lang="de-DE" altLang="de-DE" dirty="0" smtClean="0">
                <a:solidFill>
                  <a:schemeClr val="tx1"/>
                </a:solidFill>
                <a:cs typeface="Arial" charset="0"/>
              </a:rPr>
              <a:t> </a:t>
            </a:r>
            <a:r>
              <a:rPr lang="de-DE" altLang="de-DE" dirty="0" err="1" smtClean="0">
                <a:solidFill>
                  <a:schemeClr val="tx1"/>
                </a:solidFill>
                <a:cs typeface="Arial" charset="0"/>
              </a:rPr>
              <a:t>till</a:t>
            </a:r>
            <a:r>
              <a:rPr lang="de-DE" altLang="de-DE" dirty="0" smtClean="0">
                <a:solidFill>
                  <a:schemeClr val="tx1"/>
                </a:solidFill>
                <a:cs typeface="Arial" charset="0"/>
              </a:rPr>
              <a:t> </a:t>
            </a:r>
            <a:r>
              <a:rPr lang="de-DE" altLang="de-DE" dirty="0" err="1" smtClean="0">
                <a:solidFill>
                  <a:schemeClr val="tx1"/>
                </a:solidFill>
                <a:cs typeface="Arial" charset="0"/>
              </a:rPr>
              <a:t>höger</a:t>
            </a:r>
            <a:endParaRPr lang="de-DE" altLang="de-DE" dirty="0" smtClean="0">
              <a:solidFill>
                <a:schemeClr val="tx1"/>
              </a:solidFill>
              <a:cs typeface="Arial" charset="0"/>
            </a:endParaRPr>
          </a:p>
          <a:p>
            <a:pPr eaLnBrk="1" hangingPunct="1">
              <a:spcBef>
                <a:spcPct val="0"/>
              </a:spcBef>
              <a:buFontTx/>
              <a:buNone/>
            </a:pPr>
            <a:r>
              <a:rPr lang="de-DE" altLang="de-DE" sz="1600" dirty="0" smtClean="0">
                <a:solidFill>
                  <a:schemeClr val="tx1"/>
                </a:solidFill>
                <a:cs typeface="Arial" charset="0"/>
              </a:rPr>
              <a:t>(</a:t>
            </a:r>
            <a:r>
              <a:rPr lang="de-DE" altLang="de-DE" sz="1600" dirty="0" err="1">
                <a:solidFill>
                  <a:schemeClr val="tx1"/>
                </a:solidFill>
                <a:cs typeface="Arial" charset="0"/>
              </a:rPr>
              <a:t>Breitsameter</a:t>
            </a:r>
            <a:r>
              <a:rPr lang="de-DE" altLang="de-DE" sz="1600" dirty="0">
                <a:solidFill>
                  <a:schemeClr val="tx1"/>
                </a:solidFill>
                <a:cs typeface="Arial" charset="0"/>
              </a:rPr>
              <a:t> &amp; Isselstein </a:t>
            </a:r>
            <a:r>
              <a:rPr lang="de-DE" altLang="de-DE" sz="1600" dirty="0" smtClean="0">
                <a:solidFill>
                  <a:schemeClr val="tx1"/>
                </a:solidFill>
                <a:cs typeface="Arial" charset="0"/>
              </a:rPr>
              <a:t>2015, </a:t>
            </a:r>
            <a:r>
              <a:rPr lang="de-DE" altLang="de-DE" sz="1600" dirty="0" err="1" smtClean="0">
                <a:solidFill>
                  <a:schemeClr val="tx1"/>
                </a:solidFill>
                <a:cs typeface="Arial" charset="0"/>
              </a:rPr>
              <a:t>GraslSciEur</a:t>
            </a:r>
            <a:r>
              <a:rPr lang="de-DE" altLang="de-DE" sz="1600" dirty="0">
                <a:solidFill>
                  <a:schemeClr val="tx1"/>
                </a:solidFill>
                <a:cs typeface="Arial" charset="0"/>
              </a:rPr>
              <a:t> </a:t>
            </a:r>
            <a:r>
              <a:rPr lang="de-DE" altLang="de-DE" sz="1600" dirty="0" smtClean="0">
                <a:solidFill>
                  <a:schemeClr val="tx1"/>
                </a:solidFill>
                <a:cs typeface="Arial" charset="0"/>
              </a:rPr>
              <a:t> 20, 172-174)</a:t>
            </a:r>
            <a:endParaRPr lang="de-DE" altLang="de-DE" sz="1600" dirty="0">
              <a:solidFill>
                <a:schemeClr val="tx1"/>
              </a:solidFill>
              <a:cs typeface="Arial" charset="0"/>
            </a:endParaRPr>
          </a:p>
        </p:txBody>
      </p:sp>
      <p:sp>
        <p:nvSpPr>
          <p:cNvPr id="5" name="Rektangel 4"/>
          <p:cNvSpPr/>
          <p:nvPr/>
        </p:nvSpPr>
        <p:spPr>
          <a:xfrm>
            <a:off x="4429172" y="3244334"/>
            <a:ext cx="285656" cy="369332"/>
          </a:xfrm>
          <a:prstGeom prst="rect">
            <a:avLst/>
          </a:prstGeom>
        </p:spPr>
        <p:txBody>
          <a:bodyPr wrap="none">
            <a:spAutoFit/>
          </a:bodyPr>
          <a:lstStyle/>
          <a:p>
            <a:r>
              <a:rPr lang="de-DE" altLang="de-DE" b="1" dirty="0">
                <a:solidFill>
                  <a:srgbClr val="000099"/>
                </a:solidFill>
                <a:cs typeface="Arial" pitchFamily="34" charset="0"/>
              </a:rPr>
              <a:t>“</a:t>
            </a:r>
            <a:endParaRPr lang="sv-SE" dirty="0"/>
          </a:p>
        </p:txBody>
      </p:sp>
    </p:spTree>
    <p:extLst>
      <p:ext uri="{BB962C8B-B14F-4D97-AF65-F5344CB8AC3E}">
        <p14:creationId xmlns:p14="http://schemas.microsoft.com/office/powerpoint/2010/main" val="185949824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Aft>
                <a:spcPct val="20000"/>
              </a:spcAft>
              <a:buFontTx/>
              <a:buNone/>
            </a:pPr>
            <a:r>
              <a:rPr lang="en-US" altLang="de-DE" sz="2400" b="1" u="sng" dirty="0" err="1" smtClean="0">
                <a:solidFill>
                  <a:srgbClr val="000000"/>
                </a:solidFill>
                <a:cs typeface="Times New Roman" pitchFamily="18" charset="0"/>
              </a:rPr>
              <a:t>Ekosystemtjänster</a:t>
            </a:r>
            <a:r>
              <a:rPr lang="en-US" altLang="de-DE" sz="2400" b="1" u="sng" dirty="0" smtClean="0">
                <a:solidFill>
                  <a:srgbClr val="000000"/>
                </a:solidFill>
                <a:cs typeface="Times New Roman" pitchFamily="18" charset="0"/>
              </a:rPr>
              <a:t> </a:t>
            </a:r>
            <a:r>
              <a:rPr lang="en-US" altLang="de-DE" sz="2400" b="1" u="sng" dirty="0" err="1" smtClean="0">
                <a:solidFill>
                  <a:srgbClr val="000000"/>
                </a:solidFill>
                <a:cs typeface="Times New Roman" pitchFamily="18" charset="0"/>
              </a:rPr>
              <a:t>från</a:t>
            </a:r>
            <a:r>
              <a:rPr lang="en-US" altLang="de-DE" sz="2400" b="1" u="sng" dirty="0" smtClean="0">
                <a:solidFill>
                  <a:srgbClr val="000000"/>
                </a:solidFill>
                <a:cs typeface="Times New Roman" pitchFamily="18" charset="0"/>
              </a:rPr>
              <a:t> </a:t>
            </a:r>
            <a:r>
              <a:rPr lang="en-US" altLang="de-DE" sz="2400" b="1" u="sng" dirty="0" err="1" smtClean="0">
                <a:solidFill>
                  <a:srgbClr val="000000"/>
                </a:solidFill>
                <a:cs typeface="Times New Roman" pitchFamily="18" charset="0"/>
              </a:rPr>
              <a:t>vall</a:t>
            </a:r>
            <a:r>
              <a:rPr lang="en-US" altLang="de-DE" sz="2400" b="1" u="sng" dirty="0" smtClean="0">
                <a:solidFill>
                  <a:srgbClr val="000000"/>
                </a:solidFill>
                <a:cs typeface="Times New Roman" pitchFamily="18" charset="0"/>
              </a:rPr>
              <a:t> – </a:t>
            </a:r>
            <a:r>
              <a:rPr lang="en-US" altLang="de-DE" sz="2400" b="1" u="sng" dirty="0">
                <a:solidFill>
                  <a:srgbClr val="000000"/>
                </a:solidFill>
                <a:cs typeface="Times New Roman" pitchFamily="18" charset="0"/>
              </a:rPr>
              <a:t>‘The big five</a:t>
            </a:r>
            <a:r>
              <a:rPr lang="en-US" altLang="de-DE" sz="2400" b="1" u="sng" dirty="0" smtClean="0">
                <a:solidFill>
                  <a:srgbClr val="000000"/>
                </a:solidFill>
                <a:cs typeface="Times New Roman" pitchFamily="18" charset="0"/>
              </a:rPr>
              <a:t>’</a:t>
            </a:r>
            <a:endParaRPr lang="en-US" altLang="de-DE" sz="2400" b="1" u="sng" dirty="0">
              <a:solidFill>
                <a:srgbClr val="000000"/>
              </a:solidFill>
              <a:cs typeface="Times New Roman" pitchFamily="18" charset="0"/>
            </a:endParaRPr>
          </a:p>
          <a:p>
            <a:pPr eaLnBrk="1" fontAlgn="base" hangingPunct="1">
              <a:spcAft>
                <a:spcPct val="20000"/>
              </a:spcAft>
              <a:buFontTx/>
              <a:buAutoNum type="arabicPeriod"/>
            </a:pPr>
            <a:r>
              <a:rPr lang="en-US" altLang="de-DE" sz="1800" b="1" dirty="0" err="1" smtClean="0">
                <a:solidFill>
                  <a:srgbClr val="000000"/>
                </a:solidFill>
                <a:cs typeface="Times New Roman" pitchFamily="18" charset="0"/>
              </a:rPr>
              <a:t>Produktion</a:t>
            </a:r>
            <a:endParaRPr lang="en-US" altLang="de-DE" sz="1800" b="1" dirty="0">
              <a:solidFill>
                <a:srgbClr val="000000"/>
              </a:solidFill>
              <a:cs typeface="Times New Roman" pitchFamily="18" charset="0"/>
            </a:endParaRPr>
          </a:p>
          <a:p>
            <a:pPr eaLnBrk="1" fontAlgn="base" hangingPunct="1">
              <a:spcAft>
                <a:spcPct val="20000"/>
              </a:spcAft>
              <a:buFontTx/>
              <a:buAutoNum type="arabicPeriod"/>
            </a:pPr>
            <a:r>
              <a:rPr lang="en-US" altLang="de-DE" sz="1800" b="1" dirty="0" err="1" smtClean="0">
                <a:solidFill>
                  <a:srgbClr val="000000"/>
                </a:solidFill>
                <a:cs typeface="Times New Roman" pitchFamily="18" charset="0"/>
              </a:rPr>
              <a:t>Biologisk</a:t>
            </a:r>
            <a:r>
              <a:rPr lang="en-US" altLang="de-DE" sz="1800" b="1" dirty="0" smtClean="0">
                <a:solidFill>
                  <a:srgbClr val="000000"/>
                </a:solidFill>
                <a:cs typeface="Times New Roman" pitchFamily="18" charset="0"/>
              </a:rPr>
              <a:t> </a:t>
            </a:r>
            <a:r>
              <a:rPr lang="en-US" altLang="de-DE" sz="1800" b="1" dirty="0" err="1" smtClean="0">
                <a:solidFill>
                  <a:srgbClr val="000000"/>
                </a:solidFill>
                <a:cs typeface="Times New Roman" pitchFamily="18" charset="0"/>
              </a:rPr>
              <a:t>mångfald</a:t>
            </a:r>
            <a:endParaRPr lang="en-US" altLang="de-DE" sz="1800" b="1" dirty="0">
              <a:solidFill>
                <a:srgbClr val="000000"/>
              </a:solidFill>
              <a:cs typeface="Times New Roman" pitchFamily="18" charset="0"/>
            </a:endParaRPr>
          </a:p>
          <a:p>
            <a:pPr eaLnBrk="1" fontAlgn="base" hangingPunct="1">
              <a:spcAft>
                <a:spcPct val="20000"/>
              </a:spcAft>
              <a:buFontTx/>
              <a:buAutoNum type="arabicPeriod"/>
            </a:pPr>
            <a:r>
              <a:rPr lang="en-US" altLang="de-DE" sz="1800" b="1" u="sng" dirty="0" err="1" smtClean="0">
                <a:solidFill>
                  <a:srgbClr val="000000"/>
                </a:solidFill>
                <a:cs typeface="Times New Roman" pitchFamily="18" charset="0"/>
              </a:rPr>
              <a:t>Klimat</a:t>
            </a:r>
            <a:endParaRPr lang="en-US" altLang="de-DE" sz="1800" b="1" u="sng" dirty="0">
              <a:solidFill>
                <a:srgbClr val="000000"/>
              </a:solidFill>
              <a:cs typeface="Times New Roman" pitchFamily="18" charset="0"/>
            </a:endParaRPr>
          </a:p>
          <a:p>
            <a:pPr eaLnBrk="1" fontAlgn="base" hangingPunct="1">
              <a:spcAft>
                <a:spcPct val="20000"/>
              </a:spcAft>
              <a:buFontTx/>
              <a:buAutoNum type="arabicPeriod"/>
            </a:pPr>
            <a:r>
              <a:rPr lang="en-US" altLang="de-DE" sz="1800" b="1" dirty="0" err="1" smtClean="0">
                <a:solidFill>
                  <a:srgbClr val="000000"/>
                </a:solidFill>
                <a:cs typeface="Times New Roman" pitchFamily="18" charset="0"/>
              </a:rPr>
              <a:t>Kultur</a:t>
            </a:r>
            <a:endParaRPr lang="en-US" altLang="de-DE" sz="1800" b="1" dirty="0">
              <a:solidFill>
                <a:srgbClr val="000000"/>
              </a:solidFill>
              <a:cs typeface="Times New Roman" pitchFamily="18" charset="0"/>
            </a:endParaRPr>
          </a:p>
          <a:p>
            <a:pPr eaLnBrk="1" fontAlgn="base" hangingPunct="1">
              <a:spcAft>
                <a:spcPct val="20000"/>
              </a:spcAft>
              <a:buFontTx/>
              <a:buAutoNum type="arabicPeriod"/>
            </a:pPr>
            <a:r>
              <a:rPr lang="en-US" altLang="de-DE" sz="1800" b="1" dirty="0" err="1" smtClean="0">
                <a:solidFill>
                  <a:srgbClr val="000000"/>
                </a:solidFill>
                <a:cs typeface="Times New Roman" pitchFamily="18" charset="0"/>
              </a:rPr>
              <a:t>Vatten</a:t>
            </a:r>
            <a:endParaRPr lang="de-DE" altLang="de-DE" sz="1800" b="1" dirty="0">
              <a:solidFill>
                <a:srgbClr val="000000"/>
              </a:solidFill>
              <a:cs typeface="Times New Roman" pitchFamily="18" charset="0"/>
            </a:endParaRPr>
          </a:p>
        </p:txBody>
      </p:sp>
      <p:sp>
        <p:nvSpPr>
          <p:cNvPr id="13" name="Text Box 6"/>
          <p:cNvSpPr txBox="1">
            <a:spLocks noChangeArrowheads="1"/>
          </p:cNvSpPr>
          <p:nvPr/>
        </p:nvSpPr>
        <p:spPr bwMode="auto">
          <a:xfrm>
            <a:off x="6589144"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800" dirty="0" smtClean="0">
                <a:latin typeface="Arial" pitchFamily="34" charset="0"/>
                <a:cs typeface="Arial" pitchFamily="34" charset="0"/>
              </a:rPr>
              <a:t>(</a:t>
            </a:r>
            <a:r>
              <a:rPr lang="de-DE" altLang="de-DE" sz="1800" dirty="0" err="1" smtClean="0">
                <a:latin typeface="Arial" pitchFamily="34" charset="0"/>
                <a:cs typeface="Arial" pitchFamily="34" charset="0"/>
              </a:rPr>
              <a:t>Isselstein</a:t>
            </a:r>
            <a:r>
              <a:rPr lang="de-DE" altLang="de-DE" sz="1800" dirty="0" smtClean="0">
                <a:latin typeface="Arial" pitchFamily="34" charset="0"/>
                <a:cs typeface="Arial" pitchFamily="34" charset="0"/>
              </a:rPr>
              <a:t>, 2018)</a:t>
            </a:r>
            <a:endParaRPr lang="de-DE" altLang="de-DE" sz="1800" dirty="0">
              <a:latin typeface="Arial" pitchFamily="34" charset="0"/>
              <a:cs typeface="Arial" pitchFamily="34" charset="0"/>
            </a:endParaRPr>
          </a:p>
        </p:txBody>
      </p:sp>
      <p:sp>
        <p:nvSpPr>
          <p:cNvPr id="14" name="Textfeld 3"/>
          <p:cNvSpPr txBox="1">
            <a:spLocks noChangeArrowheads="1"/>
          </p:cNvSpPr>
          <p:nvPr/>
        </p:nvSpPr>
        <p:spPr bwMode="auto">
          <a:xfrm>
            <a:off x="3723133" y="3042227"/>
            <a:ext cx="51133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hangingPunct="1">
              <a:lnSpc>
                <a:spcPct val="150000"/>
              </a:lnSpc>
              <a:spcBef>
                <a:spcPct val="0"/>
              </a:spcBef>
            </a:pPr>
            <a:r>
              <a:rPr lang="en-US" altLang="de-DE" sz="2400" dirty="0" smtClean="0">
                <a:solidFill>
                  <a:schemeClr val="tx1"/>
                </a:solidFill>
                <a:cs typeface="Times New Roman" pitchFamily="18" charset="0"/>
              </a:rPr>
              <a:t>N</a:t>
            </a:r>
            <a:r>
              <a:rPr lang="en-US" altLang="de-DE" sz="2400" baseline="-25000" dirty="0" smtClean="0">
                <a:solidFill>
                  <a:schemeClr val="tx1"/>
                </a:solidFill>
                <a:cs typeface="Times New Roman" pitchFamily="18" charset="0"/>
              </a:rPr>
              <a:t>2</a:t>
            </a:r>
            <a:r>
              <a:rPr lang="en-US" altLang="de-DE" sz="2400" dirty="0" smtClean="0">
                <a:solidFill>
                  <a:schemeClr val="tx1"/>
                </a:solidFill>
                <a:cs typeface="Times New Roman" pitchFamily="18" charset="0"/>
              </a:rPr>
              <a:t>0- </a:t>
            </a:r>
            <a:r>
              <a:rPr lang="en-US" altLang="de-DE" sz="2400" dirty="0" err="1" smtClean="0">
                <a:solidFill>
                  <a:schemeClr val="tx1"/>
                </a:solidFill>
                <a:cs typeface="Times New Roman" pitchFamily="18" charset="0"/>
              </a:rPr>
              <a:t>och</a:t>
            </a:r>
            <a:r>
              <a:rPr lang="en-US" altLang="de-DE" sz="2400" dirty="0" smtClean="0">
                <a:solidFill>
                  <a:schemeClr val="tx1"/>
                </a:solidFill>
                <a:cs typeface="Times New Roman" pitchFamily="18" charset="0"/>
              </a:rPr>
              <a:t> CH</a:t>
            </a:r>
            <a:r>
              <a:rPr lang="en-US" altLang="de-DE" sz="2400" baseline="-25000" dirty="0" smtClean="0">
                <a:solidFill>
                  <a:schemeClr val="tx1"/>
                </a:solidFill>
                <a:cs typeface="Times New Roman" pitchFamily="18" charset="0"/>
              </a:rPr>
              <a:t>4</a:t>
            </a:r>
            <a:r>
              <a:rPr lang="en-US" altLang="de-DE" sz="2400" dirty="0">
                <a:solidFill>
                  <a:schemeClr val="tx1"/>
                </a:solidFill>
                <a:cs typeface="Times New Roman" pitchFamily="18" charset="0"/>
              </a:rPr>
              <a:t>-</a:t>
            </a:r>
            <a:r>
              <a:rPr lang="en-US" altLang="de-DE" sz="2400" dirty="0" smtClean="0">
                <a:solidFill>
                  <a:schemeClr val="tx1"/>
                </a:solidFill>
                <a:cs typeface="Times New Roman" pitchFamily="18" charset="0"/>
              </a:rPr>
              <a:t>utsläpp</a:t>
            </a:r>
            <a:endParaRPr lang="en-US" altLang="de-DE" sz="2400" dirty="0">
              <a:solidFill>
                <a:schemeClr val="tx1"/>
              </a:solidFill>
              <a:cs typeface="Times New Roman" pitchFamily="18" charset="0"/>
            </a:endParaRPr>
          </a:p>
          <a:p>
            <a:pPr eaLnBrk="1" hangingPunct="1">
              <a:lnSpc>
                <a:spcPct val="150000"/>
              </a:lnSpc>
              <a:spcBef>
                <a:spcPct val="0"/>
              </a:spcBef>
            </a:pPr>
            <a:r>
              <a:rPr lang="en-US" altLang="de-DE" sz="2400" dirty="0" err="1" smtClean="0">
                <a:solidFill>
                  <a:schemeClr val="tx1"/>
                </a:solidFill>
                <a:cs typeface="Times New Roman" pitchFamily="18" charset="0"/>
              </a:rPr>
              <a:t>kolinlagring</a:t>
            </a:r>
            <a:endParaRPr lang="de-DE" altLang="de-DE" sz="2400" dirty="0">
              <a:solidFill>
                <a:schemeClr val="tx1"/>
              </a:solidFill>
              <a:cs typeface="Times New Roman" pitchFamily="18" charset="0"/>
            </a:endParaRPr>
          </a:p>
        </p:txBody>
      </p:sp>
      <p:pic>
        <p:nvPicPr>
          <p:cNvPr id="16"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550" y="3873500"/>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feld 9"/>
          <p:cNvSpPr txBox="1"/>
          <p:nvPr/>
        </p:nvSpPr>
        <p:spPr>
          <a:xfrm>
            <a:off x="1724025" y="5681663"/>
            <a:ext cx="779381" cy="338554"/>
          </a:xfrm>
          <a:prstGeom prst="rect">
            <a:avLst/>
          </a:prstGeom>
          <a:noFill/>
        </p:spPr>
        <p:txBody>
          <a:bodyPr wrap="none">
            <a:spAutoFit/>
          </a:bodyPr>
          <a:lstStyle/>
          <a:p>
            <a:pPr fontAlgn="base">
              <a:spcBef>
                <a:spcPct val="0"/>
              </a:spcBef>
              <a:spcAft>
                <a:spcPct val="0"/>
              </a:spcAft>
              <a:defRPr/>
            </a:pPr>
            <a:r>
              <a:rPr lang="de-DE" sz="1600" b="1" dirty="0" err="1" smtClean="0">
                <a:solidFill>
                  <a:srgbClr val="FFFF00"/>
                </a:solidFill>
                <a:latin typeface="Arial"/>
              </a:rPr>
              <a:t>klimat</a:t>
            </a:r>
            <a:endParaRPr lang="de-DE" sz="1600" b="1" dirty="0">
              <a:solidFill>
                <a:srgbClr val="FFFF00"/>
              </a:solidFill>
              <a:latin typeface="Arial"/>
            </a:endParaRPr>
          </a:p>
        </p:txBody>
      </p:sp>
    </p:spTree>
    <p:extLst>
      <p:ext uri="{BB962C8B-B14F-4D97-AF65-F5344CB8AC3E}">
        <p14:creationId xmlns:p14="http://schemas.microsoft.com/office/powerpoint/2010/main" val="3477125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sv-SE" sz="4400" dirty="0" smtClean="0"/>
              <a:t>Inno4Grass – Utbildningsmaterial </a:t>
            </a:r>
            <a:r>
              <a:rPr lang="sv-SE" sz="4400" noProof="0" dirty="0" smtClean="0"/>
              <a:t>för</a:t>
            </a:r>
            <a:r>
              <a:rPr lang="sv-SE" sz="4400" dirty="0" smtClean="0"/>
              <a:t> praktisk </a:t>
            </a:r>
            <a:r>
              <a:rPr lang="sv-SE" sz="4400" dirty="0" err="1" smtClean="0"/>
              <a:t>vallskötsel</a:t>
            </a:r>
            <a:endParaRPr lang="sv-SE" sz="4400" dirty="0"/>
          </a:p>
        </p:txBody>
      </p:sp>
      <p:sp>
        <p:nvSpPr>
          <p:cNvPr id="4" name="Ondertitel 3"/>
          <p:cNvSpPr>
            <a:spLocks noGrp="1"/>
          </p:cNvSpPr>
          <p:nvPr>
            <p:ph type="subTitle" idx="1"/>
          </p:nvPr>
        </p:nvSpPr>
        <p:spPr>
          <a:xfrm>
            <a:off x="468313" y="4204930"/>
            <a:ext cx="6936264" cy="1143966"/>
          </a:xfrm>
        </p:spPr>
        <p:txBody>
          <a:bodyPr/>
          <a:lstStyle/>
          <a:p>
            <a:r>
              <a:rPr lang="sv-SE" sz="2800" dirty="0" smtClean="0"/>
              <a:t>Vallproduktion i olika </a:t>
            </a:r>
            <a:r>
              <a:rPr lang="sv-SE" sz="2800" dirty="0"/>
              <a:t>länder – </a:t>
            </a:r>
            <a:r>
              <a:rPr lang="sv-SE" sz="2800" dirty="0" smtClean="0"/>
              <a:t>Inno4Grass</a:t>
            </a:r>
          </a:p>
          <a:p>
            <a:endParaRPr lang="sv-SE" dirty="0"/>
          </a:p>
        </p:txBody>
      </p:sp>
    </p:spTree>
    <p:extLst>
      <p:ext uri="{BB962C8B-B14F-4D97-AF65-F5344CB8AC3E}">
        <p14:creationId xmlns:p14="http://schemas.microsoft.com/office/powerpoint/2010/main" val="362015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316480"/>
            <a:ext cx="6887375" cy="1257796"/>
          </a:xfrm>
        </p:spPr>
        <p:txBody>
          <a:bodyPr/>
          <a:lstStyle/>
          <a:p>
            <a:r>
              <a:rPr lang="sv-SE" sz="2400" dirty="0" smtClean="0">
                <a:solidFill>
                  <a:schemeClr val="tx1"/>
                </a:solidFill>
                <a:latin typeface="+mn-lt"/>
              </a:rPr>
              <a:t>Resultat: Mindre förluster i rundbalar än i stora silokonstruktioner. Förvånande resultat: </a:t>
            </a:r>
            <a:br>
              <a:rPr lang="sv-SE" sz="2400" dirty="0" smtClean="0">
                <a:solidFill>
                  <a:schemeClr val="tx1"/>
                </a:solidFill>
                <a:latin typeface="+mn-lt"/>
              </a:rPr>
            </a:br>
            <a:r>
              <a:rPr lang="sv-SE" sz="2400" dirty="0" smtClean="0">
                <a:solidFill>
                  <a:schemeClr val="tx1"/>
                </a:solidFill>
                <a:latin typeface="+mn-lt"/>
              </a:rPr>
              <a:t>Mindre förluster i stora silor som fylldes långsamt!</a:t>
            </a:r>
            <a:endParaRPr lang="sv-SE" sz="2400" dirty="0">
              <a:solidFill>
                <a:schemeClr val="tx1"/>
              </a:solidFill>
              <a:latin typeface="+mn-lt"/>
            </a:endParaRPr>
          </a:p>
        </p:txBody>
      </p:sp>
      <p:graphicFrame>
        <p:nvGraphicFramePr>
          <p:cNvPr id="8" name="Tabell 7"/>
          <p:cNvGraphicFramePr>
            <a:graphicFrameLocks noGrp="1"/>
          </p:cNvGraphicFramePr>
          <p:nvPr>
            <p:extLst>
              <p:ext uri="{D42A27DB-BD31-4B8C-83A1-F6EECF244321}">
                <p14:modId xmlns:p14="http://schemas.microsoft.com/office/powerpoint/2010/main" val="424068017"/>
              </p:ext>
            </p:extLst>
          </p:nvPr>
        </p:nvGraphicFramePr>
        <p:xfrm>
          <a:off x="5015060" y="4560128"/>
          <a:ext cx="4036497" cy="2194560"/>
        </p:xfrm>
        <a:graphic>
          <a:graphicData uri="http://schemas.openxmlformats.org/drawingml/2006/table">
            <a:tbl>
              <a:tblPr firstRow="1" bandRow="1">
                <a:tableStyleId>{F5AB1C69-6EDB-4FF4-983F-18BD219EF322}</a:tableStyleId>
              </a:tblPr>
              <a:tblGrid>
                <a:gridCol w="1345499">
                  <a:extLst>
                    <a:ext uri="{9D8B030D-6E8A-4147-A177-3AD203B41FA5}">
                      <a16:colId xmlns:a16="http://schemas.microsoft.com/office/drawing/2014/main" val="20000"/>
                    </a:ext>
                  </a:extLst>
                </a:gridCol>
                <a:gridCol w="1345499">
                  <a:extLst>
                    <a:ext uri="{9D8B030D-6E8A-4147-A177-3AD203B41FA5}">
                      <a16:colId xmlns:a16="http://schemas.microsoft.com/office/drawing/2014/main" val="20001"/>
                    </a:ext>
                  </a:extLst>
                </a:gridCol>
                <a:gridCol w="1345499">
                  <a:extLst>
                    <a:ext uri="{9D8B030D-6E8A-4147-A177-3AD203B41FA5}">
                      <a16:colId xmlns:a16="http://schemas.microsoft.com/office/drawing/2014/main" val="20002"/>
                    </a:ext>
                  </a:extLst>
                </a:gridCol>
              </a:tblGrid>
              <a:tr h="331086">
                <a:tc>
                  <a:txBody>
                    <a:bodyPr/>
                    <a:lstStyle/>
                    <a:p>
                      <a:pPr algn="r"/>
                      <a:endParaRPr lang="sv-SE" dirty="0"/>
                    </a:p>
                  </a:txBody>
                  <a:tcPr/>
                </a:tc>
                <a:tc>
                  <a:txBody>
                    <a:bodyPr/>
                    <a:lstStyle/>
                    <a:p>
                      <a:pPr algn="r"/>
                      <a:r>
                        <a:rPr lang="sv-SE" dirty="0" smtClean="0"/>
                        <a:t>Ts-förlust, %</a:t>
                      </a:r>
                      <a:endParaRPr lang="sv-SE" dirty="0"/>
                    </a:p>
                  </a:txBody>
                  <a:tcPr/>
                </a:tc>
                <a:tc>
                  <a:txBody>
                    <a:bodyPr/>
                    <a:lstStyle/>
                    <a:p>
                      <a:endParaRPr lang="sv-SE" dirty="0"/>
                    </a:p>
                  </a:txBody>
                  <a:tcPr/>
                </a:tc>
                <a:extLst>
                  <a:ext uri="{0D108BD9-81ED-4DB2-BD59-A6C34878D82A}">
                    <a16:rowId xmlns:a16="http://schemas.microsoft.com/office/drawing/2014/main" val="10000"/>
                  </a:ext>
                </a:extLst>
              </a:tr>
              <a:tr h="331086">
                <a:tc>
                  <a:txBody>
                    <a:bodyPr/>
                    <a:lstStyle/>
                    <a:p>
                      <a:endParaRPr lang="sv-SE" dirty="0"/>
                    </a:p>
                  </a:txBody>
                  <a:tcPr/>
                </a:tc>
                <a:tc>
                  <a:txBody>
                    <a:bodyPr/>
                    <a:lstStyle/>
                    <a:p>
                      <a:pPr algn="l"/>
                      <a:r>
                        <a:rPr lang="sv-SE" dirty="0" smtClean="0"/>
                        <a:t>Total</a:t>
                      </a:r>
                      <a:endParaRPr lang="sv-SE" dirty="0"/>
                    </a:p>
                  </a:txBody>
                  <a:tcPr/>
                </a:tc>
                <a:tc>
                  <a:txBody>
                    <a:bodyPr/>
                    <a:lstStyle/>
                    <a:p>
                      <a:pPr algn="l"/>
                      <a:r>
                        <a:rPr lang="sv-SE" dirty="0" smtClean="0"/>
                        <a:t>Kastad</a:t>
                      </a:r>
                      <a:endParaRPr lang="sv-SE" dirty="0"/>
                    </a:p>
                  </a:txBody>
                  <a:tcPr/>
                </a:tc>
                <a:extLst>
                  <a:ext uri="{0D108BD9-81ED-4DB2-BD59-A6C34878D82A}">
                    <a16:rowId xmlns:a16="http://schemas.microsoft.com/office/drawing/2014/main" val="10001"/>
                  </a:ext>
                </a:extLst>
              </a:tr>
              <a:tr h="331086">
                <a:tc>
                  <a:txBody>
                    <a:bodyPr/>
                    <a:lstStyle/>
                    <a:p>
                      <a:r>
                        <a:rPr lang="sv-SE" dirty="0" smtClean="0"/>
                        <a:t>Plansilo</a:t>
                      </a:r>
                      <a:endParaRPr lang="sv-SE" dirty="0"/>
                    </a:p>
                  </a:txBody>
                  <a:tcPr/>
                </a:tc>
                <a:tc>
                  <a:txBody>
                    <a:bodyPr/>
                    <a:lstStyle/>
                    <a:p>
                      <a:pPr algn="l"/>
                      <a:r>
                        <a:rPr lang="sv-SE" dirty="0" smtClean="0"/>
                        <a:t>14,1</a:t>
                      </a:r>
                      <a:r>
                        <a:rPr lang="sv-SE" baseline="30000" dirty="0" smtClean="0"/>
                        <a:t>a</a:t>
                      </a:r>
                      <a:r>
                        <a:rPr lang="sv-SE" baseline="0" dirty="0" smtClean="0"/>
                        <a:t> (8,7)</a:t>
                      </a:r>
                      <a:endParaRPr lang="sv-SE" dirty="0"/>
                    </a:p>
                  </a:txBody>
                  <a:tcPr/>
                </a:tc>
                <a:tc>
                  <a:txBody>
                    <a:bodyPr/>
                    <a:lstStyle/>
                    <a:p>
                      <a:pPr algn="l"/>
                      <a:r>
                        <a:rPr lang="sv-SE" dirty="0" smtClean="0"/>
                        <a:t>3,4 (4,4)</a:t>
                      </a:r>
                      <a:endParaRPr lang="sv-SE" dirty="0"/>
                    </a:p>
                  </a:txBody>
                  <a:tcPr/>
                </a:tc>
                <a:extLst>
                  <a:ext uri="{0D108BD9-81ED-4DB2-BD59-A6C34878D82A}">
                    <a16:rowId xmlns:a16="http://schemas.microsoft.com/office/drawing/2014/main" val="10002"/>
                  </a:ext>
                </a:extLst>
              </a:tr>
              <a:tr h="331086">
                <a:tc>
                  <a:txBody>
                    <a:bodyPr/>
                    <a:lstStyle/>
                    <a:p>
                      <a:r>
                        <a:rPr lang="sv-SE" dirty="0" smtClean="0"/>
                        <a:t>Slangsilo</a:t>
                      </a:r>
                      <a:endParaRPr lang="sv-SE" dirty="0"/>
                    </a:p>
                  </a:txBody>
                  <a:tcPr/>
                </a:tc>
                <a:tc>
                  <a:txBody>
                    <a:bodyPr/>
                    <a:lstStyle/>
                    <a:p>
                      <a:pPr algn="l"/>
                      <a:r>
                        <a:rPr lang="sv-SE" dirty="0" smtClean="0"/>
                        <a:t>11,5</a:t>
                      </a:r>
                      <a:r>
                        <a:rPr lang="sv-SE" baseline="30000" dirty="0" smtClean="0"/>
                        <a:t>b</a:t>
                      </a:r>
                      <a:r>
                        <a:rPr lang="sv-SE" dirty="0" smtClean="0"/>
                        <a:t> (9,4)</a:t>
                      </a:r>
                      <a:endParaRPr lang="sv-SE" dirty="0"/>
                    </a:p>
                  </a:txBody>
                  <a:tcPr/>
                </a:tc>
                <a:tc>
                  <a:txBody>
                    <a:bodyPr/>
                    <a:lstStyle/>
                    <a:p>
                      <a:pPr algn="l"/>
                      <a:r>
                        <a:rPr lang="sv-SE" dirty="0" smtClean="0"/>
                        <a:t>1,9 (3,8)</a:t>
                      </a:r>
                      <a:endParaRPr lang="sv-SE" dirty="0"/>
                    </a:p>
                  </a:txBody>
                  <a:tcPr/>
                </a:tc>
                <a:extLst>
                  <a:ext uri="{0D108BD9-81ED-4DB2-BD59-A6C34878D82A}">
                    <a16:rowId xmlns:a16="http://schemas.microsoft.com/office/drawing/2014/main" val="10003"/>
                  </a:ext>
                </a:extLst>
              </a:tr>
              <a:tr h="331086">
                <a:tc>
                  <a:txBody>
                    <a:bodyPr/>
                    <a:lstStyle/>
                    <a:p>
                      <a:r>
                        <a:rPr lang="sv-SE" dirty="0" smtClean="0"/>
                        <a:t>Tornsilo</a:t>
                      </a:r>
                      <a:endParaRPr lang="sv-SE" dirty="0"/>
                    </a:p>
                  </a:txBody>
                  <a:tcPr/>
                </a:tc>
                <a:tc>
                  <a:txBody>
                    <a:bodyPr/>
                    <a:lstStyle/>
                    <a:p>
                      <a:pPr algn="l"/>
                      <a:r>
                        <a:rPr lang="sv-SE" dirty="0" smtClean="0"/>
                        <a:t>23,4</a:t>
                      </a:r>
                      <a:r>
                        <a:rPr lang="sv-SE" baseline="30000" dirty="0" smtClean="0"/>
                        <a:t>ab</a:t>
                      </a:r>
                      <a:r>
                        <a:rPr lang="sv-SE" dirty="0" smtClean="0"/>
                        <a:t> (2,2)</a:t>
                      </a:r>
                      <a:endParaRPr lang="sv-SE" dirty="0"/>
                    </a:p>
                  </a:txBody>
                  <a:tcPr/>
                </a:tc>
                <a:tc>
                  <a:txBody>
                    <a:bodyPr/>
                    <a:lstStyle/>
                    <a:p>
                      <a:pPr algn="l"/>
                      <a:r>
                        <a:rPr lang="sv-SE" dirty="0" smtClean="0"/>
                        <a:t>0,1 (0,1)</a:t>
                      </a:r>
                      <a:endParaRPr lang="sv-SE" dirty="0"/>
                    </a:p>
                  </a:txBody>
                  <a:tcPr/>
                </a:tc>
                <a:extLst>
                  <a:ext uri="{0D108BD9-81ED-4DB2-BD59-A6C34878D82A}">
                    <a16:rowId xmlns:a16="http://schemas.microsoft.com/office/drawing/2014/main" val="10004"/>
                  </a:ext>
                </a:extLst>
              </a:tr>
              <a:tr h="331086">
                <a:tc>
                  <a:txBody>
                    <a:bodyPr/>
                    <a:lstStyle/>
                    <a:p>
                      <a:r>
                        <a:rPr lang="sv-SE" dirty="0" smtClean="0"/>
                        <a:t>Rundbalar</a:t>
                      </a:r>
                      <a:endParaRPr lang="sv-SE" dirty="0"/>
                    </a:p>
                  </a:txBody>
                  <a:tcPr/>
                </a:tc>
                <a:tc>
                  <a:txBody>
                    <a:bodyPr/>
                    <a:lstStyle/>
                    <a:p>
                      <a:pPr algn="l"/>
                      <a:r>
                        <a:rPr lang="sv-SE" dirty="0" smtClean="0"/>
                        <a:t>1,1</a:t>
                      </a:r>
                      <a:r>
                        <a:rPr lang="sv-SE" baseline="30000" dirty="0" smtClean="0"/>
                        <a:t>c</a:t>
                      </a:r>
                      <a:r>
                        <a:rPr lang="sv-SE" dirty="0" smtClean="0"/>
                        <a:t> (0,4)</a:t>
                      </a:r>
                      <a:endParaRPr lang="sv-SE" dirty="0"/>
                    </a:p>
                  </a:txBody>
                  <a:tcPr/>
                </a:tc>
                <a:tc>
                  <a:txBody>
                    <a:bodyPr/>
                    <a:lstStyle/>
                    <a:p>
                      <a:pPr algn="l"/>
                      <a:r>
                        <a:rPr lang="sv-SE" dirty="0" smtClean="0"/>
                        <a:t>0,0 (0,0)</a:t>
                      </a:r>
                      <a:endParaRPr lang="sv-SE" dirty="0"/>
                    </a:p>
                  </a:txBody>
                  <a:tcPr/>
                </a:tc>
                <a:extLst>
                  <a:ext uri="{0D108BD9-81ED-4DB2-BD59-A6C34878D82A}">
                    <a16:rowId xmlns:a16="http://schemas.microsoft.com/office/drawing/2014/main" val="10005"/>
                  </a:ext>
                </a:extLst>
              </a:tr>
            </a:tbl>
          </a:graphicData>
        </a:graphic>
      </p:graphicFrame>
      <p:sp>
        <p:nvSpPr>
          <p:cNvPr id="9" name="textruta 8"/>
          <p:cNvSpPr txBox="1"/>
          <p:nvPr/>
        </p:nvSpPr>
        <p:spPr>
          <a:xfrm>
            <a:off x="727683" y="6506113"/>
            <a:ext cx="146227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(Spörndly, 2018)</a:t>
            </a:r>
            <a:endParaRPr kumimoji="0" lang="sv-SE" sz="1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graphicFrame>
        <p:nvGraphicFramePr>
          <p:cNvPr id="6" name="Diagram 5"/>
          <p:cNvGraphicFramePr/>
          <p:nvPr>
            <p:extLst>
              <p:ext uri="{D42A27DB-BD31-4B8C-83A1-F6EECF244321}">
                <p14:modId xmlns:p14="http://schemas.microsoft.com/office/powerpoint/2010/main" val="749976926"/>
              </p:ext>
            </p:extLst>
          </p:nvPr>
        </p:nvGraphicFramePr>
        <p:xfrm>
          <a:off x="251488" y="1421328"/>
          <a:ext cx="6264695" cy="342158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ruta 6"/>
          <p:cNvSpPr txBox="1"/>
          <p:nvPr/>
        </p:nvSpPr>
        <p:spPr>
          <a:xfrm>
            <a:off x="251488" y="4842916"/>
            <a:ext cx="4763572" cy="1600438"/>
          </a:xfrm>
          <a:prstGeom prst="rect">
            <a:avLst/>
          </a:prstGeom>
          <a:noFill/>
        </p:spPr>
        <p:txBody>
          <a:bodyPr wrap="square" rtlCol="0">
            <a:spAutoFit/>
          </a:bodyPr>
          <a:lstStyle/>
          <a:p>
            <a:r>
              <a:rPr lang="sv-SE" sz="1600" dirty="0"/>
              <a:t>Figur 1. </a:t>
            </a:r>
            <a:r>
              <a:rPr lang="sv-SE" sz="1600" dirty="0" smtClean="0"/>
              <a:t>Ts-förlusten </a:t>
            </a:r>
            <a:r>
              <a:rPr lang="sv-SE" sz="1600" dirty="0"/>
              <a:t>som en funktion av inläggningshastigheten.</a:t>
            </a:r>
          </a:p>
          <a:p>
            <a:r>
              <a:rPr lang="sv-SE" sz="1600" dirty="0" smtClean="0"/>
              <a:t>OBS! </a:t>
            </a:r>
            <a:r>
              <a:rPr lang="sv-SE" sz="1600" dirty="0"/>
              <a:t>Inläggningshastigheten (</a:t>
            </a:r>
            <a:r>
              <a:rPr lang="sv-SE" sz="1600" dirty="0" err="1"/>
              <a:t>Filling</a:t>
            </a:r>
            <a:r>
              <a:rPr lang="sv-SE" sz="1600" dirty="0"/>
              <a:t> speed) = från första lasset till sista, inklusive uppehåll för natten. Packning pågår hela tiden </a:t>
            </a:r>
            <a:r>
              <a:rPr lang="sv-SE" sz="1600" dirty="0" smtClean="0"/>
              <a:t>utan </a:t>
            </a:r>
            <a:r>
              <a:rPr lang="sv-SE" sz="1600" dirty="0"/>
              <a:t>nattuppehåll.</a:t>
            </a:r>
          </a:p>
          <a:p>
            <a:endParaRPr lang="sv-SE" dirty="0"/>
          </a:p>
        </p:txBody>
      </p:sp>
    </p:spTree>
    <p:extLst>
      <p:ext uri="{BB962C8B-B14F-4D97-AF65-F5344CB8AC3E}">
        <p14:creationId xmlns:p14="http://schemas.microsoft.com/office/powerpoint/2010/main" val="248016751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30250" y="339566"/>
            <a:ext cx="7084291"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hangingPunct="1">
              <a:spcBef>
                <a:spcPct val="0"/>
              </a:spcBef>
              <a:buFontTx/>
              <a:buNone/>
            </a:pPr>
            <a:r>
              <a:rPr lang="de-DE" altLang="de-DE" sz="2400" b="1" dirty="0" smtClean="0">
                <a:solidFill>
                  <a:schemeClr val="tx1"/>
                </a:solidFill>
                <a:cs typeface="Arial" pitchFamily="34" charset="0"/>
              </a:rPr>
              <a:t>Relativa </a:t>
            </a:r>
            <a:r>
              <a:rPr lang="de-DE" altLang="de-DE" sz="2400" b="1" dirty="0" err="1" smtClean="0">
                <a:solidFill>
                  <a:schemeClr val="tx1"/>
                </a:solidFill>
                <a:cs typeface="Arial" pitchFamily="34" charset="0"/>
              </a:rPr>
              <a:t>ändringar</a:t>
            </a:r>
            <a:r>
              <a:rPr lang="de-DE" altLang="de-DE" sz="2400" b="1" dirty="0" smtClean="0">
                <a:solidFill>
                  <a:schemeClr val="tx1"/>
                </a:solidFill>
                <a:cs typeface="Arial" pitchFamily="34" charset="0"/>
              </a:rPr>
              <a:t> (%) i </a:t>
            </a:r>
            <a:r>
              <a:rPr lang="de-DE" altLang="de-DE" sz="2400" b="1" dirty="0" err="1" smtClean="0">
                <a:solidFill>
                  <a:schemeClr val="tx1"/>
                </a:solidFill>
                <a:cs typeface="Arial" pitchFamily="34" charset="0"/>
              </a:rPr>
              <a:t>markens</a:t>
            </a:r>
            <a:r>
              <a:rPr lang="de-DE" altLang="de-DE" sz="2400" b="1" dirty="0" smtClean="0">
                <a:solidFill>
                  <a:schemeClr val="tx1"/>
                </a:solidFill>
                <a:cs typeface="Arial" pitchFamily="34" charset="0"/>
              </a:rPr>
              <a:t> </a:t>
            </a:r>
            <a:r>
              <a:rPr lang="de-DE" altLang="de-DE" sz="2400" b="1" dirty="0" err="1" smtClean="0">
                <a:solidFill>
                  <a:schemeClr val="tx1"/>
                </a:solidFill>
                <a:cs typeface="Arial" pitchFamily="34" charset="0"/>
              </a:rPr>
              <a:t>kolhalt</a:t>
            </a:r>
            <a:r>
              <a:rPr lang="de-DE" altLang="de-DE" sz="2400" b="1" dirty="0" smtClean="0">
                <a:solidFill>
                  <a:schemeClr val="tx1"/>
                </a:solidFill>
                <a:cs typeface="Arial" pitchFamily="34" charset="0"/>
              </a:rPr>
              <a:t> </a:t>
            </a:r>
            <a:r>
              <a:rPr lang="de-DE" altLang="de-DE" sz="2400" b="1" dirty="0" err="1" smtClean="0">
                <a:solidFill>
                  <a:schemeClr val="tx1"/>
                </a:solidFill>
                <a:cs typeface="Arial" pitchFamily="34" charset="0"/>
              </a:rPr>
              <a:t>efter</a:t>
            </a:r>
            <a:r>
              <a:rPr lang="de-DE" altLang="de-DE" sz="2400" b="1" dirty="0" smtClean="0">
                <a:solidFill>
                  <a:schemeClr val="tx1"/>
                </a:solidFill>
                <a:cs typeface="Arial" pitchFamily="34" charset="0"/>
              </a:rPr>
              <a:t> </a:t>
            </a:r>
            <a:r>
              <a:rPr lang="de-DE" altLang="de-DE" sz="2400" b="1" dirty="0" err="1" smtClean="0">
                <a:solidFill>
                  <a:schemeClr val="tx1"/>
                </a:solidFill>
                <a:cs typeface="Arial" pitchFamily="34" charset="0"/>
              </a:rPr>
              <a:t>ändring</a:t>
            </a:r>
            <a:r>
              <a:rPr lang="de-DE" altLang="de-DE" sz="2400" b="1" dirty="0" smtClean="0">
                <a:solidFill>
                  <a:schemeClr val="tx1"/>
                </a:solidFill>
                <a:cs typeface="Arial" pitchFamily="34" charset="0"/>
              </a:rPr>
              <a:t> </a:t>
            </a:r>
            <a:r>
              <a:rPr lang="de-DE" altLang="de-DE" sz="2400" b="1" dirty="0" err="1" smtClean="0">
                <a:solidFill>
                  <a:schemeClr val="tx1"/>
                </a:solidFill>
                <a:cs typeface="Arial" pitchFamily="34" charset="0"/>
              </a:rPr>
              <a:t>av</a:t>
            </a:r>
            <a:r>
              <a:rPr lang="de-DE" altLang="de-DE" sz="2400" b="1" dirty="0" smtClean="0">
                <a:solidFill>
                  <a:schemeClr val="tx1"/>
                </a:solidFill>
                <a:cs typeface="Arial" pitchFamily="34" charset="0"/>
              </a:rPr>
              <a:t> </a:t>
            </a:r>
            <a:r>
              <a:rPr lang="de-DE" altLang="de-DE" sz="2400" b="1" dirty="0" err="1" smtClean="0">
                <a:solidFill>
                  <a:schemeClr val="tx1"/>
                </a:solidFill>
                <a:cs typeface="Arial" pitchFamily="34" charset="0"/>
              </a:rPr>
              <a:t>markanvändning</a:t>
            </a:r>
            <a:r>
              <a:rPr lang="de-DE" altLang="de-DE" sz="2400" b="1" dirty="0" smtClean="0">
                <a:solidFill>
                  <a:schemeClr val="tx1"/>
                </a:solidFill>
                <a:cs typeface="Arial" pitchFamily="34" charset="0"/>
              </a:rPr>
              <a:t>  </a:t>
            </a:r>
            <a:endParaRPr lang="de-DE" altLang="de-DE" sz="2400" b="1" dirty="0">
              <a:solidFill>
                <a:schemeClr val="tx1"/>
              </a:solidFill>
              <a:cs typeface="Arial" pitchFamily="34" charset="0"/>
            </a:endParaRPr>
          </a:p>
          <a:p>
            <a:pPr eaLnBrk="1" hangingPunct="1">
              <a:buFontTx/>
              <a:buNone/>
            </a:pPr>
            <a:r>
              <a:rPr lang="de-DE" altLang="de-DE" sz="1600" dirty="0">
                <a:solidFill>
                  <a:schemeClr val="tx1"/>
                </a:solidFill>
                <a:cs typeface="Arial" pitchFamily="34" charset="0"/>
              </a:rPr>
              <a:t>(</a:t>
            </a:r>
            <a:r>
              <a:rPr lang="de-DE" altLang="de-DE" sz="1600" dirty="0" err="1">
                <a:solidFill>
                  <a:schemeClr val="tx1"/>
                </a:solidFill>
                <a:cs typeface="Arial" pitchFamily="34" charset="0"/>
              </a:rPr>
              <a:t>Poeplau</a:t>
            </a:r>
            <a:r>
              <a:rPr lang="de-DE" altLang="de-DE" sz="1600" dirty="0">
                <a:solidFill>
                  <a:schemeClr val="tx1"/>
                </a:solidFill>
                <a:cs typeface="Arial" pitchFamily="34" charset="0"/>
              </a:rPr>
              <a:t> </a:t>
            </a:r>
            <a:r>
              <a:rPr lang="de-DE" altLang="de-DE" sz="1600" i="1" dirty="0">
                <a:solidFill>
                  <a:schemeClr val="tx1"/>
                </a:solidFill>
                <a:cs typeface="Arial" pitchFamily="34" charset="0"/>
              </a:rPr>
              <a:t>et al</a:t>
            </a:r>
            <a:r>
              <a:rPr lang="de-DE" altLang="de-DE" sz="1600" dirty="0">
                <a:solidFill>
                  <a:schemeClr val="tx1"/>
                </a:solidFill>
                <a:cs typeface="Arial" pitchFamily="34" charset="0"/>
              </a:rPr>
              <a:t>. 2011, GCB 17, 2415-2427)</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750" y="3127808"/>
            <a:ext cx="2638425" cy="225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3575" y="3127808"/>
            <a:ext cx="2590800"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38838" y="3108758"/>
            <a:ext cx="2559050" cy="220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p:cNvSpPr txBox="1">
            <a:spLocks noChangeArrowheads="1"/>
          </p:cNvSpPr>
          <p:nvPr/>
        </p:nvSpPr>
        <p:spPr bwMode="auto">
          <a:xfrm>
            <a:off x="971550" y="2666639"/>
            <a:ext cx="76354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hangingPunct="1">
              <a:spcBef>
                <a:spcPct val="0"/>
              </a:spcBef>
              <a:buFontTx/>
              <a:buNone/>
            </a:pPr>
            <a:r>
              <a:rPr lang="de-DE" altLang="de-DE" b="1" dirty="0" err="1" smtClean="0">
                <a:solidFill>
                  <a:schemeClr val="tx1"/>
                </a:solidFill>
              </a:rPr>
              <a:t>Åker</a:t>
            </a:r>
            <a:r>
              <a:rPr lang="de-DE" altLang="de-DE" b="1" dirty="0" smtClean="0">
                <a:solidFill>
                  <a:schemeClr val="tx1"/>
                </a:solidFill>
              </a:rPr>
              <a:t> </a:t>
            </a:r>
            <a:r>
              <a:rPr lang="de-DE" altLang="de-DE" b="1" dirty="0" err="1" smtClean="0">
                <a:solidFill>
                  <a:schemeClr val="tx1"/>
                </a:solidFill>
              </a:rPr>
              <a:t>till</a:t>
            </a:r>
            <a:r>
              <a:rPr lang="de-DE" altLang="de-DE" b="1" dirty="0" smtClean="0">
                <a:solidFill>
                  <a:schemeClr val="tx1"/>
                </a:solidFill>
              </a:rPr>
              <a:t> </a:t>
            </a:r>
            <a:r>
              <a:rPr lang="de-DE" altLang="de-DE" b="1" dirty="0" err="1" smtClean="0">
                <a:solidFill>
                  <a:schemeClr val="tx1"/>
                </a:solidFill>
              </a:rPr>
              <a:t>perm</a:t>
            </a:r>
            <a:r>
              <a:rPr lang="de-DE" altLang="de-DE" b="1" dirty="0" smtClean="0">
                <a:solidFill>
                  <a:schemeClr val="tx1"/>
                </a:solidFill>
              </a:rPr>
              <a:t>. </a:t>
            </a:r>
            <a:r>
              <a:rPr lang="de-DE" altLang="de-DE" b="1" dirty="0" err="1" smtClean="0">
                <a:solidFill>
                  <a:schemeClr val="tx1"/>
                </a:solidFill>
              </a:rPr>
              <a:t>vall</a:t>
            </a:r>
            <a:r>
              <a:rPr lang="de-DE" altLang="de-DE" b="1" dirty="0" smtClean="0">
                <a:solidFill>
                  <a:schemeClr val="tx1"/>
                </a:solidFill>
              </a:rPr>
              <a:t>     Perm. </a:t>
            </a:r>
            <a:r>
              <a:rPr lang="de-DE" altLang="de-DE" b="1" dirty="0" err="1">
                <a:solidFill>
                  <a:schemeClr val="tx1"/>
                </a:solidFill>
              </a:rPr>
              <a:t>v</a:t>
            </a:r>
            <a:r>
              <a:rPr lang="de-DE" altLang="de-DE" b="1" dirty="0" err="1" smtClean="0">
                <a:solidFill>
                  <a:schemeClr val="tx1"/>
                </a:solidFill>
              </a:rPr>
              <a:t>all</a:t>
            </a:r>
            <a:r>
              <a:rPr lang="de-DE" altLang="de-DE" b="1" dirty="0" smtClean="0">
                <a:solidFill>
                  <a:schemeClr val="tx1"/>
                </a:solidFill>
              </a:rPr>
              <a:t> </a:t>
            </a:r>
            <a:r>
              <a:rPr lang="de-DE" altLang="de-DE" b="1" dirty="0" err="1" smtClean="0">
                <a:solidFill>
                  <a:schemeClr val="tx1"/>
                </a:solidFill>
              </a:rPr>
              <a:t>till</a:t>
            </a:r>
            <a:r>
              <a:rPr lang="de-DE" altLang="de-DE" b="1" dirty="0" smtClean="0">
                <a:solidFill>
                  <a:schemeClr val="tx1"/>
                </a:solidFill>
              </a:rPr>
              <a:t> </a:t>
            </a:r>
            <a:r>
              <a:rPr lang="de-DE" altLang="de-DE" b="1" dirty="0" err="1" smtClean="0">
                <a:solidFill>
                  <a:schemeClr val="tx1"/>
                </a:solidFill>
              </a:rPr>
              <a:t>åker</a:t>
            </a:r>
            <a:r>
              <a:rPr lang="de-DE" altLang="de-DE" b="1" dirty="0" smtClean="0">
                <a:solidFill>
                  <a:schemeClr val="tx1"/>
                </a:solidFill>
              </a:rPr>
              <a:t>	  </a:t>
            </a:r>
            <a:r>
              <a:rPr lang="de-DE" altLang="de-DE" b="1" dirty="0">
                <a:solidFill>
                  <a:schemeClr val="tx1"/>
                </a:solidFill>
              </a:rPr>
              <a:t>P</a:t>
            </a:r>
            <a:r>
              <a:rPr lang="de-DE" altLang="de-DE" b="1" dirty="0" smtClean="0">
                <a:solidFill>
                  <a:schemeClr val="tx1"/>
                </a:solidFill>
              </a:rPr>
              <a:t>erm. </a:t>
            </a:r>
            <a:r>
              <a:rPr lang="de-DE" altLang="de-DE" b="1" dirty="0" err="1">
                <a:solidFill>
                  <a:schemeClr val="tx1"/>
                </a:solidFill>
              </a:rPr>
              <a:t>v</a:t>
            </a:r>
            <a:r>
              <a:rPr lang="de-DE" altLang="de-DE" b="1" dirty="0" err="1" smtClean="0">
                <a:solidFill>
                  <a:schemeClr val="tx1"/>
                </a:solidFill>
              </a:rPr>
              <a:t>all</a:t>
            </a:r>
            <a:r>
              <a:rPr lang="de-DE" altLang="de-DE" b="1" dirty="0" smtClean="0">
                <a:solidFill>
                  <a:schemeClr val="tx1"/>
                </a:solidFill>
              </a:rPr>
              <a:t> </a:t>
            </a:r>
            <a:r>
              <a:rPr lang="de-DE" altLang="de-DE" b="1" dirty="0" err="1" smtClean="0">
                <a:solidFill>
                  <a:schemeClr val="tx1"/>
                </a:solidFill>
              </a:rPr>
              <a:t>till</a:t>
            </a:r>
            <a:r>
              <a:rPr lang="de-DE" altLang="de-DE" b="1" dirty="0" smtClean="0">
                <a:solidFill>
                  <a:schemeClr val="tx1"/>
                </a:solidFill>
              </a:rPr>
              <a:t> </a:t>
            </a:r>
            <a:r>
              <a:rPr lang="de-DE" altLang="de-DE" b="1" dirty="0" err="1" smtClean="0">
                <a:solidFill>
                  <a:schemeClr val="tx1"/>
                </a:solidFill>
              </a:rPr>
              <a:t>skog</a:t>
            </a:r>
            <a:endParaRPr lang="de-DE" altLang="de-DE" b="1" dirty="0">
              <a:solidFill>
                <a:schemeClr val="tx1"/>
              </a:solidFill>
            </a:endParaRPr>
          </a:p>
        </p:txBody>
      </p:sp>
      <p:sp>
        <p:nvSpPr>
          <p:cNvPr id="7" name="Rectangle 7"/>
          <p:cNvSpPr>
            <a:spLocks noChangeArrowheads="1"/>
          </p:cNvSpPr>
          <p:nvPr/>
        </p:nvSpPr>
        <p:spPr bwMode="auto">
          <a:xfrm>
            <a:off x="971550" y="3199246"/>
            <a:ext cx="287338"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hangingPunct="1">
              <a:spcBef>
                <a:spcPct val="0"/>
              </a:spcBef>
              <a:buFontTx/>
              <a:buNone/>
            </a:pPr>
            <a:endParaRPr lang="de-DE" altLang="de-DE" sz="2400">
              <a:solidFill>
                <a:schemeClr val="tx1"/>
              </a:solidFill>
              <a:latin typeface="Tahoma" pitchFamily="34" charset="0"/>
            </a:endParaRPr>
          </a:p>
        </p:txBody>
      </p:sp>
      <p:sp>
        <p:nvSpPr>
          <p:cNvPr id="8" name="Rectangle 8"/>
          <p:cNvSpPr>
            <a:spLocks noChangeArrowheads="1"/>
          </p:cNvSpPr>
          <p:nvPr/>
        </p:nvSpPr>
        <p:spPr bwMode="auto">
          <a:xfrm>
            <a:off x="8172450" y="3199246"/>
            <a:ext cx="287338"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hangingPunct="1">
              <a:spcBef>
                <a:spcPct val="0"/>
              </a:spcBef>
              <a:buFontTx/>
              <a:buNone/>
            </a:pPr>
            <a:endParaRPr lang="de-DE" altLang="de-DE" sz="2400">
              <a:solidFill>
                <a:schemeClr val="tx1"/>
              </a:solidFill>
              <a:latin typeface="Tahoma" pitchFamily="34" charset="0"/>
            </a:endParaRPr>
          </a:p>
        </p:txBody>
      </p:sp>
      <p:sp>
        <p:nvSpPr>
          <p:cNvPr id="9" name="Rectangle 9"/>
          <p:cNvSpPr>
            <a:spLocks noChangeArrowheads="1"/>
          </p:cNvSpPr>
          <p:nvPr/>
        </p:nvSpPr>
        <p:spPr bwMode="auto">
          <a:xfrm>
            <a:off x="5364163" y="3199246"/>
            <a:ext cx="287337"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hangingPunct="1">
              <a:spcBef>
                <a:spcPct val="0"/>
              </a:spcBef>
              <a:buFontTx/>
              <a:buNone/>
            </a:pPr>
            <a:endParaRPr lang="de-DE" altLang="de-DE" sz="2400">
              <a:solidFill>
                <a:schemeClr val="tx1"/>
              </a:solidFill>
              <a:latin typeface="Tahoma" pitchFamily="34" charset="0"/>
            </a:endParaRPr>
          </a:p>
        </p:txBody>
      </p:sp>
      <p:sp>
        <p:nvSpPr>
          <p:cNvPr id="10" name="Text Box 10"/>
          <p:cNvSpPr txBox="1">
            <a:spLocks noChangeArrowheads="1"/>
          </p:cNvSpPr>
          <p:nvPr/>
        </p:nvSpPr>
        <p:spPr bwMode="auto">
          <a:xfrm>
            <a:off x="3059113" y="5431271"/>
            <a:ext cx="44165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hangingPunct="1">
              <a:spcBef>
                <a:spcPct val="0"/>
              </a:spcBef>
              <a:buFontTx/>
              <a:buNone/>
            </a:pPr>
            <a:r>
              <a:rPr lang="de-DE" altLang="de-DE" sz="1800" dirty="0" smtClean="0">
                <a:solidFill>
                  <a:schemeClr val="tx1"/>
                </a:solidFill>
              </a:rPr>
              <a:t>Antal </a:t>
            </a:r>
            <a:r>
              <a:rPr lang="de-DE" altLang="de-DE" sz="1800" dirty="0" err="1" smtClean="0">
                <a:solidFill>
                  <a:schemeClr val="tx1"/>
                </a:solidFill>
              </a:rPr>
              <a:t>år</a:t>
            </a:r>
            <a:r>
              <a:rPr lang="de-DE" altLang="de-DE" sz="1800" dirty="0" smtClean="0">
                <a:solidFill>
                  <a:schemeClr val="tx1"/>
                </a:solidFill>
              </a:rPr>
              <a:t> </a:t>
            </a:r>
            <a:r>
              <a:rPr lang="de-DE" altLang="de-DE" sz="1800" dirty="0" err="1" smtClean="0">
                <a:solidFill>
                  <a:schemeClr val="tx1"/>
                </a:solidFill>
              </a:rPr>
              <a:t>efter</a:t>
            </a:r>
            <a:r>
              <a:rPr lang="de-DE" altLang="de-DE" sz="1800" dirty="0" smtClean="0">
                <a:solidFill>
                  <a:schemeClr val="tx1"/>
                </a:solidFill>
              </a:rPr>
              <a:t> </a:t>
            </a:r>
            <a:r>
              <a:rPr lang="de-DE" altLang="de-DE" sz="1800" dirty="0" err="1" smtClean="0">
                <a:solidFill>
                  <a:schemeClr val="tx1"/>
                </a:solidFill>
              </a:rPr>
              <a:t>ändring</a:t>
            </a:r>
            <a:r>
              <a:rPr lang="de-DE" altLang="de-DE" sz="1800" dirty="0" smtClean="0">
                <a:solidFill>
                  <a:schemeClr val="tx1"/>
                </a:solidFill>
              </a:rPr>
              <a:t> </a:t>
            </a:r>
            <a:r>
              <a:rPr lang="de-DE" altLang="de-DE" sz="1800" dirty="0" err="1" smtClean="0">
                <a:solidFill>
                  <a:schemeClr val="tx1"/>
                </a:solidFill>
              </a:rPr>
              <a:t>av</a:t>
            </a:r>
            <a:r>
              <a:rPr lang="de-DE" altLang="de-DE" sz="1800" dirty="0" smtClean="0">
                <a:solidFill>
                  <a:schemeClr val="tx1"/>
                </a:solidFill>
              </a:rPr>
              <a:t> </a:t>
            </a:r>
            <a:r>
              <a:rPr lang="de-DE" altLang="de-DE" sz="1800" dirty="0" err="1" smtClean="0">
                <a:solidFill>
                  <a:schemeClr val="tx1"/>
                </a:solidFill>
              </a:rPr>
              <a:t>markanvändning</a:t>
            </a:r>
            <a:endParaRPr lang="de-DE" altLang="de-DE" sz="1800" dirty="0">
              <a:solidFill>
                <a:schemeClr val="tx1"/>
              </a:solidFill>
            </a:endParaRPr>
          </a:p>
        </p:txBody>
      </p:sp>
      <p:sp>
        <p:nvSpPr>
          <p:cNvPr id="11" name="Freeform 11"/>
          <p:cNvSpPr>
            <a:spLocks/>
          </p:cNvSpPr>
          <p:nvPr/>
        </p:nvSpPr>
        <p:spPr bwMode="auto">
          <a:xfrm>
            <a:off x="971550" y="3775508"/>
            <a:ext cx="2087563" cy="1008063"/>
          </a:xfrm>
          <a:custGeom>
            <a:avLst/>
            <a:gdLst>
              <a:gd name="T0" fmla="*/ 0 w 1315"/>
              <a:gd name="T1" fmla="*/ 2147483647 h 635"/>
              <a:gd name="T2" fmla="*/ 2147483647 w 1315"/>
              <a:gd name="T3" fmla="*/ 2147483647 h 635"/>
              <a:gd name="T4" fmla="*/ 2147483647 w 1315"/>
              <a:gd name="T5" fmla="*/ 2147483647 h 635"/>
              <a:gd name="T6" fmla="*/ 2147483647 w 1315"/>
              <a:gd name="T7" fmla="*/ 2147483647 h 635"/>
              <a:gd name="T8" fmla="*/ 2147483647 w 1315"/>
              <a:gd name="T9" fmla="*/ 0 h 6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5" h="635">
                <a:moveTo>
                  <a:pt x="0" y="635"/>
                </a:moveTo>
                <a:cubicBezTo>
                  <a:pt x="49" y="574"/>
                  <a:pt x="98" y="514"/>
                  <a:pt x="181" y="454"/>
                </a:cubicBezTo>
                <a:cubicBezTo>
                  <a:pt x="264" y="394"/>
                  <a:pt x="378" y="332"/>
                  <a:pt x="499" y="272"/>
                </a:cubicBezTo>
                <a:cubicBezTo>
                  <a:pt x="620" y="212"/>
                  <a:pt x="771" y="136"/>
                  <a:pt x="907" y="91"/>
                </a:cubicBezTo>
                <a:cubicBezTo>
                  <a:pt x="1043" y="46"/>
                  <a:pt x="1179" y="23"/>
                  <a:pt x="1315" y="0"/>
                </a:cubicBezTo>
              </a:path>
            </a:pathLst>
          </a:custGeom>
          <a:noFill/>
          <a:ln w="31750">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 name="Freeform 12"/>
          <p:cNvSpPr>
            <a:spLocks/>
          </p:cNvSpPr>
          <p:nvPr/>
        </p:nvSpPr>
        <p:spPr bwMode="auto">
          <a:xfrm>
            <a:off x="3635375" y="3559608"/>
            <a:ext cx="2112963" cy="658813"/>
          </a:xfrm>
          <a:custGeom>
            <a:avLst/>
            <a:gdLst>
              <a:gd name="T0" fmla="*/ 2147483647 w 1331"/>
              <a:gd name="T1" fmla="*/ 0 h 415"/>
              <a:gd name="T2" fmla="*/ 2147483647 w 1331"/>
              <a:gd name="T3" fmla="*/ 2147483647 h 415"/>
              <a:gd name="T4" fmla="*/ 2147483647 w 1331"/>
              <a:gd name="T5" fmla="*/ 2147483647 h 415"/>
              <a:gd name="T6" fmla="*/ 2147483647 w 1331"/>
              <a:gd name="T7" fmla="*/ 2147483647 h 415"/>
              <a:gd name="T8" fmla="*/ 2147483647 w 1331"/>
              <a:gd name="T9" fmla="*/ 2147483647 h 415"/>
              <a:gd name="T10" fmla="*/ 2147483647 w 1331"/>
              <a:gd name="T11" fmla="*/ 2147483647 h 415"/>
              <a:gd name="T12" fmla="*/ 2147483647 w 1331"/>
              <a:gd name="T13" fmla="*/ 2147483647 h 415"/>
              <a:gd name="T14" fmla="*/ 2147483647 w 1331"/>
              <a:gd name="T15" fmla="*/ 2147483647 h 4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1" h="415">
                <a:moveTo>
                  <a:pt x="15" y="0"/>
                </a:moveTo>
                <a:cubicBezTo>
                  <a:pt x="15" y="23"/>
                  <a:pt x="15" y="46"/>
                  <a:pt x="15" y="91"/>
                </a:cubicBezTo>
                <a:cubicBezTo>
                  <a:pt x="15" y="136"/>
                  <a:pt x="7" y="227"/>
                  <a:pt x="15" y="272"/>
                </a:cubicBezTo>
                <a:cubicBezTo>
                  <a:pt x="23" y="317"/>
                  <a:pt x="46" y="340"/>
                  <a:pt x="61" y="363"/>
                </a:cubicBezTo>
                <a:cubicBezTo>
                  <a:pt x="76" y="386"/>
                  <a:pt x="91" y="401"/>
                  <a:pt x="106" y="408"/>
                </a:cubicBezTo>
                <a:cubicBezTo>
                  <a:pt x="121" y="415"/>
                  <a:pt x="136" y="408"/>
                  <a:pt x="151" y="408"/>
                </a:cubicBezTo>
                <a:cubicBezTo>
                  <a:pt x="166" y="408"/>
                  <a:pt x="0" y="408"/>
                  <a:pt x="197" y="408"/>
                </a:cubicBezTo>
                <a:cubicBezTo>
                  <a:pt x="394" y="408"/>
                  <a:pt x="862" y="408"/>
                  <a:pt x="1331" y="408"/>
                </a:cubicBezTo>
              </a:path>
            </a:pathLst>
          </a:custGeom>
          <a:noFill/>
          <a:ln w="31750">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 name="Freeform 13"/>
          <p:cNvSpPr>
            <a:spLocks/>
          </p:cNvSpPr>
          <p:nvPr/>
        </p:nvSpPr>
        <p:spPr bwMode="auto">
          <a:xfrm>
            <a:off x="6372225" y="4135871"/>
            <a:ext cx="1871663" cy="420687"/>
          </a:xfrm>
          <a:custGeom>
            <a:avLst/>
            <a:gdLst>
              <a:gd name="T0" fmla="*/ 0 w 1179"/>
              <a:gd name="T1" fmla="*/ 2147483647 h 265"/>
              <a:gd name="T2" fmla="*/ 2147483647 w 1179"/>
              <a:gd name="T3" fmla="*/ 2147483647 h 265"/>
              <a:gd name="T4" fmla="*/ 2147483647 w 1179"/>
              <a:gd name="T5" fmla="*/ 2147483647 h 265"/>
              <a:gd name="T6" fmla="*/ 2147483647 w 1179"/>
              <a:gd name="T7" fmla="*/ 0 h 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79" h="265">
                <a:moveTo>
                  <a:pt x="0" y="181"/>
                </a:moveTo>
                <a:cubicBezTo>
                  <a:pt x="60" y="200"/>
                  <a:pt x="121" y="219"/>
                  <a:pt x="227" y="227"/>
                </a:cubicBezTo>
                <a:cubicBezTo>
                  <a:pt x="333" y="235"/>
                  <a:pt x="476" y="265"/>
                  <a:pt x="635" y="227"/>
                </a:cubicBezTo>
                <a:cubicBezTo>
                  <a:pt x="794" y="189"/>
                  <a:pt x="986" y="94"/>
                  <a:pt x="1179" y="0"/>
                </a:cubicBezTo>
              </a:path>
            </a:pathLst>
          </a:custGeom>
          <a:noFill/>
          <a:ln w="31750">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383399068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3"/>
          <p:cNvSpPr txBox="1">
            <a:spLocks noChangeArrowheads="1"/>
          </p:cNvSpPr>
          <p:nvPr/>
        </p:nvSpPr>
        <p:spPr bwMode="auto">
          <a:xfrm>
            <a:off x="179512" y="144860"/>
            <a:ext cx="51133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indent="0" eaLnBrk="1" hangingPunct="1">
              <a:lnSpc>
                <a:spcPct val="150000"/>
              </a:lnSpc>
              <a:spcBef>
                <a:spcPct val="0"/>
              </a:spcBef>
              <a:buNone/>
            </a:pPr>
            <a:r>
              <a:rPr lang="en-US" altLang="de-DE" sz="2400" b="1" dirty="0" err="1" smtClean="0">
                <a:solidFill>
                  <a:schemeClr val="tx1"/>
                </a:solidFill>
                <a:cs typeface="Times New Roman" pitchFamily="18" charset="0"/>
              </a:rPr>
              <a:t>Kolinlagring</a:t>
            </a:r>
            <a:endParaRPr lang="de-DE" altLang="de-DE" sz="2400" b="1" dirty="0">
              <a:solidFill>
                <a:schemeClr val="tx1"/>
              </a:solidFill>
              <a:cs typeface="Times New Roman" pitchFamily="18" charset="0"/>
            </a:endParaRPr>
          </a:p>
        </p:txBody>
      </p:sp>
      <p:sp>
        <p:nvSpPr>
          <p:cNvPr id="4" name="Textfeld 3"/>
          <p:cNvSpPr txBox="1"/>
          <p:nvPr/>
        </p:nvSpPr>
        <p:spPr>
          <a:xfrm>
            <a:off x="179512" y="5229200"/>
            <a:ext cx="8823524" cy="861774"/>
          </a:xfrm>
          <a:prstGeom prst="rect">
            <a:avLst/>
          </a:prstGeom>
          <a:noFill/>
        </p:spPr>
        <p:txBody>
          <a:bodyPr wrap="square" rtlCol="0">
            <a:spAutoFit/>
          </a:bodyPr>
          <a:lstStyle/>
          <a:p>
            <a:r>
              <a:rPr lang="en-US" b="1" dirty="0" err="1" smtClean="0">
                <a:latin typeface="Arial" pitchFamily="34" charset="0"/>
                <a:cs typeface="Arial" pitchFamily="34" charset="0"/>
              </a:rPr>
              <a:t>Simulering</a:t>
            </a:r>
            <a:r>
              <a:rPr lang="en-US" b="1" dirty="0" smtClean="0">
                <a:latin typeface="Arial" pitchFamily="34" charset="0"/>
                <a:cs typeface="Arial" pitchFamily="34" charset="0"/>
              </a:rPr>
              <a:t> </a:t>
            </a:r>
            <a:r>
              <a:rPr lang="en-US" b="1" dirty="0" err="1" smtClean="0">
                <a:latin typeface="Arial" pitchFamily="34" charset="0"/>
                <a:cs typeface="Arial" pitchFamily="34" charset="0"/>
              </a:rPr>
              <a:t>av</a:t>
            </a:r>
            <a:r>
              <a:rPr lang="en-US" b="1" dirty="0" smtClean="0">
                <a:latin typeface="Arial" pitchFamily="34" charset="0"/>
                <a:cs typeface="Arial" pitchFamily="34" charset="0"/>
              </a:rPr>
              <a:t> </a:t>
            </a:r>
            <a:r>
              <a:rPr lang="en-US" b="1" dirty="0" err="1" smtClean="0">
                <a:latin typeface="Arial" pitchFamily="34" charset="0"/>
                <a:cs typeface="Arial" pitchFamily="34" charset="0"/>
              </a:rPr>
              <a:t>årlig</a:t>
            </a:r>
            <a:r>
              <a:rPr lang="en-US" b="1" dirty="0" smtClean="0">
                <a:latin typeface="Arial" pitchFamily="34" charset="0"/>
                <a:cs typeface="Arial" pitchFamily="34" charset="0"/>
              </a:rPr>
              <a:t> </a:t>
            </a:r>
            <a:r>
              <a:rPr lang="en-US" b="1" dirty="0" err="1" smtClean="0">
                <a:latin typeface="Arial" pitchFamily="34" charset="0"/>
                <a:cs typeface="Arial" pitchFamily="34" charset="0"/>
              </a:rPr>
              <a:t>nettoeffekt</a:t>
            </a:r>
            <a:r>
              <a:rPr lang="en-US" b="1" dirty="0" smtClean="0">
                <a:latin typeface="Arial" pitchFamily="34" charset="0"/>
                <a:cs typeface="Arial" pitchFamily="34" charset="0"/>
              </a:rPr>
              <a:t> </a:t>
            </a:r>
            <a:r>
              <a:rPr lang="en-US" b="1" dirty="0" err="1" smtClean="0">
                <a:latin typeface="Arial" pitchFamily="34" charset="0"/>
                <a:cs typeface="Arial" pitchFamily="34" charset="0"/>
              </a:rPr>
              <a:t>av</a:t>
            </a:r>
            <a:r>
              <a:rPr lang="en-US" b="1" dirty="0" smtClean="0">
                <a:latin typeface="Arial" pitchFamily="34" charset="0"/>
                <a:cs typeface="Arial" pitchFamily="34" charset="0"/>
              </a:rPr>
              <a:t> </a:t>
            </a:r>
            <a:r>
              <a:rPr lang="en-US" b="1" dirty="0" err="1" smtClean="0">
                <a:latin typeface="Arial" pitchFamily="34" charset="0"/>
                <a:cs typeface="Arial" pitchFamily="34" charset="0"/>
              </a:rPr>
              <a:t>kolhalten</a:t>
            </a:r>
            <a:r>
              <a:rPr lang="en-US" b="1" dirty="0" smtClean="0">
                <a:latin typeface="Arial" pitchFamily="34" charset="0"/>
                <a:cs typeface="Arial" pitchFamily="34" charset="0"/>
              </a:rPr>
              <a:t> </a:t>
            </a:r>
            <a:r>
              <a:rPr lang="en-US" b="1" dirty="0" err="1" smtClean="0">
                <a:latin typeface="Arial" pitchFamily="34" charset="0"/>
                <a:cs typeface="Arial" pitchFamily="34" charset="0"/>
              </a:rPr>
              <a:t>i</a:t>
            </a:r>
            <a:r>
              <a:rPr lang="en-US" b="1" dirty="0" smtClean="0">
                <a:latin typeface="Arial" pitchFamily="34" charset="0"/>
                <a:cs typeface="Arial" pitchFamily="34" charset="0"/>
              </a:rPr>
              <a:t> </a:t>
            </a:r>
            <a:r>
              <a:rPr lang="en-US" b="1" dirty="0" err="1" smtClean="0">
                <a:latin typeface="Arial" pitchFamily="34" charset="0"/>
                <a:cs typeface="Arial" pitchFamily="34" charset="0"/>
              </a:rPr>
              <a:t>markens</a:t>
            </a:r>
            <a:r>
              <a:rPr lang="en-US" b="1" dirty="0" smtClean="0">
                <a:latin typeface="Arial" pitchFamily="34" charset="0"/>
                <a:cs typeface="Arial" pitchFamily="34" charset="0"/>
              </a:rPr>
              <a:t> </a:t>
            </a:r>
            <a:r>
              <a:rPr lang="en-US" b="1" dirty="0" err="1" smtClean="0">
                <a:latin typeface="Arial" pitchFamily="34" charset="0"/>
                <a:cs typeface="Arial" pitchFamily="34" charset="0"/>
              </a:rPr>
              <a:t>organiska</a:t>
            </a:r>
            <a:r>
              <a:rPr lang="en-US" b="1" dirty="0" smtClean="0">
                <a:latin typeface="Arial" pitchFamily="34" charset="0"/>
                <a:cs typeface="Arial" pitchFamily="34" charset="0"/>
              </a:rPr>
              <a:t> material </a:t>
            </a:r>
            <a:r>
              <a:rPr lang="en-US" b="1" dirty="0" err="1" smtClean="0">
                <a:latin typeface="Arial" pitchFamily="34" charset="0"/>
                <a:cs typeface="Arial" pitchFamily="34" charset="0"/>
              </a:rPr>
              <a:t>som</a:t>
            </a:r>
            <a:r>
              <a:rPr lang="en-US" b="1" dirty="0" smtClean="0">
                <a:latin typeface="Arial" pitchFamily="34" charset="0"/>
                <a:cs typeface="Arial" pitchFamily="34" charset="0"/>
              </a:rPr>
              <a:t> </a:t>
            </a:r>
            <a:r>
              <a:rPr lang="en-US" b="1" dirty="0" err="1" smtClean="0">
                <a:latin typeface="Arial" pitchFamily="34" charset="0"/>
                <a:cs typeface="Arial" pitchFamily="34" charset="0"/>
              </a:rPr>
              <a:t>följd</a:t>
            </a:r>
            <a:r>
              <a:rPr lang="en-US" b="1" dirty="0" smtClean="0">
                <a:latin typeface="Arial" pitchFamily="34" charset="0"/>
                <a:cs typeface="Arial" pitchFamily="34" charset="0"/>
              </a:rPr>
              <a:t> </a:t>
            </a:r>
            <a:r>
              <a:rPr lang="en-US" b="1" dirty="0" err="1" smtClean="0">
                <a:latin typeface="Arial" pitchFamily="34" charset="0"/>
                <a:cs typeface="Arial" pitchFamily="34" charset="0"/>
              </a:rPr>
              <a:t>av</a:t>
            </a:r>
            <a:r>
              <a:rPr lang="en-US" b="1" dirty="0" smtClean="0">
                <a:latin typeface="Arial" pitchFamily="34" charset="0"/>
                <a:cs typeface="Arial" pitchFamily="34" charset="0"/>
              </a:rPr>
              <a:t> </a:t>
            </a:r>
            <a:r>
              <a:rPr lang="en-US" b="1" dirty="0" err="1" smtClean="0">
                <a:latin typeface="Arial" pitchFamily="34" charset="0"/>
                <a:cs typeface="Arial" pitchFamily="34" charset="0"/>
              </a:rPr>
              <a:t>övergång</a:t>
            </a:r>
            <a:r>
              <a:rPr lang="en-US" b="1" dirty="0" smtClean="0">
                <a:latin typeface="Arial" pitchFamily="34" charset="0"/>
                <a:cs typeface="Arial" pitchFamily="34" charset="0"/>
              </a:rPr>
              <a:t> </a:t>
            </a:r>
            <a:r>
              <a:rPr lang="en-US" b="1" dirty="0" err="1" smtClean="0">
                <a:latin typeface="Arial" pitchFamily="34" charset="0"/>
                <a:cs typeface="Arial" pitchFamily="34" charset="0"/>
              </a:rPr>
              <a:t>från</a:t>
            </a:r>
            <a:r>
              <a:rPr lang="en-US" b="1" dirty="0" smtClean="0">
                <a:latin typeface="Arial" pitchFamily="34" charset="0"/>
                <a:cs typeface="Arial" pitchFamily="34" charset="0"/>
              </a:rPr>
              <a:t> </a:t>
            </a:r>
            <a:r>
              <a:rPr lang="en-US" b="1" dirty="0" err="1" smtClean="0">
                <a:latin typeface="Arial" pitchFamily="34" charset="0"/>
                <a:cs typeface="Arial" pitchFamily="34" charset="0"/>
              </a:rPr>
              <a:t>åkermark</a:t>
            </a:r>
            <a:r>
              <a:rPr lang="en-US" b="1" dirty="0" smtClean="0">
                <a:latin typeface="Arial" pitchFamily="34" charset="0"/>
                <a:cs typeface="Arial" pitchFamily="34" charset="0"/>
              </a:rPr>
              <a:t> till permanent </a:t>
            </a:r>
            <a:r>
              <a:rPr lang="en-US" b="1" dirty="0" err="1" smtClean="0">
                <a:latin typeface="Arial" pitchFamily="34" charset="0"/>
                <a:cs typeface="Arial" pitchFamily="34" charset="0"/>
              </a:rPr>
              <a:t>vall</a:t>
            </a:r>
            <a:r>
              <a:rPr lang="en-US" b="1" dirty="0" smtClean="0">
                <a:latin typeface="Arial" pitchFamily="34" charset="0"/>
                <a:cs typeface="Arial" pitchFamily="34" charset="0"/>
              </a:rPr>
              <a:t> </a:t>
            </a:r>
          </a:p>
          <a:p>
            <a:r>
              <a:rPr lang="en-US" sz="1400" dirty="0" smtClean="0">
                <a:latin typeface="Arial" pitchFamily="34" charset="0"/>
                <a:cs typeface="Arial" pitchFamily="34" charset="0"/>
              </a:rPr>
              <a:t>(</a:t>
            </a:r>
            <a:r>
              <a:rPr lang="en-US" sz="1400" dirty="0" err="1" smtClean="0">
                <a:latin typeface="Arial" pitchFamily="34" charset="0"/>
                <a:cs typeface="Arial" pitchFamily="34" charset="0"/>
              </a:rPr>
              <a:t>Vleeshouwers</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och</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Verhagen</a:t>
            </a:r>
            <a:r>
              <a:rPr lang="en-US" sz="1400" dirty="0" smtClean="0">
                <a:latin typeface="Arial" pitchFamily="34" charset="0"/>
                <a:cs typeface="Arial" pitchFamily="34" charset="0"/>
              </a:rPr>
              <a:t>, 2002)</a:t>
            </a:r>
            <a:endParaRPr lang="en-US" sz="1400" dirty="0">
              <a:latin typeface="Arial" pitchFamily="34" charset="0"/>
              <a:cs typeface="Arial" pitchFamily="34" charset="0"/>
            </a:endParaRPr>
          </a:p>
        </p:txBody>
      </p:sp>
      <p:grpSp>
        <p:nvGrpSpPr>
          <p:cNvPr id="6" name="Gruppieren 5"/>
          <p:cNvGrpSpPr/>
          <p:nvPr/>
        </p:nvGrpSpPr>
        <p:grpSpPr>
          <a:xfrm>
            <a:off x="2051720" y="956785"/>
            <a:ext cx="4772025" cy="4385409"/>
            <a:chOff x="2051720" y="836712"/>
            <a:chExt cx="4772025" cy="4385409"/>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70796" y="836712"/>
              <a:ext cx="4333875" cy="3324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1720" y="4005064"/>
              <a:ext cx="4772025" cy="847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4103761" y="4852789"/>
              <a:ext cx="936475" cy="369332"/>
            </a:xfrm>
            <a:prstGeom prst="rect">
              <a:avLst/>
            </a:prstGeom>
          </p:spPr>
          <p:txBody>
            <a:bodyPr wrap="none">
              <a:spAutoFit/>
            </a:bodyPr>
            <a:lstStyle/>
            <a:p>
              <a:r>
                <a:rPr lang="en-US" dirty="0">
                  <a:latin typeface="Arial" pitchFamily="34" charset="0"/>
                  <a:cs typeface="Arial" pitchFamily="34" charset="0"/>
                </a:rPr>
                <a:t>t C ha</a:t>
              </a:r>
              <a:r>
                <a:rPr lang="en-US" baseline="30000" dirty="0">
                  <a:latin typeface="Arial" pitchFamily="34" charset="0"/>
                  <a:cs typeface="Arial" pitchFamily="34" charset="0"/>
                </a:rPr>
                <a:t>-1</a:t>
              </a:r>
              <a:endParaRPr lang="en-US" dirty="0"/>
            </a:p>
          </p:txBody>
        </p:sp>
      </p:grpSp>
    </p:spTree>
    <p:extLst>
      <p:ext uri="{BB962C8B-B14F-4D97-AF65-F5344CB8AC3E}">
        <p14:creationId xmlns:p14="http://schemas.microsoft.com/office/powerpoint/2010/main" val="199942583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624" y="866798"/>
            <a:ext cx="6336704" cy="4875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6"/>
          <p:cNvSpPr txBox="1">
            <a:spLocks noChangeArrowheads="1"/>
          </p:cNvSpPr>
          <p:nvPr/>
        </p:nvSpPr>
        <p:spPr bwMode="auto">
          <a:xfrm>
            <a:off x="3321489" y="624162"/>
            <a:ext cx="46805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400" dirty="0" smtClean="0">
                <a:latin typeface="Arial" pitchFamily="34" charset="0"/>
                <a:cs typeface="Arial" pitchFamily="34" charset="0"/>
              </a:rPr>
              <a:t>(Reinsch </a:t>
            </a:r>
            <a:r>
              <a:rPr lang="de-DE" altLang="de-DE" sz="1400" i="1" dirty="0" smtClean="0">
                <a:latin typeface="Arial" pitchFamily="34" charset="0"/>
                <a:cs typeface="Arial" pitchFamily="34" charset="0"/>
              </a:rPr>
              <a:t>et al</a:t>
            </a:r>
            <a:r>
              <a:rPr lang="de-DE" altLang="de-DE" sz="1400" dirty="0" smtClean="0">
                <a:latin typeface="Arial" pitchFamily="34" charset="0"/>
                <a:cs typeface="Arial" pitchFamily="34" charset="0"/>
              </a:rPr>
              <a:t>. 2018, </a:t>
            </a:r>
            <a:r>
              <a:rPr lang="de-DE" altLang="de-DE" sz="1400" dirty="0" err="1" smtClean="0">
                <a:latin typeface="Arial" pitchFamily="34" charset="0"/>
                <a:cs typeface="Arial" pitchFamily="34" charset="0"/>
              </a:rPr>
              <a:t>SoilTillageRes</a:t>
            </a:r>
            <a:r>
              <a:rPr lang="de-DE" altLang="de-DE" sz="1400" dirty="0">
                <a:latin typeface="Arial" pitchFamily="34" charset="0"/>
                <a:cs typeface="Arial" pitchFamily="34" charset="0"/>
              </a:rPr>
              <a:t> </a:t>
            </a:r>
            <a:r>
              <a:rPr lang="de-DE" altLang="de-DE" sz="1400" dirty="0" smtClean="0">
                <a:latin typeface="Arial" pitchFamily="34" charset="0"/>
                <a:cs typeface="Arial" pitchFamily="34" charset="0"/>
              </a:rPr>
              <a:t>175, 119-129)</a:t>
            </a:r>
            <a:endParaRPr lang="de-DE" altLang="de-DE" sz="1400" dirty="0">
              <a:latin typeface="Arial" pitchFamily="34" charset="0"/>
              <a:cs typeface="Arial" pitchFamily="34" charset="0"/>
            </a:endParaRPr>
          </a:p>
        </p:txBody>
      </p:sp>
      <p:sp>
        <p:nvSpPr>
          <p:cNvPr id="2" name="Textfeld 1"/>
          <p:cNvSpPr txBox="1"/>
          <p:nvPr/>
        </p:nvSpPr>
        <p:spPr>
          <a:xfrm>
            <a:off x="5518226" y="5892761"/>
            <a:ext cx="3604864" cy="954107"/>
          </a:xfrm>
          <a:prstGeom prst="rect">
            <a:avLst/>
          </a:prstGeom>
          <a:noFill/>
        </p:spPr>
        <p:txBody>
          <a:bodyPr wrap="square" rtlCol="0">
            <a:spAutoFit/>
          </a:bodyPr>
          <a:lstStyle/>
          <a:p>
            <a:r>
              <a:rPr lang="de-DE" sz="1400" dirty="0" smtClean="0">
                <a:latin typeface="+mj-lt"/>
                <a:cs typeface="Arial" pitchFamily="34" charset="0"/>
              </a:rPr>
              <a:t>PG: </a:t>
            </a:r>
            <a:r>
              <a:rPr lang="de-DE" sz="1400" dirty="0" err="1" smtClean="0">
                <a:latin typeface="+mj-lt"/>
                <a:cs typeface="Arial" pitchFamily="34" charset="0"/>
              </a:rPr>
              <a:t>ostörd</a:t>
            </a:r>
            <a:r>
              <a:rPr lang="de-DE" sz="1400" dirty="0" smtClean="0">
                <a:latin typeface="+mj-lt"/>
                <a:cs typeface="Arial" pitchFamily="34" charset="0"/>
              </a:rPr>
              <a:t> permanent </a:t>
            </a:r>
            <a:r>
              <a:rPr lang="de-DE" sz="1400" dirty="0" err="1" smtClean="0">
                <a:latin typeface="+mj-lt"/>
                <a:cs typeface="Arial" pitchFamily="34" charset="0"/>
              </a:rPr>
              <a:t>vall</a:t>
            </a:r>
            <a:endParaRPr lang="de-DE" sz="1400" dirty="0" smtClean="0">
              <a:latin typeface="+mj-lt"/>
              <a:cs typeface="Arial" pitchFamily="34" charset="0"/>
            </a:endParaRPr>
          </a:p>
          <a:p>
            <a:r>
              <a:rPr lang="de-DE" sz="1400" dirty="0" smtClean="0">
                <a:latin typeface="+mj-lt"/>
                <a:cs typeface="Arial" pitchFamily="34" charset="0"/>
              </a:rPr>
              <a:t>SR: </a:t>
            </a:r>
            <a:r>
              <a:rPr lang="de-DE" sz="1400" dirty="0" err="1" smtClean="0">
                <a:latin typeface="+mj-lt"/>
                <a:cs typeface="Arial" pitchFamily="34" charset="0"/>
              </a:rPr>
              <a:t>vår-renoverad</a:t>
            </a:r>
            <a:r>
              <a:rPr lang="de-DE" sz="1400" dirty="0" smtClean="0">
                <a:latin typeface="+mj-lt"/>
                <a:cs typeface="Arial" pitchFamily="34" charset="0"/>
              </a:rPr>
              <a:t> </a:t>
            </a:r>
            <a:r>
              <a:rPr lang="de-DE" sz="1400" dirty="0" err="1" smtClean="0">
                <a:latin typeface="+mj-lt"/>
                <a:cs typeface="Arial" pitchFamily="34" charset="0"/>
              </a:rPr>
              <a:t>vall</a:t>
            </a:r>
            <a:endParaRPr lang="de-DE" sz="1400" dirty="0" smtClean="0">
              <a:latin typeface="+mj-lt"/>
              <a:cs typeface="Arial" pitchFamily="34" charset="0"/>
            </a:endParaRPr>
          </a:p>
          <a:p>
            <a:r>
              <a:rPr lang="de-DE" sz="1400" dirty="0" smtClean="0">
                <a:latin typeface="+mj-lt"/>
                <a:cs typeface="Arial" pitchFamily="34" charset="0"/>
              </a:rPr>
              <a:t>AR: </a:t>
            </a:r>
            <a:r>
              <a:rPr lang="de-DE" sz="1400" dirty="0" err="1" smtClean="0">
                <a:latin typeface="+mj-lt"/>
                <a:cs typeface="Arial" pitchFamily="34" charset="0"/>
              </a:rPr>
              <a:t>höst-renoverad</a:t>
            </a:r>
            <a:r>
              <a:rPr lang="de-DE" sz="1400" dirty="0" smtClean="0">
                <a:latin typeface="+mj-lt"/>
                <a:cs typeface="Arial" pitchFamily="34" charset="0"/>
              </a:rPr>
              <a:t> </a:t>
            </a:r>
            <a:r>
              <a:rPr lang="de-DE" sz="1400" dirty="0" err="1" smtClean="0">
                <a:latin typeface="+mj-lt"/>
                <a:cs typeface="Arial" pitchFamily="34" charset="0"/>
              </a:rPr>
              <a:t>vall</a:t>
            </a:r>
            <a:endParaRPr lang="de-DE" sz="1400" dirty="0" smtClean="0">
              <a:latin typeface="+mj-lt"/>
              <a:cs typeface="Arial" pitchFamily="34" charset="0"/>
            </a:endParaRPr>
          </a:p>
          <a:p>
            <a:r>
              <a:rPr lang="de-DE" sz="1400" dirty="0" smtClean="0">
                <a:latin typeface="+mj-lt"/>
                <a:cs typeface="Arial" pitchFamily="34" charset="0"/>
              </a:rPr>
              <a:t>CM: </a:t>
            </a:r>
            <a:r>
              <a:rPr lang="de-DE" sz="1400" dirty="0" err="1" smtClean="0">
                <a:latin typeface="+mj-lt"/>
                <a:cs typeface="Arial" pitchFamily="34" charset="0"/>
              </a:rPr>
              <a:t>vall</a:t>
            </a:r>
            <a:r>
              <a:rPr lang="de-DE" sz="1400" dirty="0">
                <a:latin typeface="+mj-lt"/>
                <a:cs typeface="Arial" pitchFamily="34" charset="0"/>
              </a:rPr>
              <a:t> </a:t>
            </a:r>
            <a:r>
              <a:rPr lang="de-DE" sz="1400" dirty="0" err="1" smtClean="0">
                <a:latin typeface="+mj-lt"/>
                <a:cs typeface="Arial" pitchFamily="34" charset="0"/>
              </a:rPr>
              <a:t>omvandlad</a:t>
            </a:r>
            <a:r>
              <a:rPr lang="de-DE" sz="1400" dirty="0" smtClean="0">
                <a:latin typeface="+mj-lt"/>
                <a:cs typeface="Arial" pitchFamily="34" charset="0"/>
              </a:rPr>
              <a:t> </a:t>
            </a:r>
            <a:r>
              <a:rPr lang="de-DE" sz="1400" dirty="0" err="1" smtClean="0">
                <a:latin typeface="+mj-lt"/>
                <a:cs typeface="Arial" pitchFamily="34" charset="0"/>
              </a:rPr>
              <a:t>till</a:t>
            </a:r>
            <a:r>
              <a:rPr lang="de-DE" sz="1400" dirty="0" smtClean="0">
                <a:latin typeface="+mj-lt"/>
                <a:cs typeface="Arial" pitchFamily="34" charset="0"/>
              </a:rPr>
              <a:t> </a:t>
            </a:r>
            <a:r>
              <a:rPr lang="de-DE" sz="1400" dirty="0" err="1" smtClean="0">
                <a:latin typeface="+mj-lt"/>
                <a:cs typeface="Arial" pitchFamily="34" charset="0"/>
              </a:rPr>
              <a:t>majsodling</a:t>
            </a:r>
            <a:endParaRPr lang="en-US" sz="1400" dirty="0">
              <a:latin typeface="+mj-lt"/>
              <a:cs typeface="Arial" pitchFamily="34" charset="0"/>
            </a:endParaRPr>
          </a:p>
        </p:txBody>
      </p:sp>
      <p:sp>
        <p:nvSpPr>
          <p:cNvPr id="6" name="Textfeld 5"/>
          <p:cNvSpPr txBox="1"/>
          <p:nvPr/>
        </p:nvSpPr>
        <p:spPr>
          <a:xfrm>
            <a:off x="16024" y="5906849"/>
            <a:ext cx="4923409" cy="830997"/>
          </a:xfrm>
          <a:prstGeom prst="rect">
            <a:avLst/>
          </a:prstGeom>
          <a:noFill/>
        </p:spPr>
        <p:txBody>
          <a:bodyPr wrap="square" rtlCol="0">
            <a:spAutoFit/>
          </a:bodyPr>
          <a:lstStyle/>
          <a:p>
            <a:pPr marL="285750" indent="-285750">
              <a:buFont typeface="Arial" pitchFamily="34" charset="0"/>
              <a:buChar char="•"/>
            </a:pPr>
            <a:r>
              <a:rPr lang="en-US" sz="1600" dirty="0" err="1" smtClean="0">
                <a:latin typeface="+mj-lt"/>
                <a:cs typeface="Arial" pitchFamily="34" charset="0"/>
              </a:rPr>
              <a:t>Två</a:t>
            </a:r>
            <a:r>
              <a:rPr lang="en-US" sz="1600" dirty="0" smtClean="0">
                <a:latin typeface="+mj-lt"/>
                <a:cs typeface="Arial" pitchFamily="34" charset="0"/>
              </a:rPr>
              <a:t> </a:t>
            </a:r>
            <a:r>
              <a:rPr lang="en-US" sz="1600" dirty="0" err="1" smtClean="0">
                <a:latin typeface="+mj-lt"/>
                <a:cs typeface="Arial" pitchFamily="34" charset="0"/>
              </a:rPr>
              <a:t>försöksår</a:t>
            </a:r>
            <a:endParaRPr lang="en-US" sz="1600" dirty="0" smtClean="0">
              <a:latin typeface="+mj-lt"/>
              <a:cs typeface="Arial" pitchFamily="34" charset="0"/>
            </a:endParaRPr>
          </a:p>
          <a:p>
            <a:pPr marL="285750" indent="-285750">
              <a:buFont typeface="Arial" pitchFamily="34" charset="0"/>
              <a:buChar char="•"/>
            </a:pPr>
            <a:r>
              <a:rPr lang="en-US" sz="1600" dirty="0" err="1" smtClean="0">
                <a:latin typeface="+mj-lt"/>
                <a:cs typeface="Arial" pitchFamily="34" charset="0"/>
              </a:rPr>
              <a:t>Figuren</a:t>
            </a:r>
            <a:r>
              <a:rPr lang="en-US" sz="1600" dirty="0" smtClean="0">
                <a:latin typeface="+mj-lt"/>
                <a:cs typeface="Arial" pitchFamily="34" charset="0"/>
              </a:rPr>
              <a:t> </a:t>
            </a:r>
            <a:r>
              <a:rPr lang="en-US" sz="1600" dirty="0" err="1" smtClean="0">
                <a:latin typeface="+mj-lt"/>
                <a:cs typeface="Arial" pitchFamily="34" charset="0"/>
              </a:rPr>
              <a:t>visar</a:t>
            </a:r>
            <a:r>
              <a:rPr lang="en-US" sz="1600" dirty="0" smtClean="0">
                <a:latin typeface="+mj-lt"/>
                <a:cs typeface="Arial" pitchFamily="34" charset="0"/>
              </a:rPr>
              <a:t> </a:t>
            </a:r>
            <a:r>
              <a:rPr lang="en-US" sz="1600" dirty="0" err="1" smtClean="0">
                <a:latin typeface="+mj-lt"/>
                <a:cs typeface="Arial" pitchFamily="34" charset="0"/>
              </a:rPr>
              <a:t>resultat</a:t>
            </a:r>
            <a:r>
              <a:rPr lang="en-US" sz="1600" dirty="0" smtClean="0">
                <a:latin typeface="+mj-lt"/>
                <a:cs typeface="Arial" pitchFamily="34" charset="0"/>
              </a:rPr>
              <a:t> </a:t>
            </a:r>
            <a:r>
              <a:rPr lang="en-US" sz="1600" dirty="0" err="1" smtClean="0">
                <a:latin typeface="+mj-lt"/>
                <a:cs typeface="Arial" pitchFamily="34" charset="0"/>
              </a:rPr>
              <a:t>första</a:t>
            </a:r>
            <a:r>
              <a:rPr lang="en-US" sz="1600" dirty="0" smtClean="0">
                <a:latin typeface="+mj-lt"/>
                <a:cs typeface="Arial" pitchFamily="34" charset="0"/>
              </a:rPr>
              <a:t> </a:t>
            </a:r>
            <a:r>
              <a:rPr lang="en-US" sz="1600" dirty="0" err="1" smtClean="0">
                <a:latin typeface="+mj-lt"/>
                <a:cs typeface="Arial" pitchFamily="34" charset="0"/>
              </a:rPr>
              <a:t>året</a:t>
            </a:r>
            <a:r>
              <a:rPr lang="en-US" sz="1600" dirty="0" smtClean="0">
                <a:latin typeface="+mj-lt"/>
                <a:cs typeface="Arial" pitchFamily="34" charset="0"/>
              </a:rPr>
              <a:t> </a:t>
            </a:r>
            <a:r>
              <a:rPr lang="en-US" sz="1600" dirty="0" err="1" smtClean="0">
                <a:latin typeface="+mj-lt"/>
                <a:cs typeface="Arial" pitchFamily="34" charset="0"/>
              </a:rPr>
              <a:t>efter</a:t>
            </a:r>
            <a:r>
              <a:rPr lang="en-US" sz="1600" dirty="0" smtClean="0">
                <a:latin typeface="+mj-lt"/>
                <a:cs typeface="Arial" pitchFamily="34" charset="0"/>
              </a:rPr>
              <a:t> </a:t>
            </a:r>
            <a:r>
              <a:rPr lang="en-US" sz="1600" dirty="0" err="1" smtClean="0">
                <a:latin typeface="+mj-lt"/>
                <a:cs typeface="Arial" pitchFamily="34" charset="0"/>
              </a:rPr>
              <a:t>renovering</a:t>
            </a:r>
            <a:r>
              <a:rPr lang="en-US" sz="1600" dirty="0" smtClean="0">
                <a:latin typeface="+mj-lt"/>
                <a:cs typeface="Arial" pitchFamily="34" charset="0"/>
              </a:rPr>
              <a:t> </a:t>
            </a:r>
            <a:r>
              <a:rPr lang="en-US" sz="1600" dirty="0" err="1" smtClean="0">
                <a:latin typeface="+mj-lt"/>
                <a:cs typeface="Arial" pitchFamily="34" charset="0"/>
              </a:rPr>
              <a:t>av</a:t>
            </a:r>
            <a:r>
              <a:rPr lang="en-US" sz="1600" dirty="0" smtClean="0">
                <a:latin typeface="+mj-lt"/>
                <a:cs typeface="Arial" pitchFamily="34" charset="0"/>
              </a:rPr>
              <a:t> </a:t>
            </a:r>
            <a:r>
              <a:rPr lang="en-US" sz="1600" dirty="0" err="1" smtClean="0">
                <a:latin typeface="+mj-lt"/>
                <a:cs typeface="Arial" pitchFamily="34" charset="0"/>
              </a:rPr>
              <a:t>vallen</a:t>
            </a:r>
            <a:endParaRPr lang="en-US" sz="1600" dirty="0">
              <a:latin typeface="+mj-lt"/>
              <a:cs typeface="Arial" pitchFamily="34" charset="0"/>
            </a:endParaRPr>
          </a:p>
        </p:txBody>
      </p:sp>
      <p:sp>
        <p:nvSpPr>
          <p:cNvPr id="5" name="Rechteck 4"/>
          <p:cNvSpPr/>
          <p:nvPr/>
        </p:nvSpPr>
        <p:spPr>
          <a:xfrm>
            <a:off x="434240" y="38410"/>
            <a:ext cx="8433536" cy="969496"/>
          </a:xfrm>
          <a:prstGeom prst="rect">
            <a:avLst/>
          </a:prstGeom>
        </p:spPr>
        <p:txBody>
          <a:bodyPr wrap="square">
            <a:spAutoFit/>
          </a:bodyPr>
          <a:lstStyle/>
          <a:p>
            <a:pPr>
              <a:lnSpc>
                <a:spcPct val="150000"/>
              </a:lnSpc>
              <a:spcBef>
                <a:spcPct val="0"/>
              </a:spcBef>
            </a:pPr>
            <a:r>
              <a:rPr lang="en-US" altLang="de-DE" sz="2400" b="1" dirty="0" err="1" smtClean="0">
                <a:latin typeface="+mj-lt"/>
                <a:cs typeface="Arial" pitchFamily="34" charset="0"/>
              </a:rPr>
              <a:t>Utsläpp</a:t>
            </a:r>
            <a:r>
              <a:rPr lang="en-US" altLang="de-DE" sz="2400" b="1" dirty="0" smtClean="0">
                <a:latin typeface="+mj-lt"/>
                <a:cs typeface="Arial" pitchFamily="34" charset="0"/>
              </a:rPr>
              <a:t> </a:t>
            </a:r>
            <a:r>
              <a:rPr lang="en-US" altLang="de-DE" sz="2400" b="1" dirty="0" err="1" smtClean="0">
                <a:latin typeface="+mj-lt"/>
                <a:cs typeface="Arial" pitchFamily="34" charset="0"/>
              </a:rPr>
              <a:t>beroende</a:t>
            </a:r>
            <a:r>
              <a:rPr lang="en-US" altLang="de-DE" sz="2400" b="1" dirty="0" smtClean="0">
                <a:latin typeface="+mj-lt"/>
                <a:cs typeface="Arial" pitchFamily="34" charset="0"/>
              </a:rPr>
              <a:t> </a:t>
            </a:r>
            <a:r>
              <a:rPr lang="en-US" altLang="de-DE" sz="2400" b="1" dirty="0" err="1" smtClean="0">
                <a:latin typeface="+mj-lt"/>
                <a:cs typeface="Arial" pitchFamily="34" charset="0"/>
              </a:rPr>
              <a:t>på</a:t>
            </a:r>
            <a:r>
              <a:rPr lang="en-US" altLang="de-DE" sz="2400" b="1" dirty="0" smtClean="0">
                <a:latin typeface="+mj-lt"/>
                <a:cs typeface="Arial" pitchFamily="34" charset="0"/>
              </a:rPr>
              <a:t> </a:t>
            </a:r>
            <a:r>
              <a:rPr lang="en-US" altLang="de-DE" sz="2400" b="1" dirty="0" err="1" smtClean="0">
                <a:latin typeface="+mj-lt"/>
                <a:cs typeface="Arial" pitchFamily="34" charset="0"/>
              </a:rPr>
              <a:t>vallrenovering</a:t>
            </a:r>
            <a:r>
              <a:rPr lang="en-US" altLang="de-DE" sz="2400" b="1" dirty="0" smtClean="0">
                <a:latin typeface="+mj-lt"/>
                <a:cs typeface="Arial" pitchFamily="34" charset="0"/>
              </a:rPr>
              <a:t> </a:t>
            </a:r>
            <a:r>
              <a:rPr lang="en-US" altLang="de-DE" sz="2400" b="1" dirty="0" err="1" smtClean="0">
                <a:latin typeface="+mj-lt"/>
                <a:cs typeface="Arial" pitchFamily="34" charset="0"/>
              </a:rPr>
              <a:t>och</a:t>
            </a:r>
            <a:r>
              <a:rPr lang="en-US" altLang="de-DE" sz="2400" b="1" dirty="0" smtClean="0">
                <a:latin typeface="+mj-lt"/>
                <a:cs typeface="Arial" pitchFamily="34" charset="0"/>
              </a:rPr>
              <a:t> </a:t>
            </a:r>
            <a:r>
              <a:rPr lang="en-US" altLang="de-DE" sz="2400" b="1" dirty="0" err="1" smtClean="0">
                <a:latin typeface="+mj-lt"/>
                <a:cs typeface="Arial" pitchFamily="34" charset="0"/>
              </a:rPr>
              <a:t>avkastning</a:t>
            </a:r>
            <a:r>
              <a:rPr lang="en-US" altLang="de-DE" sz="2400" b="1" dirty="0" smtClean="0">
                <a:latin typeface="+mj-lt"/>
                <a:cs typeface="Arial" pitchFamily="34" charset="0"/>
              </a:rPr>
              <a:t> </a:t>
            </a:r>
          </a:p>
          <a:p>
            <a:pPr>
              <a:lnSpc>
                <a:spcPct val="150000"/>
              </a:lnSpc>
              <a:spcBef>
                <a:spcPct val="0"/>
              </a:spcBef>
            </a:pPr>
            <a:r>
              <a:rPr lang="en-US" altLang="de-DE" sz="1400" b="1" dirty="0" smtClean="0">
                <a:latin typeface="+mj-lt"/>
                <a:cs typeface="Arial" pitchFamily="34" charset="0"/>
              </a:rPr>
              <a:t>(</a:t>
            </a:r>
            <a:r>
              <a:rPr lang="en-US" altLang="de-DE" sz="1400" b="1" dirty="0">
                <a:latin typeface="+mj-lt"/>
                <a:cs typeface="Arial" pitchFamily="34" charset="0"/>
              </a:rPr>
              <a:t>CO</a:t>
            </a:r>
            <a:r>
              <a:rPr lang="en-US" altLang="de-DE" sz="1400" b="1" baseline="-25000" dirty="0">
                <a:latin typeface="+mj-lt"/>
                <a:cs typeface="Arial" pitchFamily="34" charset="0"/>
              </a:rPr>
              <a:t>2äq </a:t>
            </a:r>
            <a:r>
              <a:rPr lang="en-US" altLang="de-DE" sz="1400" b="1" dirty="0" smtClean="0">
                <a:latin typeface="+mj-lt"/>
                <a:cs typeface="Arial" pitchFamily="34" charset="0"/>
              </a:rPr>
              <a:t>ha</a:t>
            </a:r>
            <a:r>
              <a:rPr lang="en-US" altLang="de-DE" sz="1400" b="1" baseline="30000" dirty="0" smtClean="0">
                <a:latin typeface="+mj-lt"/>
                <a:cs typeface="Arial" pitchFamily="34" charset="0"/>
              </a:rPr>
              <a:t>-1</a:t>
            </a:r>
            <a:r>
              <a:rPr lang="en-US" altLang="de-DE" sz="1400" b="1" dirty="0" smtClean="0">
                <a:latin typeface="+mj-lt"/>
                <a:cs typeface="Arial" pitchFamily="34" charset="0"/>
              </a:rPr>
              <a:t>/</a:t>
            </a:r>
            <a:r>
              <a:rPr lang="en-US" altLang="de-DE" sz="1400" b="1" dirty="0" err="1" smtClean="0">
                <a:latin typeface="+mj-lt"/>
                <a:cs typeface="Arial" pitchFamily="34" charset="0"/>
              </a:rPr>
              <a:t>årlig</a:t>
            </a:r>
            <a:r>
              <a:rPr lang="en-US" altLang="de-DE" sz="1400" b="1" dirty="0" smtClean="0">
                <a:latin typeface="+mj-lt"/>
                <a:cs typeface="Arial" pitchFamily="34" charset="0"/>
              </a:rPr>
              <a:t> </a:t>
            </a:r>
            <a:r>
              <a:rPr lang="en-US" altLang="de-DE" sz="1400" b="1" dirty="0" err="1" smtClean="0">
                <a:latin typeface="+mj-lt"/>
                <a:cs typeface="Arial" pitchFamily="34" charset="0"/>
              </a:rPr>
              <a:t>energiavkastning</a:t>
            </a:r>
            <a:r>
              <a:rPr lang="en-US" altLang="de-DE" sz="1400" b="1" dirty="0" smtClean="0">
                <a:latin typeface="+mj-lt"/>
                <a:cs typeface="Arial" pitchFamily="34" charset="0"/>
              </a:rPr>
              <a:t>)</a:t>
            </a:r>
            <a:endParaRPr lang="en-US" altLang="de-DE" sz="1400" b="1" dirty="0">
              <a:latin typeface="+mj-lt"/>
              <a:cs typeface="Arial" pitchFamily="34" charset="0"/>
            </a:endParaRPr>
          </a:p>
        </p:txBody>
      </p:sp>
    </p:spTree>
    <p:extLst>
      <p:ext uri="{BB962C8B-B14F-4D97-AF65-F5344CB8AC3E}">
        <p14:creationId xmlns:p14="http://schemas.microsoft.com/office/powerpoint/2010/main" val="241937207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Aft>
                <a:spcPct val="20000"/>
              </a:spcAft>
              <a:buFontTx/>
              <a:buNone/>
            </a:pPr>
            <a:r>
              <a:rPr lang="en-US" altLang="de-DE" sz="2400" b="1" u="sng" dirty="0" err="1" smtClean="0">
                <a:solidFill>
                  <a:srgbClr val="000000"/>
                </a:solidFill>
                <a:cs typeface="Times New Roman" pitchFamily="18" charset="0"/>
              </a:rPr>
              <a:t>Ekosystemtjänster</a:t>
            </a:r>
            <a:r>
              <a:rPr lang="en-US" altLang="de-DE" sz="2400" b="1" u="sng" dirty="0" smtClean="0">
                <a:solidFill>
                  <a:srgbClr val="000000"/>
                </a:solidFill>
                <a:cs typeface="Times New Roman" pitchFamily="18" charset="0"/>
              </a:rPr>
              <a:t> </a:t>
            </a:r>
            <a:r>
              <a:rPr lang="en-US" altLang="de-DE" sz="2400" b="1" u="sng" dirty="0" err="1" smtClean="0">
                <a:solidFill>
                  <a:srgbClr val="000000"/>
                </a:solidFill>
                <a:cs typeface="Times New Roman" pitchFamily="18" charset="0"/>
              </a:rPr>
              <a:t>från</a:t>
            </a:r>
            <a:r>
              <a:rPr lang="en-US" altLang="de-DE" sz="2400" b="1" u="sng" dirty="0" smtClean="0">
                <a:solidFill>
                  <a:srgbClr val="000000"/>
                </a:solidFill>
                <a:cs typeface="Times New Roman" pitchFamily="18" charset="0"/>
              </a:rPr>
              <a:t> </a:t>
            </a:r>
            <a:r>
              <a:rPr lang="en-US" altLang="de-DE" sz="2400" b="1" u="sng" dirty="0" err="1" smtClean="0">
                <a:solidFill>
                  <a:srgbClr val="000000"/>
                </a:solidFill>
                <a:cs typeface="Times New Roman" pitchFamily="18" charset="0"/>
              </a:rPr>
              <a:t>vall</a:t>
            </a:r>
            <a:r>
              <a:rPr lang="en-US" altLang="de-DE" sz="2400" b="1" u="sng" dirty="0" smtClean="0">
                <a:solidFill>
                  <a:srgbClr val="000000"/>
                </a:solidFill>
                <a:cs typeface="Times New Roman" pitchFamily="18" charset="0"/>
              </a:rPr>
              <a:t> – </a:t>
            </a:r>
            <a:r>
              <a:rPr lang="en-US" altLang="de-DE" sz="2400" b="1" u="sng" dirty="0">
                <a:solidFill>
                  <a:srgbClr val="000000"/>
                </a:solidFill>
                <a:cs typeface="Times New Roman" pitchFamily="18" charset="0"/>
              </a:rPr>
              <a:t>‘The big five</a:t>
            </a:r>
            <a:r>
              <a:rPr lang="en-US" altLang="de-DE" sz="2400" b="1" u="sng" dirty="0" smtClean="0">
                <a:solidFill>
                  <a:srgbClr val="000000"/>
                </a:solidFill>
                <a:cs typeface="Times New Roman" pitchFamily="18" charset="0"/>
              </a:rPr>
              <a:t>’</a:t>
            </a:r>
            <a:endParaRPr lang="en-US" altLang="de-DE" sz="2400" b="1" u="sng" dirty="0">
              <a:solidFill>
                <a:srgbClr val="000000"/>
              </a:solidFill>
              <a:cs typeface="Times New Roman" pitchFamily="18" charset="0"/>
            </a:endParaRPr>
          </a:p>
          <a:p>
            <a:pPr eaLnBrk="1" fontAlgn="base" hangingPunct="1">
              <a:spcAft>
                <a:spcPct val="20000"/>
              </a:spcAft>
              <a:buFontTx/>
              <a:buAutoNum type="arabicPeriod"/>
            </a:pPr>
            <a:r>
              <a:rPr lang="en-US" altLang="de-DE" sz="1800" b="1" dirty="0" err="1" smtClean="0">
                <a:solidFill>
                  <a:srgbClr val="000000"/>
                </a:solidFill>
                <a:cs typeface="Times New Roman" pitchFamily="18" charset="0"/>
              </a:rPr>
              <a:t>Produktion</a:t>
            </a:r>
            <a:endParaRPr lang="en-US" altLang="de-DE" sz="1800" b="1" dirty="0">
              <a:solidFill>
                <a:srgbClr val="000000"/>
              </a:solidFill>
              <a:cs typeface="Times New Roman" pitchFamily="18" charset="0"/>
            </a:endParaRPr>
          </a:p>
          <a:p>
            <a:pPr eaLnBrk="1" fontAlgn="base" hangingPunct="1">
              <a:spcAft>
                <a:spcPct val="20000"/>
              </a:spcAft>
              <a:buFontTx/>
              <a:buAutoNum type="arabicPeriod"/>
            </a:pPr>
            <a:r>
              <a:rPr lang="en-US" altLang="de-DE" sz="1800" b="1" dirty="0" err="1" smtClean="0">
                <a:solidFill>
                  <a:srgbClr val="000000"/>
                </a:solidFill>
                <a:cs typeface="Times New Roman" pitchFamily="18" charset="0"/>
              </a:rPr>
              <a:t>Biologisk</a:t>
            </a:r>
            <a:r>
              <a:rPr lang="en-US" altLang="de-DE" sz="1800" b="1" dirty="0" smtClean="0">
                <a:solidFill>
                  <a:srgbClr val="000000"/>
                </a:solidFill>
                <a:cs typeface="Times New Roman" pitchFamily="18" charset="0"/>
              </a:rPr>
              <a:t> </a:t>
            </a:r>
            <a:r>
              <a:rPr lang="en-US" altLang="de-DE" sz="1800" b="1" dirty="0" err="1" smtClean="0">
                <a:solidFill>
                  <a:srgbClr val="000000"/>
                </a:solidFill>
                <a:cs typeface="Times New Roman" pitchFamily="18" charset="0"/>
              </a:rPr>
              <a:t>mångfald</a:t>
            </a:r>
            <a:endParaRPr lang="en-US" altLang="de-DE" sz="1800" b="1" dirty="0">
              <a:solidFill>
                <a:srgbClr val="000000"/>
              </a:solidFill>
              <a:cs typeface="Times New Roman" pitchFamily="18" charset="0"/>
            </a:endParaRPr>
          </a:p>
          <a:p>
            <a:pPr eaLnBrk="1" fontAlgn="base" hangingPunct="1">
              <a:spcAft>
                <a:spcPct val="20000"/>
              </a:spcAft>
              <a:buFontTx/>
              <a:buAutoNum type="arabicPeriod"/>
            </a:pPr>
            <a:r>
              <a:rPr lang="en-US" altLang="de-DE" sz="1800" b="1" dirty="0" err="1" smtClean="0">
                <a:solidFill>
                  <a:srgbClr val="000000"/>
                </a:solidFill>
                <a:cs typeface="Times New Roman" pitchFamily="18" charset="0"/>
              </a:rPr>
              <a:t>Klimat</a:t>
            </a:r>
            <a:endParaRPr lang="en-US" altLang="de-DE" sz="1800" b="1" dirty="0">
              <a:solidFill>
                <a:srgbClr val="000000"/>
              </a:solidFill>
              <a:cs typeface="Times New Roman" pitchFamily="18" charset="0"/>
            </a:endParaRPr>
          </a:p>
          <a:p>
            <a:pPr eaLnBrk="1" fontAlgn="base" hangingPunct="1">
              <a:spcAft>
                <a:spcPct val="20000"/>
              </a:spcAft>
              <a:buFontTx/>
              <a:buAutoNum type="arabicPeriod"/>
            </a:pPr>
            <a:r>
              <a:rPr lang="en-US" altLang="de-DE" sz="1800" b="1" u="sng" dirty="0" err="1" smtClean="0">
                <a:solidFill>
                  <a:srgbClr val="000000"/>
                </a:solidFill>
                <a:cs typeface="Times New Roman" pitchFamily="18" charset="0"/>
              </a:rPr>
              <a:t>Kultur</a:t>
            </a:r>
            <a:endParaRPr lang="en-US" altLang="de-DE" sz="1800" b="1" u="sng" dirty="0">
              <a:solidFill>
                <a:srgbClr val="000000"/>
              </a:solidFill>
              <a:cs typeface="Times New Roman" pitchFamily="18" charset="0"/>
            </a:endParaRPr>
          </a:p>
          <a:p>
            <a:pPr eaLnBrk="1" fontAlgn="base" hangingPunct="1">
              <a:spcAft>
                <a:spcPct val="20000"/>
              </a:spcAft>
              <a:buFontTx/>
              <a:buAutoNum type="arabicPeriod"/>
            </a:pPr>
            <a:r>
              <a:rPr lang="en-US" altLang="de-DE" sz="1800" b="1" dirty="0" err="1" smtClean="0">
                <a:solidFill>
                  <a:srgbClr val="000000"/>
                </a:solidFill>
                <a:cs typeface="Times New Roman" pitchFamily="18" charset="0"/>
              </a:rPr>
              <a:t>Vatten</a:t>
            </a:r>
            <a:endParaRPr lang="de-DE" altLang="de-DE" sz="1800" b="1" dirty="0">
              <a:solidFill>
                <a:srgbClr val="000000"/>
              </a:solidFill>
              <a:cs typeface="Times New Roman" pitchFamily="18" charset="0"/>
            </a:endParaRPr>
          </a:p>
        </p:txBody>
      </p:sp>
      <p:sp>
        <p:nvSpPr>
          <p:cNvPr id="13" name="Text Box 6"/>
          <p:cNvSpPr txBox="1">
            <a:spLocks noChangeArrowheads="1"/>
          </p:cNvSpPr>
          <p:nvPr/>
        </p:nvSpPr>
        <p:spPr bwMode="auto">
          <a:xfrm>
            <a:off x="6411720"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800" dirty="0">
                <a:latin typeface="Arial" pitchFamily="34" charset="0"/>
                <a:cs typeface="Arial" pitchFamily="34" charset="0"/>
              </a:rPr>
              <a:t>(</a:t>
            </a:r>
            <a:r>
              <a:rPr lang="de-DE" altLang="de-DE" sz="1800" dirty="0" err="1" smtClean="0">
                <a:latin typeface="Arial" pitchFamily="34" charset="0"/>
                <a:cs typeface="Arial" pitchFamily="34" charset="0"/>
              </a:rPr>
              <a:t>Isselstein</a:t>
            </a:r>
            <a:r>
              <a:rPr lang="de-DE" altLang="de-DE" sz="1800" dirty="0" smtClean="0">
                <a:latin typeface="Arial" pitchFamily="34" charset="0"/>
                <a:cs typeface="Arial" pitchFamily="34" charset="0"/>
              </a:rPr>
              <a:t>, 2018)</a:t>
            </a:r>
            <a:endParaRPr lang="de-DE" altLang="de-DE" sz="1800" dirty="0">
              <a:latin typeface="Arial" pitchFamily="34" charset="0"/>
              <a:cs typeface="Arial" pitchFamily="34" charset="0"/>
            </a:endParaRPr>
          </a:p>
        </p:txBody>
      </p:sp>
      <p:pic>
        <p:nvPicPr>
          <p:cNvPr id="3" name="Bildobjekt 2"/>
          <p:cNvPicPr>
            <a:picLocks noChangeAspect="1"/>
          </p:cNvPicPr>
          <p:nvPr/>
        </p:nvPicPr>
        <p:blipFill>
          <a:blip r:embed="rId2"/>
          <a:stretch>
            <a:fillRect/>
          </a:stretch>
        </p:blipFill>
        <p:spPr>
          <a:xfrm>
            <a:off x="5815460" y="3876582"/>
            <a:ext cx="2847079" cy="2133785"/>
          </a:xfrm>
          <a:prstGeom prst="rect">
            <a:avLst/>
          </a:prstGeom>
        </p:spPr>
      </p:pic>
      <p:sp>
        <p:nvSpPr>
          <p:cNvPr id="9" name="Textfeld 9"/>
          <p:cNvSpPr txBox="1"/>
          <p:nvPr/>
        </p:nvSpPr>
        <p:spPr>
          <a:xfrm>
            <a:off x="7721757" y="5512386"/>
            <a:ext cx="755335" cy="338554"/>
          </a:xfrm>
          <a:prstGeom prst="rect">
            <a:avLst/>
          </a:prstGeom>
          <a:noFill/>
        </p:spPr>
        <p:txBody>
          <a:bodyPr wrap="none">
            <a:spAutoFit/>
          </a:bodyPr>
          <a:lstStyle/>
          <a:p>
            <a:pPr fontAlgn="base">
              <a:spcBef>
                <a:spcPct val="0"/>
              </a:spcBef>
              <a:spcAft>
                <a:spcPct val="0"/>
              </a:spcAft>
              <a:defRPr/>
            </a:pPr>
            <a:r>
              <a:rPr lang="de-DE" sz="1600" b="1" dirty="0" err="1" smtClean="0">
                <a:solidFill>
                  <a:srgbClr val="FFFF00"/>
                </a:solidFill>
                <a:latin typeface="Arial"/>
              </a:rPr>
              <a:t>kultur</a:t>
            </a:r>
            <a:endParaRPr lang="de-DE" sz="1600" b="1" dirty="0">
              <a:solidFill>
                <a:srgbClr val="FFFF00"/>
              </a:solidFill>
              <a:latin typeface="Arial"/>
            </a:endParaRPr>
          </a:p>
        </p:txBody>
      </p:sp>
      <p:sp>
        <p:nvSpPr>
          <p:cNvPr id="10" name="Textfeld 3"/>
          <p:cNvSpPr txBox="1">
            <a:spLocks noChangeArrowheads="1"/>
          </p:cNvSpPr>
          <p:nvPr/>
        </p:nvSpPr>
        <p:spPr bwMode="auto">
          <a:xfrm>
            <a:off x="2954337" y="3236317"/>
            <a:ext cx="540067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hangingPunct="1">
              <a:lnSpc>
                <a:spcPct val="150000"/>
              </a:lnSpc>
              <a:spcBef>
                <a:spcPct val="0"/>
              </a:spcBef>
            </a:pPr>
            <a:r>
              <a:rPr lang="en-US" altLang="de-DE" sz="1800" dirty="0" err="1" smtClean="0">
                <a:solidFill>
                  <a:schemeClr val="tx1"/>
                </a:solidFill>
                <a:cs typeface="Times New Roman" pitchFamily="18" charset="0"/>
              </a:rPr>
              <a:t>Estetsikt</a:t>
            </a:r>
            <a:r>
              <a:rPr lang="en-US" altLang="de-DE" sz="1800" dirty="0" smtClean="0">
                <a:solidFill>
                  <a:schemeClr val="tx1"/>
                </a:solidFill>
                <a:cs typeface="Times New Roman" pitchFamily="18" charset="0"/>
              </a:rPr>
              <a:t> </a:t>
            </a:r>
            <a:r>
              <a:rPr lang="en-US" altLang="de-DE" sz="1800" dirty="0" err="1" smtClean="0">
                <a:solidFill>
                  <a:schemeClr val="tx1"/>
                </a:solidFill>
                <a:cs typeface="Times New Roman" pitchFamily="18" charset="0"/>
              </a:rPr>
              <a:t>värde</a:t>
            </a:r>
            <a:endParaRPr lang="en-US" altLang="de-DE" sz="1800" dirty="0">
              <a:solidFill>
                <a:schemeClr val="tx1"/>
              </a:solidFill>
              <a:cs typeface="Times New Roman" pitchFamily="18" charset="0"/>
            </a:endParaRPr>
          </a:p>
          <a:p>
            <a:pPr eaLnBrk="1" hangingPunct="1">
              <a:lnSpc>
                <a:spcPct val="150000"/>
              </a:lnSpc>
              <a:spcBef>
                <a:spcPct val="0"/>
              </a:spcBef>
            </a:pPr>
            <a:r>
              <a:rPr lang="en-US" altLang="de-DE" sz="1800" dirty="0" err="1" smtClean="0">
                <a:solidFill>
                  <a:schemeClr val="tx1"/>
                </a:solidFill>
                <a:cs typeface="Times New Roman" pitchFamily="18" charset="0"/>
              </a:rPr>
              <a:t>Rekreation</a:t>
            </a:r>
            <a:endParaRPr lang="en-US" altLang="de-DE" sz="1800" dirty="0">
              <a:solidFill>
                <a:schemeClr val="tx1"/>
              </a:solidFill>
              <a:cs typeface="Times New Roman" pitchFamily="18" charset="0"/>
            </a:endParaRPr>
          </a:p>
          <a:p>
            <a:pPr eaLnBrk="1" hangingPunct="1">
              <a:lnSpc>
                <a:spcPct val="150000"/>
              </a:lnSpc>
              <a:spcBef>
                <a:spcPct val="0"/>
              </a:spcBef>
            </a:pPr>
            <a:r>
              <a:rPr lang="en-US" altLang="de-DE" sz="1800" dirty="0" err="1" smtClean="0">
                <a:solidFill>
                  <a:schemeClr val="tx1"/>
                </a:solidFill>
                <a:cs typeface="Times New Roman" pitchFamily="18" charset="0"/>
              </a:rPr>
              <a:t>Naturutbildning</a:t>
            </a:r>
            <a:endParaRPr lang="de-DE" altLang="de-DE" sz="1800" dirty="0">
              <a:solidFill>
                <a:schemeClr val="tx1"/>
              </a:solidFill>
              <a:cs typeface="Times New Roman" pitchFamily="18" charset="0"/>
            </a:endParaRPr>
          </a:p>
        </p:txBody>
      </p:sp>
    </p:spTree>
    <p:extLst>
      <p:ext uri="{BB962C8B-B14F-4D97-AF65-F5344CB8AC3E}">
        <p14:creationId xmlns:p14="http://schemas.microsoft.com/office/powerpoint/2010/main" val="39277567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6bef2e15-21d4-4fc6-b616-01a05933241d@u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520" y="548680"/>
            <a:ext cx="3024336" cy="22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46ee46a8-0ea0-4f2d-8f00-595fc4c39f25@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912" y="4215154"/>
            <a:ext cx="3134880" cy="233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4fbb4d97-01c2-4682-8bc7-bc335ca17e22@u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4472" y="527726"/>
            <a:ext cx="3024336" cy="22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07904" y="3732684"/>
            <a:ext cx="1935315" cy="258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07903" y="620688"/>
            <a:ext cx="1935315" cy="258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40152" y="4228431"/>
            <a:ext cx="3078674" cy="2309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400757" y="3224853"/>
            <a:ext cx="2621230" cy="507831"/>
          </a:xfrm>
          <a:prstGeom prst="rect">
            <a:avLst/>
          </a:prstGeom>
        </p:spPr>
        <p:txBody>
          <a:bodyPr wrap="none">
            <a:spAutoFit/>
          </a:bodyPr>
          <a:lstStyle/>
          <a:p>
            <a:pPr>
              <a:lnSpc>
                <a:spcPct val="150000"/>
              </a:lnSpc>
              <a:spcBef>
                <a:spcPct val="0"/>
              </a:spcBef>
            </a:pPr>
            <a:r>
              <a:rPr lang="en-US" altLang="de-DE" dirty="0" err="1" smtClean="0">
                <a:latin typeface="Arial" pitchFamily="34" charset="0"/>
                <a:cs typeface="Arial" pitchFamily="34" charset="0"/>
              </a:rPr>
              <a:t>Estetiska</a:t>
            </a:r>
            <a:r>
              <a:rPr lang="en-US" altLang="de-DE" dirty="0" smtClean="0">
                <a:latin typeface="Arial" pitchFamily="34" charset="0"/>
                <a:cs typeface="Arial" pitchFamily="34" charset="0"/>
              </a:rPr>
              <a:t> </a:t>
            </a:r>
            <a:r>
              <a:rPr lang="en-US" altLang="de-DE" dirty="0" err="1" smtClean="0">
                <a:latin typeface="Arial" pitchFamily="34" charset="0"/>
                <a:cs typeface="Arial" pitchFamily="34" charset="0"/>
              </a:rPr>
              <a:t>värden</a:t>
            </a:r>
            <a:r>
              <a:rPr lang="en-US" altLang="de-DE" dirty="0">
                <a:latin typeface="Arial" pitchFamily="34" charset="0"/>
                <a:cs typeface="Arial" pitchFamily="34" charset="0"/>
              </a:rPr>
              <a:t> </a:t>
            </a:r>
            <a:r>
              <a:rPr lang="en-US" altLang="de-DE" dirty="0" err="1" smtClean="0">
                <a:latin typeface="Arial" pitchFamily="34" charset="0"/>
                <a:cs typeface="Arial" pitchFamily="34" charset="0"/>
              </a:rPr>
              <a:t>i</a:t>
            </a:r>
            <a:r>
              <a:rPr lang="en-US" altLang="de-DE" dirty="0" smtClean="0">
                <a:latin typeface="Arial" pitchFamily="34" charset="0"/>
                <a:cs typeface="Arial" pitchFamily="34" charset="0"/>
              </a:rPr>
              <a:t> </a:t>
            </a:r>
            <a:r>
              <a:rPr lang="en-US" altLang="de-DE" dirty="0" err="1" smtClean="0">
                <a:latin typeface="Arial" pitchFamily="34" charset="0"/>
                <a:cs typeface="Arial" pitchFamily="34" charset="0"/>
              </a:rPr>
              <a:t>vallar</a:t>
            </a:r>
            <a:endParaRPr lang="en-US" altLang="de-DE" dirty="0">
              <a:latin typeface="Arial" pitchFamily="34" charset="0"/>
              <a:cs typeface="Arial" pitchFamily="34" charset="0"/>
            </a:endParaRPr>
          </a:p>
        </p:txBody>
      </p:sp>
      <p:sp>
        <p:nvSpPr>
          <p:cNvPr id="9" name="Rechteck 8"/>
          <p:cNvSpPr/>
          <p:nvPr/>
        </p:nvSpPr>
        <p:spPr>
          <a:xfrm>
            <a:off x="6800036" y="3212976"/>
            <a:ext cx="1300356" cy="456535"/>
          </a:xfrm>
          <a:prstGeom prst="rect">
            <a:avLst/>
          </a:prstGeom>
        </p:spPr>
        <p:txBody>
          <a:bodyPr wrap="none">
            <a:spAutoFit/>
          </a:bodyPr>
          <a:lstStyle/>
          <a:p>
            <a:pPr>
              <a:lnSpc>
                <a:spcPct val="150000"/>
              </a:lnSpc>
              <a:spcBef>
                <a:spcPct val="0"/>
              </a:spcBef>
            </a:pPr>
            <a:r>
              <a:rPr lang="en-US" altLang="de-DE" dirty="0" err="1" smtClean="0">
                <a:latin typeface="Arial" pitchFamily="34" charset="0"/>
                <a:cs typeface="Arial" pitchFamily="34" charset="0"/>
              </a:rPr>
              <a:t>Rekreation</a:t>
            </a:r>
            <a:endParaRPr lang="en-US" altLang="de-DE" dirty="0">
              <a:latin typeface="Arial" pitchFamily="34" charset="0"/>
              <a:cs typeface="Arial" pitchFamily="34" charset="0"/>
            </a:endParaRPr>
          </a:p>
        </p:txBody>
      </p:sp>
      <p:sp>
        <p:nvSpPr>
          <p:cNvPr id="3" name="Rechteck 2"/>
          <p:cNvSpPr/>
          <p:nvPr/>
        </p:nvSpPr>
        <p:spPr>
          <a:xfrm>
            <a:off x="4109867" y="3224853"/>
            <a:ext cx="1210588" cy="456535"/>
          </a:xfrm>
          <a:prstGeom prst="rect">
            <a:avLst/>
          </a:prstGeom>
        </p:spPr>
        <p:txBody>
          <a:bodyPr wrap="none">
            <a:spAutoFit/>
          </a:bodyPr>
          <a:lstStyle/>
          <a:p>
            <a:pPr>
              <a:lnSpc>
                <a:spcPct val="150000"/>
              </a:lnSpc>
              <a:spcBef>
                <a:spcPct val="0"/>
              </a:spcBef>
            </a:pPr>
            <a:r>
              <a:rPr lang="en-US" altLang="de-DE" dirty="0" err="1" smtClean="0">
                <a:latin typeface="Arial" pitchFamily="34" charset="0"/>
                <a:cs typeface="Arial" pitchFamily="34" charset="0"/>
              </a:rPr>
              <a:t>Utbildning</a:t>
            </a:r>
            <a:endParaRPr lang="de-DE" altLang="de-DE" dirty="0">
              <a:latin typeface="Arial" pitchFamily="34" charset="0"/>
              <a:cs typeface="Arial" pitchFamily="34" charset="0"/>
            </a:endParaRPr>
          </a:p>
        </p:txBody>
      </p:sp>
    </p:spTree>
    <p:extLst>
      <p:ext uri="{BB962C8B-B14F-4D97-AF65-F5344CB8AC3E}">
        <p14:creationId xmlns:p14="http://schemas.microsoft.com/office/powerpoint/2010/main" val="233729916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23069" y="620280"/>
            <a:ext cx="7869238"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eaLnBrk="1" hangingPunct="1">
              <a:spcAft>
                <a:spcPct val="20000"/>
              </a:spcAft>
              <a:buFontTx/>
              <a:buNone/>
            </a:pPr>
            <a:r>
              <a:rPr lang="de-DE" altLang="de-DE" sz="2400" b="1" dirty="0" err="1" smtClean="0">
                <a:solidFill>
                  <a:schemeClr val="tx1"/>
                </a:solidFill>
                <a:cs typeface="Arial" pitchFamily="34" charset="0"/>
              </a:rPr>
              <a:t>Hantering</a:t>
            </a:r>
            <a:r>
              <a:rPr lang="de-DE" altLang="de-DE" sz="2400" b="1" dirty="0" smtClean="0">
                <a:solidFill>
                  <a:schemeClr val="tx1"/>
                </a:solidFill>
                <a:cs typeface="Arial" pitchFamily="34" charset="0"/>
              </a:rPr>
              <a:t> </a:t>
            </a:r>
            <a:r>
              <a:rPr lang="de-DE" altLang="de-DE" sz="2400" b="1" dirty="0" err="1" smtClean="0">
                <a:solidFill>
                  <a:schemeClr val="tx1"/>
                </a:solidFill>
                <a:cs typeface="Arial" pitchFamily="34" charset="0"/>
              </a:rPr>
              <a:t>av</a:t>
            </a:r>
            <a:r>
              <a:rPr lang="de-DE" altLang="de-DE" sz="2400" b="1" dirty="0" smtClean="0">
                <a:solidFill>
                  <a:schemeClr val="tx1"/>
                </a:solidFill>
                <a:cs typeface="Arial" pitchFamily="34" charset="0"/>
              </a:rPr>
              <a:t> </a:t>
            </a:r>
            <a:r>
              <a:rPr lang="de-DE" altLang="de-DE" sz="2400" b="1" dirty="0" err="1" smtClean="0">
                <a:solidFill>
                  <a:schemeClr val="tx1"/>
                </a:solidFill>
                <a:cs typeface="Arial" pitchFamily="34" charset="0"/>
              </a:rPr>
              <a:t>kulturvärdet</a:t>
            </a:r>
            <a:r>
              <a:rPr lang="de-DE" altLang="de-DE" sz="2400" b="1" dirty="0" smtClean="0">
                <a:solidFill>
                  <a:schemeClr val="tx1"/>
                </a:solidFill>
                <a:cs typeface="Arial" pitchFamily="34" charset="0"/>
              </a:rPr>
              <a:t> i </a:t>
            </a:r>
            <a:r>
              <a:rPr lang="de-DE" altLang="de-DE" sz="2400" b="1" dirty="0" err="1" smtClean="0">
                <a:solidFill>
                  <a:schemeClr val="tx1"/>
                </a:solidFill>
                <a:cs typeface="Arial" pitchFamily="34" charset="0"/>
              </a:rPr>
              <a:t>ekosystemtjänsterna</a:t>
            </a:r>
            <a:endParaRPr lang="de-DE" altLang="de-DE" sz="2400" b="1" dirty="0">
              <a:solidFill>
                <a:schemeClr val="tx1"/>
              </a:solidFill>
              <a:cs typeface="Arial" pitchFamily="34" charset="0"/>
            </a:endParaRPr>
          </a:p>
          <a:p>
            <a:pPr eaLnBrk="1" hangingPunct="1">
              <a:spcAft>
                <a:spcPct val="20000"/>
              </a:spcAft>
              <a:buFontTx/>
              <a:buNone/>
            </a:pPr>
            <a:endParaRPr lang="de-DE" altLang="de-DE" sz="2400" b="1" dirty="0" smtClean="0">
              <a:solidFill>
                <a:schemeClr val="tx1"/>
              </a:solidFill>
              <a:cs typeface="Arial" pitchFamily="34" charset="0"/>
            </a:endParaRPr>
          </a:p>
          <a:p>
            <a:pPr eaLnBrk="1" hangingPunct="1">
              <a:spcAft>
                <a:spcPct val="20000"/>
              </a:spcAft>
              <a:buFontTx/>
              <a:buNone/>
            </a:pPr>
            <a:endParaRPr lang="de-DE" altLang="de-DE" sz="2400" b="1" dirty="0">
              <a:solidFill>
                <a:schemeClr val="tx1"/>
              </a:solidFill>
              <a:cs typeface="Arial" pitchFamily="34" charset="0"/>
            </a:endParaRPr>
          </a:p>
          <a:p>
            <a:pPr eaLnBrk="1" hangingPunct="1">
              <a:spcAft>
                <a:spcPct val="20000"/>
              </a:spcAft>
              <a:buFontTx/>
              <a:buAutoNum type="arabicPeriod"/>
            </a:pPr>
            <a:r>
              <a:rPr lang="de-DE" altLang="de-DE" dirty="0" err="1" smtClean="0">
                <a:solidFill>
                  <a:schemeClr val="tx1"/>
                </a:solidFill>
                <a:cs typeface="Arial" pitchFamily="34" charset="0"/>
              </a:rPr>
              <a:t>Kännedom</a:t>
            </a:r>
            <a:r>
              <a:rPr lang="de-DE" altLang="de-DE" dirty="0" smtClean="0">
                <a:solidFill>
                  <a:schemeClr val="tx1"/>
                </a:solidFill>
                <a:cs typeface="Arial" pitchFamily="34" charset="0"/>
              </a:rPr>
              <a:t> </a:t>
            </a:r>
            <a:r>
              <a:rPr lang="de-DE" altLang="de-DE" dirty="0" err="1" smtClean="0">
                <a:solidFill>
                  <a:schemeClr val="tx1"/>
                </a:solidFill>
                <a:cs typeface="Arial" pitchFamily="34" charset="0"/>
              </a:rPr>
              <a:t>om</a:t>
            </a:r>
            <a:r>
              <a:rPr lang="de-DE" altLang="de-DE" dirty="0" smtClean="0">
                <a:solidFill>
                  <a:schemeClr val="tx1"/>
                </a:solidFill>
                <a:cs typeface="Arial" pitchFamily="34" charset="0"/>
              </a:rPr>
              <a:t> </a:t>
            </a:r>
            <a:r>
              <a:rPr lang="de-DE" altLang="de-DE" dirty="0" err="1" smtClean="0">
                <a:solidFill>
                  <a:schemeClr val="tx1"/>
                </a:solidFill>
                <a:cs typeface="Arial" pitchFamily="34" charset="0"/>
              </a:rPr>
              <a:t>relationerna</a:t>
            </a:r>
            <a:r>
              <a:rPr lang="de-DE" altLang="de-DE" dirty="0" smtClean="0">
                <a:solidFill>
                  <a:schemeClr val="tx1"/>
                </a:solidFill>
                <a:cs typeface="Arial" pitchFamily="34" charset="0"/>
              </a:rPr>
              <a:t> </a:t>
            </a:r>
            <a:r>
              <a:rPr lang="de-DE" altLang="de-DE" dirty="0" err="1" smtClean="0">
                <a:solidFill>
                  <a:schemeClr val="tx1"/>
                </a:solidFill>
                <a:cs typeface="Arial" pitchFamily="34" charset="0"/>
              </a:rPr>
              <a:t>mellan</a:t>
            </a:r>
            <a:r>
              <a:rPr lang="de-DE" altLang="de-DE" dirty="0" smtClean="0">
                <a:solidFill>
                  <a:schemeClr val="tx1"/>
                </a:solidFill>
                <a:cs typeface="Arial" pitchFamily="34" charset="0"/>
              </a:rPr>
              <a:t> de </a:t>
            </a:r>
            <a:r>
              <a:rPr lang="de-DE" altLang="de-DE" dirty="0" err="1" smtClean="0">
                <a:solidFill>
                  <a:schemeClr val="tx1"/>
                </a:solidFill>
                <a:cs typeface="Arial" pitchFamily="34" charset="0"/>
              </a:rPr>
              <a:t>olika</a:t>
            </a:r>
            <a:r>
              <a:rPr lang="de-DE" altLang="de-DE" dirty="0" smtClean="0">
                <a:solidFill>
                  <a:schemeClr val="tx1"/>
                </a:solidFill>
                <a:cs typeface="Arial" pitchFamily="34" charset="0"/>
              </a:rPr>
              <a:t> </a:t>
            </a:r>
            <a:r>
              <a:rPr lang="de-DE" altLang="de-DE" dirty="0" err="1" smtClean="0">
                <a:solidFill>
                  <a:schemeClr val="tx1"/>
                </a:solidFill>
                <a:cs typeface="Arial" pitchFamily="34" charset="0"/>
              </a:rPr>
              <a:t>kulturvärdena</a:t>
            </a:r>
            <a:endParaRPr lang="de-DE" altLang="de-DE" dirty="0">
              <a:solidFill>
                <a:schemeClr val="tx1"/>
              </a:solidFill>
              <a:cs typeface="Arial" pitchFamily="34" charset="0"/>
            </a:endParaRPr>
          </a:p>
          <a:p>
            <a:pPr eaLnBrk="1" hangingPunct="1">
              <a:spcAft>
                <a:spcPct val="20000"/>
              </a:spcAft>
              <a:buFontTx/>
              <a:buAutoNum type="arabicPeriod"/>
            </a:pPr>
            <a:r>
              <a:rPr lang="de-DE" altLang="de-DE" dirty="0" err="1" smtClean="0">
                <a:solidFill>
                  <a:schemeClr val="tx1"/>
                </a:solidFill>
                <a:cs typeface="Arial" pitchFamily="34" charset="0"/>
              </a:rPr>
              <a:t>Identifiera</a:t>
            </a:r>
            <a:r>
              <a:rPr lang="de-DE" altLang="de-DE" dirty="0" smtClean="0">
                <a:solidFill>
                  <a:schemeClr val="tx1"/>
                </a:solidFill>
                <a:cs typeface="Arial" pitchFamily="34" charset="0"/>
              </a:rPr>
              <a:t> och </a:t>
            </a:r>
            <a:r>
              <a:rPr lang="de-DE" altLang="de-DE" dirty="0" err="1" smtClean="0">
                <a:solidFill>
                  <a:schemeClr val="tx1"/>
                </a:solidFill>
                <a:cs typeface="Arial" pitchFamily="34" charset="0"/>
              </a:rPr>
              <a:t>mäta</a:t>
            </a:r>
            <a:r>
              <a:rPr lang="de-DE" altLang="de-DE" dirty="0" smtClean="0">
                <a:solidFill>
                  <a:schemeClr val="tx1"/>
                </a:solidFill>
                <a:cs typeface="Arial" pitchFamily="34" charset="0"/>
              </a:rPr>
              <a:t> </a:t>
            </a:r>
            <a:r>
              <a:rPr lang="de-DE" altLang="de-DE" dirty="0" err="1" smtClean="0">
                <a:solidFill>
                  <a:schemeClr val="tx1"/>
                </a:solidFill>
                <a:cs typeface="Arial" pitchFamily="34" charset="0"/>
              </a:rPr>
              <a:t>effekten</a:t>
            </a:r>
            <a:r>
              <a:rPr lang="de-DE" altLang="de-DE" dirty="0" smtClean="0">
                <a:solidFill>
                  <a:schemeClr val="tx1"/>
                </a:solidFill>
                <a:cs typeface="Arial" pitchFamily="34" charset="0"/>
              </a:rPr>
              <a:t> </a:t>
            </a:r>
            <a:r>
              <a:rPr lang="de-DE" altLang="de-DE" dirty="0" err="1" smtClean="0">
                <a:solidFill>
                  <a:schemeClr val="tx1"/>
                </a:solidFill>
                <a:cs typeface="Arial" pitchFamily="34" charset="0"/>
              </a:rPr>
              <a:t>av</a:t>
            </a:r>
            <a:r>
              <a:rPr lang="de-DE" altLang="de-DE" dirty="0" smtClean="0">
                <a:solidFill>
                  <a:schemeClr val="tx1"/>
                </a:solidFill>
                <a:cs typeface="Arial" pitchFamily="34" charset="0"/>
              </a:rPr>
              <a:t> </a:t>
            </a:r>
            <a:r>
              <a:rPr lang="de-DE" altLang="de-DE" dirty="0" err="1" smtClean="0">
                <a:solidFill>
                  <a:schemeClr val="tx1"/>
                </a:solidFill>
                <a:cs typeface="Arial" pitchFamily="34" charset="0"/>
              </a:rPr>
              <a:t>att</a:t>
            </a:r>
            <a:r>
              <a:rPr lang="de-DE" altLang="de-DE" dirty="0" smtClean="0">
                <a:solidFill>
                  <a:schemeClr val="tx1"/>
                </a:solidFill>
                <a:cs typeface="Arial" pitchFamily="34" charset="0"/>
              </a:rPr>
              <a:t> </a:t>
            </a:r>
            <a:r>
              <a:rPr lang="de-DE" altLang="de-DE" dirty="0" err="1" smtClean="0">
                <a:solidFill>
                  <a:schemeClr val="tx1"/>
                </a:solidFill>
                <a:cs typeface="Arial" pitchFamily="34" charset="0"/>
              </a:rPr>
              <a:t>leverera</a:t>
            </a:r>
            <a:r>
              <a:rPr lang="de-DE" altLang="de-DE" dirty="0" smtClean="0">
                <a:solidFill>
                  <a:schemeClr val="tx1"/>
                </a:solidFill>
                <a:cs typeface="Arial" pitchFamily="34" charset="0"/>
              </a:rPr>
              <a:t> </a:t>
            </a:r>
            <a:r>
              <a:rPr lang="de-DE" altLang="de-DE" dirty="0" err="1" smtClean="0">
                <a:solidFill>
                  <a:schemeClr val="tx1"/>
                </a:solidFill>
                <a:cs typeface="Arial" pitchFamily="34" charset="0"/>
              </a:rPr>
              <a:t>flera</a:t>
            </a:r>
            <a:r>
              <a:rPr lang="de-DE" altLang="de-DE" dirty="0" smtClean="0">
                <a:solidFill>
                  <a:schemeClr val="tx1"/>
                </a:solidFill>
                <a:cs typeface="Arial" pitchFamily="34" charset="0"/>
              </a:rPr>
              <a:t> </a:t>
            </a:r>
            <a:r>
              <a:rPr lang="de-DE" altLang="de-DE" dirty="0" err="1" smtClean="0">
                <a:solidFill>
                  <a:schemeClr val="tx1"/>
                </a:solidFill>
                <a:cs typeface="Arial" pitchFamily="34" charset="0"/>
              </a:rPr>
              <a:t>kulturvärden</a:t>
            </a:r>
            <a:endParaRPr lang="de-DE" altLang="de-DE" dirty="0">
              <a:solidFill>
                <a:schemeClr val="tx1"/>
              </a:solidFill>
              <a:cs typeface="Arial" pitchFamily="34" charset="0"/>
            </a:endParaRPr>
          </a:p>
        </p:txBody>
      </p:sp>
    </p:spTree>
    <p:extLst>
      <p:ext uri="{BB962C8B-B14F-4D97-AF65-F5344CB8AC3E}">
        <p14:creationId xmlns:p14="http://schemas.microsoft.com/office/powerpoint/2010/main" val="3175019112"/>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4560" y="1705378"/>
            <a:ext cx="3657600" cy="366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1"/>
          <p:cNvSpPr txBox="1">
            <a:spLocks noChangeArrowheads="1"/>
          </p:cNvSpPr>
          <p:nvPr/>
        </p:nvSpPr>
        <p:spPr bwMode="auto">
          <a:xfrm>
            <a:off x="3584872" y="1437884"/>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smtClean="0">
                <a:ln>
                  <a:noFill/>
                </a:ln>
                <a:solidFill>
                  <a:srgbClr val="000000"/>
                </a:solidFill>
                <a:effectLst/>
                <a:uLnTx/>
                <a:uFillTx/>
                <a:latin typeface="Arial" pitchFamily="34" charset="0"/>
              </a:rPr>
              <a:t>Service 1</a:t>
            </a:r>
          </a:p>
        </p:txBody>
      </p:sp>
      <p:sp>
        <p:nvSpPr>
          <p:cNvPr id="4" name="Textfeld 5"/>
          <p:cNvSpPr txBox="1">
            <a:spLocks noChangeArrowheads="1"/>
          </p:cNvSpPr>
          <p:nvPr/>
        </p:nvSpPr>
        <p:spPr bwMode="auto">
          <a:xfrm>
            <a:off x="5594647" y="2857903"/>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smtClean="0">
                <a:ln>
                  <a:noFill/>
                </a:ln>
                <a:solidFill>
                  <a:srgbClr val="000000"/>
                </a:solidFill>
                <a:effectLst/>
                <a:uLnTx/>
                <a:uFillTx/>
                <a:latin typeface="Arial" pitchFamily="34" charset="0"/>
              </a:rPr>
              <a:t>Service 2</a:t>
            </a:r>
          </a:p>
        </p:txBody>
      </p:sp>
      <p:sp>
        <p:nvSpPr>
          <p:cNvPr id="5" name="Textfeld 6"/>
          <p:cNvSpPr txBox="1">
            <a:spLocks noChangeArrowheads="1"/>
          </p:cNvSpPr>
          <p:nvPr/>
        </p:nvSpPr>
        <p:spPr bwMode="auto">
          <a:xfrm>
            <a:off x="4629447" y="4850215"/>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smtClean="0">
                <a:ln>
                  <a:noFill/>
                </a:ln>
                <a:solidFill>
                  <a:srgbClr val="000000"/>
                </a:solidFill>
                <a:effectLst/>
                <a:uLnTx/>
                <a:uFillTx/>
                <a:latin typeface="Arial" pitchFamily="34" charset="0"/>
              </a:rPr>
              <a:t>Service 3</a:t>
            </a:r>
          </a:p>
        </p:txBody>
      </p:sp>
      <p:sp>
        <p:nvSpPr>
          <p:cNvPr id="6" name="Textfeld 7"/>
          <p:cNvSpPr txBox="1">
            <a:spLocks noChangeArrowheads="1"/>
          </p:cNvSpPr>
          <p:nvPr/>
        </p:nvSpPr>
        <p:spPr bwMode="auto">
          <a:xfrm>
            <a:off x="2354560" y="4874028"/>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smtClean="0">
                <a:ln>
                  <a:noFill/>
                </a:ln>
                <a:solidFill>
                  <a:srgbClr val="000000"/>
                </a:solidFill>
                <a:effectLst/>
                <a:uLnTx/>
                <a:uFillTx/>
                <a:latin typeface="Arial" pitchFamily="34" charset="0"/>
              </a:rPr>
              <a:t>Service 4</a:t>
            </a:r>
          </a:p>
        </p:txBody>
      </p:sp>
      <p:sp>
        <p:nvSpPr>
          <p:cNvPr id="7" name="Textfeld 8"/>
          <p:cNvSpPr txBox="1">
            <a:spLocks noChangeArrowheads="1"/>
          </p:cNvSpPr>
          <p:nvPr/>
        </p:nvSpPr>
        <p:spPr bwMode="auto">
          <a:xfrm>
            <a:off x="1490960" y="2711853"/>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smtClean="0">
                <a:ln>
                  <a:noFill/>
                </a:ln>
                <a:solidFill>
                  <a:srgbClr val="000000"/>
                </a:solidFill>
                <a:effectLst/>
                <a:uLnTx/>
                <a:uFillTx/>
                <a:latin typeface="Arial" pitchFamily="34" charset="0"/>
              </a:rPr>
              <a:t>Service 5</a:t>
            </a:r>
          </a:p>
        </p:txBody>
      </p:sp>
      <p:sp>
        <p:nvSpPr>
          <p:cNvPr id="8" name="Textfeld 3"/>
          <p:cNvSpPr txBox="1">
            <a:spLocks noChangeArrowheads="1"/>
          </p:cNvSpPr>
          <p:nvPr/>
        </p:nvSpPr>
        <p:spPr bwMode="auto">
          <a:xfrm>
            <a:off x="843260" y="5321633"/>
            <a:ext cx="6913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algn="r" eaLnBrk="1" fontAlgn="base" hangingPunct="1">
              <a:spcBef>
                <a:spcPct val="0"/>
              </a:spcBef>
              <a:spcAft>
                <a:spcPct val="0"/>
              </a:spcAft>
              <a:buFontTx/>
              <a:buNone/>
            </a:pPr>
            <a:r>
              <a:rPr lang="en-US" altLang="de-DE" sz="1600" dirty="0" err="1" smtClean="0">
                <a:solidFill>
                  <a:srgbClr val="000000"/>
                </a:solidFill>
                <a:cs typeface="Times New Roman" pitchFamily="18" charset="0"/>
              </a:rPr>
              <a:t>Ekosystemtjänster</a:t>
            </a:r>
            <a:r>
              <a:rPr lang="en-US" altLang="de-DE" sz="1600" dirty="0" smtClean="0">
                <a:solidFill>
                  <a:srgbClr val="000000"/>
                </a:solidFill>
                <a:cs typeface="Times New Roman" pitchFamily="18" charset="0"/>
              </a:rPr>
              <a:t> </a:t>
            </a:r>
            <a:r>
              <a:rPr lang="en-US" altLang="de-DE" sz="1600" dirty="0" err="1" smtClean="0">
                <a:solidFill>
                  <a:srgbClr val="000000"/>
                </a:solidFill>
                <a:cs typeface="Times New Roman" pitchFamily="18" charset="0"/>
              </a:rPr>
              <a:t>varierar</a:t>
            </a:r>
            <a:r>
              <a:rPr lang="en-US" altLang="de-DE" sz="1600" dirty="0" smtClean="0">
                <a:solidFill>
                  <a:srgbClr val="000000"/>
                </a:solidFill>
                <a:cs typeface="Times New Roman" pitchFamily="18" charset="0"/>
              </a:rPr>
              <a:t> </a:t>
            </a:r>
            <a:r>
              <a:rPr lang="en-US" altLang="de-DE" sz="1600" dirty="0" err="1" smtClean="0">
                <a:solidFill>
                  <a:srgbClr val="000000"/>
                </a:solidFill>
                <a:cs typeface="Times New Roman" pitchFamily="18" charset="0"/>
              </a:rPr>
              <a:t>från</a:t>
            </a:r>
            <a:r>
              <a:rPr lang="en-US" altLang="de-DE" sz="1600" dirty="0" smtClean="0">
                <a:solidFill>
                  <a:srgbClr val="000000"/>
                </a:solidFill>
                <a:cs typeface="Times New Roman" pitchFamily="18" charset="0"/>
              </a:rPr>
              <a:t> 0 till </a:t>
            </a:r>
            <a:r>
              <a:rPr lang="en-US" altLang="de-DE" sz="1600" dirty="0">
                <a:solidFill>
                  <a:srgbClr val="000000"/>
                </a:solidFill>
                <a:cs typeface="Times New Roman" pitchFamily="18" charset="0"/>
              </a:rPr>
              <a:t>100% </a:t>
            </a:r>
            <a:r>
              <a:rPr lang="en-US" altLang="de-DE" sz="1600" dirty="0" smtClean="0">
                <a:solidFill>
                  <a:srgbClr val="000000"/>
                </a:solidFill>
                <a:cs typeface="Times New Roman" pitchFamily="18" charset="0"/>
              </a:rPr>
              <a:t>(</a:t>
            </a:r>
            <a:r>
              <a:rPr lang="en-US" altLang="de-DE" sz="1600" dirty="0" err="1" smtClean="0">
                <a:solidFill>
                  <a:srgbClr val="000000"/>
                </a:solidFill>
                <a:cs typeface="Times New Roman" pitchFamily="18" charset="0"/>
              </a:rPr>
              <a:t>maximalt</a:t>
            </a:r>
            <a:r>
              <a:rPr lang="en-US" altLang="de-DE" sz="1600" dirty="0" smtClean="0">
                <a:solidFill>
                  <a:srgbClr val="000000"/>
                </a:solidFill>
                <a:cs typeface="Times New Roman" pitchFamily="18" charset="0"/>
              </a:rPr>
              <a:t> </a:t>
            </a:r>
            <a:r>
              <a:rPr lang="en-US" altLang="de-DE" sz="1600" dirty="0" err="1" smtClean="0">
                <a:solidFill>
                  <a:srgbClr val="000000"/>
                </a:solidFill>
                <a:cs typeface="Times New Roman" pitchFamily="18" charset="0"/>
              </a:rPr>
              <a:t>möjligt</a:t>
            </a:r>
            <a:r>
              <a:rPr lang="en-US" altLang="de-DE" sz="1600" dirty="0" smtClean="0">
                <a:solidFill>
                  <a:srgbClr val="000000"/>
                </a:solidFill>
                <a:cs typeface="Times New Roman" pitchFamily="18" charset="0"/>
              </a:rPr>
              <a:t> vid </a:t>
            </a:r>
            <a:r>
              <a:rPr lang="en-US" altLang="de-DE" sz="1600" dirty="0" err="1" smtClean="0">
                <a:solidFill>
                  <a:srgbClr val="000000"/>
                </a:solidFill>
                <a:cs typeface="Times New Roman" pitchFamily="18" charset="0"/>
              </a:rPr>
              <a:t>en</a:t>
            </a:r>
            <a:r>
              <a:rPr lang="en-US" altLang="de-DE" sz="1600" dirty="0" smtClean="0">
                <a:solidFill>
                  <a:srgbClr val="000000"/>
                </a:solidFill>
                <a:cs typeface="Times New Roman" pitchFamily="18" charset="0"/>
              </a:rPr>
              <a:t> </a:t>
            </a:r>
            <a:r>
              <a:rPr lang="en-US" altLang="de-DE" sz="1600" dirty="0" err="1" smtClean="0">
                <a:solidFill>
                  <a:srgbClr val="000000"/>
                </a:solidFill>
                <a:cs typeface="Times New Roman" pitchFamily="18" charset="0"/>
              </a:rPr>
              <a:t>speciell</a:t>
            </a:r>
            <a:r>
              <a:rPr lang="en-US" altLang="de-DE" sz="1600" dirty="0" smtClean="0">
                <a:solidFill>
                  <a:srgbClr val="000000"/>
                </a:solidFill>
                <a:cs typeface="Times New Roman" pitchFamily="18" charset="0"/>
              </a:rPr>
              <a:t> </a:t>
            </a:r>
            <a:r>
              <a:rPr lang="en-US" altLang="de-DE" sz="1600" dirty="0" err="1" smtClean="0">
                <a:solidFill>
                  <a:srgbClr val="000000"/>
                </a:solidFill>
                <a:cs typeface="Times New Roman" pitchFamily="18" charset="0"/>
              </a:rPr>
              <a:t>förutsättning</a:t>
            </a:r>
            <a:r>
              <a:rPr lang="en-US" altLang="de-DE" sz="1600" dirty="0" smtClean="0">
                <a:solidFill>
                  <a:srgbClr val="000000"/>
                </a:solidFill>
                <a:cs typeface="Times New Roman" pitchFamily="18" charset="0"/>
              </a:rPr>
              <a:t>)</a:t>
            </a:r>
            <a:endParaRPr lang="de-DE" altLang="de-DE" sz="1600" dirty="0">
              <a:solidFill>
                <a:srgbClr val="000000"/>
              </a:solidFill>
              <a:cs typeface="Times New Roman" pitchFamily="18" charset="0"/>
            </a:endParaRPr>
          </a:p>
        </p:txBody>
      </p:sp>
      <p:sp>
        <p:nvSpPr>
          <p:cNvPr id="9" name="Textfeld 8"/>
          <p:cNvSpPr txBox="1"/>
          <p:nvPr/>
        </p:nvSpPr>
        <p:spPr>
          <a:xfrm>
            <a:off x="3584872" y="1849840"/>
            <a:ext cx="638175" cy="1793875"/>
          </a:xfrm>
          <a:prstGeom prst="rect">
            <a:avLst/>
          </a:prstGeom>
          <a:noFill/>
        </p:spPr>
        <p:txBody>
          <a:bodyPr wrap="none">
            <a:spAutoFit/>
          </a:bodyPr>
          <a:lstStyle/>
          <a:p>
            <a:pPr algn="r" fontAlgn="base">
              <a:spcBef>
                <a:spcPct val="0"/>
              </a:spcBef>
              <a:spcAft>
                <a:spcPct val="0"/>
              </a:spcAft>
              <a:defRPr/>
            </a:pPr>
            <a:r>
              <a:rPr lang="de-DE" sz="1400" dirty="0">
                <a:solidFill>
                  <a:srgbClr val="000000"/>
                </a:solidFill>
                <a:latin typeface="Arial"/>
              </a:rPr>
              <a:t>100%</a:t>
            </a:r>
          </a:p>
          <a:p>
            <a:pPr algn="r" fontAlgn="base">
              <a:spcBef>
                <a:spcPct val="0"/>
              </a:spcBef>
              <a:spcAft>
                <a:spcPct val="0"/>
              </a:spcAft>
              <a:defRPr/>
            </a:pPr>
            <a:endParaRPr lang="de-DE" sz="1400" dirty="0">
              <a:solidFill>
                <a:srgbClr val="000000"/>
              </a:solidFill>
              <a:latin typeface="Arial"/>
            </a:endParaRPr>
          </a:p>
          <a:p>
            <a:pPr algn="r" fontAlgn="base">
              <a:spcBef>
                <a:spcPct val="0"/>
              </a:spcBef>
              <a:spcAft>
                <a:spcPct val="0"/>
              </a:spcAft>
              <a:defRPr/>
            </a:pPr>
            <a:endParaRPr lang="de-DE" sz="1400" dirty="0">
              <a:solidFill>
                <a:srgbClr val="000000"/>
              </a:solidFill>
              <a:latin typeface="Arial"/>
            </a:endParaRPr>
          </a:p>
          <a:p>
            <a:pPr algn="r" fontAlgn="base">
              <a:spcBef>
                <a:spcPct val="0"/>
              </a:spcBef>
              <a:spcAft>
                <a:spcPct val="0"/>
              </a:spcAft>
              <a:defRPr/>
            </a:pPr>
            <a:endParaRPr lang="de-DE" sz="1400" dirty="0">
              <a:solidFill>
                <a:srgbClr val="000000"/>
              </a:solidFill>
              <a:latin typeface="Arial"/>
            </a:endParaRPr>
          </a:p>
          <a:p>
            <a:pPr algn="r" fontAlgn="base">
              <a:spcBef>
                <a:spcPct val="0"/>
              </a:spcBef>
              <a:spcAft>
                <a:spcPct val="0"/>
              </a:spcAft>
              <a:defRPr/>
            </a:pPr>
            <a:endParaRPr lang="de-DE" sz="1400" dirty="0">
              <a:solidFill>
                <a:srgbClr val="000000"/>
              </a:solidFill>
              <a:latin typeface="Arial"/>
            </a:endParaRPr>
          </a:p>
          <a:p>
            <a:pPr algn="r" fontAlgn="base">
              <a:spcBef>
                <a:spcPct val="0"/>
              </a:spcBef>
              <a:spcAft>
                <a:spcPct val="0"/>
              </a:spcAft>
              <a:defRPr/>
            </a:pPr>
            <a:endParaRPr lang="de-DE" sz="1400" dirty="0">
              <a:solidFill>
                <a:srgbClr val="000000"/>
              </a:solidFill>
              <a:latin typeface="Arial"/>
            </a:endParaRPr>
          </a:p>
          <a:p>
            <a:pPr algn="r" fontAlgn="base">
              <a:spcBef>
                <a:spcPct val="0"/>
              </a:spcBef>
              <a:spcAft>
                <a:spcPct val="0"/>
              </a:spcAft>
              <a:defRPr/>
            </a:pPr>
            <a:endParaRPr lang="de-DE" sz="1400" dirty="0">
              <a:solidFill>
                <a:srgbClr val="000000"/>
              </a:solidFill>
              <a:latin typeface="Arial"/>
            </a:endParaRPr>
          </a:p>
          <a:p>
            <a:pPr algn="r" fontAlgn="base">
              <a:spcBef>
                <a:spcPct val="0"/>
              </a:spcBef>
              <a:spcAft>
                <a:spcPct val="0"/>
              </a:spcAft>
              <a:defRPr/>
            </a:pPr>
            <a:r>
              <a:rPr lang="de-DE" sz="1400" dirty="0">
                <a:solidFill>
                  <a:srgbClr val="000000"/>
                </a:solidFill>
                <a:latin typeface="Arial"/>
              </a:rPr>
              <a:t>0%</a:t>
            </a:r>
          </a:p>
        </p:txBody>
      </p:sp>
      <p:sp>
        <p:nvSpPr>
          <p:cNvPr id="10" name="Text Box 6"/>
          <p:cNvSpPr txBox="1">
            <a:spLocks noChangeArrowheads="1"/>
          </p:cNvSpPr>
          <p:nvPr/>
        </p:nvSpPr>
        <p:spPr bwMode="auto">
          <a:xfrm>
            <a:off x="6599024" y="6237312"/>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800" dirty="0" smtClean="0">
                <a:latin typeface="Arial" pitchFamily="34" charset="0"/>
                <a:cs typeface="Arial" pitchFamily="34" charset="0"/>
              </a:rPr>
              <a:t>(</a:t>
            </a:r>
            <a:r>
              <a:rPr lang="de-DE" altLang="de-DE" sz="1800" dirty="0" err="1" smtClean="0">
                <a:latin typeface="Arial" pitchFamily="34" charset="0"/>
                <a:cs typeface="Arial" pitchFamily="34" charset="0"/>
              </a:rPr>
              <a:t>Isselstein</a:t>
            </a:r>
            <a:r>
              <a:rPr lang="de-DE" altLang="de-DE" sz="1800" dirty="0" smtClean="0">
                <a:latin typeface="Arial" pitchFamily="34" charset="0"/>
                <a:cs typeface="Arial" pitchFamily="34" charset="0"/>
              </a:rPr>
              <a:t>, 2018)</a:t>
            </a:r>
            <a:endParaRPr lang="de-DE" altLang="de-DE" sz="1800" dirty="0">
              <a:latin typeface="Arial" pitchFamily="34" charset="0"/>
              <a:cs typeface="Arial" pitchFamily="34" charset="0"/>
            </a:endParaRPr>
          </a:p>
        </p:txBody>
      </p:sp>
      <p:sp>
        <p:nvSpPr>
          <p:cNvPr id="11" name="Rechthoek 10"/>
          <p:cNvSpPr/>
          <p:nvPr/>
        </p:nvSpPr>
        <p:spPr>
          <a:xfrm>
            <a:off x="212724" y="335290"/>
            <a:ext cx="6908511" cy="830997"/>
          </a:xfrm>
          <a:prstGeom prst="rect">
            <a:avLst/>
          </a:prstGeom>
        </p:spPr>
        <p:txBody>
          <a:bodyPr wrap="square">
            <a:spAutoFit/>
          </a:bodyPr>
          <a:lstStyle/>
          <a:p>
            <a:pPr algn="ctr" fontAlgn="base">
              <a:spcBef>
                <a:spcPct val="0"/>
              </a:spcBef>
              <a:spcAft>
                <a:spcPct val="0"/>
              </a:spcAft>
            </a:pPr>
            <a:r>
              <a:rPr lang="en-US" altLang="de-DE" sz="2400" b="1" dirty="0" err="1" smtClean="0">
                <a:solidFill>
                  <a:srgbClr val="000000"/>
                </a:solidFill>
                <a:cs typeface="Times New Roman" pitchFamily="18" charset="0"/>
              </a:rPr>
              <a:t>Relativ</a:t>
            </a:r>
            <a:r>
              <a:rPr lang="en-US" altLang="de-DE" sz="2400" b="1" dirty="0" smtClean="0">
                <a:solidFill>
                  <a:srgbClr val="000000"/>
                </a:solidFill>
                <a:cs typeface="Times New Roman" pitchFamily="18" charset="0"/>
              </a:rPr>
              <a:t> </a:t>
            </a:r>
            <a:r>
              <a:rPr lang="en-US" altLang="de-DE" sz="2400" b="1" dirty="0" err="1" smtClean="0">
                <a:solidFill>
                  <a:srgbClr val="000000"/>
                </a:solidFill>
                <a:cs typeface="Times New Roman" pitchFamily="18" charset="0"/>
              </a:rPr>
              <a:t>mängd</a:t>
            </a:r>
            <a:r>
              <a:rPr lang="en-US" altLang="de-DE" sz="2400" b="1" dirty="0" smtClean="0">
                <a:solidFill>
                  <a:srgbClr val="000000"/>
                </a:solidFill>
                <a:cs typeface="Times New Roman" pitchFamily="18" charset="0"/>
              </a:rPr>
              <a:t> </a:t>
            </a:r>
            <a:r>
              <a:rPr lang="en-US" altLang="de-DE" sz="2400" b="1" dirty="0" err="1" smtClean="0">
                <a:solidFill>
                  <a:srgbClr val="000000"/>
                </a:solidFill>
                <a:cs typeface="Times New Roman" pitchFamily="18" charset="0"/>
              </a:rPr>
              <a:t>av</a:t>
            </a:r>
            <a:r>
              <a:rPr lang="en-US" altLang="de-DE" sz="2400" b="1" dirty="0" smtClean="0">
                <a:solidFill>
                  <a:srgbClr val="000000"/>
                </a:solidFill>
                <a:cs typeface="Times New Roman" pitchFamily="18" charset="0"/>
              </a:rPr>
              <a:t> </a:t>
            </a:r>
            <a:r>
              <a:rPr lang="en-US" altLang="de-DE" sz="2400" b="1" dirty="0" err="1" smtClean="0">
                <a:solidFill>
                  <a:srgbClr val="000000"/>
                </a:solidFill>
                <a:cs typeface="Times New Roman" pitchFamily="18" charset="0"/>
              </a:rPr>
              <a:t>ekosystemtjänster</a:t>
            </a:r>
            <a:r>
              <a:rPr lang="en-US" altLang="de-DE" sz="2400" b="1" dirty="0" smtClean="0">
                <a:solidFill>
                  <a:srgbClr val="000000"/>
                </a:solidFill>
                <a:cs typeface="Times New Roman" pitchFamily="18" charset="0"/>
              </a:rPr>
              <a:t> </a:t>
            </a:r>
            <a:r>
              <a:rPr lang="en-US" altLang="de-DE" sz="2400" b="1" dirty="0" err="1" smtClean="0">
                <a:solidFill>
                  <a:srgbClr val="000000"/>
                </a:solidFill>
                <a:cs typeface="Times New Roman" pitchFamily="18" charset="0"/>
              </a:rPr>
              <a:t>från</a:t>
            </a:r>
            <a:r>
              <a:rPr lang="en-US" altLang="de-DE" sz="2400" b="1" dirty="0" smtClean="0">
                <a:solidFill>
                  <a:srgbClr val="000000"/>
                </a:solidFill>
                <a:cs typeface="Times New Roman" pitchFamily="18" charset="0"/>
              </a:rPr>
              <a:t> </a:t>
            </a:r>
            <a:r>
              <a:rPr lang="en-US" altLang="de-DE" sz="2400" b="1" dirty="0" err="1" smtClean="0">
                <a:solidFill>
                  <a:srgbClr val="000000"/>
                </a:solidFill>
                <a:cs typeface="Times New Roman" pitchFamily="18" charset="0"/>
              </a:rPr>
              <a:t>vall</a:t>
            </a:r>
            <a:r>
              <a:rPr lang="en-US" altLang="de-DE" sz="2400" b="1" dirty="0" smtClean="0">
                <a:solidFill>
                  <a:srgbClr val="000000"/>
                </a:solidFill>
                <a:cs typeface="Times New Roman" pitchFamily="18" charset="0"/>
              </a:rPr>
              <a:t> </a:t>
            </a:r>
            <a:r>
              <a:rPr lang="en-US" altLang="de-DE" sz="2400" dirty="0" smtClean="0">
                <a:solidFill>
                  <a:srgbClr val="000000"/>
                </a:solidFill>
                <a:cs typeface="Times New Roman" pitchFamily="18" charset="0"/>
              </a:rPr>
              <a:t>(</a:t>
            </a:r>
            <a:r>
              <a:rPr lang="en-US" altLang="de-DE" sz="2400" dirty="0" err="1" smtClean="0">
                <a:solidFill>
                  <a:srgbClr val="000000"/>
                </a:solidFill>
                <a:cs typeface="Times New Roman" pitchFamily="18" charset="0"/>
              </a:rPr>
              <a:t>schematiskt</a:t>
            </a:r>
            <a:r>
              <a:rPr lang="en-US" altLang="de-DE" sz="2400" dirty="0" smtClean="0">
                <a:solidFill>
                  <a:srgbClr val="000000"/>
                </a:solidFill>
                <a:cs typeface="Times New Roman" pitchFamily="18" charset="0"/>
              </a:rPr>
              <a:t>)</a:t>
            </a:r>
            <a:endParaRPr lang="en-US" altLang="de-DE" sz="2400" dirty="0">
              <a:solidFill>
                <a:srgbClr val="000000"/>
              </a:solidFill>
              <a:cs typeface="Times New Roman" pitchFamily="18" charset="0"/>
            </a:endParaRPr>
          </a:p>
        </p:txBody>
      </p:sp>
    </p:spTree>
    <p:extLst>
      <p:ext uri="{BB962C8B-B14F-4D97-AF65-F5344CB8AC3E}">
        <p14:creationId xmlns:p14="http://schemas.microsoft.com/office/powerpoint/2010/main" val="2349659365"/>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1513" y="3406462"/>
            <a:ext cx="2743200"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392238" y="3225487"/>
            <a:ext cx="1255472" cy="338554"/>
          </a:xfrm>
          <a:prstGeom prst="rect">
            <a:avLst/>
          </a:prstGeom>
          <a:noFill/>
        </p:spPr>
        <p:txBody>
          <a:bodyPr wrap="none">
            <a:spAutoFit/>
          </a:bodyPr>
          <a:lstStyle/>
          <a:p>
            <a:pPr fontAlgn="base">
              <a:spcBef>
                <a:spcPct val="0"/>
              </a:spcBef>
              <a:spcAft>
                <a:spcPct val="0"/>
              </a:spcAft>
              <a:defRPr/>
            </a:pPr>
            <a:r>
              <a:rPr lang="de-DE" sz="1600" b="1" dirty="0" err="1" smtClean="0">
                <a:solidFill>
                  <a:srgbClr val="000000"/>
                </a:solidFill>
                <a:latin typeface="Arial"/>
              </a:rPr>
              <a:t>produktion</a:t>
            </a:r>
            <a:endParaRPr lang="de-DE" sz="1600" b="1" dirty="0">
              <a:solidFill>
                <a:srgbClr val="000000"/>
              </a:solidFill>
              <a:latin typeface="Arial"/>
            </a:endParaRPr>
          </a:p>
        </p:txBody>
      </p:sp>
      <p:sp>
        <p:nvSpPr>
          <p:cNvPr id="4" name="Textfeld 3"/>
          <p:cNvSpPr txBox="1"/>
          <p:nvPr/>
        </p:nvSpPr>
        <p:spPr>
          <a:xfrm>
            <a:off x="2804803" y="3975819"/>
            <a:ext cx="893740" cy="338554"/>
          </a:xfrm>
          <a:prstGeom prst="rect">
            <a:avLst/>
          </a:prstGeom>
          <a:noFill/>
        </p:spPr>
        <p:txBody>
          <a:bodyPr wrap="square">
            <a:spAutoFit/>
          </a:bodyPr>
          <a:lstStyle/>
          <a:p>
            <a:pPr fontAlgn="base">
              <a:spcBef>
                <a:spcPct val="0"/>
              </a:spcBef>
              <a:spcAft>
                <a:spcPct val="0"/>
              </a:spcAft>
              <a:defRPr/>
            </a:pPr>
            <a:r>
              <a:rPr lang="de-DE" sz="1600" b="1" dirty="0" err="1" smtClean="0">
                <a:solidFill>
                  <a:srgbClr val="000000"/>
                </a:solidFill>
                <a:latin typeface="Arial"/>
              </a:rPr>
              <a:t>vatten</a:t>
            </a:r>
            <a:endParaRPr lang="de-DE" sz="1600" b="1" dirty="0">
              <a:solidFill>
                <a:srgbClr val="000000"/>
              </a:solidFill>
              <a:latin typeface="Arial"/>
            </a:endParaRPr>
          </a:p>
        </p:txBody>
      </p:sp>
      <p:sp>
        <p:nvSpPr>
          <p:cNvPr id="5" name="Textfeld 4"/>
          <p:cNvSpPr txBox="1"/>
          <p:nvPr/>
        </p:nvSpPr>
        <p:spPr>
          <a:xfrm>
            <a:off x="2328863" y="5795650"/>
            <a:ext cx="779381" cy="338554"/>
          </a:xfrm>
          <a:prstGeom prst="rect">
            <a:avLst/>
          </a:prstGeom>
          <a:noFill/>
        </p:spPr>
        <p:txBody>
          <a:bodyPr wrap="none">
            <a:spAutoFit/>
          </a:bodyPr>
          <a:lstStyle/>
          <a:p>
            <a:pPr fontAlgn="base">
              <a:spcBef>
                <a:spcPct val="0"/>
              </a:spcBef>
              <a:spcAft>
                <a:spcPct val="0"/>
              </a:spcAft>
              <a:defRPr/>
            </a:pPr>
            <a:r>
              <a:rPr lang="de-DE" sz="1600" b="1" dirty="0" err="1" smtClean="0">
                <a:solidFill>
                  <a:srgbClr val="000000"/>
                </a:solidFill>
                <a:latin typeface="Arial"/>
              </a:rPr>
              <a:t>klimat</a:t>
            </a:r>
            <a:endParaRPr lang="de-DE" sz="1600" b="1" dirty="0">
              <a:solidFill>
                <a:srgbClr val="000000"/>
              </a:solidFill>
              <a:latin typeface="Arial"/>
            </a:endParaRPr>
          </a:p>
        </p:txBody>
      </p:sp>
      <p:sp>
        <p:nvSpPr>
          <p:cNvPr id="6" name="Textfeld 5"/>
          <p:cNvSpPr txBox="1"/>
          <p:nvPr/>
        </p:nvSpPr>
        <p:spPr>
          <a:xfrm>
            <a:off x="384175" y="5795650"/>
            <a:ext cx="1577676" cy="338554"/>
          </a:xfrm>
          <a:prstGeom prst="rect">
            <a:avLst/>
          </a:prstGeom>
          <a:noFill/>
        </p:spPr>
        <p:txBody>
          <a:bodyPr wrap="none">
            <a:spAutoFit/>
          </a:bodyPr>
          <a:lstStyle/>
          <a:p>
            <a:pPr fontAlgn="base">
              <a:spcBef>
                <a:spcPct val="0"/>
              </a:spcBef>
              <a:spcAft>
                <a:spcPct val="0"/>
              </a:spcAft>
              <a:defRPr/>
            </a:pPr>
            <a:r>
              <a:rPr lang="de-DE" sz="1600" b="1" dirty="0" err="1" smtClean="0">
                <a:solidFill>
                  <a:srgbClr val="000000"/>
                </a:solidFill>
                <a:latin typeface="Arial"/>
              </a:rPr>
              <a:t>biol</a:t>
            </a:r>
            <a:r>
              <a:rPr lang="de-DE" sz="1600" b="1" dirty="0" smtClean="0">
                <a:solidFill>
                  <a:srgbClr val="000000"/>
                </a:solidFill>
                <a:latin typeface="Arial"/>
              </a:rPr>
              <a:t>. </a:t>
            </a:r>
            <a:r>
              <a:rPr lang="de-DE" sz="1600" b="1" dirty="0" err="1" smtClean="0">
                <a:solidFill>
                  <a:srgbClr val="000000"/>
                </a:solidFill>
                <a:latin typeface="Arial"/>
              </a:rPr>
              <a:t>mångfald</a:t>
            </a:r>
            <a:endParaRPr lang="de-DE" sz="1600" b="1" dirty="0">
              <a:solidFill>
                <a:srgbClr val="000000"/>
              </a:solidFill>
              <a:latin typeface="Arial"/>
            </a:endParaRPr>
          </a:p>
        </p:txBody>
      </p:sp>
      <p:sp>
        <p:nvSpPr>
          <p:cNvPr id="7" name="Textfeld 6"/>
          <p:cNvSpPr txBox="1"/>
          <p:nvPr/>
        </p:nvSpPr>
        <p:spPr>
          <a:xfrm>
            <a:off x="179388" y="4070037"/>
            <a:ext cx="755335" cy="338554"/>
          </a:xfrm>
          <a:prstGeom prst="rect">
            <a:avLst/>
          </a:prstGeom>
          <a:noFill/>
        </p:spPr>
        <p:txBody>
          <a:bodyPr wrap="none">
            <a:spAutoFit/>
          </a:bodyPr>
          <a:lstStyle/>
          <a:p>
            <a:pPr fontAlgn="base">
              <a:spcBef>
                <a:spcPct val="0"/>
              </a:spcBef>
              <a:spcAft>
                <a:spcPct val="0"/>
              </a:spcAft>
              <a:defRPr/>
            </a:pPr>
            <a:r>
              <a:rPr lang="de-DE" sz="1600" b="1" dirty="0" err="1" smtClean="0">
                <a:solidFill>
                  <a:srgbClr val="000000"/>
                </a:solidFill>
                <a:latin typeface="Arial"/>
              </a:rPr>
              <a:t>kultur</a:t>
            </a:r>
            <a:endParaRPr lang="de-DE" sz="1600" b="1" dirty="0">
              <a:solidFill>
                <a:srgbClr val="000000"/>
              </a:solidFill>
              <a:latin typeface="Arial"/>
            </a:endParaRPr>
          </a:p>
        </p:txBody>
      </p:sp>
      <p:sp>
        <p:nvSpPr>
          <p:cNvPr id="8" name="Textfeld 3"/>
          <p:cNvSpPr txBox="1">
            <a:spLocks noChangeArrowheads="1"/>
          </p:cNvSpPr>
          <p:nvPr/>
        </p:nvSpPr>
        <p:spPr bwMode="auto">
          <a:xfrm>
            <a:off x="309563" y="724380"/>
            <a:ext cx="835183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algn="ctr" eaLnBrk="1" fontAlgn="base" hangingPunct="1">
              <a:spcBef>
                <a:spcPct val="0"/>
              </a:spcBef>
              <a:spcAft>
                <a:spcPct val="0"/>
              </a:spcAft>
              <a:buFontTx/>
              <a:buNone/>
            </a:pPr>
            <a:r>
              <a:rPr lang="en-US" altLang="de-DE" sz="2400" b="1" dirty="0" err="1" smtClean="0">
                <a:solidFill>
                  <a:srgbClr val="000000"/>
                </a:solidFill>
                <a:cs typeface="Times New Roman" pitchFamily="18" charset="0"/>
              </a:rPr>
              <a:t>Ekosystemtjänster</a:t>
            </a:r>
            <a:r>
              <a:rPr lang="en-US" altLang="de-DE" sz="2400" b="1" dirty="0" smtClean="0">
                <a:solidFill>
                  <a:srgbClr val="000000"/>
                </a:solidFill>
                <a:cs typeface="Times New Roman" pitchFamily="18" charset="0"/>
              </a:rPr>
              <a:t> </a:t>
            </a:r>
            <a:r>
              <a:rPr lang="en-US" altLang="de-DE" sz="2400" b="1" dirty="0" err="1" smtClean="0">
                <a:solidFill>
                  <a:srgbClr val="000000"/>
                </a:solidFill>
                <a:cs typeface="Times New Roman" pitchFamily="18" charset="0"/>
              </a:rPr>
              <a:t>från</a:t>
            </a:r>
            <a:r>
              <a:rPr lang="en-US" altLang="de-DE" sz="2400" b="1" dirty="0" smtClean="0">
                <a:solidFill>
                  <a:srgbClr val="000000"/>
                </a:solidFill>
                <a:cs typeface="Times New Roman" pitchFamily="18" charset="0"/>
              </a:rPr>
              <a:t> </a:t>
            </a:r>
            <a:r>
              <a:rPr lang="en-US" altLang="de-DE" sz="2400" b="1" dirty="0" err="1" smtClean="0">
                <a:solidFill>
                  <a:srgbClr val="000000"/>
                </a:solidFill>
                <a:cs typeface="Times New Roman" pitchFamily="18" charset="0"/>
              </a:rPr>
              <a:t>vall</a:t>
            </a:r>
            <a:r>
              <a:rPr lang="en-US" altLang="de-DE" sz="2400" b="1" dirty="0" smtClean="0">
                <a:solidFill>
                  <a:srgbClr val="000000"/>
                </a:solidFill>
                <a:cs typeface="Times New Roman" pitchFamily="18" charset="0"/>
              </a:rPr>
              <a:t> </a:t>
            </a:r>
            <a:r>
              <a:rPr lang="en-US" altLang="de-DE" sz="2400" dirty="0" smtClean="0">
                <a:solidFill>
                  <a:srgbClr val="000000"/>
                </a:solidFill>
                <a:cs typeface="Times New Roman" pitchFamily="18" charset="0"/>
              </a:rPr>
              <a:t>(</a:t>
            </a:r>
            <a:r>
              <a:rPr lang="en-US" altLang="de-DE" sz="2400" dirty="0" err="1" smtClean="0">
                <a:solidFill>
                  <a:srgbClr val="000000"/>
                </a:solidFill>
                <a:cs typeface="Times New Roman" pitchFamily="18" charset="0"/>
              </a:rPr>
              <a:t>schematiskt</a:t>
            </a:r>
            <a:r>
              <a:rPr lang="en-US" altLang="de-DE" sz="2400" dirty="0" smtClean="0">
                <a:solidFill>
                  <a:srgbClr val="000000"/>
                </a:solidFill>
                <a:cs typeface="Times New Roman" pitchFamily="18" charset="0"/>
              </a:rPr>
              <a:t>)</a:t>
            </a:r>
            <a:endParaRPr lang="en-US" altLang="de-DE" sz="2400" dirty="0">
              <a:solidFill>
                <a:srgbClr val="000000"/>
              </a:solidFill>
              <a:cs typeface="Times New Roman" pitchFamily="18" charset="0"/>
            </a:endParaRPr>
          </a:p>
          <a:p>
            <a:pPr algn="r" eaLnBrk="1" fontAlgn="base" hangingPunct="1">
              <a:spcBef>
                <a:spcPct val="0"/>
              </a:spcBef>
              <a:spcAft>
                <a:spcPct val="0"/>
              </a:spcAft>
              <a:buFontTx/>
              <a:buNone/>
            </a:pPr>
            <a:endParaRPr lang="en-US" altLang="de-DE" sz="1800" dirty="0">
              <a:solidFill>
                <a:srgbClr val="000000"/>
              </a:solidFill>
              <a:cs typeface="Times New Roman" pitchFamily="18" charset="0"/>
            </a:endParaRPr>
          </a:p>
          <a:p>
            <a:pPr algn="r" eaLnBrk="1" fontAlgn="base" hangingPunct="1">
              <a:spcBef>
                <a:spcPct val="0"/>
              </a:spcBef>
              <a:spcAft>
                <a:spcPct val="0"/>
              </a:spcAft>
              <a:buFontTx/>
              <a:buNone/>
            </a:pPr>
            <a:r>
              <a:rPr lang="en-US" altLang="de-DE" sz="1600" dirty="0" err="1">
                <a:solidFill>
                  <a:srgbClr val="000000"/>
                </a:solidFill>
                <a:cs typeface="Times New Roman" pitchFamily="18" charset="0"/>
              </a:rPr>
              <a:t>Ekosystemtjänster</a:t>
            </a:r>
            <a:r>
              <a:rPr lang="en-US" altLang="de-DE" sz="1600" dirty="0">
                <a:solidFill>
                  <a:srgbClr val="000000"/>
                </a:solidFill>
                <a:cs typeface="Times New Roman" pitchFamily="18" charset="0"/>
              </a:rPr>
              <a:t> </a:t>
            </a:r>
            <a:r>
              <a:rPr lang="en-US" altLang="de-DE" sz="1600" dirty="0" err="1">
                <a:solidFill>
                  <a:srgbClr val="000000"/>
                </a:solidFill>
                <a:cs typeface="Times New Roman" pitchFamily="18" charset="0"/>
              </a:rPr>
              <a:t>varierar</a:t>
            </a:r>
            <a:r>
              <a:rPr lang="en-US" altLang="de-DE" sz="1600" dirty="0">
                <a:solidFill>
                  <a:srgbClr val="000000"/>
                </a:solidFill>
                <a:cs typeface="Times New Roman" pitchFamily="18" charset="0"/>
              </a:rPr>
              <a:t> </a:t>
            </a:r>
            <a:r>
              <a:rPr lang="en-US" altLang="de-DE" sz="1600" dirty="0" err="1">
                <a:solidFill>
                  <a:srgbClr val="000000"/>
                </a:solidFill>
                <a:cs typeface="Times New Roman" pitchFamily="18" charset="0"/>
              </a:rPr>
              <a:t>från</a:t>
            </a:r>
            <a:r>
              <a:rPr lang="en-US" altLang="de-DE" sz="1600" dirty="0">
                <a:solidFill>
                  <a:srgbClr val="000000"/>
                </a:solidFill>
                <a:cs typeface="Times New Roman" pitchFamily="18" charset="0"/>
              </a:rPr>
              <a:t> 0 till 100% (</a:t>
            </a:r>
            <a:r>
              <a:rPr lang="en-US" altLang="de-DE" sz="1600" dirty="0" err="1">
                <a:solidFill>
                  <a:srgbClr val="000000"/>
                </a:solidFill>
                <a:cs typeface="Times New Roman" pitchFamily="18" charset="0"/>
              </a:rPr>
              <a:t>maximalt</a:t>
            </a:r>
            <a:r>
              <a:rPr lang="en-US" altLang="de-DE" sz="1600" dirty="0">
                <a:solidFill>
                  <a:srgbClr val="000000"/>
                </a:solidFill>
                <a:cs typeface="Times New Roman" pitchFamily="18" charset="0"/>
              </a:rPr>
              <a:t> </a:t>
            </a:r>
            <a:r>
              <a:rPr lang="en-US" altLang="de-DE" sz="1600" dirty="0" err="1">
                <a:solidFill>
                  <a:srgbClr val="000000"/>
                </a:solidFill>
                <a:cs typeface="Times New Roman" pitchFamily="18" charset="0"/>
              </a:rPr>
              <a:t>möjligt</a:t>
            </a:r>
            <a:r>
              <a:rPr lang="en-US" altLang="de-DE" sz="1600" dirty="0">
                <a:solidFill>
                  <a:srgbClr val="000000"/>
                </a:solidFill>
                <a:cs typeface="Times New Roman" pitchFamily="18" charset="0"/>
              </a:rPr>
              <a:t>) vid </a:t>
            </a:r>
            <a:r>
              <a:rPr lang="en-US" altLang="de-DE" sz="1600" dirty="0" err="1">
                <a:solidFill>
                  <a:srgbClr val="000000"/>
                </a:solidFill>
                <a:cs typeface="Times New Roman" pitchFamily="18" charset="0"/>
              </a:rPr>
              <a:t>en</a:t>
            </a:r>
            <a:r>
              <a:rPr lang="en-US" altLang="de-DE" sz="1600" dirty="0">
                <a:solidFill>
                  <a:srgbClr val="000000"/>
                </a:solidFill>
                <a:cs typeface="Times New Roman" pitchFamily="18" charset="0"/>
              </a:rPr>
              <a:t> </a:t>
            </a:r>
            <a:r>
              <a:rPr lang="en-US" altLang="de-DE" sz="1600" dirty="0" err="1">
                <a:solidFill>
                  <a:srgbClr val="000000"/>
                </a:solidFill>
                <a:cs typeface="Times New Roman" pitchFamily="18" charset="0"/>
              </a:rPr>
              <a:t>speciell</a:t>
            </a:r>
            <a:r>
              <a:rPr lang="en-US" altLang="de-DE" sz="1600" dirty="0">
                <a:solidFill>
                  <a:srgbClr val="000000"/>
                </a:solidFill>
                <a:cs typeface="Times New Roman" pitchFamily="18" charset="0"/>
              </a:rPr>
              <a:t> </a:t>
            </a:r>
            <a:r>
              <a:rPr lang="en-US" altLang="de-DE" sz="1600" dirty="0" err="1" smtClean="0">
                <a:solidFill>
                  <a:srgbClr val="000000"/>
                </a:solidFill>
                <a:cs typeface="Times New Roman" pitchFamily="18" charset="0"/>
              </a:rPr>
              <a:t>förutsättning</a:t>
            </a:r>
            <a:endParaRPr lang="de-DE" altLang="de-DE" sz="1600" dirty="0">
              <a:solidFill>
                <a:srgbClr val="000000"/>
              </a:solidFill>
              <a:cs typeface="Times New Roman" pitchFamily="18" charset="0"/>
            </a:endParaRPr>
          </a:p>
        </p:txBody>
      </p:sp>
      <p:sp>
        <p:nvSpPr>
          <p:cNvPr id="9" name="Textfeld 8"/>
          <p:cNvSpPr txBox="1"/>
          <p:nvPr/>
        </p:nvSpPr>
        <p:spPr>
          <a:xfrm>
            <a:off x="1463675" y="3546162"/>
            <a:ext cx="576263" cy="1385888"/>
          </a:xfrm>
          <a:prstGeom prst="rect">
            <a:avLst/>
          </a:prstGeom>
          <a:noFill/>
        </p:spPr>
        <p:txBody>
          <a:bodyPr wrap="none">
            <a:spAutoFit/>
          </a:bodyPr>
          <a:lstStyle/>
          <a:p>
            <a:pPr algn="r" fontAlgn="base">
              <a:spcBef>
                <a:spcPct val="0"/>
              </a:spcBef>
              <a:spcAft>
                <a:spcPct val="0"/>
              </a:spcAft>
              <a:defRPr/>
            </a:pPr>
            <a:r>
              <a:rPr lang="de-DE" sz="1200" dirty="0">
                <a:solidFill>
                  <a:srgbClr val="000000"/>
                </a:solidFill>
                <a:latin typeface="Arial"/>
              </a:rPr>
              <a:t>100%</a:t>
            </a:r>
          </a:p>
          <a:p>
            <a:pPr algn="r" fontAlgn="base">
              <a:spcBef>
                <a:spcPct val="0"/>
              </a:spcBef>
              <a:spcAft>
                <a:spcPct val="0"/>
              </a:spcAft>
              <a:defRPr/>
            </a:pPr>
            <a:endParaRPr lang="de-DE" sz="1200" dirty="0">
              <a:solidFill>
                <a:srgbClr val="000000"/>
              </a:solidFill>
              <a:latin typeface="Arial"/>
            </a:endParaRPr>
          </a:p>
          <a:p>
            <a:pPr algn="r" fontAlgn="base">
              <a:spcBef>
                <a:spcPct val="0"/>
              </a:spcBef>
              <a:spcAft>
                <a:spcPct val="0"/>
              </a:spcAft>
              <a:defRPr/>
            </a:pPr>
            <a:endParaRPr lang="de-DE" sz="1200" dirty="0">
              <a:solidFill>
                <a:srgbClr val="000000"/>
              </a:solidFill>
              <a:latin typeface="Arial"/>
            </a:endParaRPr>
          </a:p>
          <a:p>
            <a:pPr algn="r" fontAlgn="base">
              <a:spcBef>
                <a:spcPct val="0"/>
              </a:spcBef>
              <a:spcAft>
                <a:spcPct val="0"/>
              </a:spcAft>
              <a:defRPr/>
            </a:pPr>
            <a:endParaRPr lang="de-DE" sz="1200" dirty="0">
              <a:solidFill>
                <a:srgbClr val="000000"/>
              </a:solidFill>
              <a:latin typeface="Arial"/>
            </a:endParaRPr>
          </a:p>
          <a:p>
            <a:pPr algn="r" fontAlgn="base">
              <a:spcBef>
                <a:spcPct val="0"/>
              </a:spcBef>
              <a:spcAft>
                <a:spcPct val="0"/>
              </a:spcAft>
              <a:defRPr/>
            </a:pPr>
            <a:endParaRPr lang="de-DE" sz="1200" dirty="0">
              <a:solidFill>
                <a:srgbClr val="000000"/>
              </a:solidFill>
              <a:latin typeface="Arial"/>
            </a:endParaRPr>
          </a:p>
          <a:p>
            <a:pPr algn="r" fontAlgn="base">
              <a:spcBef>
                <a:spcPct val="0"/>
              </a:spcBef>
              <a:spcAft>
                <a:spcPct val="0"/>
              </a:spcAft>
              <a:defRPr/>
            </a:pPr>
            <a:endParaRPr lang="de-DE" sz="1200" dirty="0">
              <a:solidFill>
                <a:srgbClr val="000000"/>
              </a:solidFill>
              <a:latin typeface="Arial"/>
            </a:endParaRPr>
          </a:p>
          <a:p>
            <a:pPr algn="r" fontAlgn="base">
              <a:spcBef>
                <a:spcPct val="0"/>
              </a:spcBef>
              <a:spcAft>
                <a:spcPct val="0"/>
              </a:spcAft>
              <a:defRPr/>
            </a:pPr>
            <a:r>
              <a:rPr lang="de-DE" sz="1200" dirty="0">
                <a:solidFill>
                  <a:srgbClr val="000000"/>
                </a:solidFill>
                <a:latin typeface="Arial"/>
              </a:rPr>
              <a:t>0%</a:t>
            </a: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00" y="3406462"/>
            <a:ext cx="2743200"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3487" y="3408050"/>
            <a:ext cx="2743200" cy="274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
          <p:cNvSpPr txBox="1">
            <a:spLocks noChangeArrowheads="1"/>
          </p:cNvSpPr>
          <p:nvPr/>
        </p:nvSpPr>
        <p:spPr bwMode="auto">
          <a:xfrm>
            <a:off x="1187450" y="2720662"/>
            <a:ext cx="741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Bef>
                <a:spcPct val="0"/>
              </a:spcBef>
              <a:spcAft>
                <a:spcPct val="0"/>
              </a:spcAft>
              <a:buFontTx/>
              <a:buNone/>
            </a:pPr>
            <a:r>
              <a:rPr lang="en-US" altLang="de-DE" b="1" dirty="0">
                <a:solidFill>
                  <a:srgbClr val="000000"/>
                </a:solidFill>
                <a:cs typeface="Times New Roman" pitchFamily="18" charset="0"/>
              </a:rPr>
              <a:t>P</a:t>
            </a:r>
            <a:r>
              <a:rPr lang="en-US" altLang="de-DE" b="1" dirty="0" smtClean="0">
                <a:solidFill>
                  <a:srgbClr val="000000"/>
                </a:solidFill>
                <a:cs typeface="Times New Roman" pitchFamily="18" charset="0"/>
              </a:rPr>
              <a:t>re-</a:t>
            </a:r>
            <a:r>
              <a:rPr lang="en-US" altLang="de-DE" b="1" dirty="0" err="1" smtClean="0">
                <a:solidFill>
                  <a:srgbClr val="000000"/>
                </a:solidFill>
                <a:cs typeface="Times New Roman" pitchFamily="18" charset="0"/>
              </a:rPr>
              <a:t>industriell</a:t>
            </a:r>
            <a:r>
              <a:rPr lang="en-US" altLang="de-DE" b="1" dirty="0" smtClean="0">
                <a:solidFill>
                  <a:srgbClr val="000000"/>
                </a:solidFill>
                <a:cs typeface="Times New Roman" pitchFamily="18" charset="0"/>
              </a:rPr>
              <a:t>             </a:t>
            </a:r>
            <a:r>
              <a:rPr lang="en-US" altLang="de-DE" b="1" dirty="0" err="1">
                <a:solidFill>
                  <a:srgbClr val="000000"/>
                </a:solidFill>
                <a:cs typeface="Times New Roman" pitchFamily="18" charset="0"/>
              </a:rPr>
              <a:t>N</a:t>
            </a:r>
            <a:r>
              <a:rPr lang="en-US" altLang="de-DE" b="1" dirty="0" err="1" smtClean="0">
                <a:solidFill>
                  <a:srgbClr val="000000"/>
                </a:solidFill>
                <a:cs typeface="Times New Roman" pitchFamily="18" charset="0"/>
              </a:rPr>
              <a:t>uvarande</a:t>
            </a:r>
            <a:r>
              <a:rPr lang="en-US" altLang="de-DE" b="1" dirty="0" smtClean="0">
                <a:solidFill>
                  <a:srgbClr val="000000"/>
                </a:solidFill>
                <a:cs typeface="Times New Roman" pitchFamily="18" charset="0"/>
              </a:rPr>
              <a:t> </a:t>
            </a:r>
            <a:r>
              <a:rPr lang="en-US" altLang="de-DE" b="1" dirty="0" err="1" smtClean="0">
                <a:solidFill>
                  <a:srgbClr val="000000"/>
                </a:solidFill>
                <a:cs typeface="Times New Roman" pitchFamily="18" charset="0"/>
              </a:rPr>
              <a:t>intensiv</a:t>
            </a:r>
            <a:r>
              <a:rPr lang="en-US" altLang="de-DE" b="1" dirty="0" smtClean="0">
                <a:solidFill>
                  <a:srgbClr val="000000"/>
                </a:solidFill>
                <a:cs typeface="Times New Roman" pitchFamily="18" charset="0"/>
              </a:rPr>
              <a:t> 	       </a:t>
            </a:r>
            <a:r>
              <a:rPr lang="en-US" altLang="de-DE" b="1" dirty="0" err="1">
                <a:solidFill>
                  <a:srgbClr val="000000"/>
                </a:solidFill>
                <a:cs typeface="Times New Roman" pitchFamily="18" charset="0"/>
              </a:rPr>
              <a:t>Ö</a:t>
            </a:r>
            <a:r>
              <a:rPr lang="en-US" altLang="de-DE" b="1" dirty="0" err="1" smtClean="0">
                <a:solidFill>
                  <a:srgbClr val="000000"/>
                </a:solidFill>
                <a:cs typeface="Times New Roman" pitchFamily="18" charset="0"/>
              </a:rPr>
              <a:t>vergiven</a:t>
            </a:r>
            <a:endParaRPr lang="de-DE" altLang="de-DE" b="1" dirty="0">
              <a:solidFill>
                <a:srgbClr val="000000"/>
              </a:solidFill>
              <a:cs typeface="Times New Roman" pitchFamily="18" charset="0"/>
            </a:endParaRPr>
          </a:p>
        </p:txBody>
      </p:sp>
      <p:sp>
        <p:nvSpPr>
          <p:cNvPr id="14" name="Text Box 6"/>
          <p:cNvSpPr txBox="1">
            <a:spLocks noChangeArrowheads="1"/>
          </p:cNvSpPr>
          <p:nvPr/>
        </p:nvSpPr>
        <p:spPr bwMode="auto">
          <a:xfrm>
            <a:off x="2631505" y="6340678"/>
            <a:ext cx="62609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de-DE" altLang="de-DE" sz="1600" dirty="0" smtClean="0">
                <a:latin typeface="Arial" pitchFamily="34" charset="0"/>
                <a:cs typeface="Arial" pitchFamily="34" charset="0"/>
              </a:rPr>
              <a:t>(</a:t>
            </a:r>
            <a:r>
              <a:rPr lang="de-DE" altLang="de-DE" sz="1600" dirty="0" err="1" smtClean="0">
                <a:latin typeface="Arial" pitchFamily="34" charset="0"/>
                <a:cs typeface="Arial" pitchFamily="34" charset="0"/>
              </a:rPr>
              <a:t>Isselstein</a:t>
            </a:r>
            <a:r>
              <a:rPr lang="de-DE" altLang="de-DE" sz="1600" dirty="0" smtClean="0">
                <a:latin typeface="Arial" pitchFamily="34" charset="0"/>
                <a:cs typeface="Arial" pitchFamily="34" charset="0"/>
              </a:rPr>
              <a:t> &amp; Kayser 2014: </a:t>
            </a:r>
            <a:r>
              <a:rPr lang="de-DE" altLang="de-DE" sz="1600" dirty="0" err="1" smtClean="0">
                <a:latin typeface="Arial" pitchFamily="34" charset="0"/>
                <a:cs typeface="Arial" pitchFamily="34" charset="0"/>
              </a:rPr>
              <a:t>Grassl.Sci.Eur</a:t>
            </a:r>
            <a:r>
              <a:rPr lang="de-DE" altLang="de-DE" sz="1600" dirty="0" smtClean="0">
                <a:latin typeface="Arial" pitchFamily="34" charset="0"/>
                <a:cs typeface="Arial" pitchFamily="34" charset="0"/>
              </a:rPr>
              <a:t>. 19, 199-214)</a:t>
            </a:r>
            <a:endParaRPr lang="de-DE" altLang="de-DE" sz="1600" dirty="0">
              <a:latin typeface="Arial" pitchFamily="34" charset="0"/>
              <a:cs typeface="Arial" pitchFamily="34" charset="0"/>
            </a:endParaRPr>
          </a:p>
        </p:txBody>
      </p:sp>
    </p:spTree>
    <p:extLst>
      <p:ext uri="{BB962C8B-B14F-4D97-AF65-F5344CB8AC3E}">
        <p14:creationId xmlns:p14="http://schemas.microsoft.com/office/powerpoint/2010/main" val="178074656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6517136" y="6237312"/>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800" dirty="0" smtClean="0">
                <a:latin typeface="Arial" pitchFamily="34" charset="0"/>
                <a:cs typeface="Arial" pitchFamily="34" charset="0"/>
              </a:rPr>
              <a:t>(</a:t>
            </a:r>
            <a:r>
              <a:rPr lang="de-DE" altLang="de-DE" sz="1800" dirty="0" err="1" smtClean="0">
                <a:latin typeface="Arial" pitchFamily="34" charset="0"/>
                <a:cs typeface="Arial" pitchFamily="34" charset="0"/>
              </a:rPr>
              <a:t>Isselstein</a:t>
            </a:r>
            <a:r>
              <a:rPr lang="de-DE" altLang="de-DE" sz="1800" dirty="0" smtClean="0">
                <a:latin typeface="Arial" pitchFamily="34" charset="0"/>
                <a:cs typeface="Arial" pitchFamily="34" charset="0"/>
              </a:rPr>
              <a:t>, 2018)</a:t>
            </a:r>
            <a:endParaRPr lang="de-DE" altLang="de-DE" sz="1800" dirty="0">
              <a:latin typeface="Arial" pitchFamily="34" charset="0"/>
              <a:cs typeface="Arial" pitchFamily="34" charset="0"/>
            </a:endParaRPr>
          </a:p>
        </p:txBody>
      </p:sp>
      <p:pic>
        <p:nvPicPr>
          <p:cNvPr id="3" name="Picture 1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25975" y="2433241"/>
            <a:ext cx="3041650"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2988" y="2433241"/>
            <a:ext cx="3005137"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251222" y="436044"/>
            <a:ext cx="777716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Bef>
                <a:spcPct val="0"/>
              </a:spcBef>
              <a:spcAft>
                <a:spcPct val="0"/>
              </a:spcAft>
              <a:buFontTx/>
              <a:buNone/>
            </a:pPr>
            <a:r>
              <a:rPr lang="de-DE" altLang="de-DE" sz="2200" b="1" dirty="0" err="1" smtClean="0">
                <a:solidFill>
                  <a:srgbClr val="000000"/>
                </a:solidFill>
                <a:cs typeface="Arial" pitchFamily="34" charset="0"/>
              </a:rPr>
              <a:t>Intensiteten</a:t>
            </a:r>
            <a:r>
              <a:rPr lang="de-DE" altLang="de-DE" sz="2200" b="1" dirty="0" smtClean="0">
                <a:solidFill>
                  <a:srgbClr val="000000"/>
                </a:solidFill>
                <a:cs typeface="Arial" pitchFamily="34" charset="0"/>
              </a:rPr>
              <a:t> i </a:t>
            </a:r>
            <a:r>
              <a:rPr lang="de-DE" altLang="de-DE" sz="2200" b="1" dirty="0" err="1" smtClean="0">
                <a:solidFill>
                  <a:srgbClr val="000000"/>
                </a:solidFill>
                <a:cs typeface="Arial" pitchFamily="34" charset="0"/>
              </a:rPr>
              <a:t>vallodlingen</a:t>
            </a:r>
            <a:r>
              <a:rPr lang="de-DE" altLang="de-DE" sz="2200" b="1" dirty="0" smtClean="0">
                <a:solidFill>
                  <a:srgbClr val="000000"/>
                </a:solidFill>
                <a:cs typeface="Arial" pitchFamily="34" charset="0"/>
              </a:rPr>
              <a:t> och </a:t>
            </a:r>
            <a:r>
              <a:rPr lang="de-DE" altLang="de-DE" sz="2200" b="1" dirty="0" err="1" smtClean="0">
                <a:solidFill>
                  <a:srgbClr val="000000"/>
                </a:solidFill>
                <a:cs typeface="Arial" pitchFamily="34" charset="0"/>
              </a:rPr>
              <a:t>resultatet</a:t>
            </a:r>
            <a:r>
              <a:rPr lang="de-DE" altLang="de-DE" sz="2200" b="1" dirty="0" smtClean="0">
                <a:solidFill>
                  <a:srgbClr val="000000"/>
                </a:solidFill>
                <a:cs typeface="Arial" pitchFamily="34" charset="0"/>
              </a:rPr>
              <a:t> </a:t>
            </a:r>
            <a:r>
              <a:rPr lang="de-DE" altLang="de-DE" sz="2200" b="1" dirty="0" err="1" smtClean="0">
                <a:solidFill>
                  <a:srgbClr val="000000"/>
                </a:solidFill>
                <a:cs typeface="Arial" pitchFamily="34" charset="0"/>
              </a:rPr>
              <a:t>av</a:t>
            </a:r>
            <a:r>
              <a:rPr lang="de-DE" altLang="de-DE" sz="2200" b="1" dirty="0" smtClean="0">
                <a:solidFill>
                  <a:srgbClr val="000000"/>
                </a:solidFill>
                <a:cs typeface="Arial" pitchFamily="34" charset="0"/>
              </a:rPr>
              <a:t> </a:t>
            </a:r>
            <a:r>
              <a:rPr lang="de-DE" altLang="de-DE" sz="2200" b="1" dirty="0" err="1" smtClean="0">
                <a:solidFill>
                  <a:srgbClr val="000000"/>
                </a:solidFill>
                <a:cs typeface="Arial" pitchFamily="34" charset="0"/>
              </a:rPr>
              <a:t>ekosystemtjänsterna</a:t>
            </a:r>
            <a:r>
              <a:rPr lang="de-DE" altLang="de-DE" sz="2200" b="1" dirty="0" smtClean="0">
                <a:solidFill>
                  <a:srgbClr val="000000"/>
                </a:solidFill>
                <a:cs typeface="Arial" pitchFamily="34" charset="0"/>
              </a:rPr>
              <a:t> </a:t>
            </a:r>
            <a:r>
              <a:rPr lang="de-DE" altLang="de-DE" sz="2200" dirty="0">
                <a:solidFill>
                  <a:srgbClr val="000000"/>
                </a:solidFill>
                <a:cs typeface="Arial" pitchFamily="34" charset="0"/>
              </a:rPr>
              <a:t>(</a:t>
            </a:r>
            <a:r>
              <a:rPr lang="de-DE" altLang="de-DE" sz="2200" dirty="0" err="1" smtClean="0">
                <a:solidFill>
                  <a:srgbClr val="000000"/>
                </a:solidFill>
                <a:cs typeface="Arial" pitchFamily="34" charset="0"/>
              </a:rPr>
              <a:t>schematiskt</a:t>
            </a:r>
            <a:r>
              <a:rPr lang="de-DE" altLang="de-DE" sz="2200" dirty="0" smtClean="0">
                <a:solidFill>
                  <a:srgbClr val="000000"/>
                </a:solidFill>
                <a:cs typeface="Arial" pitchFamily="34" charset="0"/>
              </a:rPr>
              <a:t>)</a:t>
            </a:r>
            <a:endParaRPr lang="de-DE" altLang="de-DE" sz="1800" i="1" dirty="0">
              <a:solidFill>
                <a:srgbClr val="000000"/>
              </a:solidFill>
              <a:cs typeface="Arial" pitchFamily="34" charset="0"/>
            </a:endParaRPr>
          </a:p>
        </p:txBody>
      </p:sp>
      <p:sp>
        <p:nvSpPr>
          <p:cNvPr id="6" name="Textfeld 5"/>
          <p:cNvSpPr txBox="1"/>
          <p:nvPr/>
        </p:nvSpPr>
        <p:spPr>
          <a:xfrm>
            <a:off x="971550" y="5228828"/>
            <a:ext cx="6913563" cy="830997"/>
          </a:xfrm>
          <a:prstGeom prst="rect">
            <a:avLst/>
          </a:prstGeom>
          <a:noFill/>
        </p:spPr>
        <p:txBody>
          <a:bodyPr>
            <a:spAutoFit/>
          </a:bodyPr>
          <a:lstStyle/>
          <a:p>
            <a:pPr fontAlgn="base">
              <a:lnSpc>
                <a:spcPct val="150000"/>
              </a:lnSpc>
              <a:spcBef>
                <a:spcPct val="0"/>
              </a:spcBef>
              <a:spcAft>
                <a:spcPct val="0"/>
              </a:spcAft>
              <a:defRPr/>
            </a:pPr>
            <a:r>
              <a:rPr lang="de-DE" sz="1600" dirty="0" smtClean="0">
                <a:solidFill>
                  <a:srgbClr val="000000"/>
                </a:solidFill>
                <a:latin typeface="Arial"/>
              </a:rPr>
              <a:t>Ingen      </a:t>
            </a:r>
            <a:r>
              <a:rPr lang="de-DE" sz="1600" dirty="0" err="1" smtClean="0">
                <a:solidFill>
                  <a:srgbClr val="000000"/>
                </a:solidFill>
                <a:latin typeface="Arial"/>
              </a:rPr>
              <a:t>få</a:t>
            </a:r>
            <a:r>
              <a:rPr lang="de-DE" sz="1600" dirty="0" smtClean="0">
                <a:solidFill>
                  <a:srgbClr val="000000"/>
                </a:solidFill>
                <a:latin typeface="Arial"/>
              </a:rPr>
              <a:t>    </a:t>
            </a:r>
            <a:r>
              <a:rPr lang="de-DE" sz="1600" dirty="0">
                <a:solidFill>
                  <a:srgbClr val="000000"/>
                </a:solidFill>
                <a:latin typeface="Arial"/>
              </a:rPr>
              <a:t>medium     </a:t>
            </a:r>
            <a:r>
              <a:rPr lang="de-DE" sz="1600" dirty="0" err="1" smtClean="0">
                <a:solidFill>
                  <a:srgbClr val="000000"/>
                </a:solidFill>
                <a:latin typeface="Arial"/>
              </a:rPr>
              <a:t>många</a:t>
            </a:r>
            <a:r>
              <a:rPr lang="de-DE" sz="1600" dirty="0" smtClean="0">
                <a:solidFill>
                  <a:srgbClr val="000000"/>
                </a:solidFill>
                <a:latin typeface="Arial"/>
              </a:rPr>
              <a:t>              </a:t>
            </a:r>
            <a:r>
              <a:rPr lang="de-DE" sz="1600" dirty="0" err="1" smtClean="0">
                <a:solidFill>
                  <a:srgbClr val="000000"/>
                </a:solidFill>
                <a:latin typeface="Arial"/>
              </a:rPr>
              <a:t>inga</a:t>
            </a:r>
            <a:r>
              <a:rPr lang="de-DE" sz="1600" dirty="0" smtClean="0">
                <a:solidFill>
                  <a:srgbClr val="000000"/>
                </a:solidFill>
                <a:latin typeface="Arial"/>
              </a:rPr>
              <a:t>     </a:t>
            </a:r>
            <a:r>
              <a:rPr lang="de-DE" sz="1600" dirty="0" err="1" smtClean="0">
                <a:solidFill>
                  <a:srgbClr val="000000"/>
                </a:solidFill>
                <a:latin typeface="Arial"/>
              </a:rPr>
              <a:t>få</a:t>
            </a:r>
            <a:r>
              <a:rPr lang="de-DE" sz="1600" dirty="0" smtClean="0">
                <a:solidFill>
                  <a:srgbClr val="000000"/>
                </a:solidFill>
                <a:latin typeface="Arial"/>
              </a:rPr>
              <a:t>    </a:t>
            </a:r>
            <a:r>
              <a:rPr lang="de-DE" sz="1600" dirty="0">
                <a:solidFill>
                  <a:srgbClr val="000000"/>
                </a:solidFill>
                <a:latin typeface="Arial"/>
              </a:rPr>
              <a:t>medium       </a:t>
            </a:r>
            <a:r>
              <a:rPr lang="de-DE" sz="1600" dirty="0" err="1" smtClean="0">
                <a:solidFill>
                  <a:srgbClr val="000000"/>
                </a:solidFill>
                <a:latin typeface="Arial"/>
              </a:rPr>
              <a:t>många</a:t>
            </a:r>
            <a:endParaRPr lang="de-DE" sz="1600" dirty="0">
              <a:solidFill>
                <a:srgbClr val="000000"/>
              </a:solidFill>
              <a:latin typeface="Arial"/>
            </a:endParaRPr>
          </a:p>
          <a:p>
            <a:pPr algn="ctr" fontAlgn="base">
              <a:lnSpc>
                <a:spcPct val="150000"/>
              </a:lnSpc>
              <a:spcBef>
                <a:spcPct val="0"/>
              </a:spcBef>
              <a:spcAft>
                <a:spcPct val="0"/>
              </a:spcAft>
              <a:defRPr/>
            </a:pPr>
            <a:r>
              <a:rPr lang="de-DE" sz="1600" b="1" dirty="0" smtClean="0">
                <a:solidFill>
                  <a:srgbClr val="000000"/>
                </a:solidFill>
                <a:latin typeface="Arial"/>
              </a:rPr>
              <a:t>Antal </a:t>
            </a:r>
            <a:r>
              <a:rPr lang="de-DE" sz="1600" b="1" dirty="0" err="1" smtClean="0">
                <a:solidFill>
                  <a:srgbClr val="000000"/>
                </a:solidFill>
                <a:latin typeface="Arial"/>
              </a:rPr>
              <a:t>skördar</a:t>
            </a:r>
            <a:endParaRPr lang="de-DE" sz="1600" b="1" dirty="0">
              <a:solidFill>
                <a:srgbClr val="000000"/>
              </a:solidFill>
              <a:latin typeface="Arial"/>
            </a:endParaRPr>
          </a:p>
        </p:txBody>
      </p:sp>
      <p:sp>
        <p:nvSpPr>
          <p:cNvPr id="7" name="Textfeld 8"/>
          <p:cNvSpPr txBox="1">
            <a:spLocks noChangeArrowheads="1"/>
          </p:cNvSpPr>
          <p:nvPr/>
        </p:nvSpPr>
        <p:spPr bwMode="auto">
          <a:xfrm>
            <a:off x="395288" y="1772816"/>
            <a:ext cx="76330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defTabSz="914400" eaLnBrk="1" fontAlgn="base" latinLnBrk="0" hangingPunct="1">
              <a:lnSpc>
                <a:spcPct val="150000"/>
              </a:lnSpc>
              <a:spcBef>
                <a:spcPct val="0"/>
              </a:spcBef>
              <a:spcAft>
                <a:spcPct val="0"/>
              </a:spcAft>
              <a:buClrTx/>
              <a:buSzTx/>
              <a:buFontTx/>
              <a:buNone/>
              <a:tabLst/>
              <a:defRPr/>
            </a:pPr>
            <a:r>
              <a:rPr kumimoji="0" lang="de-DE" altLang="de-DE" sz="1800" b="1" i="0" u="none" strike="noStrike" kern="0" cap="none" spc="0" normalizeH="0" baseline="0" noProof="0" dirty="0" err="1" smtClean="0">
                <a:ln>
                  <a:noFill/>
                </a:ln>
                <a:solidFill>
                  <a:srgbClr val="000000"/>
                </a:solidFill>
                <a:effectLst/>
                <a:uLnTx/>
                <a:uFillTx/>
                <a:latin typeface="Arial" pitchFamily="34" charset="0"/>
              </a:rPr>
              <a:t>Bidrag</a:t>
            </a:r>
            <a:r>
              <a:rPr kumimoji="0" lang="de-DE" altLang="de-DE" sz="1800" b="1" i="0" u="none" strike="noStrike" kern="0" cap="none" spc="0" normalizeH="0" baseline="0" noProof="0" dirty="0" smtClean="0">
                <a:ln>
                  <a:noFill/>
                </a:ln>
                <a:solidFill>
                  <a:srgbClr val="000000"/>
                </a:solidFill>
                <a:effectLst/>
                <a:uLnTx/>
                <a:uFillTx/>
                <a:latin typeface="Arial" pitchFamily="34" charset="0"/>
              </a:rPr>
              <a:t> </a:t>
            </a:r>
            <a:r>
              <a:rPr kumimoji="0" lang="de-DE" altLang="de-DE" sz="1800" b="1" i="0" u="none" strike="noStrike" kern="0" cap="none" spc="0" normalizeH="0" baseline="0" noProof="0" dirty="0" err="1" smtClean="0">
                <a:ln>
                  <a:noFill/>
                </a:ln>
                <a:solidFill>
                  <a:srgbClr val="000000"/>
                </a:solidFill>
                <a:effectLst/>
                <a:uLnTx/>
                <a:uFillTx/>
                <a:latin typeface="Arial" pitchFamily="34" charset="0"/>
              </a:rPr>
              <a:t>från</a:t>
            </a:r>
            <a:r>
              <a:rPr kumimoji="0" lang="de-DE" altLang="de-DE" sz="1800" b="1" i="0" u="none" strike="noStrike" kern="0" cap="none" spc="0" normalizeH="0" baseline="0" noProof="0" dirty="0" smtClean="0">
                <a:ln>
                  <a:noFill/>
                </a:ln>
                <a:solidFill>
                  <a:srgbClr val="000000"/>
                </a:solidFill>
                <a:effectLst/>
                <a:uLnTx/>
                <a:uFillTx/>
                <a:latin typeface="Arial" pitchFamily="34" charset="0"/>
              </a:rPr>
              <a:t> </a:t>
            </a:r>
            <a:r>
              <a:rPr kumimoji="0" lang="de-DE" altLang="de-DE" sz="1800" b="1" i="0" u="none" strike="noStrike" kern="0" cap="none" spc="0" normalizeH="0" baseline="0" noProof="0" dirty="0" err="1" smtClean="0">
                <a:ln>
                  <a:noFill/>
                </a:ln>
                <a:solidFill>
                  <a:srgbClr val="000000"/>
                </a:solidFill>
                <a:effectLst/>
                <a:uLnTx/>
                <a:uFillTx/>
                <a:latin typeface="Arial" pitchFamily="34" charset="0"/>
              </a:rPr>
              <a:t>ekosystemtjänster</a:t>
            </a:r>
            <a:endParaRPr kumimoji="0" lang="de-DE" altLang="de-DE" sz="1800" b="1" i="0" u="none" strike="noStrike" kern="0" cap="none" spc="0" normalizeH="0" baseline="0" noProof="0" dirty="0" smtClean="0">
              <a:ln>
                <a:noFill/>
              </a:ln>
              <a:solidFill>
                <a:srgbClr val="000000"/>
              </a:solidFill>
              <a:effectLst/>
              <a:uLnTx/>
              <a:uFillTx/>
              <a:latin typeface="Arial" pitchFamily="34" charset="0"/>
            </a:endParaRPr>
          </a:p>
        </p:txBody>
      </p:sp>
      <p:sp>
        <p:nvSpPr>
          <p:cNvPr id="8" name="Textfeld 7"/>
          <p:cNvSpPr txBox="1"/>
          <p:nvPr/>
        </p:nvSpPr>
        <p:spPr>
          <a:xfrm>
            <a:off x="542925" y="2644378"/>
            <a:ext cx="573088" cy="2800350"/>
          </a:xfrm>
          <a:prstGeom prst="rect">
            <a:avLst/>
          </a:prstGeom>
          <a:noFill/>
        </p:spPr>
        <p:txBody>
          <a:bodyPr wrap="none">
            <a:spAutoFit/>
          </a:bodyPr>
          <a:lstStyle/>
          <a:p>
            <a:pPr algn="r" fontAlgn="base">
              <a:spcBef>
                <a:spcPct val="0"/>
              </a:spcBef>
              <a:spcAft>
                <a:spcPct val="0"/>
              </a:spcAft>
              <a:defRPr/>
            </a:pPr>
            <a:r>
              <a:rPr lang="de-DE" sz="1600" dirty="0" err="1">
                <a:solidFill>
                  <a:srgbClr val="000000"/>
                </a:solidFill>
                <a:latin typeface="Arial"/>
              </a:rPr>
              <a:t>max</a:t>
            </a: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r>
              <a:rPr lang="de-DE" sz="1600" dirty="0">
                <a:solidFill>
                  <a:srgbClr val="000000"/>
                </a:solidFill>
                <a:latin typeface="Arial"/>
              </a:rPr>
              <a:t>min</a:t>
            </a:r>
          </a:p>
        </p:txBody>
      </p:sp>
      <p:cxnSp>
        <p:nvCxnSpPr>
          <p:cNvPr id="9" name="Gerade Verbindung mit Pfeil 8"/>
          <p:cNvCxnSpPr/>
          <p:nvPr/>
        </p:nvCxnSpPr>
        <p:spPr>
          <a:xfrm flipV="1">
            <a:off x="866775" y="3068241"/>
            <a:ext cx="33338" cy="1960562"/>
          </a:xfrm>
          <a:prstGeom prst="straightConnector1">
            <a:avLst/>
          </a:prstGeom>
          <a:noFill/>
          <a:ln w="19050" cap="flat" cmpd="sng" algn="ctr">
            <a:solidFill>
              <a:srgbClr val="000000"/>
            </a:solidFill>
            <a:prstDash val="solid"/>
            <a:tailEnd type="arrow"/>
          </a:ln>
          <a:effectLst/>
        </p:spPr>
      </p:cxnSp>
      <p:sp>
        <p:nvSpPr>
          <p:cNvPr id="10" name="Textfeld 9"/>
          <p:cNvSpPr txBox="1"/>
          <p:nvPr/>
        </p:nvSpPr>
        <p:spPr>
          <a:xfrm>
            <a:off x="2441575" y="3588941"/>
            <a:ext cx="2130425" cy="338137"/>
          </a:xfrm>
          <a:prstGeom prst="rect">
            <a:avLst/>
          </a:prstGeom>
          <a:noFill/>
        </p:spPr>
        <p:txBody>
          <a:bodyPr>
            <a:spAutoFit/>
          </a:bodyPr>
          <a:lstStyle/>
          <a:p>
            <a:pPr fontAlgn="base">
              <a:spcBef>
                <a:spcPct val="0"/>
              </a:spcBef>
              <a:spcAft>
                <a:spcPct val="0"/>
              </a:spcAft>
              <a:defRPr/>
            </a:pPr>
            <a:r>
              <a:rPr lang="de-DE" sz="1600" b="1" dirty="0" err="1" smtClean="0">
                <a:solidFill>
                  <a:srgbClr val="006600"/>
                </a:solidFill>
                <a:latin typeface="Arial"/>
              </a:rPr>
              <a:t>vallavkastning</a:t>
            </a:r>
            <a:endParaRPr lang="de-DE" sz="1600" b="1" dirty="0">
              <a:solidFill>
                <a:srgbClr val="006600"/>
              </a:solidFill>
              <a:latin typeface="Arial"/>
            </a:endParaRPr>
          </a:p>
        </p:txBody>
      </p:sp>
      <p:sp>
        <p:nvSpPr>
          <p:cNvPr id="11" name="Textfeld 10"/>
          <p:cNvSpPr txBox="1"/>
          <p:nvPr/>
        </p:nvSpPr>
        <p:spPr>
          <a:xfrm>
            <a:off x="6875463" y="2780903"/>
            <a:ext cx="1512887" cy="338138"/>
          </a:xfrm>
          <a:prstGeom prst="rect">
            <a:avLst/>
          </a:prstGeom>
          <a:solidFill>
            <a:srgbClr val="FFFFFF"/>
          </a:solidFill>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smtClean="0">
                <a:ln>
                  <a:noFill/>
                </a:ln>
                <a:solidFill>
                  <a:srgbClr val="003C68"/>
                </a:solidFill>
                <a:effectLst/>
                <a:uLnTx/>
                <a:uFillTx/>
                <a:latin typeface="Arial"/>
              </a:rPr>
              <a:t>vattenkvalitet</a:t>
            </a:r>
            <a:endParaRPr kumimoji="0" lang="de-DE" sz="1600" b="1" i="0" u="none" strike="noStrike" kern="0" cap="none" spc="0" normalizeH="0" baseline="0" noProof="0" dirty="0">
              <a:ln>
                <a:noFill/>
              </a:ln>
              <a:solidFill>
                <a:srgbClr val="003C68"/>
              </a:solidFill>
              <a:effectLst/>
              <a:uLnTx/>
              <a:uFillTx/>
              <a:latin typeface="Arial"/>
            </a:endParaRPr>
          </a:p>
        </p:txBody>
      </p:sp>
      <p:sp>
        <p:nvSpPr>
          <p:cNvPr id="12" name="Textfeld 11"/>
          <p:cNvSpPr txBox="1"/>
          <p:nvPr/>
        </p:nvSpPr>
        <p:spPr>
          <a:xfrm>
            <a:off x="6937375" y="3606403"/>
            <a:ext cx="1504950" cy="338138"/>
          </a:xfrm>
          <a:prstGeom prst="rect">
            <a:avLst/>
          </a:prstGeom>
          <a:solidFill>
            <a:srgbClr val="FFFFFF"/>
          </a:solidFill>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smtClean="0">
                <a:ln>
                  <a:noFill/>
                </a:ln>
                <a:solidFill>
                  <a:srgbClr val="FF0000"/>
                </a:solidFill>
                <a:effectLst/>
                <a:uLnTx/>
                <a:uFillTx/>
                <a:latin typeface="Arial"/>
              </a:rPr>
              <a:t>biodiversitet</a:t>
            </a:r>
            <a:endParaRPr kumimoji="0" lang="de-DE" sz="1600" b="1" i="0" u="none" strike="noStrike" kern="0" cap="none" spc="0" normalizeH="0" baseline="0" noProof="0" dirty="0">
              <a:ln>
                <a:noFill/>
              </a:ln>
              <a:solidFill>
                <a:srgbClr val="FF0000"/>
              </a:solidFill>
              <a:effectLst/>
              <a:uLnTx/>
              <a:uFillTx/>
              <a:latin typeface="Arial"/>
            </a:endParaRPr>
          </a:p>
        </p:txBody>
      </p:sp>
      <p:sp>
        <p:nvSpPr>
          <p:cNvPr id="13" name="Textfeld 12"/>
          <p:cNvSpPr txBox="1"/>
          <p:nvPr/>
        </p:nvSpPr>
        <p:spPr>
          <a:xfrm>
            <a:off x="7042038" y="4797028"/>
            <a:ext cx="1543050" cy="338138"/>
          </a:xfrm>
          <a:prstGeom prst="rect">
            <a:avLst/>
          </a:prstGeom>
          <a:solidFill>
            <a:srgbClr val="FFFFFF"/>
          </a:solidFill>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smtClean="0">
                <a:ln>
                  <a:noFill/>
                </a:ln>
                <a:solidFill>
                  <a:srgbClr val="663300"/>
                </a:solidFill>
                <a:effectLst/>
                <a:uLnTx/>
                <a:uFillTx/>
                <a:latin typeface="Arial"/>
              </a:rPr>
              <a:t>erosionsrisk</a:t>
            </a:r>
            <a:endParaRPr kumimoji="0" lang="de-DE" sz="1600" b="1" i="0" u="none" strike="noStrike" kern="0" cap="none" spc="0" normalizeH="0" baseline="0" noProof="0" dirty="0">
              <a:ln>
                <a:noFill/>
              </a:ln>
              <a:solidFill>
                <a:srgbClr val="663300"/>
              </a:solidFill>
              <a:effectLst/>
              <a:uLnTx/>
              <a:uFillTx/>
              <a:latin typeface="Arial"/>
            </a:endParaRPr>
          </a:p>
        </p:txBody>
      </p:sp>
      <p:sp>
        <p:nvSpPr>
          <p:cNvPr id="14" name="Textfeld 13"/>
          <p:cNvSpPr txBox="1"/>
          <p:nvPr/>
        </p:nvSpPr>
        <p:spPr>
          <a:xfrm>
            <a:off x="3059113" y="2420541"/>
            <a:ext cx="1566862" cy="338137"/>
          </a:xfrm>
          <a:prstGeom prst="rect">
            <a:avLst/>
          </a:prstGeom>
          <a:solidFill>
            <a:srgbClr val="FFFFFF"/>
          </a:solidFill>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smtClean="0">
                <a:ln>
                  <a:noFill/>
                </a:ln>
                <a:solidFill>
                  <a:srgbClr val="CC6600"/>
                </a:solidFill>
                <a:effectLst/>
                <a:uLnTx/>
                <a:uFillTx/>
                <a:latin typeface="Arial"/>
              </a:rPr>
              <a:t>fodervärde</a:t>
            </a:r>
            <a:endParaRPr kumimoji="0" lang="de-DE" sz="1600" b="1" i="0" u="none" strike="noStrike" kern="0" cap="none" spc="0" normalizeH="0" baseline="0" noProof="0" dirty="0">
              <a:ln>
                <a:noFill/>
              </a:ln>
              <a:solidFill>
                <a:srgbClr val="CC6600"/>
              </a:solidFill>
              <a:effectLst/>
              <a:uLnTx/>
              <a:uFillTx/>
              <a:latin typeface="Arial"/>
            </a:endParaRPr>
          </a:p>
        </p:txBody>
      </p:sp>
      <p:sp>
        <p:nvSpPr>
          <p:cNvPr id="15" name="Textfeld 8"/>
          <p:cNvSpPr txBox="1">
            <a:spLocks noChangeArrowheads="1"/>
          </p:cNvSpPr>
          <p:nvPr/>
        </p:nvSpPr>
        <p:spPr bwMode="auto">
          <a:xfrm rot="16200000">
            <a:off x="-476381" y="3718063"/>
            <a:ext cx="2002249" cy="41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defTabSz="914400" eaLnBrk="1" fontAlgn="base" latinLnBrk="0" hangingPunct="1">
              <a:lnSpc>
                <a:spcPct val="150000"/>
              </a:lnSpc>
              <a:spcBef>
                <a:spcPct val="0"/>
              </a:spcBef>
              <a:spcAft>
                <a:spcPct val="0"/>
              </a:spcAft>
              <a:buClrTx/>
              <a:buSzTx/>
              <a:buFontTx/>
              <a:buNone/>
              <a:tabLst/>
              <a:defRPr/>
            </a:pPr>
            <a:r>
              <a:rPr kumimoji="0" lang="de-DE" altLang="de-DE" sz="1600" b="1" i="0" u="none" strike="noStrike" kern="0" cap="none" spc="0" normalizeH="0" baseline="0" noProof="0" dirty="0" err="1" smtClean="0">
                <a:ln>
                  <a:noFill/>
                </a:ln>
                <a:solidFill>
                  <a:srgbClr val="000000"/>
                </a:solidFill>
                <a:effectLst/>
                <a:uLnTx/>
                <a:uFillTx/>
                <a:latin typeface="Arial" pitchFamily="34" charset="0"/>
              </a:rPr>
              <a:t>ekosystemtjänst</a:t>
            </a:r>
            <a:endParaRPr kumimoji="0" lang="de-DE" altLang="de-DE" sz="1600" b="1" i="0" u="none" strike="noStrike" kern="0" cap="none" spc="0" normalizeH="0" baseline="0" noProof="0" dirty="0" smtClean="0">
              <a:ln>
                <a:noFill/>
              </a:ln>
              <a:solidFill>
                <a:srgbClr val="000000"/>
              </a:solidFill>
              <a:effectLst/>
              <a:uLnTx/>
              <a:uFillTx/>
              <a:latin typeface="Arial" pitchFamily="34" charset="0"/>
            </a:endParaRPr>
          </a:p>
        </p:txBody>
      </p:sp>
    </p:spTree>
    <p:extLst>
      <p:ext uri="{BB962C8B-B14F-4D97-AF65-F5344CB8AC3E}">
        <p14:creationId xmlns:p14="http://schemas.microsoft.com/office/powerpoint/2010/main" val="214668000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6462544" y="6237312"/>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800" dirty="0">
                <a:latin typeface="Arial" pitchFamily="34" charset="0"/>
                <a:cs typeface="Arial" pitchFamily="34" charset="0"/>
              </a:rPr>
              <a:t>(</a:t>
            </a:r>
            <a:r>
              <a:rPr lang="de-DE" altLang="de-DE" sz="1800" dirty="0" err="1" smtClean="0">
                <a:latin typeface="Arial" pitchFamily="34" charset="0"/>
                <a:cs typeface="Arial" pitchFamily="34" charset="0"/>
              </a:rPr>
              <a:t>Isselstein</a:t>
            </a:r>
            <a:r>
              <a:rPr lang="de-DE" altLang="de-DE" sz="1800" dirty="0" smtClean="0">
                <a:latin typeface="Arial" pitchFamily="34" charset="0"/>
                <a:cs typeface="Arial" pitchFamily="34" charset="0"/>
              </a:rPr>
              <a:t>, 2018)</a:t>
            </a:r>
            <a:endParaRPr lang="de-DE" altLang="de-DE" sz="1800" dirty="0">
              <a:latin typeface="Arial" pitchFamily="34" charset="0"/>
              <a:cs typeface="Arial" pitchFamily="34" charset="0"/>
            </a:endParaRPr>
          </a:p>
        </p:txBody>
      </p:sp>
      <p:sp>
        <p:nvSpPr>
          <p:cNvPr id="5" name="Text Box 3"/>
          <p:cNvSpPr txBox="1">
            <a:spLocks noChangeArrowheads="1"/>
          </p:cNvSpPr>
          <p:nvPr/>
        </p:nvSpPr>
        <p:spPr bwMode="auto">
          <a:xfrm>
            <a:off x="738018" y="408311"/>
            <a:ext cx="7777162"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Bef>
                <a:spcPct val="0"/>
              </a:spcBef>
              <a:spcAft>
                <a:spcPct val="0"/>
              </a:spcAft>
              <a:buFontTx/>
              <a:buNone/>
            </a:pPr>
            <a:r>
              <a:rPr lang="de-DE" altLang="de-DE" sz="2200" b="1" dirty="0" err="1">
                <a:solidFill>
                  <a:srgbClr val="000000"/>
                </a:solidFill>
                <a:cs typeface="Arial" pitchFamily="34" charset="0"/>
              </a:rPr>
              <a:t>Intensiteten</a:t>
            </a:r>
            <a:r>
              <a:rPr lang="de-DE" altLang="de-DE" sz="2200" b="1" dirty="0">
                <a:solidFill>
                  <a:srgbClr val="000000"/>
                </a:solidFill>
                <a:cs typeface="Arial" pitchFamily="34" charset="0"/>
              </a:rPr>
              <a:t> i </a:t>
            </a:r>
            <a:r>
              <a:rPr lang="de-DE" altLang="de-DE" sz="2200" b="1" dirty="0" err="1">
                <a:solidFill>
                  <a:srgbClr val="000000"/>
                </a:solidFill>
                <a:cs typeface="Arial" pitchFamily="34" charset="0"/>
              </a:rPr>
              <a:t>vallodlingen</a:t>
            </a:r>
            <a:r>
              <a:rPr lang="de-DE" altLang="de-DE" sz="2200" b="1" dirty="0">
                <a:solidFill>
                  <a:srgbClr val="000000"/>
                </a:solidFill>
                <a:cs typeface="Arial" pitchFamily="34" charset="0"/>
              </a:rPr>
              <a:t> och </a:t>
            </a:r>
            <a:r>
              <a:rPr lang="de-DE" altLang="de-DE" sz="2200" b="1" dirty="0" err="1" smtClean="0">
                <a:solidFill>
                  <a:srgbClr val="000000"/>
                </a:solidFill>
                <a:cs typeface="Arial" pitchFamily="34" charset="0"/>
              </a:rPr>
              <a:t>resultatet</a:t>
            </a:r>
            <a:r>
              <a:rPr lang="de-DE" altLang="de-DE" sz="2200" b="1" dirty="0" smtClean="0">
                <a:solidFill>
                  <a:srgbClr val="000000"/>
                </a:solidFill>
                <a:cs typeface="Arial" pitchFamily="34" charset="0"/>
              </a:rPr>
              <a:t> </a:t>
            </a:r>
            <a:r>
              <a:rPr lang="de-DE" altLang="de-DE" sz="2200" b="1" dirty="0" err="1">
                <a:solidFill>
                  <a:srgbClr val="000000"/>
                </a:solidFill>
                <a:cs typeface="Arial" pitchFamily="34" charset="0"/>
              </a:rPr>
              <a:t>av</a:t>
            </a:r>
            <a:r>
              <a:rPr lang="de-DE" altLang="de-DE" sz="2200" b="1" dirty="0">
                <a:solidFill>
                  <a:srgbClr val="000000"/>
                </a:solidFill>
                <a:cs typeface="Arial" pitchFamily="34" charset="0"/>
              </a:rPr>
              <a:t> </a:t>
            </a:r>
            <a:r>
              <a:rPr lang="de-DE" altLang="de-DE" sz="2200" b="1" dirty="0" err="1" smtClean="0">
                <a:solidFill>
                  <a:srgbClr val="000000"/>
                </a:solidFill>
                <a:cs typeface="Arial" pitchFamily="34" charset="0"/>
              </a:rPr>
              <a:t>ekosystemtjänsterna</a:t>
            </a:r>
            <a:r>
              <a:rPr lang="de-DE" altLang="de-DE" sz="2200" b="1" dirty="0" smtClean="0">
                <a:solidFill>
                  <a:srgbClr val="000000"/>
                </a:solidFill>
                <a:cs typeface="Arial" pitchFamily="34" charset="0"/>
              </a:rPr>
              <a:t> </a:t>
            </a:r>
            <a:r>
              <a:rPr lang="de-DE" altLang="de-DE" sz="2200" dirty="0">
                <a:solidFill>
                  <a:srgbClr val="000000"/>
                </a:solidFill>
                <a:cs typeface="Arial" pitchFamily="34" charset="0"/>
              </a:rPr>
              <a:t>(</a:t>
            </a:r>
            <a:r>
              <a:rPr lang="de-DE" altLang="de-DE" sz="2200" dirty="0" err="1">
                <a:solidFill>
                  <a:srgbClr val="000000"/>
                </a:solidFill>
                <a:cs typeface="Arial" pitchFamily="34" charset="0"/>
              </a:rPr>
              <a:t>schematiskt</a:t>
            </a:r>
            <a:r>
              <a:rPr lang="de-DE" altLang="de-DE" sz="2200" dirty="0">
                <a:solidFill>
                  <a:srgbClr val="000000"/>
                </a:solidFill>
                <a:cs typeface="Arial" pitchFamily="34" charset="0"/>
              </a:rPr>
              <a:t>)</a:t>
            </a:r>
            <a:endParaRPr lang="de-DE" altLang="de-DE" sz="1800" i="1" dirty="0">
              <a:solidFill>
                <a:srgbClr val="000000"/>
              </a:solidFill>
              <a:cs typeface="Arial" pitchFamily="34" charset="0"/>
            </a:endParaRPr>
          </a:p>
        </p:txBody>
      </p:sp>
      <p:sp>
        <p:nvSpPr>
          <p:cNvPr id="7" name="Textfeld 8"/>
          <p:cNvSpPr txBox="1">
            <a:spLocks noChangeArrowheads="1"/>
          </p:cNvSpPr>
          <p:nvPr/>
        </p:nvSpPr>
        <p:spPr bwMode="auto">
          <a:xfrm>
            <a:off x="968152" y="1888727"/>
            <a:ext cx="7633096"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defTabSz="914400" eaLnBrk="1" fontAlgn="base" latinLnBrk="0" hangingPunct="1">
              <a:lnSpc>
                <a:spcPct val="150000"/>
              </a:lnSpc>
              <a:spcBef>
                <a:spcPct val="0"/>
              </a:spcBef>
              <a:spcAft>
                <a:spcPct val="0"/>
              </a:spcAft>
              <a:buClrTx/>
              <a:buSzTx/>
              <a:buFontTx/>
              <a:buNone/>
              <a:tabLst/>
              <a:defRPr/>
            </a:pPr>
            <a:r>
              <a:rPr kumimoji="0" lang="de-DE" altLang="de-DE" sz="1800" b="1" i="0" u="none" strike="noStrike" kern="0" cap="none" spc="0" normalizeH="0" baseline="0" noProof="0" dirty="0" err="1" smtClean="0">
                <a:ln>
                  <a:noFill/>
                </a:ln>
                <a:solidFill>
                  <a:srgbClr val="000000"/>
                </a:solidFill>
                <a:effectLst/>
                <a:uLnTx/>
                <a:uFillTx/>
                <a:latin typeface="Arial" pitchFamily="34" charset="0"/>
              </a:rPr>
              <a:t>Bidrag</a:t>
            </a:r>
            <a:r>
              <a:rPr kumimoji="0" lang="de-DE" altLang="de-DE" sz="1800" b="1" i="0" u="none" strike="noStrike" kern="0" cap="none" spc="0" normalizeH="0" baseline="0" noProof="0" dirty="0" smtClean="0">
                <a:ln>
                  <a:noFill/>
                </a:ln>
                <a:solidFill>
                  <a:srgbClr val="000000"/>
                </a:solidFill>
                <a:effectLst/>
                <a:uLnTx/>
                <a:uFillTx/>
                <a:latin typeface="Arial" pitchFamily="34" charset="0"/>
              </a:rPr>
              <a:t> </a:t>
            </a:r>
            <a:r>
              <a:rPr kumimoji="0" lang="de-DE" altLang="de-DE" sz="1800" b="1" i="0" u="none" strike="noStrike" kern="0" cap="none" spc="0" normalizeH="0" baseline="0" noProof="0" dirty="0" err="1" smtClean="0">
                <a:ln>
                  <a:noFill/>
                </a:ln>
                <a:solidFill>
                  <a:srgbClr val="000000"/>
                </a:solidFill>
                <a:effectLst/>
                <a:uLnTx/>
                <a:uFillTx/>
                <a:latin typeface="Arial" pitchFamily="34" charset="0"/>
              </a:rPr>
              <a:t>från</a:t>
            </a:r>
            <a:r>
              <a:rPr kumimoji="0" lang="de-DE" altLang="de-DE" sz="1800" b="1" i="0" u="none" strike="noStrike" kern="0" cap="none" spc="0" normalizeH="0" baseline="0" noProof="0" dirty="0" smtClean="0">
                <a:ln>
                  <a:noFill/>
                </a:ln>
                <a:solidFill>
                  <a:srgbClr val="000000"/>
                </a:solidFill>
                <a:effectLst/>
                <a:uLnTx/>
                <a:uFillTx/>
                <a:latin typeface="Arial" pitchFamily="34" charset="0"/>
              </a:rPr>
              <a:t> </a:t>
            </a:r>
            <a:r>
              <a:rPr kumimoji="0" lang="de-DE" altLang="de-DE" sz="1800" b="1" i="0" u="none" strike="noStrike" kern="0" cap="none" spc="0" normalizeH="0" baseline="0" noProof="0" dirty="0" err="1" smtClean="0">
                <a:ln>
                  <a:noFill/>
                </a:ln>
                <a:solidFill>
                  <a:srgbClr val="000000"/>
                </a:solidFill>
                <a:effectLst/>
                <a:uLnTx/>
                <a:uFillTx/>
                <a:latin typeface="Arial" pitchFamily="34" charset="0"/>
              </a:rPr>
              <a:t>ekosystemtjänster</a:t>
            </a:r>
            <a:endParaRPr kumimoji="0" lang="de-DE" altLang="de-DE" sz="1800" b="1" i="0" u="none" strike="noStrike" kern="0" cap="none" spc="0" normalizeH="0" baseline="0" noProof="0" dirty="0" smtClean="0">
              <a:ln>
                <a:noFill/>
              </a:ln>
              <a:solidFill>
                <a:srgbClr val="000000"/>
              </a:solidFill>
              <a:effectLst/>
              <a:uLnTx/>
              <a:uFillTx/>
              <a:latin typeface="Arial" pitchFamily="34" charset="0"/>
            </a:endParaRPr>
          </a:p>
        </p:txBody>
      </p:sp>
      <p:sp>
        <p:nvSpPr>
          <p:cNvPr id="8" name="Textfeld 7"/>
          <p:cNvSpPr txBox="1"/>
          <p:nvPr/>
        </p:nvSpPr>
        <p:spPr>
          <a:xfrm>
            <a:off x="1115789" y="2760289"/>
            <a:ext cx="573088" cy="2800350"/>
          </a:xfrm>
          <a:prstGeom prst="rect">
            <a:avLst/>
          </a:prstGeom>
          <a:noFill/>
        </p:spPr>
        <p:txBody>
          <a:bodyPr wrap="none">
            <a:spAutoFit/>
          </a:bodyPr>
          <a:lstStyle/>
          <a:p>
            <a:pPr algn="r" fontAlgn="base">
              <a:spcBef>
                <a:spcPct val="0"/>
              </a:spcBef>
              <a:spcAft>
                <a:spcPct val="0"/>
              </a:spcAft>
              <a:defRPr/>
            </a:pPr>
            <a:r>
              <a:rPr lang="de-DE" sz="1600" dirty="0" err="1">
                <a:solidFill>
                  <a:srgbClr val="000000"/>
                </a:solidFill>
                <a:latin typeface="Arial"/>
              </a:rPr>
              <a:t>max</a:t>
            </a: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endParaRPr lang="de-DE" sz="1600" dirty="0">
              <a:solidFill>
                <a:srgbClr val="000000"/>
              </a:solidFill>
              <a:latin typeface="Arial"/>
            </a:endParaRPr>
          </a:p>
          <a:p>
            <a:pPr algn="r" fontAlgn="base">
              <a:spcBef>
                <a:spcPct val="0"/>
              </a:spcBef>
              <a:spcAft>
                <a:spcPct val="0"/>
              </a:spcAft>
              <a:defRPr/>
            </a:pPr>
            <a:r>
              <a:rPr lang="de-DE" sz="1600" dirty="0">
                <a:solidFill>
                  <a:srgbClr val="000000"/>
                </a:solidFill>
                <a:latin typeface="Arial"/>
              </a:rPr>
              <a:t>min</a:t>
            </a:r>
          </a:p>
        </p:txBody>
      </p:sp>
      <p:cxnSp>
        <p:nvCxnSpPr>
          <p:cNvPr id="9" name="Gerade Verbindung mit Pfeil 8"/>
          <p:cNvCxnSpPr/>
          <p:nvPr/>
        </p:nvCxnSpPr>
        <p:spPr>
          <a:xfrm flipV="1">
            <a:off x="1439639" y="3184152"/>
            <a:ext cx="33338" cy="1960562"/>
          </a:xfrm>
          <a:prstGeom prst="straightConnector1">
            <a:avLst/>
          </a:prstGeom>
          <a:noFill/>
          <a:ln w="19050" cap="flat" cmpd="sng" algn="ctr">
            <a:solidFill>
              <a:srgbClr val="000000"/>
            </a:solidFill>
            <a:prstDash val="solid"/>
            <a:tailEnd type="arrow"/>
          </a:ln>
          <a:effectLst/>
        </p:spPr>
      </p:cxnSp>
      <p:sp>
        <p:nvSpPr>
          <p:cNvPr id="15" name="Textfeld 8"/>
          <p:cNvSpPr txBox="1">
            <a:spLocks noChangeArrowheads="1"/>
          </p:cNvSpPr>
          <p:nvPr/>
        </p:nvSpPr>
        <p:spPr bwMode="auto">
          <a:xfrm rot="16200000">
            <a:off x="96483" y="3833974"/>
            <a:ext cx="2002249" cy="41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defTabSz="914400" eaLnBrk="1" fontAlgn="base" latinLnBrk="0" hangingPunct="1">
              <a:lnSpc>
                <a:spcPct val="150000"/>
              </a:lnSpc>
              <a:spcBef>
                <a:spcPct val="0"/>
              </a:spcBef>
              <a:spcAft>
                <a:spcPct val="0"/>
              </a:spcAft>
              <a:buClrTx/>
              <a:buSzTx/>
              <a:buFontTx/>
              <a:buNone/>
              <a:tabLst/>
              <a:defRPr/>
            </a:pPr>
            <a:r>
              <a:rPr kumimoji="0" lang="de-DE" altLang="de-DE" sz="1600" b="1" i="0" u="none" strike="noStrike" kern="0" cap="none" spc="0" normalizeH="0" baseline="0" noProof="0" dirty="0" err="1" smtClean="0">
                <a:ln>
                  <a:noFill/>
                </a:ln>
                <a:solidFill>
                  <a:srgbClr val="000000"/>
                </a:solidFill>
                <a:effectLst/>
                <a:uLnTx/>
                <a:uFillTx/>
                <a:latin typeface="Arial" pitchFamily="34" charset="0"/>
              </a:rPr>
              <a:t>ekosystemtjänster</a:t>
            </a:r>
            <a:endParaRPr kumimoji="0" lang="de-DE" altLang="de-DE" sz="1600" b="1" i="0" u="none" strike="noStrike" kern="0" cap="none" spc="0" normalizeH="0" baseline="0" noProof="0" dirty="0" smtClean="0">
              <a:ln>
                <a:noFill/>
              </a:ln>
              <a:solidFill>
                <a:srgbClr val="000000"/>
              </a:solidFill>
              <a:effectLst/>
              <a:uLnTx/>
              <a:uFillTx/>
              <a:latin typeface="Arial" pitchFamily="34" charset="0"/>
            </a:endParaRPr>
          </a:p>
        </p:txBody>
      </p:sp>
      <p:pic>
        <p:nvPicPr>
          <p:cNvPr id="16" name="Picture 2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72856" y="2577727"/>
            <a:ext cx="3005588" cy="301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8480" y="2621458"/>
            <a:ext cx="3005588" cy="301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feld 17"/>
          <p:cNvSpPr txBox="1"/>
          <p:nvPr/>
        </p:nvSpPr>
        <p:spPr>
          <a:xfrm>
            <a:off x="1831701" y="5560639"/>
            <a:ext cx="6913563" cy="584200"/>
          </a:xfrm>
          <a:prstGeom prst="rect">
            <a:avLst/>
          </a:prstGeom>
          <a:noFill/>
        </p:spPr>
        <p:txBody>
          <a:bodyPr>
            <a:spAutoFit/>
          </a:bodyPr>
          <a:lstStyle/>
          <a:p>
            <a:pPr>
              <a:defRPr/>
            </a:pPr>
            <a:r>
              <a:rPr lang="de-DE" sz="1600" dirty="0" err="1">
                <a:latin typeface="Arial" panose="020B0604020202020204" pitchFamily="34" charset="0"/>
                <a:cs typeface="Arial" panose="020B0604020202020204" pitchFamily="34" charset="0"/>
              </a:rPr>
              <a:t>i</a:t>
            </a:r>
            <a:r>
              <a:rPr lang="de-DE" sz="1600" dirty="0" err="1" smtClean="0">
                <a:latin typeface="Arial" panose="020B0604020202020204" pitchFamily="34" charset="0"/>
                <a:cs typeface="Arial" panose="020B0604020202020204" pitchFamily="34" charset="0"/>
              </a:rPr>
              <a:t>ngen</a:t>
            </a:r>
            <a:r>
              <a:rPr lang="de-DE" sz="1600" dirty="0" smtClean="0">
                <a:latin typeface="Arial" panose="020B0604020202020204" pitchFamily="34" charset="0"/>
                <a:cs typeface="Arial" panose="020B0604020202020204" pitchFamily="34" charset="0"/>
              </a:rPr>
              <a:t>  moderat  hög  </a:t>
            </a:r>
            <a:r>
              <a:rPr lang="de-DE" sz="1600" dirty="0" err="1" smtClean="0">
                <a:latin typeface="Arial" panose="020B0604020202020204" pitchFamily="34" charset="0"/>
                <a:cs typeface="Arial" panose="020B0604020202020204" pitchFamily="34" charset="0"/>
              </a:rPr>
              <a:t>överskott</a:t>
            </a:r>
            <a:r>
              <a:rPr lang="de-DE" sz="1600" dirty="0" smtClean="0">
                <a:latin typeface="Arial" panose="020B0604020202020204" pitchFamily="34" charset="0"/>
                <a:cs typeface="Arial" panose="020B0604020202020204" pitchFamily="34" charset="0"/>
              </a:rPr>
              <a:t>         </a:t>
            </a:r>
            <a:r>
              <a:rPr lang="de-DE" sz="1600" dirty="0" err="1" smtClean="0">
                <a:latin typeface="Arial" panose="020B0604020202020204" pitchFamily="34" charset="0"/>
                <a:cs typeface="Arial" panose="020B0604020202020204" pitchFamily="34" charset="0"/>
              </a:rPr>
              <a:t>ingen</a:t>
            </a:r>
            <a:r>
              <a:rPr lang="de-DE" sz="1600" dirty="0" smtClean="0">
                <a:latin typeface="Arial" panose="020B0604020202020204" pitchFamily="34" charset="0"/>
                <a:cs typeface="Arial" panose="020B0604020202020204" pitchFamily="34" charset="0"/>
              </a:rPr>
              <a:t>  moderat  hög    </a:t>
            </a:r>
            <a:r>
              <a:rPr lang="de-DE" sz="1600" dirty="0" err="1" smtClean="0">
                <a:latin typeface="Arial" panose="020B0604020202020204" pitchFamily="34" charset="0"/>
                <a:cs typeface="Arial" panose="020B0604020202020204" pitchFamily="34" charset="0"/>
              </a:rPr>
              <a:t>överskott</a:t>
            </a:r>
            <a:endParaRPr lang="de-DE" sz="1600" dirty="0" smtClean="0">
              <a:latin typeface="Arial" panose="020B0604020202020204" pitchFamily="34" charset="0"/>
              <a:cs typeface="Arial" panose="020B0604020202020204" pitchFamily="34" charset="0"/>
            </a:endParaRPr>
          </a:p>
          <a:p>
            <a:pPr>
              <a:defRPr/>
            </a:pPr>
            <a:r>
              <a:rPr lang="de-DE" sz="1600" dirty="0" smtClean="0">
                <a:latin typeface="Arial" panose="020B0604020202020204" pitchFamily="34" charset="0"/>
                <a:cs typeface="Arial" panose="020B0604020202020204" pitchFamily="34" charset="0"/>
              </a:rPr>
              <a:t>                                          </a:t>
            </a:r>
            <a:r>
              <a:rPr lang="de-DE" sz="1600" b="1" dirty="0" err="1" smtClean="0">
                <a:latin typeface="Arial" panose="020B0604020202020204" pitchFamily="34" charset="0"/>
                <a:cs typeface="Arial" panose="020B0604020202020204" pitchFamily="34" charset="0"/>
              </a:rPr>
              <a:t>Gödslingsnivå</a:t>
            </a:r>
            <a:endParaRPr lang="de-DE" sz="1600" b="1" dirty="0">
              <a:latin typeface="Arial" panose="020B0604020202020204" pitchFamily="34" charset="0"/>
              <a:cs typeface="Arial" panose="020B0604020202020204" pitchFamily="34" charset="0"/>
            </a:endParaRPr>
          </a:p>
        </p:txBody>
      </p:sp>
      <p:sp>
        <p:nvSpPr>
          <p:cNvPr id="10" name="Textfeld 9"/>
          <p:cNvSpPr txBox="1"/>
          <p:nvPr/>
        </p:nvSpPr>
        <p:spPr>
          <a:xfrm>
            <a:off x="3014439" y="3861519"/>
            <a:ext cx="2130425" cy="338137"/>
          </a:xfrm>
          <a:prstGeom prst="rect">
            <a:avLst/>
          </a:prstGeom>
          <a:noFill/>
        </p:spPr>
        <p:txBody>
          <a:bodyPr>
            <a:spAutoFit/>
          </a:bodyPr>
          <a:lstStyle/>
          <a:p>
            <a:pPr fontAlgn="base">
              <a:spcBef>
                <a:spcPct val="0"/>
              </a:spcBef>
              <a:spcAft>
                <a:spcPct val="0"/>
              </a:spcAft>
              <a:defRPr/>
            </a:pPr>
            <a:r>
              <a:rPr lang="de-DE" sz="1600" b="1" dirty="0" err="1" smtClean="0">
                <a:solidFill>
                  <a:srgbClr val="006600"/>
                </a:solidFill>
                <a:latin typeface="Arial"/>
              </a:rPr>
              <a:t>vallavkastning</a:t>
            </a:r>
            <a:endParaRPr lang="de-DE" sz="1600" b="1" dirty="0">
              <a:solidFill>
                <a:srgbClr val="006600"/>
              </a:solidFill>
              <a:latin typeface="Arial"/>
            </a:endParaRPr>
          </a:p>
        </p:txBody>
      </p:sp>
      <p:sp>
        <p:nvSpPr>
          <p:cNvPr id="14" name="Textfeld 13"/>
          <p:cNvSpPr txBox="1"/>
          <p:nvPr/>
        </p:nvSpPr>
        <p:spPr>
          <a:xfrm>
            <a:off x="1832496" y="2981498"/>
            <a:ext cx="1566862" cy="338137"/>
          </a:xfrm>
          <a:prstGeom prst="rect">
            <a:avLst/>
          </a:prstGeom>
          <a:solidFill>
            <a:srgbClr val="FFFFFF"/>
          </a:solidFill>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smtClean="0">
                <a:ln>
                  <a:noFill/>
                </a:ln>
                <a:solidFill>
                  <a:srgbClr val="CC6600"/>
                </a:solidFill>
                <a:effectLst/>
                <a:uLnTx/>
                <a:uFillTx/>
                <a:latin typeface="Arial"/>
              </a:rPr>
              <a:t>fodervärde</a:t>
            </a:r>
            <a:endParaRPr kumimoji="0" lang="de-DE" sz="1600" b="1" i="0" u="none" strike="noStrike" kern="0" cap="none" spc="0" normalizeH="0" baseline="0" noProof="0" dirty="0">
              <a:ln>
                <a:noFill/>
              </a:ln>
              <a:solidFill>
                <a:srgbClr val="CC6600"/>
              </a:solidFill>
              <a:effectLst/>
              <a:uLnTx/>
              <a:uFillTx/>
              <a:latin typeface="Arial"/>
            </a:endParaRPr>
          </a:p>
        </p:txBody>
      </p:sp>
      <p:sp>
        <p:nvSpPr>
          <p:cNvPr id="12" name="Textfeld 11"/>
          <p:cNvSpPr txBox="1"/>
          <p:nvPr/>
        </p:nvSpPr>
        <p:spPr>
          <a:xfrm>
            <a:off x="5288880" y="4553023"/>
            <a:ext cx="1432942" cy="584775"/>
          </a:xfrm>
          <a:prstGeom prst="rect">
            <a:avLst/>
          </a:prstGeom>
          <a:solidFill>
            <a:srgbClr val="FFFFFF"/>
          </a:solidFill>
        </p:spPr>
        <p:txBody>
          <a:bodyPr wrap="square">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lang="de-DE" sz="1600" b="1" kern="0" dirty="0" err="1">
                <a:solidFill>
                  <a:srgbClr val="FF0000"/>
                </a:solidFill>
                <a:latin typeface="Arial"/>
              </a:rPr>
              <a:t>b</a:t>
            </a:r>
            <a:r>
              <a:rPr kumimoji="0" lang="de-DE" sz="1600" b="1" i="0" u="none" strike="noStrike" kern="0" cap="none" spc="0" normalizeH="0" baseline="0" noProof="0" dirty="0" err="1" smtClean="0">
                <a:ln>
                  <a:noFill/>
                </a:ln>
                <a:solidFill>
                  <a:srgbClr val="FF0000"/>
                </a:solidFill>
                <a:effectLst/>
                <a:uLnTx/>
                <a:uFillTx/>
                <a:latin typeface="Arial"/>
              </a:rPr>
              <a:t>iologisk</a:t>
            </a:r>
            <a:r>
              <a:rPr kumimoji="0" lang="de-DE" sz="1600" b="1" i="0" u="none" strike="noStrike" kern="0" cap="none" spc="0" normalizeH="0" baseline="0" noProof="0" dirty="0" smtClean="0">
                <a:ln>
                  <a:noFill/>
                </a:ln>
                <a:solidFill>
                  <a:srgbClr val="FF0000"/>
                </a:solidFill>
                <a:effectLst/>
                <a:uLnTx/>
                <a:uFillTx/>
                <a:latin typeface="Arial"/>
              </a:rPr>
              <a:t> </a:t>
            </a:r>
            <a:r>
              <a:rPr kumimoji="0" lang="de-DE" sz="1600" b="1" i="0" u="none" strike="noStrike" kern="0" cap="none" spc="0" normalizeH="0" baseline="0" noProof="0" dirty="0" err="1" smtClean="0">
                <a:ln>
                  <a:noFill/>
                </a:ln>
                <a:solidFill>
                  <a:srgbClr val="FF0000"/>
                </a:solidFill>
                <a:effectLst/>
                <a:uLnTx/>
                <a:uFillTx/>
                <a:latin typeface="Arial"/>
              </a:rPr>
              <a:t>mångfald</a:t>
            </a:r>
            <a:endParaRPr kumimoji="0" lang="de-DE" sz="1600" b="1" i="0" u="none" strike="noStrike" kern="0" cap="none" spc="0" normalizeH="0" baseline="0" noProof="0" dirty="0">
              <a:ln>
                <a:noFill/>
              </a:ln>
              <a:solidFill>
                <a:srgbClr val="FF0000"/>
              </a:solidFill>
              <a:effectLst/>
              <a:uLnTx/>
              <a:uFillTx/>
              <a:latin typeface="Arial"/>
            </a:endParaRPr>
          </a:p>
        </p:txBody>
      </p:sp>
      <p:sp>
        <p:nvSpPr>
          <p:cNvPr id="11" name="Textfeld 10"/>
          <p:cNvSpPr txBox="1"/>
          <p:nvPr/>
        </p:nvSpPr>
        <p:spPr>
          <a:xfrm>
            <a:off x="6152257" y="3494805"/>
            <a:ext cx="1512887" cy="338138"/>
          </a:xfrm>
          <a:prstGeom prst="rect">
            <a:avLst/>
          </a:prstGeom>
          <a:solidFill>
            <a:srgbClr val="FFFFFF"/>
          </a:solidFill>
        </p:spPr>
        <p:txBody>
          <a:bodyPr>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smtClean="0">
                <a:ln>
                  <a:noFill/>
                </a:ln>
                <a:solidFill>
                  <a:srgbClr val="003C68"/>
                </a:solidFill>
                <a:effectLst/>
                <a:uLnTx/>
                <a:uFillTx/>
                <a:latin typeface="Arial"/>
              </a:rPr>
              <a:t>vattenkvalitet</a:t>
            </a:r>
            <a:endParaRPr kumimoji="0" lang="de-DE" sz="1600" b="1" i="0" u="none" strike="noStrike" kern="0" cap="none" spc="0" normalizeH="0" baseline="0" noProof="0" dirty="0">
              <a:ln>
                <a:noFill/>
              </a:ln>
              <a:solidFill>
                <a:srgbClr val="003C68"/>
              </a:solidFill>
              <a:effectLst/>
              <a:uLnTx/>
              <a:uFillTx/>
              <a:latin typeface="Arial"/>
            </a:endParaRPr>
          </a:p>
        </p:txBody>
      </p:sp>
    </p:spTree>
    <p:extLst>
      <p:ext uri="{BB962C8B-B14F-4D97-AF65-F5344CB8AC3E}">
        <p14:creationId xmlns:p14="http://schemas.microsoft.com/office/powerpoint/2010/main" val="10006253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568737"/>
            <a:ext cx="6887375" cy="471796"/>
          </a:xfrm>
        </p:spPr>
        <p:txBody>
          <a:bodyPr/>
          <a:lstStyle/>
          <a:p>
            <a:r>
              <a:rPr lang="sv-SE" sz="2400" dirty="0" smtClean="0">
                <a:solidFill>
                  <a:schemeClr val="tx1"/>
                </a:solidFill>
                <a:latin typeface="+mn-lt"/>
              </a:rPr>
              <a:t>Torrsubstansförluster från olika silosystem</a:t>
            </a:r>
            <a:endParaRPr lang="sv-SE" sz="2400" dirty="0">
              <a:solidFill>
                <a:schemeClr val="tx1"/>
              </a:solidFill>
              <a:latin typeface="+mn-lt"/>
            </a:endParaRPr>
          </a:p>
        </p:txBody>
      </p:sp>
      <p:sp>
        <p:nvSpPr>
          <p:cNvPr id="3" name="Rectangle 7"/>
          <p:cNvSpPr>
            <a:spLocks noChangeArrowheads="1"/>
          </p:cNvSpPr>
          <p:nvPr/>
        </p:nvSpPr>
        <p:spPr bwMode="auto">
          <a:xfrm>
            <a:off x="611187" y="1562395"/>
            <a:ext cx="8018463" cy="323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2200" b="1" i="1" u="none" strike="noStrike" kern="1200" cap="none" spc="0" normalizeH="0" baseline="0" noProof="0" dirty="0" err="1" smtClean="0">
                <a:ln>
                  <a:noFill/>
                </a:ln>
                <a:solidFill>
                  <a:prstClr val="black"/>
                </a:solidFill>
                <a:effectLst/>
                <a:uLnTx/>
                <a:uFillTx/>
                <a:latin typeface="Calibri"/>
                <a:ea typeface="+mn-ea"/>
                <a:cs typeface="+mn-cs"/>
              </a:rPr>
              <a:t>Sammanfattning</a:t>
            </a:r>
            <a:endPar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Avsevärt</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lang="en-US" altLang="sv-SE" sz="2000" dirty="0" err="1" smtClean="0">
                <a:solidFill>
                  <a:prstClr val="black"/>
                </a:solidFill>
                <a:latin typeface="Calibri"/>
              </a:rPr>
              <a:t>mycket</a:t>
            </a:r>
            <a:r>
              <a:rPr lang="en-US" altLang="sv-SE" sz="2000" dirty="0" smtClean="0">
                <a:solidFill>
                  <a:prstClr val="black"/>
                </a:solidFill>
                <a:latin typeface="Calibri"/>
              </a:rPr>
              <a:t> </a:t>
            </a:r>
            <a:r>
              <a:rPr lang="en-US" altLang="sv-SE" sz="2000" dirty="0" err="1" smtClean="0">
                <a:solidFill>
                  <a:prstClr val="black"/>
                </a:solidFill>
                <a:latin typeface="Calibri"/>
              </a:rPr>
              <a:t>mindre</a:t>
            </a:r>
            <a:r>
              <a:rPr lang="en-US" altLang="sv-SE" sz="2000" dirty="0" smtClean="0">
                <a:solidFill>
                  <a:prstClr val="black"/>
                </a:solidFill>
                <a:latin typeface="Calibri"/>
              </a:rPr>
              <a:t> </a:t>
            </a:r>
            <a:r>
              <a:rPr lang="en-US" altLang="sv-SE" sz="2000" dirty="0" err="1" smtClean="0">
                <a:solidFill>
                  <a:prstClr val="black"/>
                </a:solidFill>
                <a:latin typeface="Calibri"/>
              </a:rPr>
              <a:t>förluster</a:t>
            </a:r>
            <a:r>
              <a:rPr lang="en-US" altLang="sv-SE" sz="2000" dirty="0" smtClean="0">
                <a:solidFill>
                  <a:prstClr val="black"/>
                </a:solidFill>
                <a:latin typeface="Calibri"/>
              </a:rPr>
              <a:t> i </a:t>
            </a:r>
            <a:r>
              <a:rPr lang="en-US" altLang="sv-SE" sz="2000" dirty="0" err="1" smtClean="0">
                <a:solidFill>
                  <a:prstClr val="black"/>
                </a:solidFill>
                <a:latin typeface="Calibri"/>
              </a:rPr>
              <a:t>balensilage</a:t>
            </a:r>
            <a:r>
              <a:rPr lang="en-US" altLang="sv-SE" sz="2000" dirty="0" smtClean="0">
                <a:solidFill>
                  <a:prstClr val="black"/>
                </a:solidFill>
                <a:latin typeface="Calibri"/>
              </a:rPr>
              <a:t> </a:t>
            </a:r>
            <a:r>
              <a:rPr lang="en-US" altLang="sv-SE" sz="2000" dirty="0" err="1" smtClean="0">
                <a:solidFill>
                  <a:prstClr val="black"/>
                </a:solidFill>
                <a:latin typeface="Calibri"/>
              </a:rPr>
              <a:t>jämfört</a:t>
            </a:r>
            <a:r>
              <a:rPr lang="en-US" altLang="sv-SE" sz="2000" dirty="0" smtClean="0">
                <a:solidFill>
                  <a:prstClr val="black"/>
                </a:solidFill>
                <a:latin typeface="Calibri"/>
              </a:rPr>
              <a:t> med </a:t>
            </a:r>
            <a:r>
              <a:rPr lang="en-US" altLang="sv-SE" sz="2000" dirty="0" err="1" smtClean="0">
                <a:solidFill>
                  <a:prstClr val="black"/>
                </a:solidFill>
                <a:latin typeface="Calibri"/>
              </a:rPr>
              <a:t>större</a:t>
            </a:r>
            <a:r>
              <a:rPr lang="en-US" altLang="sv-SE" sz="2000" dirty="0" smtClean="0">
                <a:solidFill>
                  <a:prstClr val="black"/>
                </a:solidFill>
                <a:latin typeface="Calibri"/>
              </a:rPr>
              <a:t> </a:t>
            </a:r>
            <a:r>
              <a:rPr lang="en-US" altLang="sv-SE" sz="2000" dirty="0" err="1" smtClean="0">
                <a:solidFill>
                  <a:prstClr val="black"/>
                </a:solidFill>
                <a:latin typeface="Calibri"/>
              </a:rPr>
              <a:t>silosystem</a:t>
            </a:r>
            <a:r>
              <a:rPr lang="en-US" altLang="sv-SE" sz="2000" dirty="0" smtClean="0">
                <a:solidFill>
                  <a:prstClr val="black"/>
                </a:solidFill>
                <a:latin typeface="Calibri"/>
              </a:rPr>
              <a:t> (plan-, slang-, </a:t>
            </a:r>
            <a:r>
              <a:rPr lang="en-US" altLang="sv-SE" sz="2000" dirty="0" err="1" smtClean="0">
                <a:solidFill>
                  <a:prstClr val="black"/>
                </a:solidFill>
                <a:latin typeface="Calibri"/>
              </a:rPr>
              <a:t>tornsilor</a:t>
            </a:r>
            <a:r>
              <a:rPr lang="en-US" altLang="sv-SE" sz="2000" dirty="0" smtClean="0">
                <a:solidFill>
                  <a:prstClr val="black"/>
                </a:solidFill>
                <a:latin typeface="Calibri"/>
              </a:rPr>
              <a:t>)</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lang="en-US" altLang="sv-SE" sz="2000" dirty="0" err="1" smtClean="0">
                <a:solidFill>
                  <a:prstClr val="black"/>
                </a:solidFill>
                <a:latin typeface="Calibri"/>
              </a:rPr>
              <a:t>Andelen</a:t>
            </a:r>
            <a:r>
              <a:rPr lang="en-US" altLang="sv-SE" sz="2000" dirty="0" smtClean="0">
                <a:solidFill>
                  <a:prstClr val="black"/>
                </a:solidFill>
                <a:latin typeface="Calibri"/>
              </a:rPr>
              <a:t> e</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nsilage</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som</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kasseras</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är</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liten</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(1-4 %)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medan</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de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osynliga</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förlusterna</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är</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stora</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(10-20 %)</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Stor</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variation i</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ts-</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förlust</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mellan</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gårdar</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med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samma</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noProof="0" dirty="0" err="1" smtClean="0">
                <a:ln>
                  <a:noFill/>
                </a:ln>
                <a:solidFill>
                  <a:prstClr val="black"/>
                </a:solidFill>
                <a:effectLst/>
                <a:uLnTx/>
                <a:uFillTx/>
                <a:latin typeface="Calibri"/>
                <a:ea typeface="+mn-ea"/>
                <a:cs typeface="+mn-cs"/>
              </a:rPr>
              <a:t>silosystem</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Långsam</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lang="en-US" altLang="sv-SE" sz="2000" dirty="0" err="1" smtClean="0">
                <a:solidFill>
                  <a:prstClr val="black"/>
                </a:solidFill>
                <a:latin typeface="Calibri"/>
              </a:rPr>
              <a:t>inläggning</a:t>
            </a:r>
            <a:r>
              <a:rPr lang="en-US" altLang="sv-SE" sz="2000" dirty="0" smtClean="0">
                <a:solidFill>
                  <a:prstClr val="black"/>
                </a:solidFill>
                <a:latin typeface="Calibri"/>
              </a:rPr>
              <a:t> och </a:t>
            </a:r>
            <a:r>
              <a:rPr lang="en-US" altLang="sv-SE" sz="2000" dirty="0" err="1" smtClean="0">
                <a:solidFill>
                  <a:prstClr val="black"/>
                </a:solidFill>
                <a:latin typeface="Calibri"/>
              </a:rPr>
              <a:t>noggrann</a:t>
            </a:r>
            <a:r>
              <a:rPr lang="en-US" altLang="sv-SE" sz="2000" dirty="0" smtClean="0">
                <a:solidFill>
                  <a:prstClr val="black"/>
                </a:solidFill>
                <a:latin typeface="Calibri"/>
              </a:rPr>
              <a:t> </a:t>
            </a:r>
            <a:r>
              <a:rPr lang="en-US" altLang="sv-SE" sz="2000" dirty="0" err="1" smtClean="0">
                <a:solidFill>
                  <a:prstClr val="black"/>
                </a:solidFill>
                <a:latin typeface="Calibri"/>
              </a:rPr>
              <a:t>packning</a:t>
            </a:r>
            <a:r>
              <a:rPr lang="en-US" altLang="sv-SE" sz="2000" dirty="0" smtClean="0">
                <a:solidFill>
                  <a:prstClr val="black"/>
                </a:solidFill>
                <a:latin typeface="Calibri"/>
              </a:rPr>
              <a:t> </a:t>
            </a:r>
            <a:r>
              <a:rPr lang="en-US" altLang="sv-SE" sz="2000" dirty="0" err="1" smtClean="0">
                <a:solidFill>
                  <a:prstClr val="black"/>
                </a:solidFill>
                <a:latin typeface="Calibri"/>
              </a:rPr>
              <a:t>är</a:t>
            </a:r>
            <a:r>
              <a:rPr lang="en-US" altLang="sv-SE" sz="2000" dirty="0" smtClean="0">
                <a:solidFill>
                  <a:prstClr val="black"/>
                </a:solidFill>
                <a:latin typeface="Calibri"/>
              </a:rPr>
              <a:t> </a:t>
            </a:r>
            <a:r>
              <a:rPr lang="en-US" altLang="sv-SE" sz="2000" dirty="0" err="1" smtClean="0">
                <a:solidFill>
                  <a:prstClr val="black"/>
                </a:solidFill>
                <a:latin typeface="Calibri"/>
              </a:rPr>
              <a:t>nyckelfaktorer</a:t>
            </a:r>
            <a:r>
              <a:rPr lang="en-US" altLang="sv-SE" sz="2000" dirty="0" smtClean="0">
                <a:solidFill>
                  <a:prstClr val="black"/>
                </a:solidFill>
                <a:latin typeface="Calibri"/>
              </a:rPr>
              <a:t> </a:t>
            </a:r>
            <a:r>
              <a:rPr lang="en-US" altLang="sv-SE" sz="2000" dirty="0" err="1" smtClean="0">
                <a:solidFill>
                  <a:prstClr val="black"/>
                </a:solidFill>
                <a:latin typeface="Calibri"/>
              </a:rPr>
              <a:t>för</a:t>
            </a:r>
            <a:r>
              <a:rPr lang="en-US" altLang="sv-SE" sz="2000" dirty="0" smtClean="0">
                <a:solidFill>
                  <a:prstClr val="black"/>
                </a:solidFill>
                <a:latin typeface="Calibri"/>
              </a:rPr>
              <a:t> </a:t>
            </a:r>
            <a:r>
              <a:rPr lang="en-US" altLang="sv-SE" sz="2000" dirty="0" err="1" smtClean="0">
                <a:solidFill>
                  <a:prstClr val="black"/>
                </a:solidFill>
                <a:latin typeface="Calibri"/>
              </a:rPr>
              <a:t>små</a:t>
            </a:r>
            <a:r>
              <a:rPr lang="en-US" altLang="sv-SE" sz="2000" dirty="0" smtClean="0">
                <a:solidFill>
                  <a:prstClr val="black"/>
                </a:solidFill>
                <a:latin typeface="Calibri"/>
              </a:rPr>
              <a:t> </a:t>
            </a:r>
            <a:r>
              <a:rPr lang="en-US" altLang="sv-SE" sz="2000" dirty="0" err="1" smtClean="0">
                <a:solidFill>
                  <a:prstClr val="black"/>
                </a:solidFill>
                <a:latin typeface="Calibri"/>
              </a:rPr>
              <a:t>förluster</a:t>
            </a:r>
            <a:r>
              <a:rPr lang="en-US" altLang="sv-SE" sz="2000" dirty="0" smtClean="0">
                <a:solidFill>
                  <a:prstClr val="black"/>
                </a:solidFill>
                <a:latin typeface="Calibri"/>
              </a:rPr>
              <a:t> i </a:t>
            </a:r>
            <a:r>
              <a:rPr lang="en-US" altLang="sv-SE" sz="2000" dirty="0" err="1" smtClean="0">
                <a:solidFill>
                  <a:prstClr val="black"/>
                </a:solidFill>
                <a:latin typeface="Calibri"/>
              </a:rPr>
              <a:t>plansilor</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ruta 4"/>
          <p:cNvSpPr txBox="1"/>
          <p:nvPr/>
        </p:nvSpPr>
        <p:spPr>
          <a:xfrm>
            <a:off x="7060355" y="6424225"/>
            <a:ext cx="146227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(Spörndly, 2018)</a:t>
            </a:r>
            <a:endParaRPr kumimoji="0" lang="sv-SE" sz="1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3520190200"/>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0595" y="2328863"/>
            <a:ext cx="2298700"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945" y="2389188"/>
            <a:ext cx="1828800" cy="278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9083" y="2376488"/>
            <a:ext cx="1927225" cy="279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92033" y="2401888"/>
            <a:ext cx="1931987" cy="277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reihandform 18"/>
          <p:cNvSpPr/>
          <p:nvPr/>
        </p:nvSpPr>
        <p:spPr>
          <a:xfrm>
            <a:off x="1104008" y="2506663"/>
            <a:ext cx="1343025" cy="2238375"/>
          </a:xfrm>
          <a:custGeom>
            <a:avLst/>
            <a:gdLst>
              <a:gd name="connsiteX0" fmla="*/ 0 w 1343025"/>
              <a:gd name="connsiteY0" fmla="*/ 0 h 2238375"/>
              <a:gd name="connsiteX1" fmla="*/ 800100 w 1343025"/>
              <a:gd name="connsiteY1" fmla="*/ 552450 h 2238375"/>
              <a:gd name="connsiteX2" fmla="*/ 1076325 w 1343025"/>
              <a:gd name="connsiteY2" fmla="*/ 1047750 h 2238375"/>
              <a:gd name="connsiteX3" fmla="*/ 1343025 w 1343025"/>
              <a:gd name="connsiteY3" fmla="*/ 2238375 h 2238375"/>
            </a:gdLst>
            <a:ahLst/>
            <a:cxnLst>
              <a:cxn ang="0">
                <a:pos x="connsiteX0" y="connsiteY0"/>
              </a:cxn>
              <a:cxn ang="0">
                <a:pos x="connsiteX1" y="connsiteY1"/>
              </a:cxn>
              <a:cxn ang="0">
                <a:pos x="connsiteX2" y="connsiteY2"/>
              </a:cxn>
              <a:cxn ang="0">
                <a:pos x="connsiteX3" y="connsiteY3"/>
              </a:cxn>
            </a:cxnLst>
            <a:rect l="l" t="t" r="r" b="b"/>
            <a:pathLst>
              <a:path w="1343025" h="2238375">
                <a:moveTo>
                  <a:pt x="0" y="0"/>
                </a:moveTo>
                <a:cubicBezTo>
                  <a:pt x="310356" y="188912"/>
                  <a:pt x="620713" y="377825"/>
                  <a:pt x="800100" y="552450"/>
                </a:cubicBezTo>
                <a:cubicBezTo>
                  <a:pt x="979487" y="727075"/>
                  <a:pt x="985838" y="766763"/>
                  <a:pt x="1076325" y="1047750"/>
                </a:cubicBezTo>
                <a:cubicBezTo>
                  <a:pt x="1166812" y="1328737"/>
                  <a:pt x="1254918" y="1783556"/>
                  <a:pt x="1343025" y="2238375"/>
                </a:cubicBezTo>
              </a:path>
            </a:pathLst>
          </a:custGeom>
          <a:noFill/>
          <a:ln w="25400" cap="flat" cmpd="sng" algn="ctr">
            <a:solidFill>
              <a:srgbClr val="006600"/>
            </a:solidFill>
            <a:prstDash val="sysDash"/>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ea typeface="+mn-ea"/>
              <a:cs typeface="+mn-cs"/>
            </a:endParaRPr>
          </a:p>
        </p:txBody>
      </p:sp>
      <p:cxnSp>
        <p:nvCxnSpPr>
          <p:cNvPr id="20" name="Gerade Verbindung 19"/>
          <p:cNvCxnSpPr/>
          <p:nvPr/>
        </p:nvCxnSpPr>
        <p:spPr>
          <a:xfrm>
            <a:off x="3062983" y="3087688"/>
            <a:ext cx="1439862" cy="287337"/>
          </a:xfrm>
          <a:prstGeom prst="line">
            <a:avLst/>
          </a:prstGeom>
          <a:noFill/>
          <a:ln w="28575" cap="flat" cmpd="sng" algn="ctr">
            <a:solidFill>
              <a:srgbClr val="006600"/>
            </a:solidFill>
            <a:prstDash val="sysDash"/>
          </a:ln>
          <a:effectLst/>
        </p:spPr>
      </p:cxnSp>
      <p:cxnSp>
        <p:nvCxnSpPr>
          <p:cNvPr id="21" name="Gerade Verbindung 20"/>
          <p:cNvCxnSpPr/>
          <p:nvPr/>
        </p:nvCxnSpPr>
        <p:spPr>
          <a:xfrm flipH="1">
            <a:off x="5079108" y="2506663"/>
            <a:ext cx="1368425" cy="1517650"/>
          </a:xfrm>
          <a:prstGeom prst="line">
            <a:avLst/>
          </a:prstGeom>
          <a:noFill/>
          <a:ln w="28575" cap="flat" cmpd="sng" algn="ctr">
            <a:solidFill>
              <a:srgbClr val="006600"/>
            </a:solidFill>
            <a:prstDash val="sysDash"/>
          </a:ln>
          <a:effectLst/>
        </p:spPr>
      </p:cxnSp>
      <p:sp>
        <p:nvSpPr>
          <p:cNvPr id="22" name="Freihandform 21"/>
          <p:cNvSpPr/>
          <p:nvPr/>
        </p:nvSpPr>
        <p:spPr>
          <a:xfrm>
            <a:off x="7180958" y="2684463"/>
            <a:ext cx="1057275" cy="746125"/>
          </a:xfrm>
          <a:custGeom>
            <a:avLst/>
            <a:gdLst>
              <a:gd name="connsiteX0" fmla="*/ 0 w 1057275"/>
              <a:gd name="connsiteY0" fmla="*/ 451770 h 747045"/>
              <a:gd name="connsiteX1" fmla="*/ 171450 w 1057275"/>
              <a:gd name="connsiteY1" fmla="*/ 118395 h 747045"/>
              <a:gd name="connsiteX2" fmla="*/ 514350 w 1057275"/>
              <a:gd name="connsiteY2" fmla="*/ 4095 h 747045"/>
              <a:gd name="connsiteX3" fmla="*/ 847725 w 1057275"/>
              <a:gd name="connsiteY3" fmla="*/ 242220 h 747045"/>
              <a:gd name="connsiteX4" fmla="*/ 1057275 w 1057275"/>
              <a:gd name="connsiteY4" fmla="*/ 747045 h 747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5" h="747045">
                <a:moveTo>
                  <a:pt x="0" y="451770"/>
                </a:moveTo>
                <a:cubicBezTo>
                  <a:pt x="42862" y="322389"/>
                  <a:pt x="85725" y="193008"/>
                  <a:pt x="171450" y="118395"/>
                </a:cubicBezTo>
                <a:cubicBezTo>
                  <a:pt x="257175" y="43782"/>
                  <a:pt x="401638" y="-16542"/>
                  <a:pt x="514350" y="4095"/>
                </a:cubicBezTo>
                <a:cubicBezTo>
                  <a:pt x="627062" y="24732"/>
                  <a:pt x="757237" y="118395"/>
                  <a:pt x="847725" y="242220"/>
                </a:cubicBezTo>
                <a:cubicBezTo>
                  <a:pt x="938213" y="366045"/>
                  <a:pt x="997744" y="556545"/>
                  <a:pt x="1057275" y="747045"/>
                </a:cubicBezTo>
              </a:path>
            </a:pathLst>
          </a:custGeom>
          <a:noFill/>
          <a:ln w="28575" cap="flat" cmpd="sng" algn="ctr">
            <a:solidFill>
              <a:srgbClr val="006600"/>
            </a:solidFill>
            <a:prstDash val="sysDash"/>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ea typeface="+mn-ea"/>
              <a:cs typeface="+mn-cs"/>
            </a:endParaRPr>
          </a:p>
        </p:txBody>
      </p:sp>
      <p:sp>
        <p:nvSpPr>
          <p:cNvPr id="23" name="Textfeld 22"/>
          <p:cNvSpPr txBox="1"/>
          <p:nvPr/>
        </p:nvSpPr>
        <p:spPr>
          <a:xfrm rot="16200000">
            <a:off x="-292198" y="3367881"/>
            <a:ext cx="1474788" cy="339725"/>
          </a:xfrm>
          <a:prstGeom prst="rect">
            <a:avLst/>
          </a:prstGeom>
          <a:noFill/>
        </p:spPr>
        <p:txBody>
          <a:bodyPr wrap="none">
            <a:spAutoFit/>
          </a:bodyPr>
          <a:lstStyle/>
          <a:p>
            <a:pPr fontAlgn="base">
              <a:spcBef>
                <a:spcPct val="0"/>
              </a:spcBef>
              <a:spcAft>
                <a:spcPct val="0"/>
              </a:spcAft>
              <a:defRPr/>
            </a:pPr>
            <a:r>
              <a:rPr lang="de-DE" sz="1600" dirty="0">
                <a:solidFill>
                  <a:srgbClr val="000000"/>
                </a:solidFill>
                <a:latin typeface="Arial"/>
              </a:rPr>
              <a:t>Service 2  (%)</a:t>
            </a:r>
          </a:p>
        </p:txBody>
      </p:sp>
      <p:sp>
        <p:nvSpPr>
          <p:cNvPr id="24" name="Textfeld 23"/>
          <p:cNvSpPr txBox="1"/>
          <p:nvPr/>
        </p:nvSpPr>
        <p:spPr>
          <a:xfrm>
            <a:off x="1140520" y="5103813"/>
            <a:ext cx="1417638" cy="338137"/>
          </a:xfrm>
          <a:prstGeom prst="rect">
            <a:avLst/>
          </a:prstGeom>
          <a:noFill/>
        </p:spPr>
        <p:txBody>
          <a:bodyPr wrap="none">
            <a:spAutoFit/>
          </a:bodyPr>
          <a:lstStyle/>
          <a:p>
            <a:pPr fontAlgn="base">
              <a:spcBef>
                <a:spcPct val="0"/>
              </a:spcBef>
              <a:spcAft>
                <a:spcPct val="0"/>
              </a:spcAft>
              <a:defRPr/>
            </a:pPr>
            <a:r>
              <a:rPr lang="de-DE" sz="1600" dirty="0">
                <a:solidFill>
                  <a:srgbClr val="000000"/>
                </a:solidFill>
                <a:latin typeface="Arial"/>
              </a:rPr>
              <a:t>Service 1 (%)</a:t>
            </a:r>
          </a:p>
        </p:txBody>
      </p:sp>
      <p:cxnSp>
        <p:nvCxnSpPr>
          <p:cNvPr id="25" name="Gerade Verbindung mit Pfeil 24"/>
          <p:cNvCxnSpPr/>
          <p:nvPr/>
        </p:nvCxnSpPr>
        <p:spPr>
          <a:xfrm flipV="1">
            <a:off x="1694558" y="3265488"/>
            <a:ext cx="287337" cy="165100"/>
          </a:xfrm>
          <a:prstGeom prst="straightConnector1">
            <a:avLst/>
          </a:prstGeom>
          <a:noFill/>
          <a:ln w="28575" cap="flat" cmpd="sng" algn="ctr">
            <a:solidFill>
              <a:srgbClr val="000000"/>
            </a:solidFill>
            <a:prstDash val="solid"/>
            <a:tailEnd type="arrow"/>
          </a:ln>
          <a:effectLst/>
        </p:spPr>
      </p:cxnSp>
      <p:cxnSp>
        <p:nvCxnSpPr>
          <p:cNvPr id="26" name="Gerade Verbindung mit Pfeil 25"/>
          <p:cNvCxnSpPr/>
          <p:nvPr/>
        </p:nvCxnSpPr>
        <p:spPr>
          <a:xfrm flipV="1">
            <a:off x="7311133" y="2943225"/>
            <a:ext cx="0" cy="390525"/>
          </a:xfrm>
          <a:prstGeom prst="straightConnector1">
            <a:avLst/>
          </a:prstGeom>
          <a:noFill/>
          <a:ln w="28575" cap="flat" cmpd="sng" algn="ctr">
            <a:solidFill>
              <a:srgbClr val="000000"/>
            </a:solidFill>
            <a:prstDash val="solid"/>
            <a:tailEnd type="arrow"/>
          </a:ln>
          <a:effectLst/>
        </p:spPr>
      </p:cxnSp>
      <p:cxnSp>
        <p:nvCxnSpPr>
          <p:cNvPr id="27" name="Gerade Verbindung mit Pfeil 26"/>
          <p:cNvCxnSpPr/>
          <p:nvPr/>
        </p:nvCxnSpPr>
        <p:spPr>
          <a:xfrm flipV="1">
            <a:off x="7949308" y="3165475"/>
            <a:ext cx="144462" cy="223838"/>
          </a:xfrm>
          <a:prstGeom prst="straightConnector1">
            <a:avLst/>
          </a:prstGeom>
          <a:noFill/>
          <a:ln w="28575" cap="flat" cmpd="sng" algn="ctr">
            <a:solidFill>
              <a:srgbClr val="000000"/>
            </a:solidFill>
            <a:prstDash val="solid"/>
            <a:tailEnd type="arrow"/>
          </a:ln>
          <a:effectLst/>
        </p:spPr>
      </p:cxnSp>
      <p:cxnSp>
        <p:nvCxnSpPr>
          <p:cNvPr id="28" name="Gerade Verbindung mit Pfeil 27"/>
          <p:cNvCxnSpPr/>
          <p:nvPr/>
        </p:nvCxnSpPr>
        <p:spPr>
          <a:xfrm flipV="1">
            <a:off x="5223570" y="4024313"/>
            <a:ext cx="0" cy="415925"/>
          </a:xfrm>
          <a:prstGeom prst="straightConnector1">
            <a:avLst/>
          </a:prstGeom>
          <a:noFill/>
          <a:ln w="28575" cap="flat" cmpd="sng" algn="ctr">
            <a:solidFill>
              <a:srgbClr val="000000"/>
            </a:solidFill>
            <a:prstDash val="solid"/>
            <a:tailEnd type="arrow"/>
          </a:ln>
          <a:effectLst/>
        </p:spPr>
      </p:cxnSp>
      <p:cxnSp>
        <p:nvCxnSpPr>
          <p:cNvPr id="29" name="Gerade Verbindung mit Pfeil 28"/>
          <p:cNvCxnSpPr/>
          <p:nvPr/>
        </p:nvCxnSpPr>
        <p:spPr>
          <a:xfrm flipV="1">
            <a:off x="3207445" y="3165475"/>
            <a:ext cx="0" cy="192088"/>
          </a:xfrm>
          <a:prstGeom prst="straightConnector1">
            <a:avLst/>
          </a:prstGeom>
          <a:noFill/>
          <a:ln w="28575" cap="flat" cmpd="sng" algn="ctr">
            <a:solidFill>
              <a:srgbClr val="000000"/>
            </a:solidFill>
            <a:prstDash val="solid"/>
            <a:tailEnd type="arrow"/>
          </a:ln>
          <a:effectLst/>
        </p:spPr>
      </p:cxnSp>
      <p:cxnSp>
        <p:nvCxnSpPr>
          <p:cNvPr id="30" name="Gerade Verbindung mit Pfeil 29"/>
          <p:cNvCxnSpPr/>
          <p:nvPr/>
        </p:nvCxnSpPr>
        <p:spPr>
          <a:xfrm>
            <a:off x="1818383" y="3551238"/>
            <a:ext cx="315912" cy="74612"/>
          </a:xfrm>
          <a:prstGeom prst="straightConnector1">
            <a:avLst/>
          </a:prstGeom>
          <a:noFill/>
          <a:ln w="28575" cap="flat" cmpd="sng" algn="ctr">
            <a:solidFill>
              <a:srgbClr val="000000"/>
            </a:solidFill>
            <a:prstDash val="solid"/>
            <a:tailEnd type="arrow"/>
          </a:ln>
          <a:effectLst/>
        </p:spPr>
      </p:cxnSp>
      <p:cxnSp>
        <p:nvCxnSpPr>
          <p:cNvPr id="31" name="Gerade Verbindung mit Pfeil 30"/>
          <p:cNvCxnSpPr/>
          <p:nvPr/>
        </p:nvCxnSpPr>
        <p:spPr>
          <a:xfrm flipV="1">
            <a:off x="1631058" y="3016250"/>
            <a:ext cx="63500" cy="298450"/>
          </a:xfrm>
          <a:prstGeom prst="straightConnector1">
            <a:avLst/>
          </a:prstGeom>
          <a:noFill/>
          <a:ln w="28575" cap="flat" cmpd="sng" algn="ctr">
            <a:solidFill>
              <a:srgbClr val="000000"/>
            </a:solidFill>
            <a:prstDash val="solid"/>
            <a:tailEnd type="arrow"/>
          </a:ln>
          <a:effectLst/>
        </p:spPr>
      </p:cxnSp>
      <p:sp>
        <p:nvSpPr>
          <p:cNvPr id="32" name="Textfeld 19"/>
          <p:cNvSpPr txBox="1">
            <a:spLocks noChangeArrowheads="1"/>
          </p:cNvSpPr>
          <p:nvPr/>
        </p:nvSpPr>
        <p:spPr bwMode="auto">
          <a:xfrm>
            <a:off x="927147" y="1782763"/>
            <a:ext cx="1579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2000" b="1" i="0" u="none" strike="noStrike" kern="0" cap="none" spc="0" normalizeH="0" baseline="0" noProof="0" dirty="0" err="1" smtClean="0">
                <a:ln>
                  <a:noFill/>
                </a:ln>
                <a:solidFill>
                  <a:srgbClr val="000000"/>
                </a:solidFill>
                <a:effectLst/>
                <a:uLnTx/>
                <a:uFillTx/>
                <a:latin typeface="Arial" pitchFamily="34" charset="0"/>
              </a:rPr>
              <a:t>Ömsesidigt</a:t>
            </a:r>
            <a:endParaRPr kumimoji="0" lang="de-DE" altLang="de-DE" sz="2000" b="1" i="0" u="none" strike="noStrike" kern="0" cap="none" spc="0" normalizeH="0" baseline="0" noProof="0" dirty="0" smtClean="0">
              <a:ln>
                <a:noFill/>
              </a:ln>
              <a:solidFill>
                <a:srgbClr val="000000"/>
              </a:solidFill>
              <a:effectLst/>
              <a:uLnTx/>
              <a:uFillTx/>
              <a:latin typeface="Arial"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2000" b="1" i="0" u="none" strike="noStrike" kern="0" cap="none" spc="0" normalizeH="0" baseline="0" noProof="0" dirty="0" err="1" smtClean="0">
                <a:ln>
                  <a:noFill/>
                </a:ln>
                <a:solidFill>
                  <a:srgbClr val="000000"/>
                </a:solidFill>
                <a:effectLst/>
                <a:uLnTx/>
                <a:uFillTx/>
                <a:latin typeface="Arial" pitchFamily="34" charset="0"/>
              </a:rPr>
              <a:t>exklusiva</a:t>
            </a:r>
            <a:endParaRPr kumimoji="0" lang="de-DE" altLang="de-DE" sz="2000" b="1" i="0" u="none" strike="noStrike" kern="0" cap="none" spc="0" normalizeH="0" baseline="0" noProof="0" dirty="0" smtClean="0">
              <a:ln>
                <a:noFill/>
              </a:ln>
              <a:solidFill>
                <a:srgbClr val="000000"/>
              </a:solidFill>
              <a:effectLst/>
              <a:uLnTx/>
              <a:uFillTx/>
              <a:latin typeface="Arial" pitchFamily="34" charset="0"/>
            </a:endParaRPr>
          </a:p>
        </p:txBody>
      </p:sp>
      <p:sp>
        <p:nvSpPr>
          <p:cNvPr id="33" name="Textfeld 20"/>
          <p:cNvSpPr txBox="1">
            <a:spLocks noChangeArrowheads="1"/>
          </p:cNvSpPr>
          <p:nvPr/>
        </p:nvSpPr>
        <p:spPr bwMode="auto">
          <a:xfrm>
            <a:off x="3076326" y="1782763"/>
            <a:ext cx="13115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lang="de-DE" altLang="de-DE" b="1" kern="0" dirty="0" smtClean="0">
                <a:solidFill>
                  <a:srgbClr val="000000"/>
                </a:solidFill>
              </a:rPr>
              <a:t>I</a:t>
            </a:r>
            <a:r>
              <a:rPr kumimoji="0" lang="de-DE" altLang="de-DE" sz="2000" b="1" i="0" u="none" strike="noStrike" kern="0" cap="none" spc="0" normalizeH="0" baseline="0" noProof="0" dirty="0" err="1" smtClean="0">
                <a:ln>
                  <a:noFill/>
                </a:ln>
                <a:solidFill>
                  <a:srgbClr val="000000"/>
                </a:solidFill>
                <a:effectLst/>
                <a:uLnTx/>
                <a:uFillTx/>
                <a:latin typeface="Arial" pitchFamily="34" charset="0"/>
              </a:rPr>
              <a:t>nget</a:t>
            </a:r>
            <a:r>
              <a:rPr kumimoji="0" lang="de-DE" altLang="de-DE" sz="2000" b="1" i="0" u="none" strike="noStrike" kern="0" cap="none" spc="0" normalizeH="0" noProof="0" dirty="0" smtClean="0">
                <a:ln>
                  <a:noFill/>
                </a:ln>
                <a:solidFill>
                  <a:srgbClr val="000000"/>
                </a:solidFill>
                <a:effectLst/>
                <a:uLnTx/>
                <a:uFillTx/>
                <a:latin typeface="Arial" pitchFamily="34"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2000" b="1" i="0" u="none" strike="noStrike" kern="0" cap="none" spc="0" normalizeH="0" noProof="0" dirty="0" err="1" smtClean="0">
                <a:ln>
                  <a:noFill/>
                </a:ln>
                <a:solidFill>
                  <a:srgbClr val="000000"/>
                </a:solidFill>
                <a:effectLst/>
                <a:uLnTx/>
                <a:uFillTx/>
                <a:latin typeface="Arial" pitchFamily="34" charset="0"/>
              </a:rPr>
              <a:t>samband</a:t>
            </a:r>
            <a:endParaRPr kumimoji="0" lang="de-DE" altLang="de-DE" sz="2000" b="1" i="0" u="none" strike="noStrike" kern="0" cap="none" spc="0" normalizeH="0" baseline="0" noProof="0" dirty="0" smtClean="0">
              <a:ln>
                <a:noFill/>
              </a:ln>
              <a:solidFill>
                <a:srgbClr val="000000"/>
              </a:solidFill>
              <a:effectLst/>
              <a:uLnTx/>
              <a:uFillTx/>
              <a:latin typeface="Arial" pitchFamily="34" charset="0"/>
            </a:endParaRPr>
          </a:p>
        </p:txBody>
      </p:sp>
      <p:sp>
        <p:nvSpPr>
          <p:cNvPr id="34" name="Textfeld 21"/>
          <p:cNvSpPr txBox="1">
            <a:spLocks noChangeArrowheads="1"/>
          </p:cNvSpPr>
          <p:nvPr/>
        </p:nvSpPr>
        <p:spPr bwMode="auto">
          <a:xfrm>
            <a:off x="4986382" y="1792288"/>
            <a:ext cx="1579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2000" b="1" i="0" u="none" strike="noStrike" kern="0" cap="none" spc="0" normalizeH="0" baseline="0" noProof="0" dirty="0" err="1" smtClean="0">
                <a:ln>
                  <a:noFill/>
                </a:ln>
                <a:solidFill>
                  <a:srgbClr val="000000"/>
                </a:solidFill>
                <a:effectLst/>
                <a:uLnTx/>
                <a:uFillTx/>
                <a:latin typeface="Arial" pitchFamily="34" charset="0"/>
              </a:rPr>
              <a:t>Ömsesidigt</a:t>
            </a:r>
            <a:r>
              <a:rPr kumimoji="0" lang="de-DE" altLang="de-DE" sz="2000" b="1" i="0" u="none" strike="noStrike" kern="0" cap="none" spc="0" normalizeH="0" baseline="0" noProof="0" dirty="0" smtClean="0">
                <a:ln>
                  <a:noFill/>
                </a:ln>
                <a:solidFill>
                  <a:srgbClr val="000000"/>
                </a:solidFill>
                <a:effectLst/>
                <a:uLnTx/>
                <a:uFillTx/>
                <a:latin typeface="Arial" pitchFamily="34" charset="0"/>
              </a:rPr>
              <a:t/>
            </a:r>
            <a:br>
              <a:rPr kumimoji="0" lang="de-DE" altLang="de-DE" sz="2000" b="1" i="0" u="none" strike="noStrike" kern="0" cap="none" spc="0" normalizeH="0" baseline="0" noProof="0" dirty="0" smtClean="0">
                <a:ln>
                  <a:noFill/>
                </a:ln>
                <a:solidFill>
                  <a:srgbClr val="000000"/>
                </a:solidFill>
                <a:effectLst/>
                <a:uLnTx/>
                <a:uFillTx/>
                <a:latin typeface="Arial" pitchFamily="34" charset="0"/>
              </a:rPr>
            </a:br>
            <a:r>
              <a:rPr kumimoji="0" lang="de-DE" altLang="de-DE" sz="2000" b="1" i="0" u="none" strike="noStrike" kern="0" cap="none" spc="0" normalizeH="0" baseline="0" noProof="0" dirty="0" err="1" smtClean="0">
                <a:ln>
                  <a:noFill/>
                </a:ln>
                <a:solidFill>
                  <a:srgbClr val="000000"/>
                </a:solidFill>
                <a:effectLst/>
                <a:uLnTx/>
                <a:uFillTx/>
                <a:latin typeface="Arial" pitchFamily="34" charset="0"/>
              </a:rPr>
              <a:t>behjälpliga</a:t>
            </a:r>
            <a:endParaRPr kumimoji="0" lang="de-DE" altLang="de-DE" sz="2000" b="1" i="0" u="none" strike="noStrike" kern="0" cap="none" spc="0" normalizeH="0" baseline="0" noProof="0" dirty="0" smtClean="0">
              <a:ln>
                <a:noFill/>
              </a:ln>
              <a:solidFill>
                <a:srgbClr val="000000"/>
              </a:solidFill>
              <a:effectLst/>
              <a:uLnTx/>
              <a:uFillTx/>
              <a:latin typeface="Arial" pitchFamily="34" charset="0"/>
            </a:endParaRPr>
          </a:p>
        </p:txBody>
      </p:sp>
      <p:sp>
        <p:nvSpPr>
          <p:cNvPr id="35" name="Textfeld 23"/>
          <p:cNvSpPr txBox="1">
            <a:spLocks noChangeArrowheads="1"/>
          </p:cNvSpPr>
          <p:nvPr/>
        </p:nvSpPr>
        <p:spPr bwMode="auto">
          <a:xfrm>
            <a:off x="7296121" y="1792288"/>
            <a:ext cx="9380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2000" b="1" i="0" u="none" strike="noStrike" kern="0" cap="none" spc="0" normalizeH="0" baseline="0" noProof="0" dirty="0" smtClean="0">
                <a:ln>
                  <a:noFill/>
                </a:ln>
                <a:solidFill>
                  <a:srgbClr val="000000"/>
                </a:solidFill>
                <a:effectLst/>
                <a:uLnTx/>
                <a:uFillTx/>
                <a:latin typeface="Arial" pitchFamily="34" charset="0"/>
              </a:rPr>
              <a:t>Icke </a:t>
            </a:r>
          </a:p>
          <a:p>
            <a:pPr marL="0" marR="0" lvl="0" indent="0" algn="ctr" defTabSz="914400" eaLnBrk="1" fontAlgn="base" latinLnBrk="0" hangingPunct="1">
              <a:lnSpc>
                <a:spcPct val="100000"/>
              </a:lnSpc>
              <a:spcBef>
                <a:spcPct val="0"/>
              </a:spcBef>
              <a:spcAft>
                <a:spcPct val="0"/>
              </a:spcAft>
              <a:buClrTx/>
              <a:buSzTx/>
              <a:buFontTx/>
              <a:buNone/>
              <a:tabLst/>
              <a:defRPr/>
            </a:pPr>
            <a:r>
              <a:rPr lang="de-DE" altLang="de-DE" b="1" kern="0" dirty="0" err="1" smtClean="0">
                <a:solidFill>
                  <a:srgbClr val="000000"/>
                </a:solidFill>
              </a:rPr>
              <a:t>linjära</a:t>
            </a:r>
            <a:endParaRPr kumimoji="0" lang="de-DE" altLang="de-DE" sz="2000" b="1" i="0" u="none" strike="noStrike" kern="0" cap="none" spc="0" normalizeH="0" baseline="0" noProof="0" dirty="0" smtClean="0">
              <a:ln>
                <a:noFill/>
              </a:ln>
              <a:solidFill>
                <a:srgbClr val="000000"/>
              </a:solidFill>
              <a:effectLst/>
              <a:uLnTx/>
              <a:uFillTx/>
              <a:latin typeface="Arial" pitchFamily="34" charset="0"/>
            </a:endParaRPr>
          </a:p>
        </p:txBody>
      </p:sp>
      <p:sp>
        <p:nvSpPr>
          <p:cNvPr id="36" name="Rechteck 24"/>
          <p:cNvSpPr>
            <a:spLocks noChangeArrowheads="1"/>
          </p:cNvSpPr>
          <p:nvPr/>
        </p:nvSpPr>
        <p:spPr bwMode="auto">
          <a:xfrm>
            <a:off x="311242" y="541326"/>
            <a:ext cx="7848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de-DE" sz="2200" b="1" i="0" u="none" strike="noStrike" kern="0" cap="none" spc="0" normalizeH="0" baseline="0" noProof="0" dirty="0" err="1" smtClean="0">
                <a:ln>
                  <a:noFill/>
                </a:ln>
                <a:solidFill>
                  <a:srgbClr val="000000"/>
                </a:solidFill>
                <a:effectLst/>
                <a:uLnTx/>
                <a:uFillTx/>
                <a:latin typeface="Arial" pitchFamily="34" charset="0"/>
              </a:rPr>
              <a:t>Schematisk</a:t>
            </a:r>
            <a:r>
              <a:rPr kumimoji="0" lang="en-US" altLang="de-DE" sz="2200" b="1" i="0" u="none" strike="noStrike" kern="0" cap="none" spc="0" normalizeH="0" baseline="0" noProof="0" dirty="0" smtClean="0">
                <a:ln>
                  <a:noFill/>
                </a:ln>
                <a:solidFill>
                  <a:srgbClr val="000000"/>
                </a:solidFill>
                <a:effectLst/>
                <a:uLnTx/>
                <a:uFillTx/>
                <a:latin typeface="Arial" pitchFamily="34" charset="0"/>
              </a:rPr>
              <a:t> </a:t>
            </a:r>
            <a:r>
              <a:rPr kumimoji="0" lang="en-US" altLang="de-DE" sz="2200" b="1" i="0" u="none" strike="noStrike" kern="0" cap="none" spc="0" normalizeH="0" baseline="0" noProof="0" dirty="0" err="1" smtClean="0">
                <a:ln>
                  <a:noFill/>
                </a:ln>
                <a:solidFill>
                  <a:srgbClr val="000000"/>
                </a:solidFill>
                <a:effectLst/>
                <a:uLnTx/>
                <a:uFillTx/>
                <a:latin typeface="Arial" pitchFamily="34" charset="0"/>
              </a:rPr>
              <a:t>bild</a:t>
            </a:r>
            <a:r>
              <a:rPr kumimoji="0" lang="en-US" altLang="de-DE" sz="2200" b="1" i="0" u="none" strike="noStrike" kern="0" cap="none" spc="0" normalizeH="0" baseline="0" noProof="0" dirty="0" smtClean="0">
                <a:ln>
                  <a:noFill/>
                </a:ln>
                <a:solidFill>
                  <a:srgbClr val="000000"/>
                </a:solidFill>
                <a:effectLst/>
                <a:uLnTx/>
                <a:uFillTx/>
                <a:latin typeface="Arial" pitchFamily="34" charset="0"/>
              </a:rPr>
              <a:t> </a:t>
            </a:r>
            <a:r>
              <a:rPr kumimoji="0" lang="en-US" altLang="de-DE" sz="2200" b="1" i="0" u="none" strike="noStrike" kern="0" cap="none" spc="0" normalizeH="0" baseline="0" noProof="0" dirty="0" err="1" smtClean="0">
                <a:ln>
                  <a:noFill/>
                </a:ln>
                <a:solidFill>
                  <a:srgbClr val="000000"/>
                </a:solidFill>
                <a:effectLst/>
                <a:uLnTx/>
                <a:uFillTx/>
                <a:latin typeface="Arial" pitchFamily="34" charset="0"/>
              </a:rPr>
              <a:t>av</a:t>
            </a:r>
            <a:r>
              <a:rPr kumimoji="0" lang="en-US" altLang="de-DE" sz="2200" b="1" i="0" u="none" strike="noStrike" kern="0" cap="none" spc="0" normalizeH="0" baseline="0" noProof="0" dirty="0" smtClean="0">
                <a:ln>
                  <a:noFill/>
                </a:ln>
                <a:solidFill>
                  <a:srgbClr val="000000"/>
                </a:solidFill>
                <a:effectLst/>
                <a:uLnTx/>
                <a:uFillTx/>
                <a:latin typeface="Arial" pitchFamily="34" charset="0"/>
              </a:rPr>
              <a:t> </a:t>
            </a:r>
            <a:r>
              <a:rPr kumimoji="0" lang="en-US" altLang="de-DE" sz="2200" b="1" i="0" u="none" strike="noStrike" kern="0" cap="none" spc="0" normalizeH="0" baseline="0" noProof="0" dirty="0" err="1" smtClean="0">
                <a:ln>
                  <a:noFill/>
                </a:ln>
                <a:solidFill>
                  <a:srgbClr val="000000"/>
                </a:solidFill>
                <a:effectLst/>
                <a:uLnTx/>
                <a:uFillTx/>
                <a:latin typeface="Arial" pitchFamily="34" charset="0"/>
              </a:rPr>
              <a:t>olika</a:t>
            </a:r>
            <a:r>
              <a:rPr kumimoji="0" lang="en-US" altLang="de-DE" sz="2200" b="1" i="0" u="none" strike="noStrike" kern="0" cap="none" spc="0" normalizeH="0" baseline="0" noProof="0" dirty="0" smtClean="0">
                <a:ln>
                  <a:noFill/>
                </a:ln>
                <a:solidFill>
                  <a:srgbClr val="000000"/>
                </a:solidFill>
                <a:effectLst/>
                <a:uLnTx/>
                <a:uFillTx/>
                <a:latin typeface="Arial" pitchFamily="34" charset="0"/>
              </a:rPr>
              <a:t> </a:t>
            </a:r>
            <a:r>
              <a:rPr kumimoji="0" lang="en-US" altLang="de-DE" sz="2200" b="1" i="0" u="none" strike="noStrike" kern="0" cap="none" spc="0" normalizeH="0" baseline="0" noProof="0" dirty="0" err="1" smtClean="0">
                <a:ln>
                  <a:noFill/>
                </a:ln>
                <a:solidFill>
                  <a:srgbClr val="000000"/>
                </a:solidFill>
                <a:effectLst/>
                <a:uLnTx/>
                <a:uFillTx/>
                <a:latin typeface="Arial" pitchFamily="34" charset="0"/>
              </a:rPr>
              <a:t>typer</a:t>
            </a:r>
            <a:r>
              <a:rPr kumimoji="0" lang="en-US" altLang="de-DE" sz="2200" b="1" i="0" u="none" strike="noStrike" kern="0" cap="none" spc="0" normalizeH="0" baseline="0" noProof="0" dirty="0" smtClean="0">
                <a:ln>
                  <a:noFill/>
                </a:ln>
                <a:solidFill>
                  <a:srgbClr val="000000"/>
                </a:solidFill>
                <a:effectLst/>
                <a:uLnTx/>
                <a:uFillTx/>
                <a:latin typeface="Arial" pitchFamily="34" charset="0"/>
              </a:rPr>
              <a:t> </a:t>
            </a:r>
            <a:r>
              <a:rPr kumimoji="0" lang="en-US" altLang="de-DE" sz="2200" b="1" i="0" u="none" strike="noStrike" kern="0" cap="none" spc="0" normalizeH="0" baseline="0" noProof="0" dirty="0" err="1" smtClean="0">
                <a:ln>
                  <a:noFill/>
                </a:ln>
                <a:solidFill>
                  <a:srgbClr val="000000"/>
                </a:solidFill>
                <a:effectLst/>
                <a:uLnTx/>
                <a:uFillTx/>
                <a:latin typeface="Arial" pitchFamily="34" charset="0"/>
              </a:rPr>
              <a:t>av</a:t>
            </a:r>
            <a:r>
              <a:rPr kumimoji="0" lang="en-US" altLang="de-DE" sz="2200" b="1" i="0" u="none" strike="noStrike" kern="0" cap="none" spc="0" normalizeH="0" baseline="0" noProof="0" dirty="0" smtClean="0">
                <a:ln>
                  <a:noFill/>
                </a:ln>
                <a:solidFill>
                  <a:srgbClr val="000000"/>
                </a:solidFill>
                <a:effectLst/>
                <a:uLnTx/>
                <a:uFillTx/>
                <a:latin typeface="Arial" pitchFamily="34" charset="0"/>
              </a:rPr>
              <a:t> </a:t>
            </a:r>
            <a:r>
              <a:rPr kumimoji="0" lang="en-US" altLang="de-DE" sz="2200" b="1" i="0" u="none" strike="noStrike" kern="0" cap="none" spc="0" normalizeH="0" baseline="0" noProof="0" dirty="0" err="1" smtClean="0">
                <a:ln>
                  <a:noFill/>
                </a:ln>
                <a:solidFill>
                  <a:srgbClr val="000000"/>
                </a:solidFill>
                <a:effectLst/>
                <a:uLnTx/>
                <a:uFillTx/>
                <a:latin typeface="Arial" pitchFamily="34" charset="0"/>
              </a:rPr>
              <a:t>funktionella</a:t>
            </a:r>
            <a:r>
              <a:rPr kumimoji="0" lang="en-US" altLang="de-DE" sz="2200" b="1" i="0" u="none" strike="noStrike" kern="0" cap="none" spc="0" normalizeH="0" baseline="0" noProof="0" dirty="0" smtClean="0">
                <a:ln>
                  <a:noFill/>
                </a:ln>
                <a:solidFill>
                  <a:srgbClr val="000000"/>
                </a:solidFill>
                <a:effectLst/>
                <a:uLnTx/>
                <a:uFillTx/>
                <a:latin typeface="Arial" pitchFamily="34" charset="0"/>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de-DE" sz="2200" b="1" i="0" u="none" strike="noStrike" kern="0" cap="none" spc="0" normalizeH="0" baseline="0" noProof="0" dirty="0" err="1" smtClean="0">
                <a:ln>
                  <a:noFill/>
                </a:ln>
                <a:solidFill>
                  <a:srgbClr val="000000"/>
                </a:solidFill>
                <a:effectLst/>
                <a:uLnTx/>
                <a:uFillTx/>
                <a:latin typeface="Arial" pitchFamily="34" charset="0"/>
              </a:rPr>
              <a:t>samband</a:t>
            </a:r>
            <a:r>
              <a:rPr kumimoji="0" lang="en-US" altLang="de-DE" sz="2200" b="1" i="0" u="none" strike="noStrike" kern="0" cap="none" spc="0" normalizeH="0" baseline="0" noProof="0" dirty="0" smtClean="0">
                <a:ln>
                  <a:noFill/>
                </a:ln>
                <a:solidFill>
                  <a:srgbClr val="000000"/>
                </a:solidFill>
                <a:effectLst/>
                <a:uLnTx/>
                <a:uFillTx/>
                <a:latin typeface="Arial" pitchFamily="34" charset="0"/>
              </a:rPr>
              <a:t> </a:t>
            </a:r>
            <a:r>
              <a:rPr kumimoji="0" lang="en-US" altLang="de-DE" sz="2200" b="1" i="0" u="none" strike="noStrike" kern="0" cap="none" spc="0" normalizeH="0" baseline="0" noProof="0" dirty="0" err="1" smtClean="0">
                <a:ln>
                  <a:noFill/>
                </a:ln>
                <a:solidFill>
                  <a:srgbClr val="000000"/>
                </a:solidFill>
                <a:effectLst/>
                <a:uLnTx/>
                <a:uFillTx/>
                <a:latin typeface="Arial" pitchFamily="34" charset="0"/>
              </a:rPr>
              <a:t>mellan</a:t>
            </a:r>
            <a:r>
              <a:rPr kumimoji="0" lang="en-US" altLang="de-DE" sz="2200" b="1" i="0" u="none" strike="noStrike" kern="0" cap="none" spc="0" normalizeH="0" baseline="0" noProof="0" dirty="0" smtClean="0">
                <a:ln>
                  <a:noFill/>
                </a:ln>
                <a:solidFill>
                  <a:srgbClr val="000000"/>
                </a:solidFill>
                <a:effectLst/>
                <a:uLnTx/>
                <a:uFillTx/>
                <a:latin typeface="Arial" pitchFamily="34" charset="0"/>
              </a:rPr>
              <a:t> </a:t>
            </a:r>
            <a:r>
              <a:rPr kumimoji="0" lang="en-US" altLang="de-DE" sz="2200" b="1" i="0" u="none" strike="noStrike" kern="0" cap="none" spc="0" normalizeH="0" baseline="0" noProof="0" dirty="0" err="1" smtClean="0">
                <a:ln>
                  <a:noFill/>
                </a:ln>
                <a:solidFill>
                  <a:srgbClr val="000000"/>
                </a:solidFill>
                <a:effectLst/>
                <a:uLnTx/>
                <a:uFillTx/>
                <a:latin typeface="Arial" pitchFamily="34" charset="0"/>
              </a:rPr>
              <a:t>två</a:t>
            </a:r>
            <a:r>
              <a:rPr kumimoji="0" lang="en-US" altLang="de-DE" sz="2200" b="1" i="0" u="none" strike="noStrike" kern="0" cap="none" spc="0" normalizeH="0" baseline="0" noProof="0" dirty="0" smtClean="0">
                <a:ln>
                  <a:noFill/>
                </a:ln>
                <a:solidFill>
                  <a:srgbClr val="000000"/>
                </a:solidFill>
                <a:effectLst/>
                <a:uLnTx/>
                <a:uFillTx/>
                <a:latin typeface="Arial" pitchFamily="34" charset="0"/>
              </a:rPr>
              <a:t> </a:t>
            </a:r>
            <a:r>
              <a:rPr kumimoji="0" lang="en-US" altLang="de-DE" sz="2200" b="1" i="0" u="none" strike="noStrike" kern="0" cap="none" spc="0" normalizeH="0" baseline="0" noProof="0" dirty="0" err="1" smtClean="0">
                <a:ln>
                  <a:noFill/>
                </a:ln>
                <a:solidFill>
                  <a:srgbClr val="000000"/>
                </a:solidFill>
                <a:effectLst/>
                <a:uLnTx/>
                <a:uFillTx/>
                <a:latin typeface="Arial" pitchFamily="34" charset="0"/>
              </a:rPr>
              <a:t>ekosystemtjänster</a:t>
            </a:r>
            <a:endParaRPr kumimoji="0" lang="en-US" altLang="de-DE" sz="2200" b="0" i="0" u="none" strike="noStrike" kern="0" cap="none" spc="0" normalizeH="0" baseline="0" noProof="0" dirty="0" smtClean="0">
              <a:ln>
                <a:noFill/>
              </a:ln>
              <a:solidFill>
                <a:srgbClr val="000000"/>
              </a:solidFill>
              <a:effectLst/>
              <a:uLnTx/>
              <a:uFillTx/>
              <a:latin typeface="Arial" pitchFamily="34" charset="0"/>
            </a:endParaRPr>
          </a:p>
        </p:txBody>
      </p:sp>
      <p:sp>
        <p:nvSpPr>
          <p:cNvPr id="37" name="Rechteck 36"/>
          <p:cNvSpPr/>
          <p:nvPr/>
        </p:nvSpPr>
        <p:spPr>
          <a:xfrm>
            <a:off x="927147" y="5437188"/>
            <a:ext cx="7821566" cy="584775"/>
          </a:xfrm>
          <a:prstGeom prst="rect">
            <a:avLst/>
          </a:prstGeom>
        </p:spPr>
        <p:txBody>
          <a:bodyPr wrap="square">
            <a:spAutoFit/>
          </a:bodyPr>
          <a:lstStyle/>
          <a:p>
            <a:pPr fontAlgn="base">
              <a:spcBef>
                <a:spcPct val="0"/>
              </a:spcBef>
              <a:spcAft>
                <a:spcPct val="0"/>
              </a:spcAft>
              <a:defRPr/>
            </a:pPr>
            <a:r>
              <a:rPr lang="en-US" altLang="de-DE" sz="1600" dirty="0" err="1" smtClean="0">
                <a:solidFill>
                  <a:srgbClr val="000000"/>
                </a:solidFill>
                <a:latin typeface="Arial"/>
                <a:cs typeface="Times New Roman" pitchFamily="18" charset="0"/>
              </a:rPr>
              <a:t>Heldragen</a:t>
            </a:r>
            <a:r>
              <a:rPr lang="en-US" altLang="de-DE" sz="1600" dirty="0" smtClean="0">
                <a:solidFill>
                  <a:srgbClr val="000000"/>
                </a:solidFill>
                <a:latin typeface="Arial"/>
                <a:cs typeface="Times New Roman" pitchFamily="18" charset="0"/>
              </a:rPr>
              <a:t> </a:t>
            </a:r>
            <a:r>
              <a:rPr lang="en-US" altLang="de-DE" sz="1600" dirty="0" err="1" smtClean="0">
                <a:solidFill>
                  <a:srgbClr val="000000"/>
                </a:solidFill>
                <a:latin typeface="Arial"/>
                <a:cs typeface="Times New Roman" pitchFamily="18" charset="0"/>
              </a:rPr>
              <a:t>linje</a:t>
            </a:r>
            <a:r>
              <a:rPr lang="en-US" altLang="de-DE" sz="1600" dirty="0" smtClean="0">
                <a:solidFill>
                  <a:srgbClr val="000000"/>
                </a:solidFill>
                <a:latin typeface="Arial"/>
                <a:cs typeface="Times New Roman" pitchFamily="18" charset="0"/>
              </a:rPr>
              <a:t>: </a:t>
            </a:r>
            <a:r>
              <a:rPr lang="en-US" altLang="de-DE" sz="1600" dirty="0" err="1" smtClean="0">
                <a:solidFill>
                  <a:srgbClr val="000000"/>
                </a:solidFill>
                <a:latin typeface="Arial"/>
                <a:cs typeface="Times New Roman" pitchFamily="18" charset="0"/>
              </a:rPr>
              <a:t>nuvarande</a:t>
            </a:r>
            <a:r>
              <a:rPr lang="en-US" altLang="de-DE" sz="1600" dirty="0" smtClean="0">
                <a:solidFill>
                  <a:srgbClr val="000000"/>
                </a:solidFill>
                <a:latin typeface="Arial"/>
                <a:cs typeface="Times New Roman" pitchFamily="18" charset="0"/>
              </a:rPr>
              <a:t> status, </a:t>
            </a:r>
            <a:r>
              <a:rPr lang="en-US" altLang="de-DE" sz="1600" dirty="0" err="1" smtClean="0">
                <a:solidFill>
                  <a:srgbClr val="000000"/>
                </a:solidFill>
                <a:latin typeface="Arial"/>
                <a:cs typeface="Times New Roman" pitchFamily="18" charset="0"/>
              </a:rPr>
              <a:t>streckad</a:t>
            </a:r>
            <a:r>
              <a:rPr lang="en-US" altLang="de-DE" sz="1600" dirty="0" smtClean="0">
                <a:solidFill>
                  <a:srgbClr val="000000"/>
                </a:solidFill>
                <a:latin typeface="Arial"/>
                <a:cs typeface="Times New Roman" pitchFamily="18" charset="0"/>
              </a:rPr>
              <a:t> </a:t>
            </a:r>
            <a:r>
              <a:rPr lang="en-US" altLang="de-DE" sz="1600" dirty="0" err="1" smtClean="0">
                <a:solidFill>
                  <a:srgbClr val="000000"/>
                </a:solidFill>
                <a:latin typeface="Arial"/>
                <a:cs typeface="Times New Roman" pitchFamily="18" charset="0"/>
              </a:rPr>
              <a:t>linje</a:t>
            </a:r>
            <a:r>
              <a:rPr lang="en-US" altLang="de-DE" sz="1600" dirty="0" smtClean="0">
                <a:solidFill>
                  <a:srgbClr val="000000"/>
                </a:solidFill>
                <a:latin typeface="Arial"/>
                <a:cs typeface="Times New Roman" pitchFamily="18" charset="0"/>
              </a:rPr>
              <a:t>: </a:t>
            </a:r>
            <a:r>
              <a:rPr lang="en-US" altLang="de-DE" sz="1600" dirty="0" err="1" smtClean="0">
                <a:solidFill>
                  <a:srgbClr val="000000"/>
                </a:solidFill>
                <a:latin typeface="Arial"/>
                <a:cs typeface="Times New Roman" pitchFamily="18" charset="0"/>
              </a:rPr>
              <a:t>förändrat</a:t>
            </a:r>
            <a:r>
              <a:rPr lang="en-US" altLang="de-DE" sz="1600" dirty="0" smtClean="0">
                <a:solidFill>
                  <a:srgbClr val="000000"/>
                </a:solidFill>
                <a:latin typeface="Arial"/>
                <a:cs typeface="Times New Roman" pitchFamily="18" charset="0"/>
              </a:rPr>
              <a:t> </a:t>
            </a:r>
            <a:r>
              <a:rPr lang="en-US" altLang="de-DE" sz="1600" dirty="0" err="1" smtClean="0">
                <a:solidFill>
                  <a:srgbClr val="000000"/>
                </a:solidFill>
                <a:latin typeface="Arial"/>
                <a:cs typeface="Times New Roman" pitchFamily="18" charset="0"/>
              </a:rPr>
              <a:t>samband</a:t>
            </a:r>
            <a:r>
              <a:rPr lang="en-US" altLang="de-DE" sz="1600" dirty="0" smtClean="0">
                <a:solidFill>
                  <a:srgbClr val="000000"/>
                </a:solidFill>
                <a:latin typeface="Arial"/>
                <a:cs typeface="Times New Roman" pitchFamily="18" charset="0"/>
              </a:rPr>
              <a:t>, </a:t>
            </a:r>
            <a:r>
              <a:rPr lang="en-US" altLang="de-DE" sz="1600" dirty="0" err="1" smtClean="0">
                <a:solidFill>
                  <a:srgbClr val="000000"/>
                </a:solidFill>
                <a:latin typeface="Arial"/>
                <a:cs typeface="Times New Roman" pitchFamily="18" charset="0"/>
              </a:rPr>
              <a:t>t.ex</a:t>
            </a:r>
            <a:r>
              <a:rPr lang="en-US" altLang="de-DE" sz="1600" dirty="0" smtClean="0">
                <a:solidFill>
                  <a:srgbClr val="000000"/>
                </a:solidFill>
                <a:latin typeface="Arial"/>
                <a:cs typeface="Times New Roman" pitchFamily="18" charset="0"/>
              </a:rPr>
              <a:t>. </a:t>
            </a:r>
            <a:r>
              <a:rPr lang="en-US" altLang="de-DE" sz="1600" dirty="0" err="1" smtClean="0">
                <a:solidFill>
                  <a:srgbClr val="000000"/>
                </a:solidFill>
                <a:latin typeface="Arial"/>
                <a:cs typeface="Times New Roman" pitchFamily="18" charset="0"/>
              </a:rPr>
              <a:t>genom</a:t>
            </a:r>
            <a:r>
              <a:rPr lang="en-US" altLang="de-DE" sz="1600" dirty="0" smtClean="0">
                <a:solidFill>
                  <a:srgbClr val="000000"/>
                </a:solidFill>
                <a:latin typeface="Arial"/>
                <a:cs typeface="Times New Roman" pitchFamily="18" charset="0"/>
              </a:rPr>
              <a:t> </a:t>
            </a:r>
            <a:r>
              <a:rPr lang="en-US" altLang="de-DE" sz="1600" dirty="0" err="1" smtClean="0">
                <a:solidFill>
                  <a:srgbClr val="000000"/>
                </a:solidFill>
                <a:latin typeface="Arial"/>
                <a:cs typeface="Times New Roman" pitchFamily="18" charset="0"/>
              </a:rPr>
              <a:t>förbättrad</a:t>
            </a:r>
            <a:r>
              <a:rPr lang="en-US" altLang="de-DE" sz="1600" dirty="0" smtClean="0">
                <a:solidFill>
                  <a:srgbClr val="000000"/>
                </a:solidFill>
                <a:latin typeface="Arial"/>
                <a:cs typeface="Times New Roman" pitchFamily="18" charset="0"/>
              </a:rPr>
              <a:t> </a:t>
            </a:r>
            <a:r>
              <a:rPr lang="en-US" altLang="de-DE" sz="1600" dirty="0" err="1" smtClean="0">
                <a:solidFill>
                  <a:srgbClr val="000000"/>
                </a:solidFill>
                <a:latin typeface="Arial"/>
                <a:cs typeface="Times New Roman" pitchFamily="18" charset="0"/>
              </a:rPr>
              <a:t>skötsel</a:t>
            </a:r>
            <a:r>
              <a:rPr lang="en-US" altLang="de-DE" sz="1600" dirty="0" smtClean="0">
                <a:solidFill>
                  <a:srgbClr val="000000"/>
                </a:solidFill>
                <a:latin typeface="Arial"/>
                <a:cs typeface="Times New Roman" pitchFamily="18" charset="0"/>
              </a:rPr>
              <a:t>, med </a:t>
            </a:r>
            <a:r>
              <a:rPr lang="en-US" altLang="de-DE" sz="1600" dirty="0" err="1" smtClean="0">
                <a:solidFill>
                  <a:srgbClr val="000000"/>
                </a:solidFill>
                <a:latin typeface="Arial"/>
                <a:cs typeface="Times New Roman" pitchFamily="18" charset="0"/>
              </a:rPr>
              <a:t>ökad</a:t>
            </a:r>
            <a:r>
              <a:rPr lang="en-US" altLang="de-DE" sz="1600" dirty="0" smtClean="0">
                <a:solidFill>
                  <a:srgbClr val="000000"/>
                </a:solidFill>
                <a:latin typeface="Arial"/>
                <a:cs typeface="Times New Roman" pitchFamily="18" charset="0"/>
              </a:rPr>
              <a:t> total service</a:t>
            </a:r>
            <a:endParaRPr lang="de-DE" sz="1600" dirty="0">
              <a:solidFill>
                <a:srgbClr val="000000"/>
              </a:solidFill>
              <a:latin typeface="Arial"/>
            </a:endParaRPr>
          </a:p>
        </p:txBody>
      </p:sp>
      <p:sp>
        <p:nvSpPr>
          <p:cNvPr id="38" name="Text Box 6"/>
          <p:cNvSpPr txBox="1">
            <a:spLocks noChangeArrowheads="1"/>
          </p:cNvSpPr>
          <p:nvPr/>
        </p:nvSpPr>
        <p:spPr bwMode="auto">
          <a:xfrm>
            <a:off x="2991545" y="6237312"/>
            <a:ext cx="62609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800" dirty="0" smtClean="0">
                <a:latin typeface="Arial" pitchFamily="34" charset="0"/>
                <a:cs typeface="Arial" pitchFamily="34" charset="0"/>
              </a:rPr>
              <a:t>(</a:t>
            </a:r>
            <a:r>
              <a:rPr lang="de-DE" altLang="de-DE" sz="1800" dirty="0" err="1" smtClean="0">
                <a:latin typeface="Arial" pitchFamily="34" charset="0"/>
                <a:cs typeface="Arial" pitchFamily="34" charset="0"/>
              </a:rPr>
              <a:t>Isselstein</a:t>
            </a:r>
            <a:r>
              <a:rPr lang="de-DE" altLang="de-DE" sz="1800" dirty="0" smtClean="0">
                <a:latin typeface="Arial" pitchFamily="34" charset="0"/>
                <a:cs typeface="Arial" pitchFamily="34" charset="0"/>
              </a:rPr>
              <a:t> &amp; Kayser 2014: </a:t>
            </a:r>
            <a:r>
              <a:rPr lang="de-DE" altLang="de-DE" sz="1800" dirty="0" err="1" smtClean="0">
                <a:latin typeface="Arial" pitchFamily="34" charset="0"/>
                <a:cs typeface="Arial" pitchFamily="34" charset="0"/>
              </a:rPr>
              <a:t>Grassl.Sci.Eur</a:t>
            </a:r>
            <a:r>
              <a:rPr lang="de-DE" altLang="de-DE" sz="1800" dirty="0" smtClean="0">
                <a:latin typeface="Arial" pitchFamily="34" charset="0"/>
                <a:cs typeface="Arial" pitchFamily="34" charset="0"/>
              </a:rPr>
              <a:t>. 19, 199-214)</a:t>
            </a:r>
            <a:endParaRPr lang="de-DE" altLang="de-DE" sz="1800" dirty="0">
              <a:latin typeface="Arial" pitchFamily="34" charset="0"/>
              <a:cs typeface="Arial" pitchFamily="34" charset="0"/>
            </a:endParaRPr>
          </a:p>
        </p:txBody>
      </p:sp>
    </p:spTree>
    <p:extLst>
      <p:ext uri="{BB962C8B-B14F-4D97-AF65-F5344CB8AC3E}">
        <p14:creationId xmlns:p14="http://schemas.microsoft.com/office/powerpoint/2010/main" val="4205497725"/>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Aft>
                <a:spcPct val="20000"/>
              </a:spcAft>
              <a:buFontTx/>
              <a:buNone/>
            </a:pPr>
            <a:r>
              <a:rPr lang="en-US" altLang="de-DE" sz="2400" b="1" u="sng" dirty="0" err="1" smtClean="0">
                <a:solidFill>
                  <a:srgbClr val="000000"/>
                </a:solidFill>
                <a:cs typeface="Times New Roman" pitchFamily="18" charset="0"/>
              </a:rPr>
              <a:t>Ekosystemtjänster</a:t>
            </a:r>
            <a:r>
              <a:rPr lang="en-US" altLang="de-DE" sz="2400" b="1" u="sng" dirty="0" smtClean="0">
                <a:solidFill>
                  <a:srgbClr val="000000"/>
                </a:solidFill>
                <a:cs typeface="Times New Roman" pitchFamily="18" charset="0"/>
              </a:rPr>
              <a:t> </a:t>
            </a:r>
            <a:r>
              <a:rPr lang="en-US" altLang="de-DE" sz="2400" b="1" u="sng" dirty="0" err="1" smtClean="0">
                <a:solidFill>
                  <a:srgbClr val="000000"/>
                </a:solidFill>
                <a:cs typeface="Times New Roman" pitchFamily="18" charset="0"/>
              </a:rPr>
              <a:t>från</a:t>
            </a:r>
            <a:r>
              <a:rPr lang="en-US" altLang="de-DE" sz="2400" b="1" u="sng" dirty="0" smtClean="0">
                <a:solidFill>
                  <a:srgbClr val="000000"/>
                </a:solidFill>
                <a:cs typeface="Times New Roman" pitchFamily="18" charset="0"/>
              </a:rPr>
              <a:t> </a:t>
            </a:r>
            <a:r>
              <a:rPr lang="en-US" altLang="de-DE" sz="2400" b="1" u="sng" dirty="0" err="1" smtClean="0">
                <a:solidFill>
                  <a:srgbClr val="000000"/>
                </a:solidFill>
                <a:cs typeface="Times New Roman" pitchFamily="18" charset="0"/>
              </a:rPr>
              <a:t>vall</a:t>
            </a:r>
            <a:r>
              <a:rPr lang="en-US" altLang="de-DE" sz="2400" b="1" u="sng" dirty="0" smtClean="0">
                <a:solidFill>
                  <a:srgbClr val="000000"/>
                </a:solidFill>
                <a:cs typeface="Times New Roman" pitchFamily="18" charset="0"/>
              </a:rPr>
              <a:t> – </a:t>
            </a:r>
            <a:r>
              <a:rPr lang="en-US" altLang="de-DE" sz="2400" b="1" u="sng" dirty="0">
                <a:solidFill>
                  <a:srgbClr val="000000"/>
                </a:solidFill>
                <a:cs typeface="Times New Roman" pitchFamily="18" charset="0"/>
              </a:rPr>
              <a:t>‘The big five</a:t>
            </a:r>
            <a:r>
              <a:rPr lang="en-US" altLang="de-DE" sz="2400" b="1" u="sng" dirty="0" smtClean="0">
                <a:solidFill>
                  <a:srgbClr val="000000"/>
                </a:solidFill>
                <a:cs typeface="Times New Roman" pitchFamily="18" charset="0"/>
              </a:rPr>
              <a:t>’</a:t>
            </a:r>
            <a:endParaRPr lang="en-US" altLang="de-DE" sz="2400" b="1" u="sng" dirty="0">
              <a:solidFill>
                <a:srgbClr val="000000"/>
              </a:solidFill>
              <a:cs typeface="Times New Roman" pitchFamily="18" charset="0"/>
            </a:endParaRPr>
          </a:p>
          <a:p>
            <a:pPr eaLnBrk="1" fontAlgn="base" hangingPunct="1">
              <a:spcAft>
                <a:spcPct val="20000"/>
              </a:spcAft>
              <a:buFontTx/>
              <a:buAutoNum type="arabicPeriod"/>
            </a:pPr>
            <a:r>
              <a:rPr lang="en-US" altLang="de-DE" sz="1800" b="1" dirty="0" err="1" smtClean="0">
                <a:solidFill>
                  <a:srgbClr val="000000"/>
                </a:solidFill>
                <a:cs typeface="Times New Roman" pitchFamily="18" charset="0"/>
              </a:rPr>
              <a:t>Produktion</a:t>
            </a:r>
            <a:endParaRPr lang="en-US" altLang="de-DE" sz="1800" b="1" dirty="0">
              <a:solidFill>
                <a:srgbClr val="000000"/>
              </a:solidFill>
              <a:cs typeface="Times New Roman" pitchFamily="18" charset="0"/>
            </a:endParaRPr>
          </a:p>
          <a:p>
            <a:pPr eaLnBrk="1" fontAlgn="base" hangingPunct="1">
              <a:spcAft>
                <a:spcPct val="20000"/>
              </a:spcAft>
              <a:buFontTx/>
              <a:buAutoNum type="arabicPeriod"/>
            </a:pPr>
            <a:r>
              <a:rPr lang="en-US" altLang="de-DE" sz="1800" b="1" dirty="0" err="1" smtClean="0">
                <a:solidFill>
                  <a:srgbClr val="000000"/>
                </a:solidFill>
                <a:cs typeface="Times New Roman" pitchFamily="18" charset="0"/>
              </a:rPr>
              <a:t>Biologisk</a:t>
            </a:r>
            <a:r>
              <a:rPr lang="en-US" altLang="de-DE" sz="1800" b="1" dirty="0" smtClean="0">
                <a:solidFill>
                  <a:srgbClr val="000000"/>
                </a:solidFill>
                <a:cs typeface="Times New Roman" pitchFamily="18" charset="0"/>
              </a:rPr>
              <a:t> </a:t>
            </a:r>
            <a:r>
              <a:rPr lang="en-US" altLang="de-DE" sz="1800" b="1" dirty="0" err="1" smtClean="0">
                <a:solidFill>
                  <a:srgbClr val="000000"/>
                </a:solidFill>
                <a:cs typeface="Times New Roman" pitchFamily="18" charset="0"/>
              </a:rPr>
              <a:t>mångfald</a:t>
            </a:r>
            <a:endParaRPr lang="en-US" altLang="de-DE" sz="1800" b="1" dirty="0">
              <a:solidFill>
                <a:srgbClr val="000000"/>
              </a:solidFill>
              <a:cs typeface="Times New Roman" pitchFamily="18" charset="0"/>
            </a:endParaRPr>
          </a:p>
          <a:p>
            <a:pPr eaLnBrk="1" fontAlgn="base" hangingPunct="1">
              <a:spcAft>
                <a:spcPct val="20000"/>
              </a:spcAft>
              <a:buFontTx/>
              <a:buAutoNum type="arabicPeriod"/>
            </a:pPr>
            <a:r>
              <a:rPr lang="en-US" altLang="de-DE" sz="1800" b="1" dirty="0" err="1" smtClean="0">
                <a:solidFill>
                  <a:srgbClr val="000000"/>
                </a:solidFill>
                <a:cs typeface="Times New Roman" pitchFamily="18" charset="0"/>
              </a:rPr>
              <a:t>Klimat</a:t>
            </a:r>
            <a:endParaRPr lang="en-US" altLang="de-DE" sz="1800" b="1" dirty="0">
              <a:solidFill>
                <a:srgbClr val="000000"/>
              </a:solidFill>
              <a:cs typeface="Times New Roman" pitchFamily="18" charset="0"/>
            </a:endParaRPr>
          </a:p>
          <a:p>
            <a:pPr eaLnBrk="1" fontAlgn="base" hangingPunct="1">
              <a:spcAft>
                <a:spcPct val="20000"/>
              </a:spcAft>
              <a:buFontTx/>
              <a:buAutoNum type="arabicPeriod"/>
            </a:pPr>
            <a:r>
              <a:rPr lang="en-US" altLang="de-DE" sz="1800" b="1" dirty="0" err="1" smtClean="0">
                <a:solidFill>
                  <a:srgbClr val="000000"/>
                </a:solidFill>
                <a:cs typeface="Times New Roman" pitchFamily="18" charset="0"/>
              </a:rPr>
              <a:t>Kultur</a:t>
            </a:r>
            <a:endParaRPr lang="en-US" altLang="de-DE" sz="1800" b="1" dirty="0">
              <a:solidFill>
                <a:srgbClr val="000000"/>
              </a:solidFill>
              <a:cs typeface="Times New Roman" pitchFamily="18" charset="0"/>
            </a:endParaRPr>
          </a:p>
          <a:p>
            <a:pPr eaLnBrk="1" fontAlgn="base" hangingPunct="1">
              <a:spcAft>
                <a:spcPct val="20000"/>
              </a:spcAft>
              <a:buFontTx/>
              <a:buAutoNum type="arabicPeriod"/>
            </a:pPr>
            <a:r>
              <a:rPr lang="en-US" altLang="de-DE" sz="1800" b="1" u="sng" dirty="0" err="1" smtClean="0">
                <a:solidFill>
                  <a:srgbClr val="000000"/>
                </a:solidFill>
                <a:cs typeface="Times New Roman" pitchFamily="18" charset="0"/>
              </a:rPr>
              <a:t>Vatten</a:t>
            </a:r>
            <a:endParaRPr lang="de-DE" altLang="de-DE" sz="1800" b="1" u="sng" dirty="0">
              <a:solidFill>
                <a:srgbClr val="000000"/>
              </a:solidFill>
              <a:cs typeface="Times New Roman" pitchFamily="18" charset="0"/>
            </a:endParaRPr>
          </a:p>
        </p:txBody>
      </p:sp>
      <p:sp>
        <p:nvSpPr>
          <p:cNvPr id="13" name="Text Box 6"/>
          <p:cNvSpPr txBox="1">
            <a:spLocks noChangeArrowheads="1"/>
          </p:cNvSpPr>
          <p:nvPr/>
        </p:nvSpPr>
        <p:spPr bwMode="auto">
          <a:xfrm>
            <a:off x="6602792"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800" dirty="0" smtClean="0">
                <a:latin typeface="Arial" pitchFamily="34" charset="0"/>
                <a:cs typeface="Arial" pitchFamily="34" charset="0"/>
              </a:rPr>
              <a:t>(</a:t>
            </a:r>
            <a:r>
              <a:rPr lang="de-DE" altLang="de-DE" sz="1800" dirty="0" err="1" smtClean="0">
                <a:latin typeface="Arial" pitchFamily="34" charset="0"/>
                <a:cs typeface="Arial" pitchFamily="34" charset="0"/>
              </a:rPr>
              <a:t>Isselstein</a:t>
            </a:r>
            <a:r>
              <a:rPr lang="de-DE" altLang="de-DE" sz="1800" dirty="0" smtClean="0">
                <a:latin typeface="Arial" pitchFamily="34" charset="0"/>
                <a:cs typeface="Arial" pitchFamily="34" charset="0"/>
              </a:rPr>
              <a:t>, 2018)</a:t>
            </a:r>
            <a:endParaRPr lang="de-DE" altLang="de-DE" sz="1800" dirty="0">
              <a:latin typeface="Arial" pitchFamily="34" charset="0"/>
              <a:cs typeface="Arial" pitchFamily="34" charset="0"/>
            </a:endParaRPr>
          </a:p>
        </p:txBody>
      </p:sp>
      <p:sp>
        <p:nvSpPr>
          <p:cNvPr id="7" name="Textfeld 3"/>
          <p:cNvSpPr txBox="1">
            <a:spLocks noChangeArrowheads="1"/>
          </p:cNvSpPr>
          <p:nvPr/>
        </p:nvSpPr>
        <p:spPr bwMode="auto">
          <a:xfrm>
            <a:off x="611188" y="3446851"/>
            <a:ext cx="602016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hangingPunct="1">
              <a:lnSpc>
                <a:spcPct val="150000"/>
              </a:lnSpc>
              <a:spcBef>
                <a:spcPct val="0"/>
              </a:spcBef>
            </a:pPr>
            <a:r>
              <a:rPr lang="en-US" altLang="de-DE" dirty="0" err="1" smtClean="0">
                <a:solidFill>
                  <a:schemeClr val="tx1"/>
                </a:solidFill>
                <a:cs typeface="Times New Roman" pitchFamily="18" charset="0"/>
              </a:rPr>
              <a:t>Grundvattentillföde</a:t>
            </a:r>
            <a:endParaRPr lang="en-US" altLang="de-DE" dirty="0">
              <a:solidFill>
                <a:schemeClr val="tx1"/>
              </a:solidFill>
              <a:cs typeface="Times New Roman" pitchFamily="18" charset="0"/>
            </a:endParaRPr>
          </a:p>
          <a:p>
            <a:pPr eaLnBrk="1" hangingPunct="1">
              <a:lnSpc>
                <a:spcPct val="150000"/>
              </a:lnSpc>
              <a:spcBef>
                <a:spcPct val="0"/>
              </a:spcBef>
            </a:pPr>
            <a:r>
              <a:rPr lang="en-US" altLang="de-DE" dirty="0" err="1" smtClean="0">
                <a:solidFill>
                  <a:schemeClr val="tx1"/>
                </a:solidFill>
                <a:cs typeface="Times New Roman" pitchFamily="18" charset="0"/>
              </a:rPr>
              <a:t>Ytvatten</a:t>
            </a:r>
            <a:r>
              <a:rPr lang="en-US" altLang="de-DE" dirty="0" smtClean="0">
                <a:solidFill>
                  <a:schemeClr val="tx1"/>
                </a:solidFill>
                <a:cs typeface="Times New Roman" pitchFamily="18" charset="0"/>
              </a:rPr>
              <a:t> </a:t>
            </a:r>
            <a:r>
              <a:rPr lang="en-US" altLang="de-DE" dirty="0" err="1" smtClean="0">
                <a:solidFill>
                  <a:schemeClr val="tx1"/>
                </a:solidFill>
                <a:cs typeface="Times New Roman" pitchFamily="18" charset="0"/>
              </a:rPr>
              <a:t>dränering</a:t>
            </a:r>
            <a:r>
              <a:rPr lang="en-US" altLang="de-DE" dirty="0" smtClean="0">
                <a:solidFill>
                  <a:schemeClr val="tx1"/>
                </a:solidFill>
                <a:cs typeface="Times New Roman" pitchFamily="18" charset="0"/>
              </a:rPr>
              <a:t>/</a:t>
            </a:r>
            <a:r>
              <a:rPr lang="en-US" altLang="de-DE" dirty="0" err="1" smtClean="0">
                <a:solidFill>
                  <a:schemeClr val="tx1"/>
                </a:solidFill>
                <a:cs typeface="Times New Roman" pitchFamily="18" charset="0"/>
              </a:rPr>
              <a:t>översvämning</a:t>
            </a:r>
            <a:r>
              <a:rPr lang="en-US" altLang="de-DE" dirty="0" smtClean="0">
                <a:solidFill>
                  <a:schemeClr val="tx1"/>
                </a:solidFill>
                <a:cs typeface="Times New Roman" pitchFamily="18" charset="0"/>
              </a:rPr>
              <a:t> och erosion</a:t>
            </a:r>
            <a:endParaRPr lang="en-US" altLang="de-DE" dirty="0">
              <a:solidFill>
                <a:schemeClr val="tx1"/>
              </a:solidFill>
              <a:cs typeface="Times New Roman" pitchFamily="18" charset="0"/>
            </a:endParaRPr>
          </a:p>
          <a:p>
            <a:pPr eaLnBrk="1" hangingPunct="1">
              <a:lnSpc>
                <a:spcPct val="150000"/>
              </a:lnSpc>
              <a:spcBef>
                <a:spcPct val="0"/>
              </a:spcBef>
            </a:pPr>
            <a:r>
              <a:rPr lang="en-US" altLang="de-DE" dirty="0" err="1" smtClean="0">
                <a:solidFill>
                  <a:schemeClr val="tx1"/>
                </a:solidFill>
                <a:cs typeface="Times New Roman" pitchFamily="18" charset="0"/>
              </a:rPr>
              <a:t>Kvalitet</a:t>
            </a:r>
            <a:r>
              <a:rPr lang="en-US" altLang="de-DE" dirty="0" smtClean="0">
                <a:solidFill>
                  <a:schemeClr val="tx1"/>
                </a:solidFill>
                <a:cs typeface="Times New Roman" pitchFamily="18" charset="0"/>
              </a:rPr>
              <a:t> </a:t>
            </a:r>
            <a:r>
              <a:rPr lang="en-US" altLang="de-DE" dirty="0" err="1" smtClean="0">
                <a:solidFill>
                  <a:schemeClr val="tx1"/>
                </a:solidFill>
                <a:cs typeface="Times New Roman" pitchFamily="18" charset="0"/>
              </a:rPr>
              <a:t>av</a:t>
            </a:r>
            <a:r>
              <a:rPr lang="en-US" altLang="de-DE" dirty="0" smtClean="0">
                <a:solidFill>
                  <a:schemeClr val="tx1"/>
                </a:solidFill>
                <a:cs typeface="Times New Roman" pitchFamily="18" charset="0"/>
              </a:rPr>
              <a:t> </a:t>
            </a:r>
            <a:r>
              <a:rPr lang="en-US" altLang="de-DE" dirty="0" err="1" smtClean="0">
                <a:solidFill>
                  <a:schemeClr val="tx1"/>
                </a:solidFill>
                <a:cs typeface="Times New Roman" pitchFamily="18" charset="0"/>
              </a:rPr>
              <a:t>yt</a:t>
            </a:r>
            <a:r>
              <a:rPr lang="en-US" altLang="de-DE" dirty="0" smtClean="0">
                <a:solidFill>
                  <a:schemeClr val="tx1"/>
                </a:solidFill>
                <a:cs typeface="Times New Roman" pitchFamily="18" charset="0"/>
              </a:rPr>
              <a:t>- och </a:t>
            </a:r>
            <a:r>
              <a:rPr lang="en-US" altLang="de-DE" dirty="0" err="1" smtClean="0">
                <a:solidFill>
                  <a:schemeClr val="tx1"/>
                </a:solidFill>
                <a:cs typeface="Times New Roman" pitchFamily="18" charset="0"/>
              </a:rPr>
              <a:t>grundvatten</a:t>
            </a:r>
            <a:endParaRPr lang="de-DE" altLang="de-DE" dirty="0">
              <a:solidFill>
                <a:schemeClr val="tx1"/>
              </a:solidFill>
              <a:cs typeface="Times New Roman" pitchFamily="18" charset="0"/>
            </a:endParaRPr>
          </a:p>
        </p:txBody>
      </p:sp>
      <p:pic>
        <p:nvPicPr>
          <p:cNvPr id="3" name="Bildobjekt 2"/>
          <p:cNvPicPr>
            <a:picLocks noChangeAspect="1"/>
          </p:cNvPicPr>
          <p:nvPr/>
        </p:nvPicPr>
        <p:blipFill>
          <a:blip r:embed="rId2"/>
          <a:stretch>
            <a:fillRect/>
          </a:stretch>
        </p:blipFill>
        <p:spPr>
          <a:xfrm>
            <a:off x="6631349" y="3455287"/>
            <a:ext cx="1926503" cy="2572735"/>
          </a:xfrm>
          <a:prstGeom prst="rect">
            <a:avLst/>
          </a:prstGeom>
        </p:spPr>
      </p:pic>
      <p:sp>
        <p:nvSpPr>
          <p:cNvPr id="10" name="Textfeld 11"/>
          <p:cNvSpPr txBox="1"/>
          <p:nvPr/>
        </p:nvSpPr>
        <p:spPr>
          <a:xfrm>
            <a:off x="7833086" y="5587455"/>
            <a:ext cx="720725" cy="339725"/>
          </a:xfrm>
          <a:prstGeom prst="rect">
            <a:avLst/>
          </a:prstGeom>
          <a:noFill/>
        </p:spPr>
        <p:txBody>
          <a:bodyPr wrap="none">
            <a:spAutoFit/>
          </a:bodyPr>
          <a:lstStyle/>
          <a:p>
            <a:pPr fontAlgn="base">
              <a:spcBef>
                <a:spcPct val="0"/>
              </a:spcBef>
              <a:spcAft>
                <a:spcPct val="0"/>
              </a:spcAft>
              <a:defRPr/>
            </a:pPr>
            <a:r>
              <a:rPr lang="de-DE" sz="1600" b="1" dirty="0" err="1">
                <a:solidFill>
                  <a:srgbClr val="FFFF00"/>
                </a:solidFill>
                <a:latin typeface="Arial"/>
              </a:rPr>
              <a:t>water</a:t>
            </a:r>
            <a:endParaRPr lang="de-DE" sz="1600" b="1" dirty="0">
              <a:solidFill>
                <a:srgbClr val="FFFF00"/>
              </a:solidFill>
              <a:latin typeface="Arial"/>
            </a:endParaRPr>
          </a:p>
        </p:txBody>
      </p:sp>
    </p:spTree>
    <p:extLst>
      <p:ext uri="{BB962C8B-B14F-4D97-AF65-F5344CB8AC3E}">
        <p14:creationId xmlns:p14="http://schemas.microsoft.com/office/powerpoint/2010/main" val="330227645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77736" y="1759239"/>
            <a:ext cx="4995863"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6"/>
          <p:cNvSpPr txBox="1">
            <a:spLocks noChangeArrowheads="1"/>
          </p:cNvSpPr>
          <p:nvPr/>
        </p:nvSpPr>
        <p:spPr bwMode="auto">
          <a:xfrm>
            <a:off x="475132" y="589108"/>
            <a:ext cx="71294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hangingPunct="1">
              <a:spcBef>
                <a:spcPct val="0"/>
              </a:spcBef>
              <a:buFontTx/>
              <a:buNone/>
            </a:pPr>
            <a:r>
              <a:rPr lang="de-DE" altLang="de-DE" sz="2400" b="1" dirty="0" smtClean="0">
                <a:solidFill>
                  <a:schemeClr val="tx1"/>
                </a:solidFill>
                <a:cs typeface="Arial" pitchFamily="34" charset="0"/>
              </a:rPr>
              <a:t>Nitrathalt i </a:t>
            </a:r>
            <a:r>
              <a:rPr lang="de-DE" altLang="de-DE" sz="2400" b="1" dirty="0" err="1" smtClean="0">
                <a:solidFill>
                  <a:schemeClr val="tx1"/>
                </a:solidFill>
                <a:cs typeface="Arial" pitchFamily="34" charset="0"/>
              </a:rPr>
              <a:t>vatten</a:t>
            </a:r>
            <a:r>
              <a:rPr lang="de-DE" altLang="de-DE" sz="2400" b="1" dirty="0" smtClean="0">
                <a:solidFill>
                  <a:schemeClr val="tx1"/>
                </a:solidFill>
                <a:cs typeface="Arial" pitchFamily="34" charset="0"/>
              </a:rPr>
              <a:t> </a:t>
            </a:r>
            <a:r>
              <a:rPr lang="de-DE" altLang="de-DE" sz="2400" b="1" dirty="0" err="1" smtClean="0">
                <a:solidFill>
                  <a:schemeClr val="tx1"/>
                </a:solidFill>
                <a:cs typeface="Arial" pitchFamily="34" charset="0"/>
              </a:rPr>
              <a:t>dränerat</a:t>
            </a:r>
            <a:r>
              <a:rPr lang="de-DE" altLang="de-DE" sz="2400" b="1" dirty="0" smtClean="0">
                <a:solidFill>
                  <a:schemeClr val="tx1"/>
                </a:solidFill>
                <a:cs typeface="Arial" pitchFamily="34" charset="0"/>
              </a:rPr>
              <a:t> </a:t>
            </a:r>
            <a:r>
              <a:rPr lang="de-DE" altLang="de-DE" sz="2400" b="1" dirty="0" err="1" smtClean="0">
                <a:solidFill>
                  <a:schemeClr val="tx1"/>
                </a:solidFill>
                <a:cs typeface="Arial" pitchFamily="34" charset="0"/>
              </a:rPr>
              <a:t>från</a:t>
            </a:r>
            <a:r>
              <a:rPr lang="de-DE" altLang="de-DE" sz="2400" b="1" dirty="0" smtClean="0">
                <a:solidFill>
                  <a:schemeClr val="tx1"/>
                </a:solidFill>
                <a:cs typeface="Arial" pitchFamily="34" charset="0"/>
              </a:rPr>
              <a:t> </a:t>
            </a:r>
            <a:r>
              <a:rPr lang="de-DE" altLang="de-DE" sz="2400" b="1" dirty="0" err="1" smtClean="0">
                <a:solidFill>
                  <a:schemeClr val="tx1"/>
                </a:solidFill>
                <a:cs typeface="Arial" pitchFamily="34" charset="0"/>
              </a:rPr>
              <a:t>skog</a:t>
            </a:r>
            <a:r>
              <a:rPr lang="de-DE" altLang="de-DE" sz="2400" b="1" dirty="0" smtClean="0">
                <a:solidFill>
                  <a:schemeClr val="tx1"/>
                </a:solidFill>
                <a:cs typeface="Arial" pitchFamily="34" charset="0"/>
              </a:rPr>
              <a:t>, </a:t>
            </a:r>
            <a:r>
              <a:rPr lang="de-DE" altLang="de-DE" sz="2400" b="1" dirty="0" err="1" smtClean="0">
                <a:solidFill>
                  <a:schemeClr val="tx1"/>
                </a:solidFill>
                <a:cs typeface="Arial" pitchFamily="34" charset="0"/>
              </a:rPr>
              <a:t>vall</a:t>
            </a:r>
            <a:r>
              <a:rPr lang="de-DE" altLang="de-DE" sz="2400" b="1" dirty="0" smtClean="0">
                <a:solidFill>
                  <a:schemeClr val="tx1"/>
                </a:solidFill>
                <a:cs typeface="Arial" pitchFamily="34" charset="0"/>
              </a:rPr>
              <a:t> och </a:t>
            </a:r>
            <a:r>
              <a:rPr lang="de-DE" altLang="de-DE" sz="2400" b="1" dirty="0" err="1" smtClean="0">
                <a:solidFill>
                  <a:schemeClr val="tx1"/>
                </a:solidFill>
                <a:cs typeface="Arial" pitchFamily="34" charset="0"/>
              </a:rPr>
              <a:t>åkermark</a:t>
            </a:r>
            <a:r>
              <a:rPr lang="de-DE" altLang="de-DE" sz="2400" b="1" dirty="0">
                <a:solidFill>
                  <a:schemeClr val="tx1"/>
                </a:solidFill>
                <a:cs typeface="Arial" pitchFamily="34" charset="0"/>
              </a:rPr>
              <a:t> </a:t>
            </a:r>
            <a:r>
              <a:rPr lang="de-DE" altLang="de-DE" sz="1600" dirty="0" smtClean="0">
                <a:solidFill>
                  <a:schemeClr val="tx1"/>
                </a:solidFill>
                <a:cs typeface="Arial" pitchFamily="34" charset="0"/>
              </a:rPr>
              <a:t>(UBA </a:t>
            </a:r>
            <a:r>
              <a:rPr lang="de-DE" altLang="de-DE" sz="1600" dirty="0">
                <a:solidFill>
                  <a:schemeClr val="tx1"/>
                </a:solidFill>
                <a:cs typeface="Arial" pitchFamily="34" charset="0"/>
              </a:rPr>
              <a:t>2010)</a:t>
            </a:r>
          </a:p>
        </p:txBody>
      </p:sp>
    </p:spTree>
    <p:extLst>
      <p:ext uri="{BB962C8B-B14F-4D97-AF65-F5344CB8AC3E}">
        <p14:creationId xmlns:p14="http://schemas.microsoft.com/office/powerpoint/2010/main" val="1906176632"/>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94112" y="366064"/>
            <a:ext cx="7416824" cy="461665"/>
          </a:xfrm>
          <a:prstGeom prst="rect">
            <a:avLst/>
          </a:prstGeom>
          <a:noFill/>
        </p:spPr>
        <p:txBody>
          <a:bodyPr wrap="square" rtlCol="0">
            <a:spAutoFit/>
          </a:bodyPr>
          <a:lstStyle/>
          <a:p>
            <a:r>
              <a:rPr lang="en-US" sz="2400" b="1" dirty="0" err="1" smtClean="0">
                <a:latin typeface="Arial" pitchFamily="34" charset="0"/>
                <a:cs typeface="Arial" pitchFamily="34" charset="0"/>
              </a:rPr>
              <a:t>Miljöfaktorer</a:t>
            </a:r>
            <a:r>
              <a:rPr lang="en-US" sz="2400" b="1" dirty="0" smtClean="0">
                <a:latin typeface="Arial" pitchFamily="34" charset="0"/>
                <a:cs typeface="Arial" pitchFamily="34" charset="0"/>
              </a:rPr>
              <a:t> – </a:t>
            </a:r>
            <a:r>
              <a:rPr lang="en-US" sz="2400" b="1" dirty="0" err="1" smtClean="0">
                <a:latin typeface="Arial" pitchFamily="34" charset="0"/>
                <a:cs typeface="Arial" pitchFamily="34" charset="0"/>
              </a:rPr>
              <a:t>grundvattenkvalitet</a:t>
            </a:r>
            <a:endParaRPr lang="en-US" sz="2400" b="1" dirty="0">
              <a:latin typeface="Arial" pitchFamily="34" charset="0"/>
              <a:cs typeface="Arial" pitchFamily="34" charset="0"/>
            </a:endParaRPr>
          </a:p>
        </p:txBody>
      </p:sp>
      <p:grpSp>
        <p:nvGrpSpPr>
          <p:cNvPr id="5" name="Gruppieren 4"/>
          <p:cNvGrpSpPr/>
          <p:nvPr/>
        </p:nvGrpSpPr>
        <p:grpSpPr>
          <a:xfrm>
            <a:off x="0" y="1021804"/>
            <a:ext cx="4667250" cy="5379269"/>
            <a:chOff x="0" y="1021804"/>
            <a:chExt cx="4667250" cy="5379269"/>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1804"/>
              <a:ext cx="46672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2537520" y="6093296"/>
              <a:ext cx="1180131" cy="307777"/>
            </a:xfrm>
            <a:prstGeom prst="rect">
              <a:avLst/>
            </a:prstGeom>
          </p:spPr>
          <p:txBody>
            <a:bodyPr wrap="none">
              <a:spAutoFit/>
            </a:bodyPr>
            <a:lstStyle/>
            <a:p>
              <a:pPr>
                <a:spcBef>
                  <a:spcPts val="1200"/>
                </a:spcBef>
              </a:pPr>
              <a:r>
                <a:rPr lang="en-US" sz="1400" b="1" dirty="0">
                  <a:latin typeface="Arial" pitchFamily="34" charset="0"/>
                  <a:cs typeface="Arial" pitchFamily="34" charset="0"/>
                </a:rPr>
                <a:t>(SRU, 2015)</a:t>
              </a:r>
            </a:p>
          </p:txBody>
        </p:sp>
      </p:grpSp>
      <p:sp>
        <p:nvSpPr>
          <p:cNvPr id="2" name="Textfeld 1"/>
          <p:cNvSpPr txBox="1"/>
          <p:nvPr/>
        </p:nvSpPr>
        <p:spPr>
          <a:xfrm>
            <a:off x="4410074" y="1165820"/>
            <a:ext cx="4733925" cy="3477875"/>
          </a:xfrm>
          <a:prstGeom prst="rect">
            <a:avLst/>
          </a:prstGeom>
          <a:noFill/>
        </p:spPr>
        <p:txBody>
          <a:bodyPr wrap="square" rtlCol="0">
            <a:spAutoFit/>
          </a:bodyPr>
          <a:lstStyle/>
          <a:p>
            <a:pPr>
              <a:spcBef>
                <a:spcPts val="1200"/>
              </a:spcBef>
            </a:pPr>
            <a:r>
              <a:rPr lang="en-US" dirty="0" err="1" smtClean="0">
                <a:latin typeface="Arial" pitchFamily="34" charset="0"/>
                <a:cs typeface="Arial" pitchFamily="34" charset="0"/>
              </a:rPr>
              <a:t>Nitrat</a:t>
            </a:r>
            <a:r>
              <a:rPr lang="en-US" dirty="0" smtClean="0">
                <a:latin typeface="Arial" pitchFamily="34" charset="0"/>
                <a:cs typeface="Arial" pitchFamily="34" charset="0"/>
              </a:rPr>
              <a:t> i </a:t>
            </a:r>
            <a:r>
              <a:rPr lang="en-US" dirty="0" err="1" smtClean="0">
                <a:latin typeface="Arial" pitchFamily="34" charset="0"/>
                <a:cs typeface="Arial" pitchFamily="34" charset="0"/>
              </a:rPr>
              <a:t>grundvattenreserver</a:t>
            </a:r>
            <a:r>
              <a:rPr lang="en-US" dirty="0" smtClean="0">
                <a:latin typeface="Arial" pitchFamily="34" charset="0"/>
                <a:cs typeface="Arial" pitchFamily="34" charset="0"/>
              </a:rPr>
              <a:t> </a:t>
            </a:r>
            <a:r>
              <a:rPr lang="en-US" dirty="0" err="1" smtClean="0">
                <a:latin typeface="Arial" pitchFamily="34" charset="0"/>
                <a:cs typeface="Arial" pitchFamily="34" charset="0"/>
              </a:rPr>
              <a:t>som</a:t>
            </a:r>
            <a:r>
              <a:rPr lang="en-US" dirty="0" smtClean="0">
                <a:latin typeface="Arial" pitchFamily="34" charset="0"/>
                <a:cs typeface="Arial" pitchFamily="34" charset="0"/>
              </a:rPr>
              <a:t> </a:t>
            </a:r>
            <a:r>
              <a:rPr lang="en-US" dirty="0" err="1" smtClean="0">
                <a:latin typeface="Arial" pitchFamily="34" charset="0"/>
                <a:cs typeface="Arial" pitchFamily="34" charset="0"/>
              </a:rPr>
              <a:t>överträder</a:t>
            </a:r>
            <a:r>
              <a:rPr lang="en-US" dirty="0" smtClean="0">
                <a:latin typeface="Arial" pitchFamily="34" charset="0"/>
                <a:cs typeface="Arial" pitchFamily="34" charset="0"/>
              </a:rPr>
              <a:t> </a:t>
            </a:r>
            <a:r>
              <a:rPr lang="en-US" dirty="0" err="1" smtClean="0">
                <a:latin typeface="Arial" pitchFamily="34" charset="0"/>
                <a:cs typeface="Arial" pitchFamily="34" charset="0"/>
              </a:rPr>
              <a:t>gränsvärdet</a:t>
            </a:r>
            <a:r>
              <a:rPr lang="en-US" dirty="0" smtClean="0">
                <a:latin typeface="Arial" pitchFamily="34" charset="0"/>
                <a:cs typeface="Arial" pitchFamily="34" charset="0"/>
              </a:rPr>
              <a:t> </a:t>
            </a:r>
            <a:r>
              <a:rPr lang="en-US" dirty="0" err="1">
                <a:latin typeface="Arial" pitchFamily="34" charset="0"/>
                <a:cs typeface="Arial" pitchFamily="34" charset="0"/>
              </a:rPr>
              <a:t>f</a:t>
            </a:r>
            <a:r>
              <a:rPr lang="en-US" dirty="0" err="1" smtClean="0">
                <a:latin typeface="Arial" pitchFamily="34" charset="0"/>
                <a:cs typeface="Arial" pitchFamily="34" charset="0"/>
              </a:rPr>
              <a:t>ör</a:t>
            </a:r>
            <a:r>
              <a:rPr lang="en-US" dirty="0" smtClean="0">
                <a:latin typeface="Arial" pitchFamily="34" charset="0"/>
                <a:cs typeface="Arial" pitchFamily="34" charset="0"/>
              </a:rPr>
              <a:t> </a:t>
            </a:r>
            <a:r>
              <a:rPr lang="en-US" dirty="0" err="1" smtClean="0">
                <a:latin typeface="Arial" pitchFamily="34" charset="0"/>
                <a:cs typeface="Arial" pitchFamily="34" charset="0"/>
              </a:rPr>
              <a:t>vattendirektivet</a:t>
            </a:r>
            <a:endParaRPr lang="en-US" dirty="0" smtClean="0">
              <a:latin typeface="Arial" pitchFamily="34" charset="0"/>
              <a:cs typeface="Arial" pitchFamily="34" charset="0"/>
            </a:endParaRPr>
          </a:p>
          <a:p>
            <a:pPr marL="285750" indent="-285750">
              <a:spcBef>
                <a:spcPts val="1200"/>
              </a:spcBef>
              <a:buFont typeface="Wingdings"/>
              <a:buChar char="à"/>
            </a:pPr>
            <a:r>
              <a:rPr lang="en-US" dirty="0" err="1" smtClean="0">
                <a:latin typeface="Arial" pitchFamily="34" charset="0"/>
                <a:cs typeface="Arial" pitchFamily="34" charset="0"/>
                <a:sym typeface="Wingdings" pitchFamily="2" charset="2"/>
              </a:rPr>
              <a:t>Regioner</a:t>
            </a:r>
            <a:r>
              <a:rPr lang="en-US" dirty="0" smtClean="0">
                <a:latin typeface="Arial" pitchFamily="34" charset="0"/>
                <a:cs typeface="Arial" pitchFamily="34" charset="0"/>
                <a:sym typeface="Wingdings" pitchFamily="2" charset="2"/>
              </a:rPr>
              <a:t> med </a:t>
            </a:r>
            <a:r>
              <a:rPr lang="en-US" dirty="0" err="1" smtClean="0">
                <a:latin typeface="Arial" pitchFamily="34" charset="0"/>
                <a:cs typeface="Arial" pitchFamily="34" charset="0"/>
                <a:sym typeface="Wingdings" pitchFamily="2" charset="2"/>
              </a:rPr>
              <a:t>mycket</a:t>
            </a:r>
            <a:r>
              <a:rPr lang="en-US" dirty="0" smtClean="0">
                <a:latin typeface="Arial" pitchFamily="34" charset="0"/>
                <a:cs typeface="Arial" pitchFamily="34" charset="0"/>
                <a:sym typeface="Wingdings" pitchFamily="2" charset="2"/>
              </a:rPr>
              <a:t> </a:t>
            </a:r>
            <a:r>
              <a:rPr lang="en-US" dirty="0" err="1" smtClean="0">
                <a:latin typeface="Arial" pitchFamily="34" charset="0"/>
                <a:cs typeface="Arial" pitchFamily="34" charset="0"/>
                <a:sym typeface="Wingdings" pitchFamily="2" charset="2"/>
              </a:rPr>
              <a:t>boskap</a:t>
            </a:r>
            <a:r>
              <a:rPr lang="en-US" dirty="0" smtClean="0">
                <a:latin typeface="Arial" pitchFamily="34" charset="0"/>
                <a:cs typeface="Arial" pitchFamily="34" charset="0"/>
                <a:sym typeface="Wingdings" pitchFamily="2" charset="2"/>
              </a:rPr>
              <a:t> </a:t>
            </a:r>
            <a:r>
              <a:rPr lang="en-US" dirty="0" err="1" smtClean="0">
                <a:latin typeface="Arial" pitchFamily="34" charset="0"/>
                <a:cs typeface="Arial" pitchFamily="34" charset="0"/>
                <a:sym typeface="Wingdings" pitchFamily="2" charset="2"/>
              </a:rPr>
              <a:t>har</a:t>
            </a:r>
            <a:r>
              <a:rPr lang="en-US" dirty="0" smtClean="0">
                <a:latin typeface="Arial" pitchFamily="34" charset="0"/>
                <a:cs typeface="Arial" pitchFamily="34" charset="0"/>
                <a:sym typeface="Wingdings" pitchFamily="2" charset="2"/>
              </a:rPr>
              <a:t> problem!</a:t>
            </a:r>
            <a:r>
              <a:rPr lang="en-US" dirty="0" smtClean="0">
                <a:latin typeface="Arial" pitchFamily="34" charset="0"/>
                <a:cs typeface="Arial" pitchFamily="34" charset="0"/>
              </a:rPr>
              <a:t> </a:t>
            </a:r>
          </a:p>
          <a:p>
            <a:pPr marL="285750" indent="-285750">
              <a:spcBef>
                <a:spcPts val="1200"/>
              </a:spcBef>
              <a:buFont typeface="Wingdings"/>
              <a:buChar char="à"/>
            </a:pPr>
            <a:r>
              <a:rPr lang="de-DE" dirty="0" err="1" smtClean="0">
                <a:latin typeface="Arial" pitchFamily="34" charset="0"/>
                <a:cs typeface="Arial" pitchFamily="34" charset="0"/>
              </a:rPr>
              <a:t>Områden</a:t>
            </a:r>
            <a:r>
              <a:rPr lang="de-DE" dirty="0" smtClean="0">
                <a:latin typeface="Arial" pitchFamily="34" charset="0"/>
                <a:cs typeface="Arial" pitchFamily="34" charset="0"/>
              </a:rPr>
              <a:t> </a:t>
            </a:r>
            <a:r>
              <a:rPr lang="de-DE" dirty="0" err="1" smtClean="0">
                <a:latin typeface="Arial" pitchFamily="34" charset="0"/>
                <a:cs typeface="Arial" pitchFamily="34" charset="0"/>
              </a:rPr>
              <a:t>med</a:t>
            </a:r>
            <a:r>
              <a:rPr lang="de-DE" dirty="0" smtClean="0">
                <a:latin typeface="Arial" pitchFamily="34" charset="0"/>
                <a:cs typeface="Arial" pitchFamily="34" charset="0"/>
              </a:rPr>
              <a:t> </a:t>
            </a:r>
            <a:r>
              <a:rPr lang="de-DE" dirty="0" err="1" smtClean="0">
                <a:latin typeface="Arial" pitchFamily="34" charset="0"/>
                <a:cs typeface="Arial" pitchFamily="34" charset="0"/>
              </a:rPr>
              <a:t>mycket</a:t>
            </a:r>
            <a:r>
              <a:rPr lang="de-DE" dirty="0" smtClean="0">
                <a:latin typeface="Arial" pitchFamily="34" charset="0"/>
                <a:cs typeface="Arial" pitchFamily="34" charset="0"/>
              </a:rPr>
              <a:t> </a:t>
            </a:r>
            <a:r>
              <a:rPr lang="de-DE" dirty="0" err="1" smtClean="0">
                <a:latin typeface="Arial" pitchFamily="34" charset="0"/>
                <a:cs typeface="Arial" pitchFamily="34" charset="0"/>
              </a:rPr>
              <a:t>vall</a:t>
            </a:r>
            <a:r>
              <a:rPr lang="de-DE" dirty="0" smtClean="0">
                <a:latin typeface="Arial" pitchFamily="34" charset="0"/>
                <a:cs typeface="Arial" pitchFamily="34" charset="0"/>
              </a:rPr>
              <a:t> har </a:t>
            </a:r>
            <a:r>
              <a:rPr lang="de-DE" dirty="0" err="1" smtClean="0">
                <a:latin typeface="Arial" pitchFamily="34" charset="0"/>
                <a:cs typeface="Arial" pitchFamily="34" charset="0"/>
              </a:rPr>
              <a:t>inte</a:t>
            </a:r>
            <a:r>
              <a:rPr lang="de-DE" dirty="0" smtClean="0">
                <a:latin typeface="Arial" pitchFamily="34" charset="0"/>
                <a:cs typeface="Arial" pitchFamily="34" charset="0"/>
              </a:rPr>
              <a:t> </a:t>
            </a:r>
            <a:r>
              <a:rPr lang="de-DE" dirty="0" err="1" smtClean="0">
                <a:latin typeface="Arial" pitchFamily="34" charset="0"/>
                <a:cs typeface="Arial" pitchFamily="34" charset="0"/>
              </a:rPr>
              <a:t>högsta</a:t>
            </a:r>
            <a:r>
              <a:rPr lang="de-DE" dirty="0" smtClean="0">
                <a:latin typeface="Arial" pitchFamily="34" charset="0"/>
                <a:cs typeface="Arial" pitchFamily="34" charset="0"/>
              </a:rPr>
              <a:t> </a:t>
            </a:r>
            <a:r>
              <a:rPr lang="de-DE" dirty="0" err="1" smtClean="0">
                <a:latin typeface="Arial" pitchFamily="34" charset="0"/>
                <a:cs typeface="Arial" pitchFamily="34" charset="0"/>
              </a:rPr>
              <a:t>nitrathalterna</a:t>
            </a:r>
            <a:r>
              <a:rPr lang="de-DE" dirty="0" smtClean="0">
                <a:latin typeface="Arial" pitchFamily="34" charset="0"/>
                <a:cs typeface="Arial" pitchFamily="34" charset="0"/>
              </a:rPr>
              <a:t>  </a:t>
            </a:r>
            <a:endParaRPr lang="en-US" dirty="0" smtClean="0">
              <a:latin typeface="Arial" pitchFamily="34" charset="0"/>
              <a:cs typeface="Arial" pitchFamily="34" charset="0"/>
            </a:endParaRPr>
          </a:p>
          <a:p>
            <a:pPr marL="285750" indent="-285750">
              <a:spcBef>
                <a:spcPts val="1200"/>
              </a:spcBef>
              <a:buFont typeface="Wingdings"/>
              <a:buChar char="à"/>
            </a:pPr>
            <a:r>
              <a:rPr lang="en-US" dirty="0" smtClean="0">
                <a:latin typeface="Arial" pitchFamily="34" charset="0"/>
                <a:cs typeface="Arial" pitchFamily="34" charset="0"/>
              </a:rPr>
              <a:t>Men </a:t>
            </a:r>
            <a:r>
              <a:rPr lang="en-US" dirty="0" err="1" smtClean="0">
                <a:latin typeface="Arial" pitchFamily="34" charset="0"/>
                <a:cs typeface="Arial" pitchFamily="34" charset="0"/>
              </a:rPr>
              <a:t>vallar</a:t>
            </a:r>
            <a:r>
              <a:rPr lang="en-US" dirty="0" smtClean="0">
                <a:latin typeface="Arial" pitchFamily="34" charset="0"/>
                <a:cs typeface="Arial" pitchFamily="34" charset="0"/>
              </a:rPr>
              <a:t> </a:t>
            </a:r>
            <a:r>
              <a:rPr lang="en-US" dirty="0" err="1" smtClean="0">
                <a:latin typeface="Arial" pitchFamily="34" charset="0"/>
                <a:cs typeface="Arial" pitchFamily="34" charset="0"/>
              </a:rPr>
              <a:t>utgör</a:t>
            </a:r>
            <a:r>
              <a:rPr lang="en-US" dirty="0" smtClean="0">
                <a:latin typeface="Arial" pitchFamily="34" charset="0"/>
                <a:cs typeface="Arial" pitchFamily="34" charset="0"/>
              </a:rPr>
              <a:t> </a:t>
            </a:r>
            <a:r>
              <a:rPr lang="en-US" dirty="0" err="1" smtClean="0">
                <a:latin typeface="Arial" pitchFamily="34" charset="0"/>
                <a:cs typeface="Arial" pitchFamily="34" charset="0"/>
              </a:rPr>
              <a:t>en</a:t>
            </a:r>
            <a:r>
              <a:rPr lang="en-US" dirty="0" smtClean="0">
                <a:latin typeface="Arial" pitchFamily="34" charset="0"/>
                <a:cs typeface="Arial" pitchFamily="34" charset="0"/>
              </a:rPr>
              <a:t> del </a:t>
            </a:r>
            <a:r>
              <a:rPr lang="en-US" dirty="0" err="1" smtClean="0">
                <a:latin typeface="Arial" pitchFamily="34" charset="0"/>
                <a:cs typeface="Arial" pitchFamily="34" charset="0"/>
              </a:rPr>
              <a:t>av</a:t>
            </a:r>
            <a:r>
              <a:rPr lang="en-US" dirty="0" smtClean="0">
                <a:latin typeface="Arial" pitchFamily="34" charset="0"/>
                <a:cs typeface="Arial" pitchFamily="34" charset="0"/>
              </a:rPr>
              <a:t> </a:t>
            </a:r>
            <a:r>
              <a:rPr lang="en-US" dirty="0" err="1" smtClean="0">
                <a:latin typeface="Arial" pitchFamily="34" charset="0"/>
                <a:cs typeface="Arial" pitchFamily="34" charset="0"/>
              </a:rPr>
              <a:t>marken</a:t>
            </a:r>
            <a:r>
              <a:rPr lang="en-US" dirty="0" smtClean="0">
                <a:latin typeface="Arial" pitchFamily="34" charset="0"/>
                <a:cs typeface="Arial" pitchFamily="34" charset="0"/>
              </a:rPr>
              <a:t> </a:t>
            </a:r>
          </a:p>
          <a:p>
            <a:pPr marL="285750" indent="-285750">
              <a:spcBef>
                <a:spcPts val="1200"/>
              </a:spcBef>
              <a:buFont typeface="Wingdings"/>
              <a:buChar char="à"/>
            </a:pPr>
            <a:r>
              <a:rPr lang="en-US" dirty="0" err="1" smtClean="0">
                <a:latin typeface="Arial" pitchFamily="34" charset="0"/>
                <a:cs typeface="Arial" pitchFamily="34" charset="0"/>
              </a:rPr>
              <a:t>Slutsats</a:t>
            </a:r>
            <a:r>
              <a:rPr lang="en-US" dirty="0" smtClean="0">
                <a:latin typeface="Arial" pitchFamily="34" charset="0"/>
                <a:cs typeface="Arial" pitchFamily="34" charset="0"/>
              </a:rPr>
              <a:t>: I </a:t>
            </a:r>
            <a:r>
              <a:rPr lang="en-US" dirty="0" err="1" smtClean="0">
                <a:latin typeface="Arial" pitchFamily="34" charset="0"/>
                <a:cs typeface="Arial" pitchFamily="34" charset="0"/>
              </a:rPr>
              <a:t>jordbruksområden</a:t>
            </a:r>
            <a:r>
              <a:rPr lang="en-US" dirty="0" smtClean="0">
                <a:latin typeface="Arial" pitchFamily="34" charset="0"/>
                <a:cs typeface="Arial" pitchFamily="34" charset="0"/>
              </a:rPr>
              <a:t> </a:t>
            </a:r>
            <a:r>
              <a:rPr lang="en-US" dirty="0" err="1" smtClean="0">
                <a:latin typeface="Arial" pitchFamily="34" charset="0"/>
                <a:cs typeface="Arial" pitchFamily="34" charset="0"/>
              </a:rPr>
              <a:t>krävs</a:t>
            </a:r>
            <a:r>
              <a:rPr lang="en-US" dirty="0" smtClean="0">
                <a:latin typeface="Arial" pitchFamily="34" charset="0"/>
                <a:cs typeface="Arial" pitchFamily="34" charset="0"/>
              </a:rPr>
              <a:t> </a:t>
            </a:r>
            <a:r>
              <a:rPr lang="en-US" dirty="0" err="1" smtClean="0">
                <a:latin typeface="Arial" pitchFamily="34" charset="0"/>
                <a:cs typeface="Arial" pitchFamily="34" charset="0"/>
              </a:rPr>
              <a:t>effektivare</a:t>
            </a:r>
            <a:r>
              <a:rPr lang="en-US" dirty="0" smtClean="0">
                <a:latin typeface="Arial" pitchFamily="34" charset="0"/>
                <a:cs typeface="Arial" pitchFamily="34" charset="0"/>
              </a:rPr>
              <a:t> </a:t>
            </a:r>
            <a:r>
              <a:rPr lang="en-US" dirty="0" err="1" smtClean="0">
                <a:latin typeface="Arial" pitchFamily="34" charset="0"/>
                <a:cs typeface="Arial" pitchFamily="34" charset="0"/>
              </a:rPr>
              <a:t>utnyttjande</a:t>
            </a:r>
            <a:r>
              <a:rPr lang="en-US" dirty="0" smtClean="0">
                <a:latin typeface="Arial" pitchFamily="34" charset="0"/>
                <a:cs typeface="Arial" pitchFamily="34" charset="0"/>
              </a:rPr>
              <a:t> </a:t>
            </a:r>
            <a:r>
              <a:rPr lang="en-US" dirty="0" err="1" smtClean="0">
                <a:latin typeface="Arial" pitchFamily="34" charset="0"/>
                <a:cs typeface="Arial" pitchFamily="34" charset="0"/>
              </a:rPr>
              <a:t>av</a:t>
            </a:r>
            <a:r>
              <a:rPr lang="en-US" dirty="0" smtClean="0">
                <a:latin typeface="Arial" pitchFamily="34" charset="0"/>
                <a:cs typeface="Arial" pitchFamily="34" charset="0"/>
              </a:rPr>
              <a:t> de </a:t>
            </a:r>
            <a:r>
              <a:rPr lang="en-US" dirty="0" err="1" smtClean="0">
                <a:latin typeface="Arial" pitchFamily="34" charset="0"/>
                <a:cs typeface="Arial" pitchFamily="34" charset="0"/>
              </a:rPr>
              <a:t>utsläppta</a:t>
            </a:r>
            <a:r>
              <a:rPr lang="en-US" dirty="0" smtClean="0">
                <a:latin typeface="Arial" pitchFamily="34" charset="0"/>
                <a:cs typeface="Arial" pitchFamily="34" charset="0"/>
              </a:rPr>
              <a:t> </a:t>
            </a:r>
            <a:r>
              <a:rPr lang="en-US" dirty="0" err="1" smtClean="0">
                <a:latin typeface="Arial" pitchFamily="34" charset="0"/>
                <a:cs typeface="Arial" pitchFamily="34" charset="0"/>
              </a:rPr>
              <a:t>gödningsämnena</a:t>
            </a:r>
            <a:r>
              <a:rPr lang="en-US" dirty="0" smtClean="0">
                <a:latin typeface="Arial" pitchFamily="34" charset="0"/>
                <a:cs typeface="Arial" pitchFamily="34" charset="0"/>
              </a:rPr>
              <a:t>. I </a:t>
            </a:r>
            <a:r>
              <a:rPr lang="en-US" dirty="0" err="1" smtClean="0">
                <a:latin typeface="Arial" pitchFamily="34" charset="0"/>
                <a:cs typeface="Arial" pitchFamily="34" charset="0"/>
              </a:rPr>
              <a:t>klartext</a:t>
            </a:r>
            <a:r>
              <a:rPr lang="en-US" dirty="0" smtClean="0">
                <a:latin typeface="Arial" pitchFamily="34" charset="0"/>
                <a:cs typeface="Arial" pitchFamily="34" charset="0"/>
              </a:rPr>
              <a:t>: </a:t>
            </a:r>
            <a:r>
              <a:rPr lang="en-US" dirty="0" err="1" smtClean="0">
                <a:latin typeface="Arial" pitchFamily="34" charset="0"/>
                <a:cs typeface="Arial" pitchFamily="34" charset="0"/>
              </a:rPr>
              <a:t>Kväve</a:t>
            </a:r>
            <a:r>
              <a:rPr lang="en-US" dirty="0" smtClean="0">
                <a:latin typeface="Arial" pitchFamily="34" charset="0"/>
                <a:cs typeface="Arial" pitchFamily="34" charset="0"/>
              </a:rPr>
              <a:t> (</a:t>
            </a:r>
            <a:r>
              <a:rPr lang="en-US" b="1" dirty="0" smtClean="0">
                <a:solidFill>
                  <a:srgbClr val="FF0000"/>
                </a:solidFill>
                <a:latin typeface="Arial" pitchFamily="34" charset="0"/>
                <a:cs typeface="Arial" pitchFamily="34" charset="0"/>
              </a:rPr>
              <a:t>N</a:t>
            </a:r>
            <a:r>
              <a:rPr lang="en-US" dirty="0" smtClean="0">
                <a:latin typeface="Arial" pitchFamily="34" charset="0"/>
                <a:cs typeface="Arial" pitchFamily="34" charset="0"/>
              </a:rPr>
              <a:t>) </a:t>
            </a:r>
            <a:endParaRPr lang="en-US" dirty="0">
              <a:latin typeface="Arial" pitchFamily="34" charset="0"/>
              <a:cs typeface="Arial" pitchFamily="34" charset="0"/>
            </a:endParaRPr>
          </a:p>
        </p:txBody>
      </p:sp>
    </p:spTree>
    <p:extLst>
      <p:ext uri="{BB962C8B-B14F-4D97-AF65-F5344CB8AC3E}">
        <p14:creationId xmlns:p14="http://schemas.microsoft.com/office/powerpoint/2010/main" val="108071689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836712"/>
            <a:ext cx="5976664" cy="4479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395535" y="332656"/>
            <a:ext cx="6947374" cy="461665"/>
          </a:xfrm>
          <a:prstGeom prst="rect">
            <a:avLst/>
          </a:prstGeom>
          <a:noFill/>
        </p:spPr>
        <p:txBody>
          <a:bodyPr wrap="square" rtlCol="0">
            <a:spAutoFit/>
          </a:bodyPr>
          <a:lstStyle/>
          <a:p>
            <a:pPr>
              <a:spcBef>
                <a:spcPts val="1200"/>
              </a:spcBef>
            </a:pPr>
            <a:r>
              <a:rPr lang="de-DE" sz="2400" b="1" dirty="0" smtClean="0">
                <a:latin typeface="Arial" pitchFamily="34" charset="0"/>
                <a:cs typeface="Arial" pitchFamily="34" charset="0"/>
              </a:rPr>
              <a:t>Brutto </a:t>
            </a:r>
            <a:r>
              <a:rPr lang="de-DE" sz="2400" b="1" dirty="0" smtClean="0">
                <a:solidFill>
                  <a:srgbClr val="FF3300"/>
                </a:solidFill>
                <a:latin typeface="Arial" pitchFamily="34" charset="0"/>
                <a:cs typeface="Arial" pitchFamily="34" charset="0"/>
              </a:rPr>
              <a:t>N</a:t>
            </a:r>
            <a:r>
              <a:rPr lang="de-DE" sz="2400" b="1" dirty="0">
                <a:latin typeface="Arial" pitchFamily="34" charset="0"/>
                <a:cs typeface="Arial" pitchFamily="34" charset="0"/>
              </a:rPr>
              <a:t>-</a:t>
            </a:r>
            <a:r>
              <a:rPr lang="de-DE" sz="2400" b="1" dirty="0" err="1" smtClean="0">
                <a:latin typeface="Arial" pitchFamily="34" charset="0"/>
                <a:cs typeface="Arial" pitchFamily="34" charset="0"/>
              </a:rPr>
              <a:t>balans</a:t>
            </a:r>
            <a:r>
              <a:rPr lang="de-DE" sz="2400" b="1" dirty="0" smtClean="0">
                <a:latin typeface="Arial" pitchFamily="34" charset="0"/>
                <a:cs typeface="Arial" pitchFamily="34" charset="0"/>
              </a:rPr>
              <a:t> i </a:t>
            </a:r>
            <a:r>
              <a:rPr lang="de-DE" sz="2400" b="1" dirty="0" err="1" smtClean="0">
                <a:latin typeface="Arial" pitchFamily="34" charset="0"/>
                <a:cs typeface="Arial" pitchFamily="34" charset="0"/>
              </a:rPr>
              <a:t>ett</a:t>
            </a:r>
            <a:r>
              <a:rPr lang="de-DE" sz="2400" b="1" dirty="0" smtClean="0">
                <a:latin typeface="Arial" pitchFamily="34" charset="0"/>
                <a:cs typeface="Arial" pitchFamily="34" charset="0"/>
              </a:rPr>
              <a:t> </a:t>
            </a:r>
            <a:r>
              <a:rPr lang="de-DE" sz="2400" b="1" dirty="0" err="1" smtClean="0">
                <a:latin typeface="Arial" pitchFamily="34" charset="0"/>
                <a:cs typeface="Arial" pitchFamily="34" charset="0"/>
              </a:rPr>
              <a:t>antal</a:t>
            </a:r>
            <a:r>
              <a:rPr lang="de-DE" sz="2400" b="1" dirty="0" smtClean="0">
                <a:latin typeface="Arial" pitchFamily="34" charset="0"/>
                <a:cs typeface="Arial" pitchFamily="34" charset="0"/>
              </a:rPr>
              <a:t> </a:t>
            </a:r>
            <a:r>
              <a:rPr lang="de-DE" sz="2400" b="1" dirty="0" err="1" smtClean="0">
                <a:latin typeface="Arial" pitchFamily="34" charset="0"/>
                <a:cs typeface="Arial" pitchFamily="34" charset="0"/>
              </a:rPr>
              <a:t>europeiska</a:t>
            </a:r>
            <a:r>
              <a:rPr lang="de-DE" sz="2400" b="1" dirty="0" smtClean="0">
                <a:latin typeface="Arial" pitchFamily="34" charset="0"/>
                <a:cs typeface="Arial" pitchFamily="34" charset="0"/>
              </a:rPr>
              <a:t> </a:t>
            </a:r>
            <a:r>
              <a:rPr lang="de-DE" sz="2400" b="1" dirty="0" err="1" smtClean="0">
                <a:latin typeface="Arial" pitchFamily="34" charset="0"/>
                <a:cs typeface="Arial" pitchFamily="34" charset="0"/>
              </a:rPr>
              <a:t>stater</a:t>
            </a:r>
            <a:endParaRPr lang="en-US" sz="2400" b="1" dirty="0">
              <a:latin typeface="Arial" pitchFamily="34" charset="0"/>
              <a:cs typeface="Arial" pitchFamily="34" charset="0"/>
            </a:endParaRPr>
          </a:p>
        </p:txBody>
      </p:sp>
      <p:sp>
        <p:nvSpPr>
          <p:cNvPr id="6" name="Rechteck 5"/>
          <p:cNvSpPr/>
          <p:nvPr/>
        </p:nvSpPr>
        <p:spPr>
          <a:xfrm>
            <a:off x="6261797" y="4873087"/>
            <a:ext cx="2952328" cy="338554"/>
          </a:xfrm>
          <a:prstGeom prst="rect">
            <a:avLst/>
          </a:prstGeom>
        </p:spPr>
        <p:txBody>
          <a:bodyPr wrap="square">
            <a:spAutoFit/>
          </a:bodyPr>
          <a:lstStyle/>
          <a:p>
            <a:pPr>
              <a:spcBef>
                <a:spcPts val="1200"/>
              </a:spcBef>
            </a:pPr>
            <a:r>
              <a:rPr lang="de-DE" sz="1600" dirty="0" smtClean="0">
                <a:latin typeface="Arial" pitchFamily="34" charset="0"/>
                <a:cs typeface="Arial" pitchFamily="34" charset="0"/>
                <a:sym typeface="Wingdings" pitchFamily="2" charset="2"/>
              </a:rPr>
              <a:t>(Van </a:t>
            </a:r>
            <a:r>
              <a:rPr lang="de-DE" sz="1600" dirty="0" err="1" smtClean="0">
                <a:latin typeface="Arial" pitchFamily="34" charset="0"/>
                <a:cs typeface="Arial" pitchFamily="34" charset="0"/>
                <a:sym typeface="Wingdings" pitchFamily="2" charset="2"/>
              </a:rPr>
              <a:t>Grinsven</a:t>
            </a:r>
            <a:r>
              <a:rPr lang="de-DE" sz="1600" dirty="0" smtClean="0">
                <a:latin typeface="Arial" pitchFamily="34" charset="0"/>
                <a:cs typeface="Arial" pitchFamily="34" charset="0"/>
                <a:sym typeface="Wingdings" pitchFamily="2" charset="2"/>
              </a:rPr>
              <a:t> </a:t>
            </a:r>
            <a:r>
              <a:rPr lang="de-DE" sz="1600" i="1" dirty="0" smtClean="0">
                <a:latin typeface="Arial" pitchFamily="34" charset="0"/>
                <a:cs typeface="Arial" pitchFamily="34" charset="0"/>
                <a:sym typeface="Wingdings" pitchFamily="2" charset="2"/>
              </a:rPr>
              <a:t>et al</a:t>
            </a:r>
            <a:r>
              <a:rPr lang="de-DE" sz="1600" dirty="0" smtClean="0">
                <a:latin typeface="Arial" pitchFamily="34" charset="0"/>
                <a:cs typeface="Arial" pitchFamily="34" charset="0"/>
                <a:sym typeface="Wingdings" pitchFamily="2" charset="2"/>
              </a:rPr>
              <a:t>. 2012)</a:t>
            </a:r>
            <a:endParaRPr lang="en-US" sz="1600" dirty="0" smtClean="0">
              <a:latin typeface="Arial" pitchFamily="34" charset="0"/>
              <a:cs typeface="Arial" pitchFamily="34" charset="0"/>
              <a:sym typeface="Wingdings" pitchFamily="2" charset="2"/>
            </a:endParaRPr>
          </a:p>
        </p:txBody>
      </p:sp>
      <p:sp>
        <p:nvSpPr>
          <p:cNvPr id="7" name="Textfeld 6"/>
          <p:cNvSpPr txBox="1"/>
          <p:nvPr/>
        </p:nvSpPr>
        <p:spPr>
          <a:xfrm>
            <a:off x="488728" y="5445224"/>
            <a:ext cx="8676456" cy="1046440"/>
          </a:xfrm>
          <a:prstGeom prst="rect">
            <a:avLst/>
          </a:prstGeom>
          <a:noFill/>
        </p:spPr>
        <p:txBody>
          <a:bodyPr wrap="square" rtlCol="0">
            <a:spAutoFit/>
          </a:bodyPr>
          <a:lstStyle/>
          <a:p>
            <a:pPr>
              <a:spcBef>
                <a:spcPts val="1200"/>
              </a:spcBef>
            </a:pPr>
            <a:r>
              <a:rPr lang="de-DE" dirty="0" err="1" smtClean="0">
                <a:latin typeface="Arial" pitchFamily="34" charset="0"/>
                <a:cs typeface="Arial" pitchFamily="34" charset="0"/>
              </a:rPr>
              <a:t>Årlig</a:t>
            </a:r>
            <a:r>
              <a:rPr lang="de-DE" dirty="0" smtClean="0">
                <a:latin typeface="Arial" pitchFamily="34" charset="0"/>
                <a:cs typeface="Arial" pitchFamily="34" charset="0"/>
              </a:rPr>
              <a:t> N-</a:t>
            </a:r>
            <a:r>
              <a:rPr lang="de-DE" dirty="0" err="1" smtClean="0">
                <a:latin typeface="Arial" pitchFamily="34" charset="0"/>
                <a:cs typeface="Arial" pitchFamily="34" charset="0"/>
              </a:rPr>
              <a:t>balans</a:t>
            </a:r>
            <a:r>
              <a:rPr lang="de-DE" dirty="0" smtClean="0">
                <a:latin typeface="Arial" pitchFamily="34" charset="0"/>
                <a:cs typeface="Arial" pitchFamily="34" charset="0"/>
              </a:rPr>
              <a:t> (mark-N-</a:t>
            </a:r>
            <a:r>
              <a:rPr lang="de-DE" dirty="0" err="1" smtClean="0">
                <a:latin typeface="Arial" pitchFamily="34" charset="0"/>
                <a:cs typeface="Arial" pitchFamily="34" charset="0"/>
              </a:rPr>
              <a:t>överskott</a:t>
            </a:r>
            <a:r>
              <a:rPr lang="de-DE" dirty="0" smtClean="0">
                <a:latin typeface="Arial" pitchFamily="34" charset="0"/>
                <a:cs typeface="Arial" pitchFamily="34" charset="0"/>
              </a:rPr>
              <a:t>) och N-</a:t>
            </a:r>
            <a:r>
              <a:rPr lang="de-DE" dirty="0" err="1" smtClean="0">
                <a:latin typeface="Arial" pitchFamily="34" charset="0"/>
                <a:cs typeface="Arial" pitchFamily="34" charset="0"/>
              </a:rPr>
              <a:t>tillförsel</a:t>
            </a:r>
            <a:r>
              <a:rPr lang="de-DE" dirty="0" smtClean="0">
                <a:latin typeface="Arial" pitchFamily="34" charset="0"/>
                <a:cs typeface="Arial" pitchFamily="34" charset="0"/>
              </a:rPr>
              <a:t> </a:t>
            </a:r>
            <a:r>
              <a:rPr lang="de-DE" dirty="0" err="1" smtClean="0">
                <a:latin typeface="Arial" pitchFamily="34" charset="0"/>
                <a:cs typeface="Arial" pitchFamily="34" charset="0"/>
              </a:rPr>
              <a:t>från</a:t>
            </a:r>
            <a:r>
              <a:rPr lang="de-DE" dirty="0" smtClean="0">
                <a:latin typeface="Arial" pitchFamily="34" charset="0"/>
                <a:cs typeface="Arial" pitchFamily="34" charset="0"/>
              </a:rPr>
              <a:t> </a:t>
            </a:r>
            <a:r>
              <a:rPr lang="de-DE" dirty="0" err="1" smtClean="0">
                <a:latin typeface="Arial" pitchFamily="34" charset="0"/>
                <a:cs typeface="Arial" pitchFamily="34" charset="0"/>
              </a:rPr>
              <a:t>naturgödsel</a:t>
            </a:r>
            <a:r>
              <a:rPr lang="de-DE" dirty="0" smtClean="0">
                <a:latin typeface="Arial" pitchFamily="34" charset="0"/>
                <a:cs typeface="Arial" pitchFamily="34" charset="0"/>
              </a:rPr>
              <a:t> och </a:t>
            </a:r>
            <a:r>
              <a:rPr lang="de-DE" dirty="0" err="1" smtClean="0">
                <a:latin typeface="Arial" pitchFamily="34" charset="0"/>
                <a:cs typeface="Arial" pitchFamily="34" charset="0"/>
              </a:rPr>
              <a:t>konstgödsel</a:t>
            </a:r>
            <a:r>
              <a:rPr lang="de-DE" dirty="0" smtClean="0">
                <a:latin typeface="Arial" pitchFamily="34" charset="0"/>
                <a:cs typeface="Arial" pitchFamily="34" charset="0"/>
              </a:rPr>
              <a:t> </a:t>
            </a:r>
            <a:r>
              <a:rPr lang="de-DE" dirty="0" err="1" smtClean="0">
                <a:latin typeface="Arial" pitchFamily="34" charset="0"/>
                <a:cs typeface="Arial" pitchFamily="34" charset="0"/>
              </a:rPr>
              <a:t>år</a:t>
            </a:r>
            <a:r>
              <a:rPr lang="de-DE" dirty="0" smtClean="0">
                <a:latin typeface="Arial" pitchFamily="34" charset="0"/>
                <a:cs typeface="Arial" pitchFamily="34" charset="0"/>
              </a:rPr>
              <a:t> 2008</a:t>
            </a:r>
          </a:p>
          <a:p>
            <a:pPr>
              <a:spcBef>
                <a:spcPts val="1200"/>
              </a:spcBef>
            </a:pPr>
            <a:r>
              <a:rPr lang="de-DE" sz="1600" b="1" dirty="0" smtClean="0">
                <a:latin typeface="Arial" pitchFamily="34" charset="0"/>
                <a:cs typeface="Arial" pitchFamily="34" charset="0"/>
                <a:sym typeface="Wingdings" pitchFamily="2" charset="2"/>
              </a:rPr>
              <a:t>	 </a:t>
            </a:r>
            <a:r>
              <a:rPr lang="de-DE" sz="1600" b="1" dirty="0" smtClean="0">
                <a:latin typeface="Arial" pitchFamily="34" charset="0"/>
                <a:cs typeface="Arial" pitchFamily="34" charset="0"/>
              </a:rPr>
              <a:t>70% </a:t>
            </a:r>
            <a:r>
              <a:rPr lang="de-DE" sz="1600" b="1" dirty="0" err="1" smtClean="0">
                <a:latin typeface="Arial" pitchFamily="34" charset="0"/>
                <a:cs typeface="Arial" pitchFamily="34" charset="0"/>
              </a:rPr>
              <a:t>av</a:t>
            </a:r>
            <a:r>
              <a:rPr lang="de-DE" sz="1600" b="1" dirty="0" smtClean="0">
                <a:latin typeface="Arial" pitchFamily="34" charset="0"/>
                <a:cs typeface="Arial" pitchFamily="34" charset="0"/>
              </a:rPr>
              <a:t> N-</a:t>
            </a:r>
            <a:r>
              <a:rPr lang="de-DE" sz="1600" b="1" dirty="0" err="1" smtClean="0">
                <a:latin typeface="Arial" pitchFamily="34" charset="0"/>
                <a:cs typeface="Arial" pitchFamily="34" charset="0"/>
              </a:rPr>
              <a:t>överskottet</a:t>
            </a:r>
            <a:r>
              <a:rPr lang="de-DE" sz="1600" b="1" dirty="0" smtClean="0">
                <a:latin typeface="Arial" pitchFamily="34" charset="0"/>
                <a:cs typeface="Arial" pitchFamily="34" charset="0"/>
              </a:rPr>
              <a:t> </a:t>
            </a:r>
            <a:r>
              <a:rPr lang="de-DE" sz="1600" b="1" dirty="0" err="1" smtClean="0">
                <a:latin typeface="Arial" pitchFamily="34" charset="0"/>
                <a:cs typeface="Arial" pitchFamily="34" charset="0"/>
              </a:rPr>
              <a:t>påverkar</a:t>
            </a:r>
            <a:r>
              <a:rPr lang="de-DE" sz="1600" b="1" dirty="0" smtClean="0">
                <a:latin typeface="Arial" pitchFamily="34" charset="0"/>
                <a:cs typeface="Arial" pitchFamily="34" charset="0"/>
              </a:rPr>
              <a:t> </a:t>
            </a:r>
            <a:r>
              <a:rPr lang="de-DE" sz="1600" b="1" dirty="0" err="1" smtClean="0">
                <a:latin typeface="Arial" pitchFamily="34" charset="0"/>
                <a:cs typeface="Arial" pitchFamily="34" charset="0"/>
              </a:rPr>
              <a:t>miljön</a:t>
            </a:r>
            <a:r>
              <a:rPr lang="de-DE" sz="1600" b="1" dirty="0" smtClean="0">
                <a:latin typeface="Arial" pitchFamily="34" charset="0"/>
                <a:cs typeface="Arial" pitchFamily="34" charset="0"/>
              </a:rPr>
              <a:t>, </a:t>
            </a:r>
            <a:r>
              <a:rPr lang="de-DE" sz="1600" b="1" dirty="0" err="1" smtClean="0">
                <a:latin typeface="Arial" pitchFamily="34" charset="0"/>
                <a:cs typeface="Arial" pitchFamily="34" charset="0"/>
              </a:rPr>
              <a:t>främst</a:t>
            </a:r>
            <a:r>
              <a:rPr lang="de-DE" sz="1600" b="1" dirty="0" smtClean="0">
                <a:latin typeface="Arial" pitchFamily="34" charset="0"/>
                <a:cs typeface="Arial" pitchFamily="34" charset="0"/>
              </a:rPr>
              <a:t> via NH</a:t>
            </a:r>
            <a:r>
              <a:rPr lang="de-DE" sz="1600" b="1" baseline="-25000" dirty="0" smtClean="0">
                <a:latin typeface="Arial" pitchFamily="34" charset="0"/>
                <a:cs typeface="Arial" pitchFamily="34" charset="0"/>
              </a:rPr>
              <a:t>3</a:t>
            </a:r>
            <a:r>
              <a:rPr lang="de-DE" sz="1600" b="1" dirty="0" smtClean="0">
                <a:latin typeface="Arial" pitchFamily="34" charset="0"/>
                <a:cs typeface="Arial" pitchFamily="34" charset="0"/>
              </a:rPr>
              <a:t>, NO</a:t>
            </a:r>
            <a:r>
              <a:rPr lang="de-DE" sz="1600" b="1" baseline="-25000" dirty="0" smtClean="0">
                <a:latin typeface="Arial" pitchFamily="34" charset="0"/>
                <a:cs typeface="Arial" pitchFamily="34" charset="0"/>
              </a:rPr>
              <a:t>3</a:t>
            </a:r>
            <a:r>
              <a:rPr lang="de-DE" sz="1600" b="1" dirty="0" smtClean="0">
                <a:latin typeface="Arial" pitchFamily="34" charset="0"/>
                <a:cs typeface="Arial" pitchFamily="34" charset="0"/>
              </a:rPr>
              <a:t>, N</a:t>
            </a:r>
            <a:r>
              <a:rPr lang="de-DE" sz="1600" b="1" baseline="-25000" dirty="0" smtClean="0">
                <a:latin typeface="Arial" pitchFamily="34" charset="0"/>
                <a:cs typeface="Arial" pitchFamily="34" charset="0"/>
              </a:rPr>
              <a:t>2</a:t>
            </a:r>
            <a:r>
              <a:rPr lang="de-DE" sz="1600" b="1" dirty="0" smtClean="0">
                <a:latin typeface="Arial" pitchFamily="34" charset="0"/>
                <a:cs typeface="Arial" pitchFamily="34" charset="0"/>
              </a:rPr>
              <a:t>O (</a:t>
            </a:r>
            <a:r>
              <a:rPr lang="de-DE" sz="1600" b="1" dirty="0" err="1" smtClean="0">
                <a:latin typeface="Arial" pitchFamily="34" charset="0"/>
                <a:cs typeface="Arial" pitchFamily="34" charset="0"/>
              </a:rPr>
              <a:t>uba</a:t>
            </a:r>
            <a:r>
              <a:rPr lang="de-DE" sz="1600" b="1" dirty="0" smtClean="0">
                <a:latin typeface="Arial" pitchFamily="34" charset="0"/>
                <a:cs typeface="Arial" pitchFamily="34" charset="0"/>
              </a:rPr>
              <a:t>, 2016)</a:t>
            </a:r>
            <a:endParaRPr lang="en-US" sz="1600" b="1" dirty="0">
              <a:latin typeface="Arial" pitchFamily="34" charset="0"/>
              <a:cs typeface="Arial" pitchFamily="34" charset="0"/>
            </a:endParaRPr>
          </a:p>
        </p:txBody>
      </p:sp>
      <p:sp>
        <p:nvSpPr>
          <p:cNvPr id="4" name="Rechteck 3"/>
          <p:cNvSpPr/>
          <p:nvPr/>
        </p:nvSpPr>
        <p:spPr>
          <a:xfrm>
            <a:off x="1043608" y="2924944"/>
            <a:ext cx="3672408"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7007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7927" y="2154102"/>
            <a:ext cx="8026400" cy="3139321"/>
          </a:xfrm>
          <a:prstGeom prst="rect">
            <a:avLst/>
          </a:prstGeom>
          <a:noFill/>
        </p:spPr>
        <p:txBody>
          <a:bodyPr wrap="square" rtlCol="0">
            <a:spAutoFit/>
          </a:bodyPr>
          <a:lstStyle/>
          <a:p>
            <a:r>
              <a:rPr lang="en-US" b="1" u="sng" dirty="0" err="1" smtClean="0">
                <a:latin typeface="Arial" pitchFamily="34" charset="0"/>
                <a:cs typeface="Arial" pitchFamily="34" charset="0"/>
              </a:rPr>
              <a:t>Gödslingslag</a:t>
            </a:r>
            <a:r>
              <a:rPr lang="en-US" b="1" u="sng" dirty="0">
                <a:latin typeface="Arial" pitchFamily="34" charset="0"/>
                <a:cs typeface="Arial" pitchFamily="34" charset="0"/>
              </a:rPr>
              <a:t> </a:t>
            </a:r>
            <a:r>
              <a:rPr lang="en-US" u="sng" dirty="0" smtClean="0">
                <a:latin typeface="Arial" pitchFamily="34" charset="0"/>
                <a:cs typeface="Arial" pitchFamily="34" charset="0"/>
              </a:rPr>
              <a:t>(2017) </a:t>
            </a:r>
            <a:r>
              <a:rPr lang="en-US" u="sng" dirty="0" err="1" smtClean="0">
                <a:latin typeface="Arial" pitchFamily="34" charset="0"/>
                <a:cs typeface="Arial" pitchFamily="34" charset="0"/>
              </a:rPr>
              <a:t>formuleras</a:t>
            </a:r>
            <a:r>
              <a:rPr lang="en-US" u="sng" dirty="0" smtClean="0">
                <a:latin typeface="Arial" pitchFamily="34" charset="0"/>
                <a:cs typeface="Arial" pitchFamily="34" charset="0"/>
              </a:rPr>
              <a:t> nu i </a:t>
            </a:r>
            <a:r>
              <a:rPr lang="en-US" b="1" u="sng" dirty="0" smtClean="0">
                <a:latin typeface="Arial" pitchFamily="34" charset="0"/>
                <a:cs typeface="Arial" pitchFamily="34" charset="0"/>
              </a:rPr>
              <a:t>§1 </a:t>
            </a:r>
            <a:r>
              <a:rPr lang="en-US" b="1" u="sng" dirty="0" err="1" smtClean="0">
                <a:latin typeface="Arial" pitchFamily="34" charset="0"/>
                <a:cs typeface="Arial" pitchFamily="34" charset="0"/>
              </a:rPr>
              <a:t>Avsikt</a:t>
            </a:r>
            <a:endParaRPr lang="en-US" b="1" u="sng" dirty="0" smtClean="0">
              <a:latin typeface="Arial" pitchFamily="34" charset="0"/>
              <a:cs typeface="Arial" pitchFamily="34" charset="0"/>
            </a:endParaRPr>
          </a:p>
          <a:p>
            <a:r>
              <a:rPr lang="en-US" dirty="0" smtClean="0">
                <a:latin typeface="Arial" pitchFamily="34" charset="0"/>
                <a:cs typeface="Arial" pitchFamily="34" charset="0"/>
              </a:rPr>
              <a:t>„…</a:t>
            </a:r>
            <a:r>
              <a:rPr lang="en-US" i="1" dirty="0" err="1" smtClean="0">
                <a:latin typeface="Arial" pitchFamily="34" charset="0"/>
                <a:cs typeface="Arial" pitchFamily="34" charset="0"/>
              </a:rPr>
              <a:t>Avsikten</a:t>
            </a:r>
            <a:r>
              <a:rPr lang="en-US" i="1" dirty="0" smtClean="0">
                <a:latin typeface="Arial" pitchFamily="34" charset="0"/>
                <a:cs typeface="Arial" pitchFamily="34" charset="0"/>
              </a:rPr>
              <a:t> med </a:t>
            </a:r>
            <a:r>
              <a:rPr lang="en-US" i="1" dirty="0" err="1" smtClean="0">
                <a:latin typeface="Arial" pitchFamily="34" charset="0"/>
                <a:cs typeface="Arial" pitchFamily="34" charset="0"/>
              </a:rPr>
              <a:t>denna</a:t>
            </a:r>
            <a:r>
              <a:rPr lang="en-US" i="1" dirty="0" smtClean="0">
                <a:latin typeface="Arial" pitchFamily="34" charset="0"/>
                <a:cs typeface="Arial" pitchFamily="34" charset="0"/>
              </a:rPr>
              <a:t> lag </a:t>
            </a:r>
            <a:r>
              <a:rPr lang="en-US" i="1" dirty="0" err="1" smtClean="0">
                <a:latin typeface="Arial" pitchFamily="34" charset="0"/>
                <a:cs typeface="Arial" pitchFamily="34" charset="0"/>
              </a:rPr>
              <a:t>är</a:t>
            </a:r>
            <a:r>
              <a:rPr lang="en-US" i="1" dirty="0" smtClean="0">
                <a:latin typeface="Arial" pitchFamily="34" charset="0"/>
                <a:cs typeface="Arial" pitchFamily="34" charset="0"/>
              </a:rPr>
              <a:t>….. </a:t>
            </a:r>
          </a:p>
          <a:p>
            <a:pPr marL="342900" indent="-342900">
              <a:buAutoNum type="arabicPeriod"/>
            </a:pPr>
            <a:r>
              <a:rPr lang="en-US" i="1" dirty="0" err="1">
                <a:latin typeface="Arial" pitchFamily="34" charset="0"/>
                <a:cs typeface="Arial" pitchFamily="34" charset="0"/>
              </a:rPr>
              <a:t>a</a:t>
            </a:r>
            <a:r>
              <a:rPr lang="en-US" i="1" dirty="0" err="1" smtClean="0">
                <a:latin typeface="Arial" pitchFamily="34" charset="0"/>
                <a:cs typeface="Arial" pitchFamily="34" charset="0"/>
              </a:rPr>
              <a:t>tt</a:t>
            </a:r>
            <a:r>
              <a:rPr lang="en-US" i="1" dirty="0" smtClean="0">
                <a:latin typeface="Arial" pitchFamily="34" charset="0"/>
                <a:cs typeface="Arial" pitchFamily="34" charset="0"/>
              </a:rPr>
              <a:t> </a:t>
            </a:r>
            <a:r>
              <a:rPr lang="en-US" i="1" dirty="0" err="1" smtClean="0">
                <a:latin typeface="Arial" pitchFamily="34" charset="0"/>
                <a:cs typeface="Arial" pitchFamily="34" charset="0"/>
              </a:rPr>
              <a:t>spara</a:t>
            </a:r>
            <a:r>
              <a:rPr lang="en-US" i="1" dirty="0" smtClean="0">
                <a:latin typeface="Arial" pitchFamily="34" charset="0"/>
                <a:cs typeface="Arial" pitchFamily="34" charset="0"/>
              </a:rPr>
              <a:t> </a:t>
            </a:r>
            <a:r>
              <a:rPr lang="en-US" i="1" dirty="0" err="1" smtClean="0">
                <a:latin typeface="Arial" pitchFamily="34" charset="0"/>
                <a:cs typeface="Arial" pitchFamily="34" charset="0"/>
              </a:rPr>
              <a:t>näring</a:t>
            </a:r>
            <a:r>
              <a:rPr lang="en-US" i="1" dirty="0" smtClean="0">
                <a:latin typeface="Arial" pitchFamily="34" charset="0"/>
                <a:cs typeface="Arial" pitchFamily="34" charset="0"/>
              </a:rPr>
              <a:t> till </a:t>
            </a:r>
            <a:r>
              <a:rPr lang="en-US" i="1" dirty="0" err="1" smtClean="0">
                <a:latin typeface="Arial" pitchFamily="34" charset="0"/>
                <a:cs typeface="Arial" pitchFamily="34" charset="0"/>
              </a:rPr>
              <a:t>växterna</a:t>
            </a:r>
            <a:r>
              <a:rPr lang="en-US" i="1" dirty="0" smtClean="0">
                <a:latin typeface="Arial" pitchFamily="34" charset="0"/>
                <a:cs typeface="Arial" pitchFamily="34" charset="0"/>
              </a:rPr>
              <a:t>…</a:t>
            </a:r>
          </a:p>
          <a:p>
            <a:pPr marL="342900" indent="-342900">
              <a:buAutoNum type="arabicPeriod"/>
            </a:pPr>
            <a:r>
              <a:rPr lang="en-US" i="1" dirty="0" smtClean="0">
                <a:latin typeface="Arial" pitchFamily="34" charset="0"/>
                <a:cs typeface="Arial" pitchFamily="34" charset="0"/>
              </a:rPr>
              <a:t>….</a:t>
            </a:r>
          </a:p>
          <a:p>
            <a:pPr marL="342900" indent="-342900">
              <a:buAutoNum type="arabicPeriod"/>
            </a:pPr>
            <a:r>
              <a:rPr lang="en-US" i="1" dirty="0" err="1">
                <a:latin typeface="Arial" pitchFamily="34" charset="0"/>
                <a:cs typeface="Arial" pitchFamily="34" charset="0"/>
              </a:rPr>
              <a:t>a</a:t>
            </a:r>
            <a:r>
              <a:rPr lang="en-US" i="1" dirty="0" err="1" smtClean="0">
                <a:latin typeface="Arial" pitchFamily="34" charset="0"/>
                <a:cs typeface="Arial" pitchFamily="34" charset="0"/>
              </a:rPr>
              <a:t>tt</a:t>
            </a:r>
            <a:r>
              <a:rPr lang="en-US" i="1" dirty="0" smtClean="0">
                <a:latin typeface="Arial" pitchFamily="34" charset="0"/>
                <a:cs typeface="Arial" pitchFamily="34" charset="0"/>
              </a:rPr>
              <a:t> </a:t>
            </a:r>
            <a:r>
              <a:rPr lang="en-US" i="1" dirty="0" err="1" smtClean="0">
                <a:latin typeface="Arial" pitchFamily="34" charset="0"/>
                <a:cs typeface="Arial" pitchFamily="34" charset="0"/>
              </a:rPr>
              <a:t>förebygga</a:t>
            </a:r>
            <a:r>
              <a:rPr lang="en-US" i="1" dirty="0" smtClean="0">
                <a:latin typeface="Arial" pitchFamily="34" charset="0"/>
                <a:cs typeface="Arial" pitchFamily="34" charset="0"/>
              </a:rPr>
              <a:t> och </a:t>
            </a:r>
            <a:r>
              <a:rPr lang="en-US" b="1" i="1" dirty="0" smtClean="0">
                <a:latin typeface="Arial" pitchFamily="34" charset="0"/>
                <a:cs typeface="Arial" pitchFamily="34" charset="0"/>
              </a:rPr>
              <a:t>ta </a:t>
            </a:r>
            <a:r>
              <a:rPr lang="en-US" b="1" i="1" dirty="0" err="1" smtClean="0">
                <a:latin typeface="Arial" pitchFamily="34" charset="0"/>
                <a:cs typeface="Arial" pitchFamily="34" charset="0"/>
              </a:rPr>
              <a:t>bort</a:t>
            </a:r>
            <a:r>
              <a:rPr lang="en-US" b="1" i="1" dirty="0" smtClean="0">
                <a:latin typeface="Arial" pitchFamily="34" charset="0"/>
                <a:cs typeface="Arial" pitchFamily="34" charset="0"/>
              </a:rPr>
              <a:t> risker </a:t>
            </a:r>
            <a:r>
              <a:rPr lang="en-US" b="1" i="1" dirty="0" err="1" smtClean="0">
                <a:latin typeface="Arial" pitchFamily="34" charset="0"/>
                <a:cs typeface="Arial" pitchFamily="34" charset="0"/>
              </a:rPr>
              <a:t>för</a:t>
            </a:r>
            <a:r>
              <a:rPr lang="en-US" b="1" i="1" dirty="0" smtClean="0">
                <a:latin typeface="Arial" pitchFamily="34" charset="0"/>
                <a:cs typeface="Arial" pitchFamily="34" charset="0"/>
              </a:rPr>
              <a:t> </a:t>
            </a:r>
            <a:r>
              <a:rPr lang="en-US" b="1" i="1" dirty="0" err="1" smtClean="0">
                <a:latin typeface="Arial" pitchFamily="34" charset="0"/>
                <a:cs typeface="Arial" pitchFamily="34" charset="0"/>
              </a:rPr>
              <a:t>ekosystemet</a:t>
            </a:r>
            <a:r>
              <a:rPr lang="en-US" b="1" i="1" dirty="0" smtClean="0">
                <a:latin typeface="Arial" pitchFamily="34" charset="0"/>
                <a:cs typeface="Arial" pitchFamily="34" charset="0"/>
              </a:rPr>
              <a:t> </a:t>
            </a:r>
            <a:r>
              <a:rPr lang="en-US" i="1" dirty="0" err="1" smtClean="0">
                <a:latin typeface="Arial" pitchFamily="34" charset="0"/>
                <a:cs typeface="Arial" pitchFamily="34" charset="0"/>
              </a:rPr>
              <a:t>orsakat</a:t>
            </a:r>
            <a:r>
              <a:rPr lang="en-US" i="1" dirty="0" smtClean="0">
                <a:latin typeface="Arial" pitchFamily="34" charset="0"/>
                <a:cs typeface="Arial" pitchFamily="34" charset="0"/>
              </a:rPr>
              <a:t> </a:t>
            </a:r>
            <a:r>
              <a:rPr lang="en-US" i="1" dirty="0" err="1" smtClean="0">
                <a:latin typeface="Arial" pitchFamily="34" charset="0"/>
                <a:cs typeface="Arial" pitchFamily="34" charset="0"/>
              </a:rPr>
              <a:t>av</a:t>
            </a:r>
            <a:r>
              <a:rPr lang="en-US" i="1" dirty="0" smtClean="0">
                <a:latin typeface="Arial" pitchFamily="34" charset="0"/>
                <a:cs typeface="Arial" pitchFamily="34" charset="0"/>
              </a:rPr>
              <a:t> </a:t>
            </a:r>
            <a:r>
              <a:rPr lang="en-US" i="1" dirty="0" err="1" smtClean="0">
                <a:latin typeface="Arial" pitchFamily="34" charset="0"/>
                <a:cs typeface="Arial" pitchFamily="34" charset="0"/>
              </a:rPr>
              <a:t>gödsling</a:t>
            </a:r>
            <a:r>
              <a:rPr lang="en-US" i="1" dirty="0" smtClean="0">
                <a:latin typeface="Arial" pitchFamily="34" charset="0"/>
                <a:cs typeface="Arial" pitchFamily="34" charset="0"/>
              </a:rPr>
              <a:t>…</a:t>
            </a:r>
          </a:p>
          <a:p>
            <a:pPr marL="342900" indent="-342900">
              <a:buAutoNum type="arabicPeriod"/>
            </a:pPr>
            <a:r>
              <a:rPr lang="en-US" i="1" dirty="0" err="1">
                <a:latin typeface="Arial" pitchFamily="34" charset="0"/>
                <a:cs typeface="Arial" pitchFamily="34" charset="0"/>
              </a:rPr>
              <a:t>a</a:t>
            </a:r>
            <a:r>
              <a:rPr lang="en-US" i="1" dirty="0" err="1" smtClean="0">
                <a:latin typeface="Arial" pitchFamily="34" charset="0"/>
                <a:cs typeface="Arial" pitchFamily="34" charset="0"/>
              </a:rPr>
              <a:t>tt</a:t>
            </a:r>
            <a:r>
              <a:rPr lang="en-US" i="1" dirty="0" smtClean="0">
                <a:latin typeface="Arial" pitchFamily="34" charset="0"/>
                <a:cs typeface="Arial" pitchFamily="34" charset="0"/>
              </a:rPr>
              <a:t> </a:t>
            </a:r>
            <a:r>
              <a:rPr lang="en-US" i="1" dirty="0" err="1" smtClean="0">
                <a:latin typeface="Arial" pitchFamily="34" charset="0"/>
                <a:cs typeface="Arial" pitchFamily="34" charset="0"/>
              </a:rPr>
              <a:t>garantera</a:t>
            </a:r>
            <a:r>
              <a:rPr lang="en-US" i="1" dirty="0" smtClean="0">
                <a:latin typeface="Arial" pitchFamily="34" charset="0"/>
                <a:cs typeface="Arial" pitchFamily="34" charset="0"/>
              </a:rPr>
              <a:t> </a:t>
            </a:r>
            <a:r>
              <a:rPr lang="en-US" i="1" dirty="0" err="1" smtClean="0">
                <a:latin typeface="Arial" pitchFamily="34" charset="0"/>
                <a:cs typeface="Arial" pitchFamily="34" charset="0"/>
              </a:rPr>
              <a:t>en</a:t>
            </a:r>
            <a:r>
              <a:rPr lang="en-US" i="1" dirty="0" smtClean="0">
                <a:latin typeface="Arial" pitchFamily="34" charset="0"/>
                <a:cs typeface="Arial" pitchFamily="34" charset="0"/>
              </a:rPr>
              <a:t> </a:t>
            </a:r>
            <a:r>
              <a:rPr lang="en-US" b="1" i="1" dirty="0" err="1" smtClean="0">
                <a:latin typeface="Arial" pitchFamily="34" charset="0"/>
                <a:cs typeface="Arial" pitchFamily="34" charset="0"/>
              </a:rPr>
              <a:t>hållbar</a:t>
            </a:r>
            <a:r>
              <a:rPr lang="en-US" b="1" i="1" dirty="0" smtClean="0">
                <a:latin typeface="Arial" pitchFamily="34" charset="0"/>
                <a:cs typeface="Arial" pitchFamily="34" charset="0"/>
              </a:rPr>
              <a:t> </a:t>
            </a:r>
            <a:r>
              <a:rPr lang="en-US" b="1" i="1" dirty="0" err="1" smtClean="0">
                <a:latin typeface="Arial" pitchFamily="34" charset="0"/>
                <a:cs typeface="Arial" pitchFamily="34" charset="0"/>
              </a:rPr>
              <a:t>användning</a:t>
            </a:r>
            <a:r>
              <a:rPr lang="en-US" b="1" i="1" dirty="0" smtClean="0">
                <a:latin typeface="Arial" pitchFamily="34" charset="0"/>
                <a:cs typeface="Arial" pitchFamily="34" charset="0"/>
              </a:rPr>
              <a:t> </a:t>
            </a:r>
            <a:r>
              <a:rPr lang="en-US" i="1" dirty="0" err="1" smtClean="0">
                <a:latin typeface="Arial" pitchFamily="34" charset="0"/>
                <a:cs typeface="Arial" pitchFamily="34" charset="0"/>
              </a:rPr>
              <a:t>av</a:t>
            </a:r>
            <a:r>
              <a:rPr lang="en-US" i="1" dirty="0" smtClean="0">
                <a:latin typeface="Arial" pitchFamily="34" charset="0"/>
                <a:cs typeface="Arial" pitchFamily="34" charset="0"/>
              </a:rPr>
              <a:t> </a:t>
            </a:r>
            <a:r>
              <a:rPr lang="en-US" i="1" dirty="0" err="1" smtClean="0">
                <a:latin typeface="Arial" pitchFamily="34" charset="0"/>
                <a:cs typeface="Arial" pitchFamily="34" charset="0"/>
              </a:rPr>
              <a:t>växtnäring</a:t>
            </a:r>
            <a:r>
              <a:rPr lang="en-US" i="1" dirty="0" smtClean="0">
                <a:latin typeface="Arial" pitchFamily="34" charset="0"/>
                <a:cs typeface="Arial" pitchFamily="34" charset="0"/>
              </a:rPr>
              <a:t> </a:t>
            </a:r>
            <a:r>
              <a:rPr lang="en-US" i="1" dirty="0" err="1" smtClean="0">
                <a:latin typeface="Arial" pitchFamily="34" charset="0"/>
                <a:cs typeface="Arial" pitchFamily="34" charset="0"/>
              </a:rPr>
              <a:t>i</a:t>
            </a:r>
            <a:r>
              <a:rPr lang="en-US" i="1" dirty="0" smtClean="0">
                <a:latin typeface="Arial" pitchFamily="34" charset="0"/>
                <a:cs typeface="Arial" pitchFamily="34" charset="0"/>
              </a:rPr>
              <a:t> </a:t>
            </a:r>
            <a:r>
              <a:rPr lang="en-US" i="1" dirty="0" err="1" smtClean="0">
                <a:latin typeface="Arial" pitchFamily="34" charset="0"/>
                <a:cs typeface="Arial" pitchFamily="34" charset="0"/>
              </a:rPr>
              <a:t>jordbruksproduktionen</a:t>
            </a:r>
            <a:r>
              <a:rPr lang="en-US" i="1" dirty="0" smtClean="0">
                <a:latin typeface="Arial" pitchFamily="34" charset="0"/>
                <a:cs typeface="Arial" pitchFamily="34" charset="0"/>
              </a:rPr>
              <a:t> och </a:t>
            </a:r>
            <a:r>
              <a:rPr lang="en-US" i="1" dirty="0" err="1" smtClean="0">
                <a:latin typeface="Arial" pitchFamily="34" charset="0"/>
                <a:cs typeface="Arial" pitchFamily="34" charset="0"/>
              </a:rPr>
              <a:t>speciellt</a:t>
            </a:r>
            <a:r>
              <a:rPr lang="en-US" i="1" dirty="0" smtClean="0">
                <a:latin typeface="Arial" pitchFamily="34" charset="0"/>
                <a:cs typeface="Arial" pitchFamily="34" charset="0"/>
              </a:rPr>
              <a:t> </a:t>
            </a:r>
            <a:r>
              <a:rPr lang="en-US" b="1" i="1" dirty="0" err="1" smtClean="0">
                <a:latin typeface="Arial" pitchFamily="34" charset="0"/>
                <a:cs typeface="Arial" pitchFamily="34" charset="0"/>
              </a:rPr>
              <a:t>förebygga</a:t>
            </a:r>
            <a:r>
              <a:rPr lang="en-US" b="1" i="1" dirty="0" smtClean="0">
                <a:latin typeface="Arial" pitchFamily="34" charset="0"/>
                <a:cs typeface="Arial" pitchFamily="34" charset="0"/>
              </a:rPr>
              <a:t> </a:t>
            </a:r>
            <a:r>
              <a:rPr lang="en-US" b="1" i="1" dirty="0" err="1" smtClean="0">
                <a:latin typeface="Arial" pitchFamily="34" charset="0"/>
                <a:cs typeface="Arial" pitchFamily="34" charset="0"/>
              </a:rPr>
              <a:t>näringsförluster</a:t>
            </a:r>
            <a:r>
              <a:rPr lang="en-US" b="1" i="1" dirty="0" smtClean="0">
                <a:latin typeface="Arial" pitchFamily="34" charset="0"/>
                <a:cs typeface="Arial" pitchFamily="34" charset="0"/>
              </a:rPr>
              <a:t> till </a:t>
            </a:r>
            <a:r>
              <a:rPr lang="en-US" b="1" i="1" dirty="0" err="1" smtClean="0">
                <a:latin typeface="Arial" pitchFamily="34" charset="0"/>
                <a:cs typeface="Arial" pitchFamily="34" charset="0"/>
              </a:rPr>
              <a:t>ekosystemet</a:t>
            </a:r>
            <a:r>
              <a:rPr lang="en-US" b="1" i="1" dirty="0">
                <a:latin typeface="Arial" pitchFamily="34" charset="0"/>
                <a:cs typeface="Arial" pitchFamily="34" charset="0"/>
              </a:rPr>
              <a:t> </a:t>
            </a:r>
            <a:r>
              <a:rPr lang="en-US" i="1" dirty="0" err="1" smtClean="0">
                <a:latin typeface="Arial" pitchFamily="34" charset="0"/>
                <a:cs typeface="Arial" pitchFamily="34" charset="0"/>
              </a:rPr>
              <a:t>så</a:t>
            </a:r>
            <a:r>
              <a:rPr lang="en-US" i="1" dirty="0" smtClean="0">
                <a:latin typeface="Arial" pitchFamily="34" charset="0"/>
                <a:cs typeface="Arial" pitchFamily="34" charset="0"/>
              </a:rPr>
              <a:t> </a:t>
            </a:r>
            <a:r>
              <a:rPr lang="en-US" i="1" dirty="0" err="1" smtClean="0">
                <a:latin typeface="Arial" pitchFamily="34" charset="0"/>
                <a:cs typeface="Arial" pitchFamily="34" charset="0"/>
              </a:rPr>
              <a:t>långt</a:t>
            </a:r>
            <a:r>
              <a:rPr lang="en-US" i="1" dirty="0" smtClean="0">
                <a:latin typeface="Arial" pitchFamily="34" charset="0"/>
                <a:cs typeface="Arial" pitchFamily="34" charset="0"/>
              </a:rPr>
              <a:t> </a:t>
            </a:r>
            <a:r>
              <a:rPr lang="en-US" i="1" dirty="0" err="1" smtClean="0">
                <a:latin typeface="Arial" pitchFamily="34" charset="0"/>
                <a:cs typeface="Arial" pitchFamily="34" charset="0"/>
              </a:rPr>
              <a:t>som</a:t>
            </a:r>
            <a:r>
              <a:rPr lang="en-US" i="1" dirty="0" smtClean="0">
                <a:latin typeface="Arial" pitchFamily="34" charset="0"/>
                <a:cs typeface="Arial" pitchFamily="34" charset="0"/>
              </a:rPr>
              <a:t> </a:t>
            </a:r>
            <a:r>
              <a:rPr lang="en-US" i="1" dirty="0" err="1" smtClean="0">
                <a:latin typeface="Arial" pitchFamily="34" charset="0"/>
                <a:cs typeface="Arial" pitchFamily="34" charset="0"/>
              </a:rPr>
              <a:t>möjligt</a:t>
            </a:r>
            <a:r>
              <a:rPr lang="en-US" i="1" dirty="0" smtClean="0">
                <a:latin typeface="Arial" pitchFamily="34" charset="0"/>
                <a:cs typeface="Arial" pitchFamily="34" charset="0"/>
              </a:rPr>
              <a:t> …..”</a:t>
            </a:r>
          </a:p>
          <a:p>
            <a:pPr marL="342900" indent="-342900">
              <a:buAutoNum type="arabicPeriod"/>
            </a:pPr>
            <a:endParaRPr lang="de-DE" i="1" dirty="0">
              <a:latin typeface="Arial" pitchFamily="34" charset="0"/>
              <a:cs typeface="Arial" pitchFamily="34" charset="0"/>
            </a:endParaRPr>
          </a:p>
          <a:p>
            <a:pPr marL="342900" indent="-342900">
              <a:buAutoNum type="arabicPeriod"/>
            </a:pPr>
            <a:endParaRPr lang="de-DE" i="1" dirty="0" smtClean="0">
              <a:latin typeface="Arial" pitchFamily="34" charset="0"/>
              <a:cs typeface="Arial" pitchFamily="34" charset="0"/>
            </a:endParaRPr>
          </a:p>
          <a:p>
            <a:r>
              <a:rPr lang="en-US" dirty="0">
                <a:solidFill>
                  <a:srgbClr val="0000FF"/>
                </a:solidFill>
                <a:latin typeface="Arial" pitchFamily="34" charset="0"/>
                <a:cs typeface="Arial" pitchFamily="34" charset="0"/>
                <a:sym typeface="Wingdings" pitchFamily="2" charset="2"/>
              </a:rPr>
              <a:t> </a:t>
            </a:r>
            <a:r>
              <a:rPr lang="en-US" dirty="0" err="1" smtClean="0">
                <a:solidFill>
                  <a:srgbClr val="0000FF"/>
                </a:solidFill>
                <a:latin typeface="Arial" pitchFamily="34" charset="0"/>
                <a:cs typeface="Arial" pitchFamily="34" charset="0"/>
                <a:sym typeface="Wingdings" pitchFamily="2" charset="2"/>
              </a:rPr>
              <a:t>Nytt</a:t>
            </a:r>
            <a:r>
              <a:rPr lang="en-US" dirty="0" smtClean="0">
                <a:solidFill>
                  <a:srgbClr val="0000FF"/>
                </a:solidFill>
                <a:latin typeface="Arial" pitchFamily="34" charset="0"/>
                <a:cs typeface="Arial" pitchFamily="34" charset="0"/>
                <a:sym typeface="Wingdings" pitchFamily="2" charset="2"/>
              </a:rPr>
              <a:t> </a:t>
            </a:r>
            <a:r>
              <a:rPr lang="en-US" dirty="0" smtClean="0">
                <a:solidFill>
                  <a:srgbClr val="0000FF"/>
                </a:solidFill>
                <a:latin typeface="Arial" pitchFamily="34" charset="0"/>
                <a:cs typeface="Arial" pitchFamily="34" charset="0"/>
              </a:rPr>
              <a:t>paradigm </a:t>
            </a:r>
            <a:r>
              <a:rPr lang="en-US" dirty="0" err="1" smtClean="0">
                <a:solidFill>
                  <a:srgbClr val="0000FF"/>
                </a:solidFill>
                <a:latin typeface="Arial" pitchFamily="34" charset="0"/>
                <a:cs typeface="Arial" pitchFamily="34" charset="0"/>
              </a:rPr>
              <a:t>gällande</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gödsling</a:t>
            </a:r>
            <a:r>
              <a:rPr lang="en-US"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harmonisera</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gröda</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och</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ekosystem</a:t>
            </a:r>
            <a:r>
              <a:rPr lang="en-US" b="1" dirty="0" smtClean="0">
                <a:solidFill>
                  <a:srgbClr val="0000FF"/>
                </a:solidFill>
                <a:latin typeface="Arial" pitchFamily="34" charset="0"/>
                <a:cs typeface="Arial" pitchFamily="34" charset="0"/>
              </a:rPr>
              <a:t>   </a:t>
            </a:r>
            <a:endParaRPr lang="en-US" b="1" dirty="0">
              <a:solidFill>
                <a:srgbClr val="0000FF"/>
              </a:solidFill>
              <a:latin typeface="Arial" pitchFamily="34" charset="0"/>
              <a:cs typeface="Arial" pitchFamily="34" charset="0"/>
            </a:endParaRPr>
          </a:p>
        </p:txBody>
      </p:sp>
      <p:sp>
        <p:nvSpPr>
          <p:cNvPr id="3" name="Rechthoek 2"/>
          <p:cNvSpPr/>
          <p:nvPr/>
        </p:nvSpPr>
        <p:spPr>
          <a:xfrm>
            <a:off x="326651" y="390023"/>
            <a:ext cx="7135091" cy="1200329"/>
          </a:xfrm>
          <a:prstGeom prst="rect">
            <a:avLst/>
          </a:prstGeom>
        </p:spPr>
        <p:txBody>
          <a:bodyPr wrap="square">
            <a:spAutoFit/>
          </a:bodyPr>
          <a:lstStyle/>
          <a:p>
            <a:r>
              <a:rPr lang="en-US" sz="2400" dirty="0" err="1" smtClean="0">
                <a:latin typeface="Arial" pitchFamily="34" charset="0"/>
                <a:cs typeface="Arial" pitchFamily="34" charset="0"/>
              </a:rPr>
              <a:t>Tysklands</a:t>
            </a:r>
            <a:r>
              <a:rPr lang="en-US" sz="2400" dirty="0" smtClean="0">
                <a:latin typeface="Arial" pitchFamily="34" charset="0"/>
                <a:cs typeface="Arial" pitchFamily="34" charset="0"/>
              </a:rPr>
              <a:t> </a:t>
            </a:r>
            <a:r>
              <a:rPr lang="en-US" sz="2400" b="1" dirty="0" err="1" smtClean="0">
                <a:latin typeface="Arial" pitchFamily="34" charset="0"/>
                <a:cs typeface="Arial" pitchFamily="34" charset="0"/>
              </a:rPr>
              <a:t>Gödslingslag</a:t>
            </a:r>
            <a:r>
              <a:rPr lang="en-US" sz="2400" b="1" dirty="0" smtClean="0">
                <a:latin typeface="Arial" pitchFamily="34" charset="0"/>
                <a:cs typeface="Arial" pitchFamily="34" charset="0"/>
              </a:rPr>
              <a:t> och</a:t>
            </a:r>
            <a:r>
              <a:rPr lang="en-US" sz="2400" dirty="0" smtClean="0">
                <a:latin typeface="Arial" pitchFamily="34" charset="0"/>
                <a:cs typeface="Arial" pitchFamily="34" charset="0"/>
              </a:rPr>
              <a:t> </a:t>
            </a:r>
            <a:r>
              <a:rPr lang="en-US" sz="2400" b="1" dirty="0" err="1" smtClean="0">
                <a:latin typeface="Arial" pitchFamily="34" charset="0"/>
                <a:cs typeface="Arial" pitchFamily="34" charset="0"/>
              </a:rPr>
              <a:t>Gödslingsrekommendation</a:t>
            </a:r>
            <a:r>
              <a:rPr lang="en-US" sz="2400" b="1" dirty="0" smtClean="0">
                <a:latin typeface="Arial" pitchFamily="34" charset="0"/>
                <a:cs typeface="Arial" pitchFamily="34" charset="0"/>
              </a:rPr>
              <a:t> </a:t>
            </a:r>
            <a:r>
              <a:rPr lang="en-US" sz="2400" dirty="0" err="1" smtClean="0">
                <a:latin typeface="Arial" pitchFamily="34" charset="0"/>
                <a:cs typeface="Arial" pitchFamily="34" charset="0"/>
              </a:rPr>
              <a:t>antagen</a:t>
            </a:r>
            <a:r>
              <a:rPr lang="en-US" sz="2400" dirty="0" smtClean="0">
                <a:latin typeface="Arial" pitchFamily="34" charset="0"/>
                <a:cs typeface="Arial" pitchFamily="34" charset="0"/>
              </a:rPr>
              <a:t> </a:t>
            </a:r>
            <a:r>
              <a:rPr lang="en-US" sz="2400" dirty="0">
                <a:latin typeface="Arial" pitchFamily="34" charset="0"/>
                <a:cs typeface="Arial" pitchFamily="34" charset="0"/>
              </a:rPr>
              <a:t>2017 </a:t>
            </a:r>
            <a:r>
              <a:rPr lang="en-US" sz="2400" dirty="0" err="1" smtClean="0">
                <a:latin typeface="Arial" pitchFamily="34" charset="0"/>
                <a:cs typeface="Arial" pitchFamily="34" charset="0"/>
              </a:rPr>
              <a:t>för</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att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uppfylla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Nitratdirektivet</a:t>
            </a:r>
            <a:r>
              <a:rPr lang="en-US" sz="2400" dirty="0">
                <a:latin typeface="Arial" pitchFamily="34" charset="0"/>
                <a:cs typeface="Arial" pitchFamily="34" charset="0"/>
              </a:rPr>
              <a:t> </a:t>
            </a:r>
            <a:r>
              <a:rPr lang="en-US" sz="2400" dirty="0" smtClean="0">
                <a:latin typeface="Arial" pitchFamily="34" charset="0"/>
                <a:cs typeface="Arial" pitchFamily="34" charset="0"/>
              </a:rPr>
              <a:t>(1991</a:t>
            </a:r>
            <a:r>
              <a:rPr lang="en-US" sz="2400" dirty="0">
                <a:latin typeface="Arial" pitchFamily="34" charset="0"/>
                <a:cs typeface="Arial" pitchFamily="34" charset="0"/>
              </a:rPr>
              <a:t>)</a:t>
            </a:r>
          </a:p>
        </p:txBody>
      </p:sp>
    </p:spTree>
    <p:extLst>
      <p:ext uri="{BB962C8B-B14F-4D97-AF65-F5344CB8AC3E}">
        <p14:creationId xmlns:p14="http://schemas.microsoft.com/office/powerpoint/2010/main" val="82564372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86608" y="414926"/>
            <a:ext cx="7792872" cy="2308324"/>
          </a:xfrm>
          <a:prstGeom prst="rect">
            <a:avLst/>
          </a:prstGeom>
          <a:noFill/>
        </p:spPr>
        <p:txBody>
          <a:bodyPr wrap="square" rtlCol="0">
            <a:spAutoFit/>
          </a:bodyPr>
          <a:lstStyle/>
          <a:p>
            <a:r>
              <a:rPr lang="en-US" sz="2400" dirty="0" err="1">
                <a:latin typeface="Arial" pitchFamily="34" charset="0"/>
                <a:cs typeface="Arial" pitchFamily="34" charset="0"/>
              </a:rPr>
              <a:t>Tysklands</a:t>
            </a:r>
            <a:r>
              <a:rPr lang="en-US" sz="2400" dirty="0">
                <a:latin typeface="Arial" pitchFamily="34" charset="0"/>
                <a:cs typeface="Arial" pitchFamily="34" charset="0"/>
              </a:rPr>
              <a:t> </a:t>
            </a:r>
            <a:r>
              <a:rPr lang="en-US" sz="2400" b="1" dirty="0" err="1">
                <a:latin typeface="Arial" pitchFamily="34" charset="0"/>
                <a:cs typeface="Arial" pitchFamily="34" charset="0"/>
              </a:rPr>
              <a:t>Gödslingslag</a:t>
            </a:r>
            <a:r>
              <a:rPr lang="en-US" sz="2400" b="1" dirty="0">
                <a:latin typeface="Arial" pitchFamily="34" charset="0"/>
                <a:cs typeface="Arial" pitchFamily="34" charset="0"/>
              </a:rPr>
              <a:t> och</a:t>
            </a:r>
            <a:r>
              <a:rPr lang="en-US" sz="2400" dirty="0">
                <a:latin typeface="Arial" pitchFamily="34" charset="0"/>
                <a:cs typeface="Arial" pitchFamily="34" charset="0"/>
              </a:rPr>
              <a:t> </a:t>
            </a:r>
            <a:r>
              <a:rPr lang="en-US" sz="2400" b="1" dirty="0" err="1">
                <a:latin typeface="Arial" pitchFamily="34" charset="0"/>
                <a:cs typeface="Arial" pitchFamily="34" charset="0"/>
              </a:rPr>
              <a:t>Gödslingsrekommendation</a:t>
            </a:r>
            <a:r>
              <a:rPr lang="en-US" sz="2400" b="1" dirty="0">
                <a:latin typeface="Arial" pitchFamily="34" charset="0"/>
                <a:cs typeface="Arial" pitchFamily="34" charset="0"/>
              </a:rPr>
              <a:t> </a:t>
            </a:r>
            <a:r>
              <a:rPr lang="en-US" sz="2400" dirty="0" err="1" smtClean="0">
                <a:latin typeface="Arial" pitchFamily="34" charset="0"/>
                <a:cs typeface="Arial" pitchFamily="34" charset="0"/>
              </a:rPr>
              <a:t>antagen</a:t>
            </a:r>
            <a:r>
              <a:rPr lang="en-US" sz="2400" dirty="0" smtClean="0">
                <a:latin typeface="Arial" pitchFamily="34" charset="0"/>
                <a:cs typeface="Arial" pitchFamily="34" charset="0"/>
              </a:rPr>
              <a:t> </a:t>
            </a:r>
            <a:r>
              <a:rPr lang="en-US" sz="2400" dirty="0">
                <a:latin typeface="Arial" pitchFamily="34" charset="0"/>
                <a:cs typeface="Arial" pitchFamily="34" charset="0"/>
              </a:rPr>
              <a:t>2017 </a:t>
            </a:r>
            <a:r>
              <a:rPr lang="en-US" sz="2400" dirty="0" err="1">
                <a:latin typeface="Arial" pitchFamily="34" charset="0"/>
                <a:cs typeface="Arial" pitchFamily="34" charset="0"/>
              </a:rPr>
              <a:t>för</a:t>
            </a:r>
            <a:r>
              <a:rPr lang="en-US" sz="2400" dirty="0">
                <a:latin typeface="Arial" pitchFamily="34" charset="0"/>
                <a:cs typeface="Arial" pitchFamily="34" charset="0"/>
              </a:rPr>
              <a:t> </a:t>
            </a:r>
            <a:r>
              <a:rPr lang="en-US" sz="2400" dirty="0" err="1">
                <a:latin typeface="Arial" pitchFamily="34" charset="0"/>
                <a:cs typeface="Arial" pitchFamily="34" charset="0"/>
              </a:rPr>
              <a:t>att</a:t>
            </a:r>
            <a:r>
              <a:rPr lang="en-US" sz="2400" dirty="0">
                <a:latin typeface="Arial" pitchFamily="34" charset="0"/>
                <a:cs typeface="Arial" pitchFamily="34" charset="0"/>
              </a:rPr>
              <a:t> </a:t>
            </a:r>
            <a:r>
              <a:rPr lang="en-US" sz="2400" dirty="0" err="1">
                <a:latin typeface="Arial" pitchFamily="34" charset="0"/>
                <a:cs typeface="Arial" pitchFamily="34" charset="0"/>
              </a:rPr>
              <a:t>uppfylla</a:t>
            </a:r>
            <a:r>
              <a:rPr lang="en-US" sz="2400" dirty="0">
                <a:latin typeface="Arial" pitchFamily="34" charset="0"/>
                <a:cs typeface="Arial" pitchFamily="34" charset="0"/>
              </a:rPr>
              <a:t> </a:t>
            </a:r>
            <a:r>
              <a:rPr lang="en-US" sz="2400" dirty="0" err="1">
                <a:latin typeface="Arial" pitchFamily="34" charset="0"/>
                <a:cs typeface="Arial" pitchFamily="34" charset="0"/>
              </a:rPr>
              <a:t>Nitratdirektivet</a:t>
            </a:r>
            <a:r>
              <a:rPr lang="en-US" sz="2400" dirty="0">
                <a:latin typeface="Arial" pitchFamily="34" charset="0"/>
                <a:cs typeface="Arial" pitchFamily="34" charset="0"/>
              </a:rPr>
              <a:t> (1991)</a:t>
            </a:r>
          </a:p>
          <a:p>
            <a:endParaRPr lang="de-DE"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a:solidFill>
                  <a:srgbClr val="0000FF"/>
                </a:solidFill>
                <a:latin typeface="Arial" pitchFamily="34" charset="0"/>
                <a:cs typeface="Arial" pitchFamily="34" charset="0"/>
                <a:sym typeface="Wingdings" pitchFamily="2" charset="2"/>
              </a:rPr>
              <a:t> </a:t>
            </a:r>
            <a:r>
              <a:rPr lang="en-US" dirty="0" err="1">
                <a:solidFill>
                  <a:srgbClr val="0000FF"/>
                </a:solidFill>
                <a:latin typeface="Arial" pitchFamily="34" charset="0"/>
                <a:cs typeface="Arial" pitchFamily="34" charset="0"/>
                <a:sym typeface="Wingdings" pitchFamily="2" charset="2"/>
              </a:rPr>
              <a:t>Nytt</a:t>
            </a:r>
            <a:r>
              <a:rPr lang="en-US" dirty="0">
                <a:solidFill>
                  <a:srgbClr val="0000FF"/>
                </a:solidFill>
                <a:latin typeface="Arial" pitchFamily="34" charset="0"/>
                <a:cs typeface="Arial" pitchFamily="34" charset="0"/>
                <a:sym typeface="Wingdings" pitchFamily="2" charset="2"/>
              </a:rPr>
              <a:t> </a:t>
            </a:r>
            <a:r>
              <a:rPr lang="en-US" dirty="0">
                <a:solidFill>
                  <a:srgbClr val="0000FF"/>
                </a:solidFill>
                <a:latin typeface="Arial" pitchFamily="34" charset="0"/>
                <a:cs typeface="Arial" pitchFamily="34" charset="0"/>
              </a:rPr>
              <a:t>paradigm </a:t>
            </a:r>
            <a:r>
              <a:rPr lang="en-US" dirty="0" err="1">
                <a:solidFill>
                  <a:srgbClr val="0000FF"/>
                </a:solidFill>
                <a:latin typeface="Arial" pitchFamily="34" charset="0"/>
                <a:cs typeface="Arial" pitchFamily="34" charset="0"/>
              </a:rPr>
              <a:t>gällande</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gödsling</a:t>
            </a:r>
            <a:r>
              <a:rPr lang="en-US" dirty="0">
                <a:solidFill>
                  <a:srgbClr val="0000FF"/>
                </a:solidFill>
                <a:latin typeface="Arial" pitchFamily="34" charset="0"/>
                <a:cs typeface="Arial" pitchFamily="34" charset="0"/>
              </a:rPr>
              <a:t>: </a:t>
            </a:r>
            <a:r>
              <a:rPr lang="en-US" b="1" dirty="0" err="1">
                <a:solidFill>
                  <a:srgbClr val="0000FF"/>
                </a:solidFill>
                <a:latin typeface="Arial" pitchFamily="34" charset="0"/>
                <a:cs typeface="Arial" pitchFamily="34" charset="0"/>
              </a:rPr>
              <a:t>harmonisera</a:t>
            </a:r>
            <a:r>
              <a:rPr lang="en-US" b="1" dirty="0">
                <a:solidFill>
                  <a:srgbClr val="0000FF"/>
                </a:solidFill>
                <a:latin typeface="Arial" pitchFamily="34" charset="0"/>
                <a:cs typeface="Arial" pitchFamily="34" charset="0"/>
              </a:rPr>
              <a:t> </a:t>
            </a:r>
            <a:r>
              <a:rPr lang="en-US" b="1" dirty="0" err="1">
                <a:solidFill>
                  <a:srgbClr val="0000FF"/>
                </a:solidFill>
                <a:latin typeface="Arial" pitchFamily="34" charset="0"/>
                <a:cs typeface="Arial" pitchFamily="34" charset="0"/>
              </a:rPr>
              <a:t>gröda</a:t>
            </a:r>
            <a:r>
              <a:rPr lang="en-US" b="1" dirty="0">
                <a:solidFill>
                  <a:srgbClr val="0000FF"/>
                </a:solidFill>
                <a:latin typeface="Arial" pitchFamily="34" charset="0"/>
                <a:cs typeface="Arial" pitchFamily="34" charset="0"/>
              </a:rPr>
              <a:t> </a:t>
            </a:r>
            <a:r>
              <a:rPr lang="en-US" b="1" dirty="0" err="1">
                <a:solidFill>
                  <a:srgbClr val="0000FF"/>
                </a:solidFill>
                <a:latin typeface="Arial" pitchFamily="34" charset="0"/>
                <a:cs typeface="Arial" pitchFamily="34" charset="0"/>
              </a:rPr>
              <a:t>och</a:t>
            </a:r>
            <a:r>
              <a:rPr lang="en-US" b="1" dirty="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ekosystem</a:t>
            </a:r>
            <a:r>
              <a:rPr lang="en-US" b="1" dirty="0" smtClean="0">
                <a:solidFill>
                  <a:srgbClr val="0000FF"/>
                </a:solidFill>
                <a:latin typeface="Arial" pitchFamily="34" charset="0"/>
                <a:cs typeface="Arial" pitchFamily="34" charset="0"/>
              </a:rPr>
              <a:t>   </a:t>
            </a:r>
            <a:endParaRPr lang="en-US" b="1" dirty="0">
              <a:solidFill>
                <a:srgbClr val="0000FF"/>
              </a:solidFill>
              <a:latin typeface="Arial" pitchFamily="34" charset="0"/>
              <a:cs typeface="Arial" pitchFamily="34" charset="0"/>
            </a:endParaRPr>
          </a:p>
          <a:p>
            <a:endParaRPr lang="en-US" dirty="0" smtClean="0">
              <a:latin typeface="Arial" pitchFamily="34" charset="0"/>
              <a:cs typeface="Arial" pitchFamily="34" charset="0"/>
            </a:endParaRPr>
          </a:p>
        </p:txBody>
      </p:sp>
      <p:sp>
        <p:nvSpPr>
          <p:cNvPr id="4" name="Rechteck 3"/>
          <p:cNvSpPr/>
          <p:nvPr/>
        </p:nvSpPr>
        <p:spPr>
          <a:xfrm>
            <a:off x="461818" y="2697887"/>
            <a:ext cx="8083788" cy="2585323"/>
          </a:xfrm>
          <a:prstGeom prst="rect">
            <a:avLst/>
          </a:prstGeom>
        </p:spPr>
        <p:txBody>
          <a:bodyPr wrap="square">
            <a:spAutoFit/>
          </a:bodyPr>
          <a:lstStyle/>
          <a:p>
            <a:r>
              <a:rPr lang="en-US" b="1" u="sng" dirty="0" err="1" smtClean="0">
                <a:latin typeface="Arial" pitchFamily="34" charset="0"/>
                <a:cs typeface="Arial" pitchFamily="34" charset="0"/>
              </a:rPr>
              <a:t>Gödslingsrekommendation</a:t>
            </a:r>
            <a:r>
              <a:rPr lang="en-US" b="1" u="sng" dirty="0" smtClean="0">
                <a:latin typeface="Arial" pitchFamily="34" charset="0"/>
                <a:cs typeface="Arial" pitchFamily="34" charset="0"/>
              </a:rPr>
              <a:t> </a:t>
            </a:r>
            <a:r>
              <a:rPr lang="en-US" u="sng" dirty="0" smtClean="0">
                <a:latin typeface="Arial" pitchFamily="34" charset="0"/>
                <a:cs typeface="Arial" pitchFamily="34" charset="0"/>
              </a:rPr>
              <a:t>(2017) </a:t>
            </a:r>
            <a:r>
              <a:rPr lang="en-US" u="sng" dirty="0" err="1" smtClean="0">
                <a:latin typeface="Arial" pitchFamily="34" charset="0"/>
                <a:cs typeface="Arial" pitchFamily="34" charset="0"/>
              </a:rPr>
              <a:t>formuleras</a:t>
            </a:r>
            <a:r>
              <a:rPr lang="en-US" u="sng" dirty="0" smtClean="0">
                <a:latin typeface="Arial" pitchFamily="34" charset="0"/>
                <a:cs typeface="Arial" pitchFamily="34" charset="0"/>
              </a:rPr>
              <a:t> nu </a:t>
            </a:r>
            <a:r>
              <a:rPr lang="en-US" u="sng" dirty="0" err="1" smtClean="0">
                <a:latin typeface="Arial" pitchFamily="34" charset="0"/>
                <a:cs typeface="Arial" pitchFamily="34" charset="0"/>
              </a:rPr>
              <a:t>i</a:t>
            </a:r>
            <a:r>
              <a:rPr lang="en-US" u="sng" dirty="0" smtClean="0">
                <a:latin typeface="Arial" pitchFamily="34" charset="0"/>
                <a:cs typeface="Arial" pitchFamily="34" charset="0"/>
              </a:rPr>
              <a:t> </a:t>
            </a:r>
            <a:r>
              <a:rPr lang="en-US" b="1" u="sng" dirty="0" smtClean="0">
                <a:latin typeface="Arial" pitchFamily="34" charset="0"/>
                <a:cs typeface="Arial" pitchFamily="34" charset="0"/>
              </a:rPr>
              <a:t>§1 </a:t>
            </a:r>
            <a:r>
              <a:rPr lang="en-US" b="1" u="sng" dirty="0" err="1" smtClean="0">
                <a:latin typeface="Arial" pitchFamily="34" charset="0"/>
                <a:cs typeface="Arial" pitchFamily="34" charset="0"/>
              </a:rPr>
              <a:t>Mål</a:t>
            </a:r>
            <a:endParaRPr lang="en-US" b="1" u="sng" dirty="0" smtClean="0">
              <a:latin typeface="Arial" pitchFamily="34" charset="0"/>
              <a:cs typeface="Arial" pitchFamily="34" charset="0"/>
            </a:endParaRPr>
          </a:p>
          <a:p>
            <a:r>
              <a:rPr lang="en-US" dirty="0" smtClean="0">
                <a:latin typeface="Arial" pitchFamily="34" charset="0"/>
                <a:cs typeface="Arial" pitchFamily="34" charset="0"/>
              </a:rPr>
              <a:t>„(1) </a:t>
            </a:r>
            <a:r>
              <a:rPr lang="en-US" dirty="0" err="1" smtClean="0">
                <a:latin typeface="Arial" pitchFamily="34" charset="0"/>
                <a:cs typeface="Arial" pitchFamily="34" charset="0"/>
              </a:rPr>
              <a:t>Rekommendationen</a:t>
            </a:r>
            <a:r>
              <a:rPr lang="en-US" dirty="0" smtClean="0">
                <a:latin typeface="Arial" pitchFamily="34" charset="0"/>
                <a:cs typeface="Arial" pitchFamily="34" charset="0"/>
              </a:rPr>
              <a:t> </a:t>
            </a:r>
            <a:r>
              <a:rPr lang="en-US" dirty="0" err="1" smtClean="0">
                <a:latin typeface="Arial" pitchFamily="34" charset="0"/>
                <a:cs typeface="Arial" pitchFamily="34" charset="0"/>
              </a:rPr>
              <a:t>säger</a:t>
            </a:r>
            <a:endParaRPr lang="en-US" i="1" dirty="0" smtClean="0">
              <a:latin typeface="Arial" pitchFamily="34" charset="0"/>
              <a:cs typeface="Arial" pitchFamily="34" charset="0"/>
            </a:endParaRPr>
          </a:p>
          <a:p>
            <a:pPr marL="342900" indent="-342900">
              <a:buAutoNum type="arabicPeriod"/>
            </a:pPr>
            <a:r>
              <a:rPr lang="en-US" i="1" dirty="0" smtClean="0">
                <a:latin typeface="Arial" pitchFamily="34" charset="0"/>
                <a:cs typeface="Arial" pitchFamily="34" charset="0"/>
              </a:rPr>
              <a:t>God </a:t>
            </a:r>
            <a:r>
              <a:rPr lang="en-US" i="1" dirty="0" err="1" smtClean="0">
                <a:latin typeface="Arial" pitchFamily="34" charset="0"/>
                <a:cs typeface="Arial" pitchFamily="34" charset="0"/>
              </a:rPr>
              <a:t>jordbrukspraxis</a:t>
            </a:r>
            <a:r>
              <a:rPr lang="en-US" i="1" dirty="0" smtClean="0">
                <a:latin typeface="Arial" pitchFamily="34" charset="0"/>
                <a:cs typeface="Arial" pitchFamily="34" charset="0"/>
              </a:rPr>
              <a:t> </a:t>
            </a:r>
            <a:r>
              <a:rPr lang="en-US" i="1" dirty="0" err="1" smtClean="0">
                <a:latin typeface="Arial" pitchFamily="34" charset="0"/>
                <a:cs typeface="Arial" pitchFamily="34" charset="0"/>
              </a:rPr>
              <a:t>avseende</a:t>
            </a:r>
            <a:r>
              <a:rPr lang="en-US" i="1" dirty="0" smtClean="0">
                <a:latin typeface="Arial" pitchFamily="34" charset="0"/>
                <a:cs typeface="Arial" pitchFamily="34" charset="0"/>
              </a:rPr>
              <a:t> </a:t>
            </a:r>
            <a:r>
              <a:rPr lang="en-US" b="1" i="1" dirty="0" err="1" smtClean="0">
                <a:latin typeface="Arial" pitchFamily="34" charset="0"/>
                <a:cs typeface="Arial" pitchFamily="34" charset="0"/>
              </a:rPr>
              <a:t>gödsling</a:t>
            </a:r>
            <a:r>
              <a:rPr lang="en-US" i="1" dirty="0" smtClean="0">
                <a:latin typeface="Arial" pitchFamily="34" charset="0"/>
                <a:cs typeface="Arial" pitchFamily="34" charset="0"/>
              </a:rPr>
              <a:t>….</a:t>
            </a:r>
          </a:p>
          <a:p>
            <a:pPr marL="342900" indent="-342900">
              <a:buAutoNum type="arabicPeriod"/>
            </a:pPr>
            <a:r>
              <a:rPr lang="en-US" b="1" i="1" dirty="0" err="1" smtClean="0">
                <a:latin typeface="Arial" pitchFamily="34" charset="0"/>
                <a:cs typeface="Arial" pitchFamily="34" charset="0"/>
              </a:rPr>
              <a:t>Minskade</a:t>
            </a:r>
            <a:r>
              <a:rPr lang="en-US" b="1" i="1" dirty="0" smtClean="0">
                <a:latin typeface="Arial" pitchFamily="34" charset="0"/>
                <a:cs typeface="Arial" pitchFamily="34" charset="0"/>
              </a:rPr>
              <a:t> </a:t>
            </a:r>
            <a:r>
              <a:rPr lang="en-US" b="1" i="1" dirty="0" err="1" smtClean="0">
                <a:latin typeface="Arial" pitchFamily="34" charset="0"/>
                <a:cs typeface="Arial" pitchFamily="34" charset="0"/>
              </a:rPr>
              <a:t>förluster</a:t>
            </a:r>
            <a:r>
              <a:rPr lang="en-US" b="1" i="1" dirty="0" smtClean="0">
                <a:latin typeface="Arial" pitchFamily="34" charset="0"/>
                <a:cs typeface="Arial" pitchFamily="34" charset="0"/>
              </a:rPr>
              <a:t> </a:t>
            </a:r>
            <a:r>
              <a:rPr lang="en-US" i="1" dirty="0" smtClean="0">
                <a:latin typeface="Arial" pitchFamily="34" charset="0"/>
                <a:cs typeface="Arial" pitchFamily="34" charset="0"/>
              </a:rPr>
              <a:t>till </a:t>
            </a:r>
            <a:r>
              <a:rPr lang="en-US" i="1" dirty="0" err="1" smtClean="0">
                <a:latin typeface="Arial" pitchFamily="34" charset="0"/>
                <a:cs typeface="Arial" pitchFamily="34" charset="0"/>
              </a:rPr>
              <a:t>ekosystemet</a:t>
            </a:r>
            <a:r>
              <a:rPr lang="en-US" i="1" dirty="0" smtClean="0">
                <a:latin typeface="Arial" pitchFamily="34" charset="0"/>
                <a:cs typeface="Arial" pitchFamily="34" charset="0"/>
              </a:rPr>
              <a:t>….“</a:t>
            </a:r>
          </a:p>
          <a:p>
            <a:pPr marL="342900" indent="-342900">
              <a:buAutoNum type="arabicPeriod"/>
            </a:pPr>
            <a:endParaRPr lang="en-US" i="1" dirty="0" smtClean="0">
              <a:latin typeface="Arial" pitchFamily="34" charset="0"/>
              <a:cs typeface="Arial" pitchFamily="34" charset="0"/>
            </a:endParaRPr>
          </a:p>
          <a:p>
            <a:pPr marL="285750" indent="-285750">
              <a:buFont typeface="Wingdings"/>
              <a:buChar char="à"/>
            </a:pPr>
            <a:r>
              <a:rPr lang="en-US" b="1" i="1" dirty="0" smtClean="0">
                <a:latin typeface="Arial" pitchFamily="34" charset="0"/>
                <a:cs typeface="Arial" pitchFamily="34" charset="0"/>
                <a:sym typeface="Wingdings" pitchFamily="2" charset="2"/>
              </a:rPr>
              <a:t>God </a:t>
            </a:r>
            <a:r>
              <a:rPr lang="en-US" b="1" i="1" dirty="0" err="1" smtClean="0">
                <a:latin typeface="Arial" pitchFamily="34" charset="0"/>
                <a:cs typeface="Arial" pitchFamily="34" charset="0"/>
                <a:sym typeface="Wingdings" pitchFamily="2" charset="2"/>
              </a:rPr>
              <a:t>jordbrukspraxis</a:t>
            </a:r>
            <a:r>
              <a:rPr lang="en-US" b="1" i="1" dirty="0" smtClean="0">
                <a:latin typeface="Arial" pitchFamily="34" charset="0"/>
                <a:cs typeface="Arial" pitchFamily="34" charset="0"/>
                <a:sym typeface="Wingdings" pitchFamily="2" charset="2"/>
              </a:rPr>
              <a:t> </a:t>
            </a:r>
            <a:r>
              <a:rPr lang="en-US" i="1" dirty="0" err="1" smtClean="0">
                <a:latin typeface="Arial" pitchFamily="34" charset="0"/>
                <a:cs typeface="Arial" pitchFamily="34" charset="0"/>
                <a:sym typeface="Wingdings" pitchFamily="2" charset="2"/>
              </a:rPr>
              <a:t>avseende</a:t>
            </a:r>
            <a:r>
              <a:rPr lang="en-US" i="1" dirty="0" smtClean="0">
                <a:latin typeface="Arial" pitchFamily="34" charset="0"/>
                <a:cs typeface="Arial" pitchFamily="34" charset="0"/>
                <a:sym typeface="Wingdings" pitchFamily="2" charset="2"/>
              </a:rPr>
              <a:t> </a:t>
            </a:r>
            <a:r>
              <a:rPr lang="en-US" i="1" dirty="0" err="1" smtClean="0">
                <a:latin typeface="Arial" pitchFamily="34" charset="0"/>
                <a:cs typeface="Arial" pitchFamily="34" charset="0"/>
                <a:sym typeface="Wingdings" pitchFamily="2" charset="2"/>
              </a:rPr>
              <a:t>gödsling</a:t>
            </a:r>
            <a:r>
              <a:rPr lang="en-US" i="1" dirty="0" smtClean="0">
                <a:latin typeface="Arial" pitchFamily="34" charset="0"/>
                <a:cs typeface="Arial" pitchFamily="34" charset="0"/>
                <a:sym typeface="Wingdings" pitchFamily="2" charset="2"/>
              </a:rPr>
              <a:t>: </a:t>
            </a:r>
          </a:p>
          <a:p>
            <a:pPr marL="285750" indent="-285750">
              <a:buFont typeface="Wingdings"/>
              <a:buChar char="à"/>
            </a:pPr>
            <a:r>
              <a:rPr lang="en-US" i="1" dirty="0" err="1" smtClean="0">
                <a:latin typeface="Arial" pitchFamily="34" charset="0"/>
                <a:cs typeface="Arial" pitchFamily="34" charset="0"/>
                <a:sym typeface="Wingdings" pitchFamily="2" charset="2"/>
              </a:rPr>
              <a:t>Maximalt</a:t>
            </a:r>
            <a:r>
              <a:rPr lang="en-US" i="1" dirty="0" smtClean="0">
                <a:latin typeface="Arial" pitchFamily="34" charset="0"/>
                <a:cs typeface="Arial" pitchFamily="34" charset="0"/>
                <a:sym typeface="Wingdings" pitchFamily="2" charset="2"/>
              </a:rPr>
              <a:t> </a:t>
            </a:r>
            <a:r>
              <a:rPr lang="en-US" i="1" dirty="0" err="1" smtClean="0">
                <a:latin typeface="Arial" pitchFamily="34" charset="0"/>
                <a:cs typeface="Arial" pitchFamily="34" charset="0"/>
                <a:sym typeface="Wingdings" pitchFamily="2" charset="2"/>
              </a:rPr>
              <a:t>utnyttjande</a:t>
            </a:r>
            <a:r>
              <a:rPr lang="en-US" i="1" dirty="0" smtClean="0">
                <a:latin typeface="Arial" pitchFamily="34" charset="0"/>
                <a:cs typeface="Arial" pitchFamily="34" charset="0"/>
                <a:sym typeface="Wingdings" pitchFamily="2" charset="2"/>
              </a:rPr>
              <a:t> </a:t>
            </a:r>
            <a:r>
              <a:rPr lang="en-US" i="1" dirty="0" err="1" smtClean="0">
                <a:latin typeface="Arial" pitchFamily="34" charset="0"/>
                <a:cs typeface="Arial" pitchFamily="34" charset="0"/>
                <a:sym typeface="Wingdings" pitchFamily="2" charset="2"/>
              </a:rPr>
              <a:t>av</a:t>
            </a:r>
            <a:r>
              <a:rPr lang="en-US" i="1" dirty="0" smtClean="0">
                <a:latin typeface="Arial" pitchFamily="34" charset="0"/>
                <a:cs typeface="Arial" pitchFamily="34" charset="0"/>
                <a:sym typeface="Wingdings" pitchFamily="2" charset="2"/>
              </a:rPr>
              <a:t> </a:t>
            </a:r>
            <a:r>
              <a:rPr lang="en-US" i="1" dirty="0" err="1" smtClean="0">
                <a:latin typeface="Arial" pitchFamily="34" charset="0"/>
                <a:cs typeface="Arial" pitchFamily="34" charset="0"/>
                <a:sym typeface="Wingdings" pitchFamily="2" charset="2"/>
              </a:rPr>
              <a:t>näringen</a:t>
            </a:r>
            <a:r>
              <a:rPr lang="en-US" i="1" dirty="0" smtClean="0">
                <a:latin typeface="Arial" pitchFamily="34" charset="0"/>
                <a:cs typeface="Arial" pitchFamily="34" charset="0"/>
                <a:sym typeface="Wingdings" pitchFamily="2" charset="2"/>
              </a:rPr>
              <a:t> med </a:t>
            </a:r>
            <a:r>
              <a:rPr lang="en-US" i="1" dirty="0" err="1" smtClean="0">
                <a:latin typeface="Arial" pitchFamily="34" charset="0"/>
                <a:cs typeface="Arial" pitchFamily="34" charset="0"/>
                <a:sym typeface="Wingdings" pitchFamily="2" charset="2"/>
              </a:rPr>
              <a:t>småförluster</a:t>
            </a:r>
            <a:endParaRPr lang="en-US" i="1" dirty="0" smtClean="0">
              <a:latin typeface="Arial" pitchFamily="34" charset="0"/>
              <a:cs typeface="Arial" pitchFamily="34" charset="0"/>
              <a:sym typeface="Wingdings" pitchFamily="2" charset="2"/>
            </a:endParaRPr>
          </a:p>
          <a:p>
            <a:pPr marL="285750" indent="-285750">
              <a:buFont typeface="Wingdings"/>
              <a:buChar char="à"/>
            </a:pPr>
            <a:r>
              <a:rPr lang="en-US" i="1" dirty="0" err="1" smtClean="0">
                <a:latin typeface="Arial" pitchFamily="34" charset="0"/>
                <a:cs typeface="Arial" pitchFamily="34" charset="0"/>
                <a:sym typeface="Wingdings" pitchFamily="2" charset="2"/>
              </a:rPr>
              <a:t>Gödsling</a:t>
            </a:r>
            <a:r>
              <a:rPr lang="en-US" i="1" dirty="0" smtClean="0">
                <a:latin typeface="Arial" pitchFamily="34" charset="0"/>
                <a:cs typeface="Arial" pitchFamily="34" charset="0"/>
                <a:sym typeface="Wingdings" pitchFamily="2" charset="2"/>
              </a:rPr>
              <a:t> </a:t>
            </a:r>
            <a:r>
              <a:rPr lang="en-US" i="1" dirty="0" err="1" smtClean="0">
                <a:latin typeface="Arial" pitchFamily="34" charset="0"/>
                <a:cs typeface="Arial" pitchFamily="34" charset="0"/>
                <a:sym typeface="Wingdings" pitchFamily="2" charset="2"/>
              </a:rPr>
              <a:t>endast</a:t>
            </a:r>
            <a:r>
              <a:rPr lang="en-US" i="1" dirty="0" smtClean="0">
                <a:latin typeface="Arial" pitchFamily="34" charset="0"/>
                <a:cs typeface="Arial" pitchFamily="34" charset="0"/>
                <a:sym typeface="Wingdings" pitchFamily="2" charset="2"/>
              </a:rPr>
              <a:t> </a:t>
            </a:r>
            <a:r>
              <a:rPr lang="en-US" i="1" dirty="0" err="1" smtClean="0">
                <a:latin typeface="Arial" pitchFamily="34" charset="0"/>
                <a:cs typeface="Arial" pitchFamily="34" charset="0"/>
                <a:sym typeface="Wingdings" pitchFamily="2" charset="2"/>
              </a:rPr>
              <a:t>tillåten</a:t>
            </a:r>
            <a:r>
              <a:rPr lang="en-US" i="1" dirty="0" smtClean="0">
                <a:latin typeface="Arial" pitchFamily="34" charset="0"/>
                <a:cs typeface="Arial" pitchFamily="34" charset="0"/>
                <a:sym typeface="Wingdings" pitchFamily="2" charset="2"/>
              </a:rPr>
              <a:t> vid </a:t>
            </a:r>
            <a:r>
              <a:rPr lang="en-US" i="1" dirty="0" err="1" smtClean="0">
                <a:latin typeface="Arial" pitchFamily="34" charset="0"/>
                <a:cs typeface="Arial" pitchFamily="34" charset="0"/>
                <a:sym typeface="Wingdings" pitchFamily="2" charset="2"/>
              </a:rPr>
              <a:t>stora</a:t>
            </a:r>
            <a:r>
              <a:rPr lang="en-US" i="1" dirty="0" smtClean="0">
                <a:latin typeface="Arial" pitchFamily="34" charset="0"/>
                <a:cs typeface="Arial" pitchFamily="34" charset="0"/>
                <a:sym typeface="Wingdings" pitchFamily="2" charset="2"/>
              </a:rPr>
              <a:t> </a:t>
            </a:r>
            <a:r>
              <a:rPr lang="en-US" i="1" dirty="0" err="1" smtClean="0">
                <a:latin typeface="Arial" pitchFamily="34" charset="0"/>
                <a:cs typeface="Arial" pitchFamily="34" charset="0"/>
                <a:sym typeface="Wingdings" pitchFamily="2" charset="2"/>
              </a:rPr>
              <a:t>behov</a:t>
            </a:r>
            <a:r>
              <a:rPr lang="en-US" i="1" dirty="0" smtClean="0">
                <a:latin typeface="Arial" pitchFamily="34" charset="0"/>
                <a:cs typeface="Arial" pitchFamily="34" charset="0"/>
                <a:sym typeface="Wingdings" pitchFamily="2" charset="2"/>
              </a:rPr>
              <a:t> hos </a:t>
            </a:r>
            <a:r>
              <a:rPr lang="en-US" i="1" dirty="0" err="1" smtClean="0">
                <a:latin typeface="Arial" pitchFamily="34" charset="0"/>
                <a:cs typeface="Arial" pitchFamily="34" charset="0"/>
                <a:sym typeface="Wingdings" pitchFamily="2" charset="2"/>
              </a:rPr>
              <a:t>grödan</a:t>
            </a:r>
            <a:r>
              <a:rPr lang="en-US" i="1" dirty="0" smtClean="0">
                <a:latin typeface="Arial" pitchFamily="34" charset="0"/>
                <a:cs typeface="Arial" pitchFamily="34" charset="0"/>
                <a:sym typeface="Wingdings" pitchFamily="2" charset="2"/>
              </a:rPr>
              <a:t>, </a:t>
            </a:r>
            <a:r>
              <a:rPr lang="en-US" i="1" dirty="0" err="1" smtClean="0">
                <a:latin typeface="Arial" pitchFamily="34" charset="0"/>
                <a:cs typeface="Arial" pitchFamily="34" charset="0"/>
                <a:sym typeface="Wingdings" pitchFamily="2" charset="2"/>
              </a:rPr>
              <a:t>annars</a:t>
            </a:r>
            <a:r>
              <a:rPr lang="en-US" i="1" dirty="0" smtClean="0">
                <a:latin typeface="Arial" pitchFamily="34" charset="0"/>
                <a:cs typeface="Arial" pitchFamily="34" charset="0"/>
                <a:sym typeface="Wingdings" pitchFamily="2" charset="2"/>
              </a:rPr>
              <a:t> </a:t>
            </a:r>
            <a:r>
              <a:rPr lang="en-US" i="1" dirty="0" err="1" smtClean="0">
                <a:latin typeface="Arial" pitchFamily="34" charset="0"/>
                <a:cs typeface="Arial" pitchFamily="34" charset="0"/>
                <a:sym typeface="Wingdings" pitchFamily="2" charset="2"/>
              </a:rPr>
              <a:t>förluster</a:t>
            </a:r>
            <a:r>
              <a:rPr lang="en-US" i="1" dirty="0" smtClean="0">
                <a:latin typeface="Arial" pitchFamily="34" charset="0"/>
                <a:cs typeface="Arial" pitchFamily="34" charset="0"/>
                <a:sym typeface="Wingdings" pitchFamily="2" charset="2"/>
              </a:rPr>
              <a:t> </a:t>
            </a:r>
          </a:p>
          <a:p>
            <a:pPr marL="285750" indent="-285750">
              <a:buFont typeface="Wingdings"/>
              <a:buChar char="à"/>
            </a:pPr>
            <a:r>
              <a:rPr lang="en-US" i="1" dirty="0" err="1" smtClean="0">
                <a:latin typeface="Arial" pitchFamily="34" charset="0"/>
                <a:cs typeface="Arial" pitchFamily="34" charset="0"/>
                <a:sym typeface="Wingdings" pitchFamily="2" charset="2"/>
              </a:rPr>
              <a:t>Gödsling</a:t>
            </a:r>
            <a:r>
              <a:rPr lang="en-US" i="1" dirty="0" smtClean="0">
                <a:latin typeface="Arial" pitchFamily="34" charset="0"/>
                <a:cs typeface="Arial" pitchFamily="34" charset="0"/>
                <a:sym typeface="Wingdings" pitchFamily="2" charset="2"/>
              </a:rPr>
              <a:t> vid </a:t>
            </a:r>
            <a:r>
              <a:rPr lang="en-US" i="1" dirty="0" err="1" smtClean="0">
                <a:latin typeface="Arial" pitchFamily="34" charset="0"/>
                <a:cs typeface="Arial" pitchFamily="34" charset="0"/>
                <a:sym typeface="Wingdings" pitchFamily="2" charset="2"/>
              </a:rPr>
              <a:t>tidpunkter</a:t>
            </a:r>
            <a:r>
              <a:rPr lang="en-US" i="1" dirty="0" smtClean="0">
                <a:latin typeface="Arial" pitchFamily="34" charset="0"/>
                <a:cs typeface="Arial" pitchFamily="34" charset="0"/>
                <a:sym typeface="Wingdings" pitchFamily="2" charset="2"/>
              </a:rPr>
              <a:t> med risk </a:t>
            </a:r>
            <a:r>
              <a:rPr lang="en-US" i="1" dirty="0" err="1" smtClean="0">
                <a:latin typeface="Arial" pitchFamily="34" charset="0"/>
                <a:cs typeface="Arial" pitchFamily="34" charset="0"/>
                <a:sym typeface="Wingdings" pitchFamily="2" charset="2"/>
              </a:rPr>
              <a:t>för</a:t>
            </a:r>
            <a:r>
              <a:rPr lang="en-US" i="1" dirty="0" smtClean="0">
                <a:latin typeface="Arial" pitchFamily="34" charset="0"/>
                <a:cs typeface="Arial" pitchFamily="34" charset="0"/>
                <a:sym typeface="Wingdings" pitchFamily="2" charset="2"/>
              </a:rPr>
              <a:t> </a:t>
            </a:r>
            <a:r>
              <a:rPr lang="en-US" i="1" dirty="0" err="1" smtClean="0">
                <a:latin typeface="Arial" pitchFamily="34" charset="0"/>
                <a:cs typeface="Arial" pitchFamily="34" charset="0"/>
                <a:sym typeface="Wingdings" pitchFamily="2" charset="2"/>
              </a:rPr>
              <a:t>stora</a:t>
            </a:r>
            <a:r>
              <a:rPr lang="en-US" i="1" dirty="0" smtClean="0">
                <a:latin typeface="Arial" pitchFamily="34" charset="0"/>
                <a:cs typeface="Arial" pitchFamily="34" charset="0"/>
                <a:sym typeface="Wingdings" pitchFamily="2" charset="2"/>
              </a:rPr>
              <a:t> </a:t>
            </a:r>
            <a:r>
              <a:rPr lang="en-US" i="1" dirty="0" err="1" smtClean="0">
                <a:latin typeface="Arial" pitchFamily="34" charset="0"/>
                <a:cs typeface="Arial" pitchFamily="34" charset="0"/>
                <a:sym typeface="Wingdings" pitchFamily="2" charset="2"/>
              </a:rPr>
              <a:t>förluster</a:t>
            </a:r>
            <a:r>
              <a:rPr lang="en-US" i="1" dirty="0" smtClean="0">
                <a:latin typeface="Arial" pitchFamily="34" charset="0"/>
                <a:cs typeface="Arial" pitchFamily="34" charset="0"/>
                <a:sym typeface="Wingdings" pitchFamily="2" charset="2"/>
              </a:rPr>
              <a:t> </a:t>
            </a:r>
            <a:r>
              <a:rPr lang="en-US" i="1" dirty="0" err="1" smtClean="0">
                <a:latin typeface="Arial" pitchFamily="34" charset="0"/>
                <a:cs typeface="Arial" pitchFamily="34" charset="0"/>
                <a:sym typeface="Wingdings" pitchFamily="2" charset="2"/>
              </a:rPr>
              <a:t>är</a:t>
            </a:r>
            <a:r>
              <a:rPr lang="en-US" i="1" dirty="0" smtClean="0">
                <a:latin typeface="Arial" pitchFamily="34" charset="0"/>
                <a:cs typeface="Arial" pitchFamily="34" charset="0"/>
                <a:sym typeface="Wingdings" pitchFamily="2" charset="2"/>
              </a:rPr>
              <a:t> </a:t>
            </a:r>
            <a:r>
              <a:rPr lang="en-US" i="1" dirty="0" err="1" smtClean="0">
                <a:latin typeface="Arial" pitchFamily="34" charset="0"/>
                <a:cs typeface="Arial" pitchFamily="34" charset="0"/>
                <a:sym typeface="Wingdings" pitchFamily="2" charset="2"/>
              </a:rPr>
              <a:t>förbjuden</a:t>
            </a:r>
            <a:endParaRPr lang="en-US" i="1" dirty="0">
              <a:latin typeface="Arial" pitchFamily="34" charset="0"/>
              <a:cs typeface="Arial" pitchFamily="34" charset="0"/>
            </a:endParaRPr>
          </a:p>
        </p:txBody>
      </p:sp>
    </p:spTree>
    <p:extLst>
      <p:ext uri="{BB962C8B-B14F-4D97-AF65-F5344CB8AC3E}">
        <p14:creationId xmlns:p14="http://schemas.microsoft.com/office/powerpoint/2010/main" val="2439412277"/>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8091" y="353942"/>
            <a:ext cx="83534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algn="ctr" eaLnBrk="1" hangingPunct="1">
              <a:spcBef>
                <a:spcPct val="50000"/>
              </a:spcBef>
              <a:buFontTx/>
              <a:buNone/>
            </a:pPr>
            <a:r>
              <a:rPr lang="de-DE" altLang="de-DE" sz="2400" b="1" dirty="0" err="1" smtClean="0">
                <a:solidFill>
                  <a:schemeClr val="tx1"/>
                </a:solidFill>
              </a:rPr>
              <a:t>Gödslingsrekommendation</a:t>
            </a:r>
            <a:r>
              <a:rPr lang="de-DE" altLang="de-DE" sz="2400" b="1" dirty="0" smtClean="0">
                <a:solidFill>
                  <a:schemeClr val="tx1"/>
                </a:solidFill>
              </a:rPr>
              <a:t> (2017) – </a:t>
            </a:r>
            <a:r>
              <a:rPr lang="de-DE" altLang="de-DE" sz="2400" b="1" dirty="0" err="1" smtClean="0">
                <a:solidFill>
                  <a:schemeClr val="tx1"/>
                </a:solidFill>
              </a:rPr>
              <a:t>generellt</a:t>
            </a:r>
            <a:endParaRPr lang="de-DE" altLang="de-DE" sz="2400" b="1" dirty="0">
              <a:solidFill>
                <a:schemeClr val="tx1"/>
              </a:solidFill>
            </a:endParaRPr>
          </a:p>
        </p:txBody>
      </p:sp>
      <p:sp>
        <p:nvSpPr>
          <p:cNvPr id="4" name="Rectangle 3"/>
          <p:cNvSpPr>
            <a:spLocks noChangeArrowheads="1"/>
          </p:cNvSpPr>
          <p:nvPr/>
        </p:nvSpPr>
        <p:spPr bwMode="auto">
          <a:xfrm>
            <a:off x="241914" y="1012381"/>
            <a:ext cx="8601835"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285750" indent="-285750" eaLnBrk="1" hangingPunct="1">
              <a:spcBef>
                <a:spcPct val="50000"/>
              </a:spcBef>
            </a:pPr>
            <a:r>
              <a:rPr lang="en-US" altLang="de-DE" sz="1400" dirty="0" err="1" smtClean="0">
                <a:solidFill>
                  <a:schemeClr val="tx1"/>
                </a:solidFill>
              </a:rPr>
              <a:t>Bestämning</a:t>
            </a:r>
            <a:r>
              <a:rPr lang="en-US" altLang="de-DE" sz="1400" dirty="0" smtClean="0">
                <a:solidFill>
                  <a:schemeClr val="tx1"/>
                </a:solidFill>
              </a:rPr>
              <a:t> </a:t>
            </a:r>
            <a:r>
              <a:rPr lang="en-US" altLang="de-DE" sz="1400" dirty="0" err="1" smtClean="0">
                <a:solidFill>
                  <a:schemeClr val="tx1"/>
                </a:solidFill>
              </a:rPr>
              <a:t>av</a:t>
            </a:r>
            <a:r>
              <a:rPr lang="en-US" altLang="de-DE" sz="1400" dirty="0" smtClean="0">
                <a:solidFill>
                  <a:schemeClr val="tx1"/>
                </a:solidFill>
              </a:rPr>
              <a:t> </a:t>
            </a:r>
            <a:r>
              <a:rPr lang="en-US" altLang="de-DE" sz="1400" dirty="0" err="1" smtClean="0">
                <a:solidFill>
                  <a:schemeClr val="tx1"/>
                </a:solidFill>
              </a:rPr>
              <a:t>behovet</a:t>
            </a:r>
            <a:r>
              <a:rPr lang="en-US" altLang="de-DE" sz="1400" dirty="0" smtClean="0">
                <a:solidFill>
                  <a:schemeClr val="tx1"/>
                </a:solidFill>
              </a:rPr>
              <a:t> </a:t>
            </a:r>
            <a:r>
              <a:rPr lang="en-US" altLang="de-DE" sz="1400" dirty="0" err="1" smtClean="0">
                <a:solidFill>
                  <a:schemeClr val="tx1"/>
                </a:solidFill>
              </a:rPr>
              <a:t>av</a:t>
            </a:r>
            <a:r>
              <a:rPr lang="en-US" altLang="de-DE" sz="1400" dirty="0" smtClean="0">
                <a:solidFill>
                  <a:schemeClr val="tx1"/>
                </a:solidFill>
              </a:rPr>
              <a:t> N och P </a:t>
            </a:r>
            <a:r>
              <a:rPr lang="en-US" altLang="de-DE" sz="1400" dirty="0" err="1" smtClean="0">
                <a:solidFill>
                  <a:schemeClr val="tx1"/>
                </a:solidFill>
              </a:rPr>
              <a:t>är</a:t>
            </a:r>
            <a:r>
              <a:rPr lang="en-US" altLang="de-DE" sz="1400" dirty="0" smtClean="0">
                <a:solidFill>
                  <a:schemeClr val="tx1"/>
                </a:solidFill>
              </a:rPr>
              <a:t> </a:t>
            </a:r>
            <a:r>
              <a:rPr lang="en-US" altLang="de-DE" sz="1400" dirty="0" err="1" smtClean="0">
                <a:solidFill>
                  <a:schemeClr val="tx1"/>
                </a:solidFill>
              </a:rPr>
              <a:t>ett</a:t>
            </a:r>
            <a:r>
              <a:rPr lang="en-US" altLang="de-DE" sz="1400" dirty="0" smtClean="0">
                <a:solidFill>
                  <a:schemeClr val="tx1"/>
                </a:solidFill>
              </a:rPr>
              <a:t> </a:t>
            </a:r>
            <a:r>
              <a:rPr lang="en-US" altLang="de-DE" sz="1400" dirty="0" err="1" smtClean="0">
                <a:solidFill>
                  <a:schemeClr val="tx1"/>
                </a:solidFill>
              </a:rPr>
              <a:t>krav</a:t>
            </a:r>
            <a:endParaRPr lang="en-US" altLang="de-DE" sz="1400" dirty="0" smtClean="0">
              <a:solidFill>
                <a:schemeClr val="tx1"/>
              </a:solidFill>
            </a:endParaRPr>
          </a:p>
          <a:p>
            <a:pPr marL="285750" indent="-285750" eaLnBrk="1" hangingPunct="1">
              <a:spcBef>
                <a:spcPct val="50000"/>
              </a:spcBef>
            </a:pPr>
            <a:r>
              <a:rPr lang="en-US" altLang="de-DE" sz="1400" dirty="0" err="1" smtClean="0">
                <a:solidFill>
                  <a:schemeClr val="tx1"/>
                </a:solidFill>
              </a:rPr>
              <a:t>Markanalys</a:t>
            </a:r>
            <a:r>
              <a:rPr lang="en-US" altLang="de-DE" sz="1400" dirty="0" smtClean="0">
                <a:solidFill>
                  <a:schemeClr val="tx1"/>
                </a:solidFill>
              </a:rPr>
              <a:t> </a:t>
            </a:r>
            <a:r>
              <a:rPr lang="en-US" altLang="de-DE" sz="1400" dirty="0" err="1" smtClean="0">
                <a:solidFill>
                  <a:schemeClr val="tx1"/>
                </a:solidFill>
              </a:rPr>
              <a:t>inte</a:t>
            </a:r>
            <a:r>
              <a:rPr lang="en-US" altLang="de-DE" sz="1400" dirty="0" smtClean="0">
                <a:solidFill>
                  <a:schemeClr val="tx1"/>
                </a:solidFill>
              </a:rPr>
              <a:t> </a:t>
            </a:r>
            <a:r>
              <a:rPr lang="en-US" altLang="de-DE" sz="1400" dirty="0" err="1" smtClean="0">
                <a:solidFill>
                  <a:schemeClr val="tx1"/>
                </a:solidFill>
              </a:rPr>
              <a:t>nödvändigt</a:t>
            </a:r>
            <a:r>
              <a:rPr lang="en-US" altLang="de-DE" sz="1400" dirty="0" smtClean="0">
                <a:solidFill>
                  <a:schemeClr val="tx1"/>
                </a:solidFill>
              </a:rPr>
              <a:t> (men </a:t>
            </a:r>
            <a:r>
              <a:rPr lang="en-US" altLang="de-DE" sz="1400" dirty="0" err="1" smtClean="0">
                <a:solidFill>
                  <a:schemeClr val="tx1"/>
                </a:solidFill>
              </a:rPr>
              <a:t>rekommenderas</a:t>
            </a:r>
            <a:r>
              <a:rPr lang="en-US" altLang="de-DE" sz="1400" dirty="0" smtClean="0">
                <a:solidFill>
                  <a:schemeClr val="tx1"/>
                </a:solidFill>
              </a:rPr>
              <a:t>) men </a:t>
            </a:r>
            <a:r>
              <a:rPr lang="en-US" altLang="de-DE" sz="1400" dirty="0" err="1" smtClean="0">
                <a:solidFill>
                  <a:schemeClr val="tx1"/>
                </a:solidFill>
              </a:rPr>
              <a:t>tillgång</a:t>
            </a:r>
            <a:r>
              <a:rPr lang="en-US" altLang="de-DE" sz="1400" dirty="0" smtClean="0">
                <a:solidFill>
                  <a:schemeClr val="tx1"/>
                </a:solidFill>
              </a:rPr>
              <a:t> till </a:t>
            </a:r>
            <a:r>
              <a:rPr lang="en-US" altLang="de-DE" sz="1400" dirty="0" err="1" smtClean="0">
                <a:solidFill>
                  <a:schemeClr val="tx1"/>
                </a:solidFill>
              </a:rPr>
              <a:t>officiella</a:t>
            </a:r>
            <a:r>
              <a:rPr lang="en-US" altLang="de-DE" sz="1400" dirty="0" smtClean="0">
                <a:solidFill>
                  <a:schemeClr val="tx1"/>
                </a:solidFill>
              </a:rPr>
              <a:t> </a:t>
            </a:r>
            <a:r>
              <a:rPr lang="en-US" altLang="de-DE" sz="1400" dirty="0" err="1" smtClean="0">
                <a:solidFill>
                  <a:schemeClr val="tx1"/>
                </a:solidFill>
              </a:rPr>
              <a:t>värden</a:t>
            </a:r>
            <a:r>
              <a:rPr lang="en-US" altLang="de-DE" sz="1400" dirty="0" smtClean="0">
                <a:solidFill>
                  <a:schemeClr val="tx1"/>
                </a:solidFill>
              </a:rPr>
              <a:t> </a:t>
            </a:r>
            <a:r>
              <a:rPr lang="en-US" altLang="de-DE" sz="1400" dirty="0" err="1" smtClean="0">
                <a:solidFill>
                  <a:schemeClr val="tx1"/>
                </a:solidFill>
              </a:rPr>
              <a:t>för</a:t>
            </a:r>
            <a:r>
              <a:rPr lang="en-US" altLang="de-DE" sz="1400" dirty="0" smtClean="0">
                <a:solidFill>
                  <a:schemeClr val="tx1"/>
                </a:solidFill>
              </a:rPr>
              <a:t> </a:t>
            </a:r>
            <a:r>
              <a:rPr lang="en-US" altLang="de-DE" sz="1400" dirty="0" err="1" smtClean="0">
                <a:solidFill>
                  <a:schemeClr val="tx1"/>
                </a:solidFill>
              </a:rPr>
              <a:t>varje</a:t>
            </a:r>
            <a:r>
              <a:rPr lang="en-US" altLang="de-DE" sz="1400" dirty="0" smtClean="0">
                <a:solidFill>
                  <a:schemeClr val="tx1"/>
                </a:solidFill>
              </a:rPr>
              <a:t> </a:t>
            </a:r>
            <a:r>
              <a:rPr lang="en-US" altLang="de-DE" sz="1400" dirty="0" err="1" smtClean="0">
                <a:solidFill>
                  <a:schemeClr val="tx1"/>
                </a:solidFill>
              </a:rPr>
              <a:t>år</a:t>
            </a:r>
            <a:r>
              <a:rPr lang="en-US" altLang="de-DE" sz="1400" dirty="0" smtClean="0">
                <a:solidFill>
                  <a:schemeClr val="tx1"/>
                </a:solidFill>
              </a:rPr>
              <a:t> </a:t>
            </a:r>
            <a:r>
              <a:rPr lang="en-US" altLang="de-DE" sz="1400" dirty="0" err="1" smtClean="0">
                <a:solidFill>
                  <a:schemeClr val="tx1"/>
                </a:solidFill>
              </a:rPr>
              <a:t>krävs</a:t>
            </a:r>
            <a:endParaRPr lang="en-US" altLang="de-DE" sz="1400" dirty="0" smtClean="0">
              <a:solidFill>
                <a:schemeClr val="tx1"/>
              </a:solidFill>
            </a:endParaRPr>
          </a:p>
          <a:p>
            <a:pPr marL="285750" indent="-285750" eaLnBrk="1" hangingPunct="1">
              <a:spcBef>
                <a:spcPct val="50000"/>
              </a:spcBef>
            </a:pPr>
            <a:r>
              <a:rPr lang="en-US" altLang="de-DE" sz="1400" dirty="0" err="1" smtClean="0">
                <a:solidFill>
                  <a:schemeClr val="tx1"/>
                </a:solidFill>
              </a:rPr>
              <a:t>Analys</a:t>
            </a:r>
            <a:r>
              <a:rPr lang="en-US" altLang="de-DE" sz="1400" dirty="0" smtClean="0">
                <a:solidFill>
                  <a:schemeClr val="tx1"/>
                </a:solidFill>
              </a:rPr>
              <a:t> </a:t>
            </a:r>
            <a:r>
              <a:rPr lang="en-US" altLang="de-DE" sz="1400" dirty="0" err="1" smtClean="0">
                <a:solidFill>
                  <a:schemeClr val="tx1"/>
                </a:solidFill>
              </a:rPr>
              <a:t>av</a:t>
            </a:r>
            <a:r>
              <a:rPr lang="en-US" altLang="de-DE" sz="1400" dirty="0" smtClean="0">
                <a:solidFill>
                  <a:schemeClr val="tx1"/>
                </a:solidFill>
              </a:rPr>
              <a:t> </a:t>
            </a:r>
            <a:r>
              <a:rPr lang="en-US" altLang="de-DE" sz="1400" dirty="0" err="1" smtClean="0">
                <a:solidFill>
                  <a:schemeClr val="tx1"/>
                </a:solidFill>
              </a:rPr>
              <a:t>näringsinnehållet</a:t>
            </a:r>
            <a:r>
              <a:rPr lang="en-US" altLang="de-DE" sz="1400" dirty="0" smtClean="0">
                <a:solidFill>
                  <a:schemeClr val="tx1"/>
                </a:solidFill>
              </a:rPr>
              <a:t> </a:t>
            </a:r>
            <a:r>
              <a:rPr lang="en-US" altLang="de-DE" sz="1400" dirty="0" err="1" smtClean="0">
                <a:solidFill>
                  <a:schemeClr val="tx1"/>
                </a:solidFill>
              </a:rPr>
              <a:t>i</a:t>
            </a:r>
            <a:r>
              <a:rPr lang="en-US" altLang="de-DE" sz="1400" dirty="0" smtClean="0">
                <a:solidFill>
                  <a:schemeClr val="tx1"/>
                </a:solidFill>
              </a:rPr>
              <a:t> </a:t>
            </a:r>
            <a:r>
              <a:rPr lang="en-US" altLang="de-DE" sz="1400" dirty="0" err="1" smtClean="0">
                <a:solidFill>
                  <a:schemeClr val="tx1"/>
                </a:solidFill>
              </a:rPr>
              <a:t>stallgödsel</a:t>
            </a:r>
            <a:r>
              <a:rPr lang="en-US" altLang="de-DE" sz="1400" dirty="0" smtClean="0">
                <a:solidFill>
                  <a:schemeClr val="tx1"/>
                </a:solidFill>
              </a:rPr>
              <a:t> </a:t>
            </a:r>
            <a:r>
              <a:rPr lang="en-US" altLang="de-DE" sz="1400" dirty="0" err="1" smtClean="0">
                <a:solidFill>
                  <a:schemeClr val="tx1"/>
                </a:solidFill>
              </a:rPr>
              <a:t>krävs</a:t>
            </a:r>
            <a:r>
              <a:rPr lang="en-US" altLang="de-DE" sz="1400" dirty="0" smtClean="0">
                <a:solidFill>
                  <a:schemeClr val="tx1"/>
                </a:solidFill>
              </a:rPr>
              <a:t> </a:t>
            </a:r>
            <a:r>
              <a:rPr lang="en-US" altLang="de-DE" sz="1400" dirty="0" err="1" smtClean="0">
                <a:solidFill>
                  <a:schemeClr val="tx1"/>
                </a:solidFill>
              </a:rPr>
              <a:t>inte</a:t>
            </a:r>
            <a:r>
              <a:rPr lang="en-US" altLang="de-DE" sz="1400" dirty="0" smtClean="0">
                <a:solidFill>
                  <a:schemeClr val="tx1"/>
                </a:solidFill>
              </a:rPr>
              <a:t>, </a:t>
            </a:r>
            <a:r>
              <a:rPr lang="en-US" altLang="de-DE" sz="1400" dirty="0" err="1" smtClean="0">
                <a:solidFill>
                  <a:schemeClr val="tx1"/>
                </a:solidFill>
              </a:rPr>
              <a:t>officella</a:t>
            </a:r>
            <a:r>
              <a:rPr lang="en-US" altLang="de-DE" sz="1400" dirty="0" smtClean="0">
                <a:solidFill>
                  <a:schemeClr val="tx1"/>
                </a:solidFill>
              </a:rPr>
              <a:t> </a:t>
            </a:r>
            <a:r>
              <a:rPr lang="en-US" altLang="de-DE" sz="1400" dirty="0" err="1" smtClean="0">
                <a:solidFill>
                  <a:schemeClr val="tx1"/>
                </a:solidFill>
              </a:rPr>
              <a:t>värden</a:t>
            </a:r>
            <a:r>
              <a:rPr lang="en-US" altLang="de-DE" sz="1400" dirty="0" smtClean="0">
                <a:solidFill>
                  <a:schemeClr val="tx1"/>
                </a:solidFill>
              </a:rPr>
              <a:t> OK</a:t>
            </a:r>
          </a:p>
          <a:p>
            <a:pPr marL="285750" indent="-285750" eaLnBrk="1" hangingPunct="1">
              <a:spcBef>
                <a:spcPct val="50000"/>
              </a:spcBef>
            </a:pPr>
            <a:r>
              <a:rPr lang="en-US" altLang="de-DE" sz="1400" dirty="0" err="1" smtClean="0">
                <a:solidFill>
                  <a:schemeClr val="tx1"/>
                </a:solidFill>
              </a:rPr>
              <a:t>Organisk</a:t>
            </a:r>
            <a:r>
              <a:rPr lang="en-US" altLang="de-DE" sz="1400" dirty="0" smtClean="0">
                <a:solidFill>
                  <a:schemeClr val="tx1"/>
                </a:solidFill>
              </a:rPr>
              <a:t> </a:t>
            </a:r>
            <a:r>
              <a:rPr lang="en-US" altLang="de-DE" sz="1400" dirty="0" err="1" smtClean="0">
                <a:solidFill>
                  <a:schemeClr val="tx1"/>
                </a:solidFill>
              </a:rPr>
              <a:t>gödsling</a:t>
            </a:r>
            <a:r>
              <a:rPr lang="en-US" altLang="de-DE" sz="1400" dirty="0" smtClean="0">
                <a:solidFill>
                  <a:schemeClr val="tx1"/>
                </a:solidFill>
              </a:rPr>
              <a:t>: 170 kg N ha</a:t>
            </a:r>
            <a:r>
              <a:rPr lang="en-US" altLang="de-DE" sz="1400" baseline="30000" dirty="0" smtClean="0">
                <a:solidFill>
                  <a:schemeClr val="tx1"/>
                </a:solidFill>
              </a:rPr>
              <a:t>-1</a:t>
            </a:r>
            <a:r>
              <a:rPr lang="en-US" altLang="de-DE" sz="1400" dirty="0" smtClean="0">
                <a:solidFill>
                  <a:schemeClr val="tx1"/>
                </a:solidFill>
              </a:rPr>
              <a:t> max. (Per total areal </a:t>
            </a:r>
            <a:r>
              <a:rPr lang="en-US" altLang="de-DE" sz="1400" dirty="0" err="1" smtClean="0">
                <a:solidFill>
                  <a:schemeClr val="tx1"/>
                </a:solidFill>
              </a:rPr>
              <a:t>på</a:t>
            </a:r>
            <a:r>
              <a:rPr lang="en-US" altLang="de-DE" sz="1400" dirty="0" smtClean="0">
                <a:solidFill>
                  <a:schemeClr val="tx1"/>
                </a:solidFill>
              </a:rPr>
              <a:t> </a:t>
            </a:r>
            <a:r>
              <a:rPr lang="en-US" altLang="de-DE" sz="1400" dirty="0" err="1" smtClean="0">
                <a:solidFill>
                  <a:schemeClr val="tx1"/>
                </a:solidFill>
              </a:rPr>
              <a:t>gården</a:t>
            </a:r>
            <a:r>
              <a:rPr lang="en-US" altLang="de-DE" sz="1400" dirty="0" smtClean="0">
                <a:solidFill>
                  <a:schemeClr val="tx1"/>
                </a:solidFill>
              </a:rPr>
              <a:t>, </a:t>
            </a:r>
            <a:r>
              <a:rPr lang="en-US" altLang="de-DE" sz="1400" dirty="0" err="1" smtClean="0">
                <a:solidFill>
                  <a:schemeClr val="tx1"/>
                </a:solidFill>
              </a:rPr>
              <a:t>enskilda</a:t>
            </a:r>
            <a:r>
              <a:rPr lang="en-US" altLang="de-DE" sz="1400" dirty="0" smtClean="0">
                <a:solidFill>
                  <a:schemeClr val="tx1"/>
                </a:solidFill>
              </a:rPr>
              <a:t> </a:t>
            </a:r>
            <a:r>
              <a:rPr lang="en-US" altLang="de-DE" sz="1400" dirty="0" err="1" smtClean="0">
                <a:solidFill>
                  <a:schemeClr val="tx1"/>
                </a:solidFill>
              </a:rPr>
              <a:t>fält</a:t>
            </a:r>
            <a:r>
              <a:rPr lang="en-US" altLang="de-DE" sz="1400" dirty="0" smtClean="0">
                <a:solidFill>
                  <a:schemeClr val="tx1"/>
                </a:solidFill>
              </a:rPr>
              <a:t> </a:t>
            </a:r>
            <a:r>
              <a:rPr lang="en-US" altLang="de-DE" sz="1400" dirty="0" err="1" smtClean="0">
                <a:solidFill>
                  <a:schemeClr val="tx1"/>
                </a:solidFill>
              </a:rPr>
              <a:t>kan</a:t>
            </a:r>
            <a:r>
              <a:rPr lang="en-US" altLang="de-DE" sz="1400" dirty="0" smtClean="0">
                <a:solidFill>
                  <a:schemeClr val="tx1"/>
                </a:solidFill>
              </a:rPr>
              <a:t> </a:t>
            </a:r>
            <a:r>
              <a:rPr lang="en-US" altLang="de-DE" sz="1400" dirty="0" err="1" smtClean="0">
                <a:solidFill>
                  <a:schemeClr val="tx1"/>
                </a:solidFill>
              </a:rPr>
              <a:t>få</a:t>
            </a:r>
            <a:r>
              <a:rPr lang="en-US" altLang="de-DE" sz="1400" dirty="0" smtClean="0">
                <a:solidFill>
                  <a:schemeClr val="tx1"/>
                </a:solidFill>
              </a:rPr>
              <a:t> </a:t>
            </a:r>
            <a:r>
              <a:rPr lang="en-US" altLang="de-DE" sz="1400" dirty="0" err="1" smtClean="0">
                <a:solidFill>
                  <a:schemeClr val="tx1"/>
                </a:solidFill>
              </a:rPr>
              <a:t>mer</a:t>
            </a:r>
            <a:r>
              <a:rPr lang="en-US" altLang="de-DE" sz="1400" dirty="0" smtClean="0">
                <a:solidFill>
                  <a:schemeClr val="tx1"/>
                </a:solidFill>
              </a:rPr>
              <a:t>) </a:t>
            </a:r>
          </a:p>
          <a:p>
            <a:pPr marL="285750" indent="-285750" eaLnBrk="1" hangingPunct="1">
              <a:spcBef>
                <a:spcPct val="50000"/>
              </a:spcBef>
            </a:pPr>
            <a:r>
              <a:rPr lang="en-US" altLang="de-DE" sz="1400" dirty="0" err="1" smtClean="0">
                <a:solidFill>
                  <a:schemeClr val="tx1"/>
                </a:solidFill>
              </a:rPr>
              <a:t>Generellt</a:t>
            </a:r>
            <a:r>
              <a:rPr lang="en-US" altLang="de-DE" sz="1400" dirty="0" smtClean="0">
                <a:solidFill>
                  <a:schemeClr val="tx1"/>
                </a:solidFill>
              </a:rPr>
              <a:t> </a:t>
            </a:r>
            <a:r>
              <a:rPr lang="en-US" altLang="de-DE" sz="1400" dirty="0" err="1" smtClean="0">
                <a:solidFill>
                  <a:schemeClr val="tx1"/>
                </a:solidFill>
              </a:rPr>
              <a:t>gödslingsförbud</a:t>
            </a:r>
            <a:r>
              <a:rPr lang="en-US" altLang="de-DE" sz="1400" dirty="0" smtClean="0">
                <a:solidFill>
                  <a:schemeClr val="tx1"/>
                </a:solidFill>
              </a:rPr>
              <a:t> med </a:t>
            </a:r>
            <a:r>
              <a:rPr lang="en-US" altLang="de-DE" sz="1400" dirty="0" err="1" smtClean="0">
                <a:solidFill>
                  <a:schemeClr val="tx1"/>
                </a:solidFill>
              </a:rPr>
              <a:t>flytgödsel</a:t>
            </a:r>
            <a:r>
              <a:rPr lang="en-US" altLang="de-DE" sz="1400" dirty="0" smtClean="0">
                <a:solidFill>
                  <a:schemeClr val="tx1"/>
                </a:solidFill>
              </a:rPr>
              <a:t> under 1 No.–31 Jan</a:t>
            </a:r>
          </a:p>
          <a:p>
            <a:pPr marL="285750" indent="-285750" eaLnBrk="1" hangingPunct="1">
              <a:spcBef>
                <a:spcPct val="50000"/>
              </a:spcBef>
            </a:pPr>
            <a:r>
              <a:rPr lang="en-US" altLang="de-DE" sz="1400" dirty="0" err="1" smtClean="0">
                <a:solidFill>
                  <a:schemeClr val="tx1"/>
                </a:solidFill>
              </a:rPr>
              <a:t>Fastgödsel</a:t>
            </a:r>
            <a:r>
              <a:rPr lang="en-US" altLang="de-DE" sz="1400" dirty="0" smtClean="0">
                <a:solidFill>
                  <a:schemeClr val="tx1"/>
                </a:solidFill>
              </a:rPr>
              <a:t>: 15 Dec–15 Jan</a:t>
            </a:r>
          </a:p>
          <a:p>
            <a:pPr marL="285750" indent="-285750" eaLnBrk="1" hangingPunct="1">
              <a:spcBef>
                <a:spcPct val="50000"/>
              </a:spcBef>
            </a:pPr>
            <a:r>
              <a:rPr lang="en-US" altLang="de-DE" sz="1400" dirty="0" err="1" smtClean="0">
                <a:solidFill>
                  <a:schemeClr val="tx1"/>
                </a:solidFill>
              </a:rPr>
              <a:t>Lagringskapacitet</a:t>
            </a:r>
            <a:r>
              <a:rPr lang="en-US" altLang="de-DE" sz="1400" dirty="0" smtClean="0">
                <a:solidFill>
                  <a:schemeClr val="tx1"/>
                </a:solidFill>
              </a:rPr>
              <a:t> </a:t>
            </a:r>
            <a:r>
              <a:rPr lang="en-US" altLang="de-DE" sz="1400" dirty="0" err="1" smtClean="0">
                <a:solidFill>
                  <a:schemeClr val="tx1"/>
                </a:solidFill>
              </a:rPr>
              <a:t>för</a:t>
            </a:r>
            <a:r>
              <a:rPr lang="en-US" altLang="de-DE" sz="1400" dirty="0" smtClean="0">
                <a:solidFill>
                  <a:schemeClr val="tx1"/>
                </a:solidFill>
              </a:rPr>
              <a:t> </a:t>
            </a:r>
            <a:r>
              <a:rPr lang="en-US" altLang="de-DE" sz="1400" dirty="0" err="1" smtClean="0">
                <a:solidFill>
                  <a:schemeClr val="tx1"/>
                </a:solidFill>
              </a:rPr>
              <a:t>stallgödsel</a:t>
            </a:r>
            <a:r>
              <a:rPr lang="en-US" altLang="de-DE" sz="1400" dirty="0" smtClean="0">
                <a:solidFill>
                  <a:schemeClr val="tx1"/>
                </a:solidFill>
              </a:rPr>
              <a:t>: 6 </a:t>
            </a:r>
            <a:r>
              <a:rPr lang="en-US" altLang="de-DE" sz="1400" dirty="0" err="1" smtClean="0">
                <a:solidFill>
                  <a:schemeClr val="tx1"/>
                </a:solidFill>
              </a:rPr>
              <a:t>mån</a:t>
            </a:r>
            <a:endParaRPr lang="en-US" altLang="de-DE" sz="1400" dirty="0" smtClean="0">
              <a:solidFill>
                <a:schemeClr val="tx1"/>
              </a:solidFill>
            </a:endParaRPr>
          </a:p>
          <a:p>
            <a:pPr marL="285750" indent="-285750" eaLnBrk="1" hangingPunct="1">
              <a:spcBef>
                <a:spcPct val="50000"/>
              </a:spcBef>
            </a:pPr>
            <a:r>
              <a:rPr lang="en-US" altLang="de-DE" sz="1400" dirty="0" smtClean="0">
                <a:solidFill>
                  <a:schemeClr val="tx1"/>
                </a:solidFill>
              </a:rPr>
              <a:t>I </a:t>
            </a:r>
            <a:r>
              <a:rPr lang="en-US" altLang="de-DE" sz="1400" dirty="0" err="1" smtClean="0">
                <a:solidFill>
                  <a:schemeClr val="tx1"/>
                </a:solidFill>
              </a:rPr>
              <a:t>vallar</a:t>
            </a:r>
            <a:r>
              <a:rPr lang="en-US" altLang="de-DE" sz="1400" dirty="0" smtClean="0">
                <a:solidFill>
                  <a:schemeClr val="tx1"/>
                </a:solidFill>
              </a:rPr>
              <a:t> </a:t>
            </a:r>
            <a:r>
              <a:rPr lang="en-US" altLang="de-DE" sz="1400" dirty="0" err="1" smtClean="0">
                <a:solidFill>
                  <a:schemeClr val="tx1"/>
                </a:solidFill>
              </a:rPr>
              <a:t>krävs</a:t>
            </a:r>
            <a:r>
              <a:rPr lang="en-US" altLang="de-DE" sz="1400" dirty="0" smtClean="0">
                <a:solidFill>
                  <a:schemeClr val="tx1"/>
                </a:solidFill>
              </a:rPr>
              <a:t> </a:t>
            </a:r>
            <a:r>
              <a:rPr lang="en-US" altLang="de-DE" sz="1400" dirty="0" err="1" smtClean="0">
                <a:solidFill>
                  <a:schemeClr val="tx1"/>
                </a:solidFill>
              </a:rPr>
              <a:t>från</a:t>
            </a:r>
            <a:r>
              <a:rPr lang="en-US" altLang="de-DE" sz="1400" dirty="0" smtClean="0">
                <a:solidFill>
                  <a:schemeClr val="tx1"/>
                </a:solidFill>
              </a:rPr>
              <a:t> 2025 </a:t>
            </a:r>
            <a:r>
              <a:rPr lang="en-US" altLang="de-DE" sz="1400" dirty="0" err="1" smtClean="0">
                <a:solidFill>
                  <a:schemeClr val="tx1"/>
                </a:solidFill>
              </a:rPr>
              <a:t>spridningsteknik</a:t>
            </a:r>
            <a:r>
              <a:rPr lang="en-US" altLang="de-DE" sz="1400" dirty="0" smtClean="0">
                <a:solidFill>
                  <a:schemeClr val="tx1"/>
                </a:solidFill>
              </a:rPr>
              <a:t> med </a:t>
            </a:r>
            <a:r>
              <a:rPr lang="en-US" altLang="de-DE" sz="1400" dirty="0" err="1" smtClean="0">
                <a:solidFill>
                  <a:schemeClr val="tx1"/>
                </a:solidFill>
              </a:rPr>
              <a:t>små</a:t>
            </a:r>
            <a:r>
              <a:rPr lang="en-US" altLang="de-DE" sz="1400" dirty="0" smtClean="0">
                <a:solidFill>
                  <a:schemeClr val="tx1"/>
                </a:solidFill>
              </a:rPr>
              <a:t> </a:t>
            </a:r>
            <a:r>
              <a:rPr lang="en-US" altLang="de-DE" sz="1400" dirty="0" err="1" smtClean="0">
                <a:solidFill>
                  <a:schemeClr val="tx1"/>
                </a:solidFill>
              </a:rPr>
              <a:t>emissionsrisker</a:t>
            </a:r>
            <a:r>
              <a:rPr lang="en-US" altLang="de-DE" sz="1400" dirty="0" smtClean="0">
                <a:solidFill>
                  <a:schemeClr val="tx1"/>
                </a:solidFill>
              </a:rPr>
              <a:t> (</a:t>
            </a:r>
            <a:r>
              <a:rPr lang="en-US" altLang="de-DE" sz="1400" dirty="0" err="1" smtClean="0">
                <a:solidFill>
                  <a:schemeClr val="tx1"/>
                </a:solidFill>
              </a:rPr>
              <a:t>t.ex</a:t>
            </a:r>
            <a:r>
              <a:rPr lang="en-US" altLang="de-DE" sz="1400" dirty="0" smtClean="0">
                <a:solidFill>
                  <a:schemeClr val="tx1"/>
                </a:solidFill>
              </a:rPr>
              <a:t>. </a:t>
            </a:r>
            <a:r>
              <a:rPr lang="en-US" altLang="de-DE" sz="1400" dirty="0" err="1" smtClean="0">
                <a:solidFill>
                  <a:schemeClr val="tx1"/>
                </a:solidFill>
              </a:rPr>
              <a:t>släpslang</a:t>
            </a:r>
            <a:r>
              <a:rPr lang="en-US" altLang="de-DE" sz="1400" dirty="0" smtClean="0">
                <a:solidFill>
                  <a:schemeClr val="tx1"/>
                </a:solidFill>
              </a:rPr>
              <a:t> </a:t>
            </a:r>
            <a:r>
              <a:rPr lang="en-US" altLang="de-DE" sz="1400" dirty="0" err="1" smtClean="0">
                <a:solidFill>
                  <a:schemeClr val="tx1"/>
                </a:solidFill>
              </a:rPr>
              <a:t>eller</a:t>
            </a:r>
            <a:r>
              <a:rPr lang="en-US" altLang="de-DE" sz="1400" dirty="0" smtClean="0">
                <a:solidFill>
                  <a:schemeClr val="tx1"/>
                </a:solidFill>
              </a:rPr>
              <a:t> </a:t>
            </a:r>
            <a:r>
              <a:rPr lang="en-US" altLang="de-DE" sz="1400" dirty="0" err="1" smtClean="0">
                <a:solidFill>
                  <a:schemeClr val="tx1"/>
                </a:solidFill>
              </a:rPr>
              <a:t>injektion</a:t>
            </a:r>
            <a:r>
              <a:rPr lang="en-US" altLang="de-DE" sz="1400" dirty="0" smtClean="0">
                <a:solidFill>
                  <a:schemeClr val="tx1"/>
                </a:solidFill>
              </a:rPr>
              <a:t>)</a:t>
            </a:r>
          </a:p>
          <a:p>
            <a:pPr marL="285750" indent="-285750" eaLnBrk="1" hangingPunct="1">
              <a:spcBef>
                <a:spcPct val="50000"/>
              </a:spcBef>
            </a:pPr>
            <a:r>
              <a:rPr lang="en-US" altLang="de-DE" sz="1400" dirty="0" err="1" smtClean="0">
                <a:solidFill>
                  <a:schemeClr val="tx1"/>
                </a:solidFill>
              </a:rPr>
              <a:t>Anpassat</a:t>
            </a:r>
            <a:r>
              <a:rPr lang="en-US" altLang="de-DE" sz="1400" dirty="0" smtClean="0">
                <a:solidFill>
                  <a:schemeClr val="tx1"/>
                </a:solidFill>
              </a:rPr>
              <a:t> </a:t>
            </a:r>
            <a:r>
              <a:rPr lang="en-US" altLang="de-DE" sz="1400" dirty="0" err="1" smtClean="0">
                <a:solidFill>
                  <a:schemeClr val="tx1"/>
                </a:solidFill>
              </a:rPr>
              <a:t>avstånd</a:t>
            </a:r>
            <a:r>
              <a:rPr lang="en-US" altLang="de-DE" sz="1400" dirty="0" smtClean="0">
                <a:solidFill>
                  <a:schemeClr val="tx1"/>
                </a:solidFill>
              </a:rPr>
              <a:t> till </a:t>
            </a:r>
            <a:r>
              <a:rPr lang="en-US" altLang="de-DE" sz="1400" dirty="0" err="1" smtClean="0">
                <a:solidFill>
                  <a:schemeClr val="tx1"/>
                </a:solidFill>
              </a:rPr>
              <a:t>ytvattendrag</a:t>
            </a:r>
            <a:r>
              <a:rPr lang="en-US" altLang="de-DE" sz="1400" dirty="0" smtClean="0">
                <a:solidFill>
                  <a:schemeClr val="tx1"/>
                </a:solidFill>
              </a:rPr>
              <a:t>, </a:t>
            </a:r>
            <a:r>
              <a:rPr lang="en-US" altLang="de-DE" sz="1400" dirty="0" err="1" smtClean="0">
                <a:solidFill>
                  <a:schemeClr val="tx1"/>
                </a:solidFill>
              </a:rPr>
              <a:t>nya</a:t>
            </a:r>
            <a:r>
              <a:rPr lang="en-US" altLang="de-DE" sz="1400" dirty="0" smtClean="0">
                <a:solidFill>
                  <a:schemeClr val="tx1"/>
                </a:solidFill>
              </a:rPr>
              <a:t> </a:t>
            </a:r>
            <a:r>
              <a:rPr lang="en-US" altLang="de-DE" sz="1400" dirty="0" err="1" smtClean="0">
                <a:solidFill>
                  <a:schemeClr val="tx1"/>
                </a:solidFill>
              </a:rPr>
              <a:t>regler</a:t>
            </a:r>
            <a:r>
              <a:rPr lang="en-US" altLang="de-DE" sz="1400" dirty="0" smtClean="0">
                <a:solidFill>
                  <a:schemeClr val="tx1"/>
                </a:solidFill>
              </a:rPr>
              <a:t> </a:t>
            </a:r>
            <a:r>
              <a:rPr lang="en-US" altLang="de-DE" sz="1400" dirty="0" err="1" smtClean="0">
                <a:solidFill>
                  <a:schemeClr val="tx1"/>
                </a:solidFill>
              </a:rPr>
              <a:t>för</a:t>
            </a:r>
            <a:r>
              <a:rPr lang="en-US" altLang="de-DE" sz="1400" dirty="0" smtClean="0">
                <a:solidFill>
                  <a:schemeClr val="tx1"/>
                </a:solidFill>
              </a:rPr>
              <a:t> </a:t>
            </a:r>
            <a:r>
              <a:rPr lang="en-US" altLang="de-DE" sz="1400" dirty="0" err="1" smtClean="0">
                <a:solidFill>
                  <a:schemeClr val="tx1"/>
                </a:solidFill>
              </a:rPr>
              <a:t>tjälad</a:t>
            </a:r>
            <a:r>
              <a:rPr lang="en-US" altLang="de-DE" sz="1400" dirty="0" smtClean="0">
                <a:solidFill>
                  <a:schemeClr val="tx1"/>
                </a:solidFill>
              </a:rPr>
              <a:t>, </a:t>
            </a:r>
            <a:r>
              <a:rPr lang="en-US" altLang="de-DE" sz="1400" dirty="0" err="1" smtClean="0">
                <a:solidFill>
                  <a:schemeClr val="tx1"/>
                </a:solidFill>
              </a:rPr>
              <a:t>våt</a:t>
            </a:r>
            <a:r>
              <a:rPr lang="en-US" altLang="de-DE" sz="1400" dirty="0" smtClean="0">
                <a:solidFill>
                  <a:schemeClr val="tx1"/>
                </a:solidFill>
              </a:rPr>
              <a:t> och </a:t>
            </a:r>
            <a:r>
              <a:rPr lang="en-US" altLang="de-DE" sz="1400" dirty="0" err="1" smtClean="0">
                <a:solidFill>
                  <a:schemeClr val="tx1"/>
                </a:solidFill>
              </a:rPr>
              <a:t>snötäckt</a:t>
            </a:r>
            <a:r>
              <a:rPr lang="en-US" altLang="de-DE" sz="1400" dirty="0" smtClean="0">
                <a:solidFill>
                  <a:schemeClr val="tx1"/>
                </a:solidFill>
              </a:rPr>
              <a:t> mark och </a:t>
            </a:r>
            <a:r>
              <a:rPr lang="en-US" altLang="de-DE" sz="1400" dirty="0" err="1" smtClean="0">
                <a:solidFill>
                  <a:schemeClr val="tx1"/>
                </a:solidFill>
              </a:rPr>
              <a:t>för</a:t>
            </a:r>
            <a:r>
              <a:rPr lang="en-US" altLang="de-DE" sz="1400" dirty="0" smtClean="0">
                <a:solidFill>
                  <a:schemeClr val="tx1"/>
                </a:solidFill>
              </a:rPr>
              <a:t> </a:t>
            </a:r>
            <a:r>
              <a:rPr lang="en-US" altLang="de-DE" sz="1400" dirty="0" err="1" smtClean="0">
                <a:solidFill>
                  <a:schemeClr val="tx1"/>
                </a:solidFill>
              </a:rPr>
              <a:t>gödsling</a:t>
            </a:r>
            <a:r>
              <a:rPr lang="en-US" altLang="de-DE" sz="1400" dirty="0" smtClean="0">
                <a:solidFill>
                  <a:schemeClr val="tx1"/>
                </a:solidFill>
              </a:rPr>
              <a:t> </a:t>
            </a:r>
            <a:r>
              <a:rPr lang="en-US" altLang="de-DE" sz="1400" dirty="0" err="1" smtClean="0">
                <a:solidFill>
                  <a:schemeClr val="tx1"/>
                </a:solidFill>
              </a:rPr>
              <a:t>efter</a:t>
            </a:r>
            <a:r>
              <a:rPr lang="en-US" altLang="de-DE" sz="1400" dirty="0" smtClean="0">
                <a:solidFill>
                  <a:schemeClr val="tx1"/>
                </a:solidFill>
              </a:rPr>
              <a:t> </a:t>
            </a:r>
            <a:r>
              <a:rPr lang="en-US" altLang="de-DE" sz="1400" dirty="0" err="1" smtClean="0">
                <a:solidFill>
                  <a:schemeClr val="tx1"/>
                </a:solidFill>
              </a:rPr>
              <a:t>höstskörd</a:t>
            </a:r>
            <a:r>
              <a:rPr lang="en-US" altLang="de-DE" sz="1400" dirty="0" smtClean="0">
                <a:solidFill>
                  <a:schemeClr val="tx1"/>
                </a:solidFill>
              </a:rPr>
              <a:t> </a:t>
            </a:r>
            <a:r>
              <a:rPr lang="en-US" altLang="de-DE" sz="1400" dirty="0" err="1" smtClean="0">
                <a:solidFill>
                  <a:schemeClr val="tx1"/>
                </a:solidFill>
              </a:rPr>
              <a:t>av</a:t>
            </a:r>
            <a:r>
              <a:rPr lang="en-US" altLang="de-DE" sz="1400" dirty="0" smtClean="0">
                <a:solidFill>
                  <a:schemeClr val="tx1"/>
                </a:solidFill>
              </a:rPr>
              <a:t> </a:t>
            </a:r>
            <a:r>
              <a:rPr lang="en-US" altLang="de-DE" sz="1400" dirty="0" err="1" smtClean="0">
                <a:solidFill>
                  <a:schemeClr val="tx1"/>
                </a:solidFill>
              </a:rPr>
              <a:t>spannmål</a:t>
            </a:r>
            <a:endParaRPr lang="en-US" altLang="de-DE" sz="1400" dirty="0" smtClean="0">
              <a:solidFill>
                <a:schemeClr val="tx1"/>
              </a:solidFill>
            </a:endParaRPr>
          </a:p>
          <a:p>
            <a:pPr marL="285750" indent="-285750" eaLnBrk="1" hangingPunct="1">
              <a:spcBef>
                <a:spcPct val="50000"/>
              </a:spcBef>
            </a:pPr>
            <a:r>
              <a:rPr lang="de-DE" altLang="de-DE" sz="1400" dirty="0" smtClean="0">
                <a:solidFill>
                  <a:schemeClr val="tx1"/>
                </a:solidFill>
              </a:rPr>
              <a:t>N-</a:t>
            </a:r>
            <a:r>
              <a:rPr lang="de-DE" altLang="de-DE" sz="1400" dirty="0" err="1" smtClean="0">
                <a:solidFill>
                  <a:schemeClr val="tx1"/>
                </a:solidFill>
              </a:rPr>
              <a:t>balans</a:t>
            </a:r>
            <a:r>
              <a:rPr lang="de-DE" altLang="de-DE" sz="1400" dirty="0" smtClean="0">
                <a:solidFill>
                  <a:schemeClr val="tx1"/>
                </a:solidFill>
              </a:rPr>
              <a:t> </a:t>
            </a:r>
            <a:r>
              <a:rPr lang="de-DE" altLang="de-DE" sz="1400" dirty="0" err="1" smtClean="0">
                <a:solidFill>
                  <a:schemeClr val="tx1"/>
                </a:solidFill>
              </a:rPr>
              <a:t>fram</a:t>
            </a:r>
            <a:r>
              <a:rPr lang="de-DE" altLang="de-DE" sz="1400" dirty="0" smtClean="0">
                <a:solidFill>
                  <a:schemeClr val="tx1"/>
                </a:solidFill>
              </a:rPr>
              <a:t> </a:t>
            </a:r>
            <a:r>
              <a:rPr lang="de-DE" altLang="de-DE" sz="1400" dirty="0" err="1" smtClean="0">
                <a:solidFill>
                  <a:schemeClr val="tx1"/>
                </a:solidFill>
              </a:rPr>
              <a:t>till</a:t>
            </a:r>
            <a:r>
              <a:rPr lang="de-DE" altLang="de-DE" sz="1400" dirty="0" smtClean="0">
                <a:solidFill>
                  <a:schemeClr val="tx1"/>
                </a:solidFill>
              </a:rPr>
              <a:t> 2020: 60 kg N ha</a:t>
            </a:r>
            <a:r>
              <a:rPr lang="de-DE" altLang="de-DE" sz="1400" baseline="30000" dirty="0" smtClean="0">
                <a:solidFill>
                  <a:schemeClr val="tx1"/>
                </a:solidFill>
              </a:rPr>
              <a:t>-1</a:t>
            </a:r>
            <a:r>
              <a:rPr lang="de-DE" altLang="de-DE" sz="1400" dirty="0" smtClean="0">
                <a:solidFill>
                  <a:schemeClr val="tx1"/>
                </a:solidFill>
              </a:rPr>
              <a:t>. </a:t>
            </a:r>
            <a:r>
              <a:rPr lang="de-DE" altLang="de-DE" sz="1400" dirty="0" err="1" smtClean="0">
                <a:solidFill>
                  <a:schemeClr val="tx1"/>
                </a:solidFill>
              </a:rPr>
              <a:t>Därefter</a:t>
            </a:r>
            <a:r>
              <a:rPr lang="de-DE" altLang="de-DE" sz="1400" dirty="0" smtClean="0">
                <a:solidFill>
                  <a:schemeClr val="tx1"/>
                </a:solidFill>
              </a:rPr>
              <a:t> 50 kg N ha</a:t>
            </a:r>
            <a:r>
              <a:rPr lang="de-DE" altLang="de-DE" sz="1400" baseline="30000" dirty="0" smtClean="0">
                <a:solidFill>
                  <a:schemeClr val="tx1"/>
                </a:solidFill>
              </a:rPr>
              <a:t>-1</a:t>
            </a:r>
            <a:r>
              <a:rPr lang="de-DE" altLang="de-DE" sz="1400" dirty="0" smtClean="0">
                <a:solidFill>
                  <a:schemeClr val="tx1"/>
                </a:solidFill>
              </a:rPr>
              <a:t> (P: 20 respektive 10 kg P ha</a:t>
            </a:r>
            <a:r>
              <a:rPr lang="de-DE" altLang="de-DE" sz="1400" baseline="30000" dirty="0" smtClean="0">
                <a:solidFill>
                  <a:schemeClr val="tx1"/>
                </a:solidFill>
              </a:rPr>
              <a:t>-1</a:t>
            </a:r>
            <a:r>
              <a:rPr lang="de-DE" altLang="de-DE" sz="1400" dirty="0" smtClean="0">
                <a:solidFill>
                  <a:schemeClr val="tx1"/>
                </a:solidFill>
              </a:rPr>
              <a:t>) </a:t>
            </a:r>
            <a:endParaRPr lang="en-US" altLang="de-DE" sz="1400" dirty="0" smtClean="0">
              <a:solidFill>
                <a:schemeClr val="tx1"/>
              </a:solidFill>
            </a:endParaRPr>
          </a:p>
          <a:p>
            <a:pPr marL="285750" indent="-285750" eaLnBrk="1" hangingPunct="1">
              <a:spcBef>
                <a:spcPct val="50000"/>
              </a:spcBef>
            </a:pPr>
            <a:r>
              <a:rPr lang="en-US" altLang="de-DE" sz="1400" b="1" dirty="0" err="1" smtClean="0">
                <a:solidFill>
                  <a:schemeClr val="tx1"/>
                </a:solidFill>
              </a:rPr>
              <a:t>Balanserat</a:t>
            </a:r>
            <a:r>
              <a:rPr lang="en-US" altLang="de-DE" sz="1400" b="1" dirty="0" smtClean="0">
                <a:solidFill>
                  <a:schemeClr val="tx1"/>
                </a:solidFill>
              </a:rPr>
              <a:t> N-</a:t>
            </a:r>
            <a:r>
              <a:rPr lang="en-US" altLang="de-DE" sz="1400" b="1" dirty="0" err="1" smtClean="0">
                <a:solidFill>
                  <a:schemeClr val="tx1"/>
                </a:solidFill>
              </a:rPr>
              <a:t>behov</a:t>
            </a:r>
            <a:r>
              <a:rPr lang="en-US" altLang="de-DE" sz="1400" b="1" dirty="0" smtClean="0">
                <a:solidFill>
                  <a:schemeClr val="tx1"/>
                </a:solidFill>
              </a:rPr>
              <a:t> </a:t>
            </a:r>
            <a:r>
              <a:rPr lang="en-US" altLang="de-DE" sz="1400" dirty="0" err="1" smtClean="0">
                <a:solidFill>
                  <a:schemeClr val="tx1"/>
                </a:solidFill>
              </a:rPr>
              <a:t>för</a:t>
            </a:r>
            <a:r>
              <a:rPr lang="en-US" altLang="de-DE" sz="1400" dirty="0" smtClean="0">
                <a:solidFill>
                  <a:schemeClr val="tx1"/>
                </a:solidFill>
              </a:rPr>
              <a:t> </a:t>
            </a:r>
            <a:r>
              <a:rPr lang="en-US" altLang="de-DE" sz="1400" dirty="0" err="1" smtClean="0">
                <a:solidFill>
                  <a:schemeClr val="tx1"/>
                </a:solidFill>
              </a:rPr>
              <a:t>grödor</a:t>
            </a:r>
            <a:r>
              <a:rPr lang="en-US" altLang="de-DE" sz="1400" dirty="0" smtClean="0">
                <a:solidFill>
                  <a:schemeClr val="tx1"/>
                </a:solidFill>
              </a:rPr>
              <a:t> med </a:t>
            </a:r>
            <a:r>
              <a:rPr lang="en-US" altLang="de-DE" sz="1400" dirty="0" err="1" smtClean="0">
                <a:solidFill>
                  <a:schemeClr val="tx1"/>
                </a:solidFill>
              </a:rPr>
              <a:t>hänsyn</a:t>
            </a:r>
            <a:r>
              <a:rPr lang="en-US" altLang="de-DE" sz="1400" dirty="0" smtClean="0">
                <a:solidFill>
                  <a:schemeClr val="tx1"/>
                </a:solidFill>
              </a:rPr>
              <a:t> till </a:t>
            </a:r>
            <a:r>
              <a:rPr lang="en-US" altLang="de-DE" sz="1400" dirty="0" err="1" smtClean="0">
                <a:solidFill>
                  <a:schemeClr val="tx1"/>
                </a:solidFill>
              </a:rPr>
              <a:t>avkastning</a:t>
            </a:r>
            <a:r>
              <a:rPr lang="en-US" altLang="de-DE" sz="1400" dirty="0" smtClean="0">
                <a:solidFill>
                  <a:schemeClr val="tx1"/>
                </a:solidFill>
              </a:rPr>
              <a:t> (</a:t>
            </a:r>
            <a:r>
              <a:rPr lang="en-US" altLang="de-DE" sz="1400" dirty="0" err="1" smtClean="0">
                <a:solidFill>
                  <a:schemeClr val="tx1"/>
                </a:solidFill>
              </a:rPr>
              <a:t>hur</a:t>
            </a:r>
            <a:r>
              <a:rPr lang="en-US" altLang="de-DE" sz="1400" dirty="0" smtClean="0">
                <a:solidFill>
                  <a:schemeClr val="tx1"/>
                </a:solidFill>
              </a:rPr>
              <a:t> </a:t>
            </a:r>
            <a:r>
              <a:rPr lang="en-US" altLang="de-DE" sz="1400" dirty="0" err="1" smtClean="0">
                <a:solidFill>
                  <a:schemeClr val="tx1"/>
                </a:solidFill>
              </a:rPr>
              <a:t>mäta</a:t>
            </a:r>
            <a:r>
              <a:rPr lang="en-US" altLang="de-DE" sz="1400" dirty="0" smtClean="0">
                <a:solidFill>
                  <a:schemeClr val="tx1"/>
                </a:solidFill>
              </a:rPr>
              <a:t> </a:t>
            </a:r>
            <a:r>
              <a:rPr lang="en-US" altLang="de-DE" sz="1400" dirty="0" err="1" smtClean="0">
                <a:solidFill>
                  <a:schemeClr val="tx1"/>
                </a:solidFill>
              </a:rPr>
              <a:t>det</a:t>
            </a:r>
            <a:r>
              <a:rPr lang="en-US" altLang="de-DE" sz="1400" dirty="0" smtClean="0">
                <a:solidFill>
                  <a:schemeClr val="tx1"/>
                </a:solidFill>
              </a:rPr>
              <a:t> i </a:t>
            </a:r>
            <a:r>
              <a:rPr lang="en-US" altLang="de-DE" sz="1400" dirty="0" err="1" smtClean="0">
                <a:solidFill>
                  <a:schemeClr val="tx1"/>
                </a:solidFill>
              </a:rPr>
              <a:t>permanenta</a:t>
            </a:r>
            <a:r>
              <a:rPr lang="en-US" altLang="de-DE" sz="1400" dirty="0" smtClean="0">
                <a:solidFill>
                  <a:schemeClr val="tx1"/>
                </a:solidFill>
              </a:rPr>
              <a:t> </a:t>
            </a:r>
            <a:r>
              <a:rPr lang="en-US" altLang="de-DE" sz="1400" dirty="0" err="1" smtClean="0">
                <a:solidFill>
                  <a:schemeClr val="tx1"/>
                </a:solidFill>
              </a:rPr>
              <a:t>vallar</a:t>
            </a:r>
            <a:r>
              <a:rPr lang="en-US" altLang="de-DE" sz="1400" dirty="0" smtClean="0">
                <a:solidFill>
                  <a:schemeClr val="tx1"/>
                </a:solidFill>
              </a:rPr>
              <a:t>?)</a:t>
            </a:r>
          </a:p>
          <a:p>
            <a:pPr marL="285750" indent="-285750" eaLnBrk="1" hangingPunct="1">
              <a:spcBef>
                <a:spcPct val="50000"/>
              </a:spcBef>
            </a:pPr>
            <a:r>
              <a:rPr lang="en-US" altLang="de-DE" sz="1400" b="1" dirty="0" err="1">
                <a:solidFill>
                  <a:schemeClr val="tx1"/>
                </a:solidFill>
              </a:rPr>
              <a:t>Slåttervallar</a:t>
            </a:r>
            <a:r>
              <a:rPr lang="en-US" altLang="de-DE" sz="1200" dirty="0" smtClean="0">
                <a:solidFill>
                  <a:schemeClr val="tx1"/>
                </a:solidFill>
              </a:rPr>
              <a:t>: </a:t>
            </a:r>
            <a:r>
              <a:rPr lang="en-US" altLang="de-DE" sz="1400" dirty="0" smtClean="0">
                <a:solidFill>
                  <a:schemeClr val="tx1"/>
                </a:solidFill>
              </a:rPr>
              <a:t>N-</a:t>
            </a:r>
            <a:r>
              <a:rPr lang="en-US" altLang="de-DE" sz="1400" dirty="0" err="1" smtClean="0">
                <a:solidFill>
                  <a:schemeClr val="tx1"/>
                </a:solidFill>
              </a:rPr>
              <a:t>behov</a:t>
            </a:r>
            <a:r>
              <a:rPr lang="en-US" altLang="de-DE" sz="1400" dirty="0" smtClean="0">
                <a:solidFill>
                  <a:schemeClr val="tx1"/>
                </a:solidFill>
              </a:rPr>
              <a:t> </a:t>
            </a:r>
            <a:r>
              <a:rPr lang="en-US" altLang="de-DE" sz="1400" dirty="0" err="1" smtClean="0">
                <a:solidFill>
                  <a:schemeClr val="tx1"/>
                </a:solidFill>
              </a:rPr>
              <a:t>t.ex</a:t>
            </a:r>
            <a:r>
              <a:rPr lang="en-US" altLang="de-DE" sz="1400" dirty="0" smtClean="0">
                <a:solidFill>
                  <a:schemeClr val="tx1"/>
                </a:solidFill>
              </a:rPr>
              <a:t>. 245 kg N ha</a:t>
            </a:r>
            <a:r>
              <a:rPr lang="en-US" altLang="de-DE" sz="1400" baseline="30000" dirty="0" smtClean="0">
                <a:solidFill>
                  <a:schemeClr val="tx1"/>
                </a:solidFill>
              </a:rPr>
              <a:t>-1</a:t>
            </a:r>
            <a:r>
              <a:rPr lang="en-US" altLang="de-DE" sz="1400" dirty="0" smtClean="0">
                <a:solidFill>
                  <a:schemeClr val="tx1"/>
                </a:solidFill>
              </a:rPr>
              <a:t> </a:t>
            </a:r>
            <a:r>
              <a:rPr lang="en-US" altLang="de-DE" sz="1400" dirty="0" err="1" smtClean="0">
                <a:solidFill>
                  <a:schemeClr val="tx1"/>
                </a:solidFill>
              </a:rPr>
              <a:t>för</a:t>
            </a:r>
            <a:r>
              <a:rPr lang="en-US" altLang="de-DE" sz="1400" dirty="0" smtClean="0">
                <a:solidFill>
                  <a:schemeClr val="tx1"/>
                </a:solidFill>
              </a:rPr>
              <a:t> 4-skördesystem </a:t>
            </a:r>
            <a:r>
              <a:rPr lang="en-US" altLang="de-DE" sz="1400" dirty="0" smtClean="0">
                <a:solidFill>
                  <a:schemeClr val="tx1"/>
                </a:solidFill>
                <a:sym typeface="Wingdings" pitchFamily="2" charset="2"/>
              </a:rPr>
              <a:t> </a:t>
            </a:r>
            <a:r>
              <a:rPr lang="en-US" altLang="de-DE" sz="1400" dirty="0" err="1" smtClean="0">
                <a:solidFill>
                  <a:schemeClr val="tx1"/>
                </a:solidFill>
                <a:sym typeface="Wingdings" pitchFamily="2" charset="2"/>
              </a:rPr>
              <a:t>minskning</a:t>
            </a:r>
            <a:r>
              <a:rPr lang="en-US" altLang="de-DE" sz="1400" dirty="0" smtClean="0">
                <a:solidFill>
                  <a:schemeClr val="tx1"/>
                </a:solidFill>
                <a:sym typeface="Wingdings" pitchFamily="2" charset="2"/>
              </a:rPr>
              <a:t> </a:t>
            </a:r>
            <a:r>
              <a:rPr lang="en-US" altLang="de-DE" sz="1400" dirty="0" err="1" smtClean="0">
                <a:solidFill>
                  <a:schemeClr val="tx1"/>
                </a:solidFill>
                <a:sym typeface="Wingdings" pitchFamily="2" charset="2"/>
              </a:rPr>
              <a:t>beroende</a:t>
            </a:r>
            <a:r>
              <a:rPr lang="en-US" altLang="de-DE" sz="1400" dirty="0" smtClean="0">
                <a:solidFill>
                  <a:schemeClr val="tx1"/>
                </a:solidFill>
                <a:sym typeface="Wingdings" pitchFamily="2" charset="2"/>
              </a:rPr>
              <a:t> </a:t>
            </a:r>
            <a:r>
              <a:rPr lang="en-US" altLang="de-DE" sz="1400" dirty="0" err="1" smtClean="0">
                <a:solidFill>
                  <a:schemeClr val="tx1"/>
                </a:solidFill>
                <a:sym typeface="Wingdings" pitchFamily="2" charset="2"/>
              </a:rPr>
              <a:t>på</a:t>
            </a:r>
            <a:r>
              <a:rPr lang="en-US" altLang="de-DE" sz="1400" dirty="0" smtClean="0">
                <a:solidFill>
                  <a:schemeClr val="tx1"/>
                </a:solidFill>
                <a:sym typeface="Wingdings" pitchFamily="2" charset="2"/>
              </a:rPr>
              <a:t> </a:t>
            </a:r>
            <a:endParaRPr lang="en-US" altLang="de-DE" sz="1400" dirty="0" smtClean="0">
              <a:solidFill>
                <a:schemeClr val="tx1"/>
              </a:solidFill>
            </a:endParaRPr>
          </a:p>
          <a:p>
            <a:pPr marL="1028700" lvl="1" eaLnBrk="1" hangingPunct="1">
              <a:spcBef>
                <a:spcPct val="50000"/>
              </a:spcBef>
            </a:pPr>
            <a:r>
              <a:rPr lang="en-US" altLang="de-DE" sz="1400" dirty="0" smtClean="0">
                <a:solidFill>
                  <a:schemeClr val="tx1"/>
                </a:solidFill>
              </a:rPr>
              <a:t>N-</a:t>
            </a:r>
            <a:r>
              <a:rPr lang="en-US" altLang="de-DE" sz="1400" dirty="0" err="1" smtClean="0">
                <a:solidFill>
                  <a:schemeClr val="tx1"/>
                </a:solidFill>
              </a:rPr>
              <a:t>bidrag</a:t>
            </a:r>
            <a:r>
              <a:rPr lang="en-US" altLang="de-DE" sz="1400" dirty="0" smtClean="0">
                <a:solidFill>
                  <a:schemeClr val="tx1"/>
                </a:solidFill>
              </a:rPr>
              <a:t> </a:t>
            </a:r>
            <a:r>
              <a:rPr lang="en-US" altLang="de-DE" sz="1400" dirty="0" err="1" smtClean="0">
                <a:solidFill>
                  <a:schemeClr val="tx1"/>
                </a:solidFill>
              </a:rPr>
              <a:t>från</a:t>
            </a:r>
            <a:r>
              <a:rPr lang="en-US" altLang="de-DE" sz="1400" dirty="0" smtClean="0">
                <a:solidFill>
                  <a:schemeClr val="tx1"/>
                </a:solidFill>
              </a:rPr>
              <a:t> </a:t>
            </a:r>
            <a:r>
              <a:rPr lang="en-US" altLang="de-DE" sz="1400" dirty="0" err="1" smtClean="0">
                <a:solidFill>
                  <a:schemeClr val="tx1"/>
                </a:solidFill>
              </a:rPr>
              <a:t>stallgödsel</a:t>
            </a:r>
            <a:r>
              <a:rPr lang="en-US" altLang="de-DE" sz="1400" dirty="0" smtClean="0">
                <a:solidFill>
                  <a:schemeClr val="tx1"/>
                </a:solidFill>
              </a:rPr>
              <a:t> </a:t>
            </a:r>
            <a:r>
              <a:rPr lang="en-US" altLang="de-DE" sz="1400" dirty="0" err="1" smtClean="0">
                <a:solidFill>
                  <a:schemeClr val="tx1"/>
                </a:solidFill>
              </a:rPr>
              <a:t>året</a:t>
            </a:r>
            <a:r>
              <a:rPr lang="en-US" altLang="de-DE" sz="1400" dirty="0" smtClean="0">
                <a:solidFill>
                  <a:schemeClr val="tx1"/>
                </a:solidFill>
              </a:rPr>
              <a:t> </a:t>
            </a:r>
            <a:r>
              <a:rPr lang="en-US" altLang="de-DE" sz="1400" dirty="0" err="1" smtClean="0">
                <a:solidFill>
                  <a:schemeClr val="tx1"/>
                </a:solidFill>
              </a:rPr>
              <a:t>före</a:t>
            </a:r>
            <a:r>
              <a:rPr lang="en-US" altLang="de-DE" sz="1400" dirty="0" smtClean="0">
                <a:solidFill>
                  <a:schemeClr val="tx1"/>
                </a:solidFill>
              </a:rPr>
              <a:t> (10% </a:t>
            </a:r>
            <a:r>
              <a:rPr lang="en-US" altLang="de-DE" sz="1400" dirty="0" err="1" smtClean="0">
                <a:solidFill>
                  <a:schemeClr val="tx1"/>
                </a:solidFill>
              </a:rPr>
              <a:t>av</a:t>
            </a:r>
            <a:r>
              <a:rPr lang="en-US" altLang="de-DE" sz="1400" dirty="0" smtClean="0">
                <a:solidFill>
                  <a:schemeClr val="tx1"/>
                </a:solidFill>
              </a:rPr>
              <a:t> </a:t>
            </a:r>
            <a:r>
              <a:rPr lang="en-US" altLang="de-DE" sz="1400" dirty="0" err="1" smtClean="0">
                <a:solidFill>
                  <a:schemeClr val="tx1"/>
                </a:solidFill>
              </a:rPr>
              <a:t>totalt</a:t>
            </a:r>
            <a:r>
              <a:rPr lang="en-US" altLang="de-DE" sz="1400" dirty="0" smtClean="0">
                <a:solidFill>
                  <a:schemeClr val="tx1"/>
                </a:solidFill>
              </a:rPr>
              <a:t> </a:t>
            </a:r>
            <a:r>
              <a:rPr lang="en-US" altLang="de-DE" sz="1400" dirty="0" err="1" smtClean="0">
                <a:solidFill>
                  <a:schemeClr val="tx1"/>
                </a:solidFill>
              </a:rPr>
              <a:t>stallgödsel</a:t>
            </a:r>
            <a:r>
              <a:rPr lang="en-US" altLang="de-DE" sz="1400" dirty="0" smtClean="0">
                <a:solidFill>
                  <a:schemeClr val="tx1"/>
                </a:solidFill>
              </a:rPr>
              <a:t>-N)</a:t>
            </a:r>
          </a:p>
          <a:p>
            <a:pPr marL="1028700" lvl="1" eaLnBrk="1" hangingPunct="1">
              <a:spcBef>
                <a:spcPct val="50000"/>
              </a:spcBef>
            </a:pPr>
            <a:r>
              <a:rPr lang="en-US" altLang="de-DE" sz="1400" dirty="0" smtClean="0">
                <a:solidFill>
                  <a:schemeClr val="tx1"/>
                </a:solidFill>
              </a:rPr>
              <a:t>N-</a:t>
            </a:r>
            <a:r>
              <a:rPr lang="en-US" altLang="de-DE" sz="1400" dirty="0" err="1" smtClean="0">
                <a:solidFill>
                  <a:schemeClr val="tx1"/>
                </a:solidFill>
              </a:rPr>
              <a:t>bidrag</a:t>
            </a:r>
            <a:r>
              <a:rPr lang="en-US" altLang="de-DE" sz="1400" dirty="0" smtClean="0">
                <a:solidFill>
                  <a:schemeClr val="tx1"/>
                </a:solidFill>
              </a:rPr>
              <a:t> </a:t>
            </a:r>
            <a:r>
              <a:rPr lang="en-US" altLang="de-DE" sz="1400" dirty="0" err="1" smtClean="0">
                <a:solidFill>
                  <a:schemeClr val="tx1"/>
                </a:solidFill>
              </a:rPr>
              <a:t>från</a:t>
            </a:r>
            <a:r>
              <a:rPr lang="en-US" altLang="de-DE" sz="1400" dirty="0" smtClean="0">
                <a:solidFill>
                  <a:schemeClr val="tx1"/>
                </a:solidFill>
              </a:rPr>
              <a:t> mark </a:t>
            </a:r>
            <a:r>
              <a:rPr lang="en-US" altLang="de-DE" sz="1400" dirty="0" err="1" smtClean="0">
                <a:solidFill>
                  <a:schemeClr val="tx1"/>
                </a:solidFill>
              </a:rPr>
              <a:t>som</a:t>
            </a:r>
            <a:r>
              <a:rPr lang="en-US" altLang="de-DE" sz="1400" dirty="0" smtClean="0">
                <a:solidFill>
                  <a:schemeClr val="tx1"/>
                </a:solidFill>
              </a:rPr>
              <a:t> </a:t>
            </a:r>
            <a:r>
              <a:rPr lang="en-US" altLang="de-DE" sz="1400" dirty="0" err="1" smtClean="0">
                <a:solidFill>
                  <a:schemeClr val="tx1"/>
                </a:solidFill>
              </a:rPr>
              <a:t>en</a:t>
            </a:r>
            <a:r>
              <a:rPr lang="en-US" altLang="de-DE" sz="1400" dirty="0" smtClean="0">
                <a:solidFill>
                  <a:schemeClr val="tx1"/>
                </a:solidFill>
              </a:rPr>
              <a:t> </a:t>
            </a:r>
            <a:r>
              <a:rPr lang="en-US" altLang="de-DE" sz="1400" dirty="0" err="1" smtClean="0">
                <a:solidFill>
                  <a:schemeClr val="tx1"/>
                </a:solidFill>
              </a:rPr>
              <a:t>funktion</a:t>
            </a:r>
            <a:r>
              <a:rPr lang="en-US" altLang="de-DE" sz="1400" dirty="0" smtClean="0">
                <a:solidFill>
                  <a:schemeClr val="tx1"/>
                </a:solidFill>
              </a:rPr>
              <a:t> </a:t>
            </a:r>
            <a:r>
              <a:rPr lang="en-US" altLang="de-DE" sz="1400" dirty="0" err="1" smtClean="0">
                <a:solidFill>
                  <a:schemeClr val="tx1"/>
                </a:solidFill>
              </a:rPr>
              <a:t>av</a:t>
            </a:r>
            <a:r>
              <a:rPr lang="en-US" altLang="de-DE" sz="1400" dirty="0" smtClean="0">
                <a:solidFill>
                  <a:schemeClr val="tx1"/>
                </a:solidFill>
              </a:rPr>
              <a:t> </a:t>
            </a:r>
            <a:r>
              <a:rPr lang="en-US" altLang="de-DE" sz="1400" dirty="0" err="1" smtClean="0">
                <a:solidFill>
                  <a:schemeClr val="tx1"/>
                </a:solidFill>
              </a:rPr>
              <a:t>humushalt</a:t>
            </a:r>
            <a:r>
              <a:rPr lang="en-US" altLang="de-DE" sz="1400" dirty="0" smtClean="0">
                <a:solidFill>
                  <a:schemeClr val="tx1"/>
                </a:solidFill>
              </a:rPr>
              <a:t> (</a:t>
            </a:r>
            <a:r>
              <a:rPr lang="en-US" altLang="de-DE" sz="1400" dirty="0" err="1" smtClean="0">
                <a:solidFill>
                  <a:schemeClr val="tx1"/>
                </a:solidFill>
              </a:rPr>
              <a:t>t.ex</a:t>
            </a:r>
            <a:r>
              <a:rPr lang="en-US" altLang="de-DE" sz="1400" dirty="0" smtClean="0">
                <a:solidFill>
                  <a:schemeClr val="tx1"/>
                </a:solidFill>
              </a:rPr>
              <a:t>. &lt;8% humus = 10 kg N ha</a:t>
            </a:r>
            <a:r>
              <a:rPr lang="en-US" altLang="de-DE" sz="1400" baseline="30000" dirty="0" smtClean="0">
                <a:solidFill>
                  <a:schemeClr val="tx1"/>
                </a:solidFill>
              </a:rPr>
              <a:t>-1</a:t>
            </a:r>
            <a:r>
              <a:rPr lang="en-US" altLang="de-DE" sz="1400" dirty="0" smtClean="0">
                <a:solidFill>
                  <a:schemeClr val="tx1"/>
                </a:solidFill>
              </a:rPr>
              <a:t>)</a:t>
            </a:r>
          </a:p>
          <a:p>
            <a:pPr marL="1028700" lvl="1" eaLnBrk="1" hangingPunct="1">
              <a:spcBef>
                <a:spcPct val="50000"/>
              </a:spcBef>
            </a:pPr>
            <a:r>
              <a:rPr lang="en-US" altLang="de-DE" sz="1400" dirty="0" smtClean="0">
                <a:solidFill>
                  <a:schemeClr val="tx1"/>
                </a:solidFill>
              </a:rPr>
              <a:t>N-</a:t>
            </a:r>
            <a:r>
              <a:rPr lang="en-US" altLang="de-DE" sz="1400" dirty="0" err="1" smtClean="0">
                <a:solidFill>
                  <a:schemeClr val="tx1"/>
                </a:solidFill>
              </a:rPr>
              <a:t>bidrag</a:t>
            </a:r>
            <a:r>
              <a:rPr lang="en-US" altLang="de-DE" sz="1400" dirty="0" smtClean="0">
                <a:solidFill>
                  <a:schemeClr val="tx1"/>
                </a:solidFill>
              </a:rPr>
              <a:t> </a:t>
            </a:r>
            <a:r>
              <a:rPr lang="en-US" altLang="de-DE" sz="1400" dirty="0" err="1" smtClean="0">
                <a:solidFill>
                  <a:schemeClr val="tx1"/>
                </a:solidFill>
              </a:rPr>
              <a:t>från</a:t>
            </a:r>
            <a:r>
              <a:rPr lang="en-US" altLang="de-DE" sz="1400" dirty="0" smtClean="0">
                <a:solidFill>
                  <a:schemeClr val="tx1"/>
                </a:solidFill>
              </a:rPr>
              <a:t> </a:t>
            </a:r>
            <a:r>
              <a:rPr lang="en-US" altLang="de-DE" sz="1400" dirty="0" err="1" smtClean="0">
                <a:solidFill>
                  <a:schemeClr val="tx1"/>
                </a:solidFill>
              </a:rPr>
              <a:t>baljväxter</a:t>
            </a:r>
            <a:r>
              <a:rPr lang="en-US" altLang="de-DE" sz="1400" dirty="0" smtClean="0">
                <a:solidFill>
                  <a:schemeClr val="tx1"/>
                </a:solidFill>
              </a:rPr>
              <a:t> (</a:t>
            </a:r>
            <a:r>
              <a:rPr lang="en-US" altLang="de-DE" sz="1400" dirty="0" err="1" smtClean="0">
                <a:solidFill>
                  <a:schemeClr val="tx1"/>
                </a:solidFill>
              </a:rPr>
              <a:t>t.ex</a:t>
            </a:r>
            <a:r>
              <a:rPr lang="en-US" altLang="de-DE" sz="1400" dirty="0" smtClean="0">
                <a:solidFill>
                  <a:schemeClr val="tx1"/>
                </a:solidFill>
              </a:rPr>
              <a:t>. 10% </a:t>
            </a:r>
            <a:r>
              <a:rPr lang="en-US" altLang="de-DE" sz="1400" dirty="0" err="1" smtClean="0">
                <a:solidFill>
                  <a:schemeClr val="tx1"/>
                </a:solidFill>
              </a:rPr>
              <a:t>baljväxter</a:t>
            </a:r>
            <a:r>
              <a:rPr lang="en-US" altLang="de-DE" sz="1400" dirty="0" smtClean="0">
                <a:solidFill>
                  <a:schemeClr val="tx1"/>
                </a:solidFill>
              </a:rPr>
              <a:t> = 20 kg N ha</a:t>
            </a:r>
            <a:r>
              <a:rPr lang="en-US" altLang="de-DE" sz="1400" baseline="30000" dirty="0" smtClean="0">
                <a:solidFill>
                  <a:schemeClr val="tx1"/>
                </a:solidFill>
              </a:rPr>
              <a:t>-1</a:t>
            </a:r>
            <a:r>
              <a:rPr lang="en-US" altLang="de-DE" sz="1400" dirty="0" smtClean="0">
                <a:solidFill>
                  <a:schemeClr val="tx1"/>
                </a:solidFill>
              </a:rPr>
              <a:t> year</a:t>
            </a:r>
            <a:r>
              <a:rPr lang="en-US" altLang="de-DE" sz="1400" baseline="30000" dirty="0" smtClean="0">
                <a:solidFill>
                  <a:schemeClr val="tx1"/>
                </a:solidFill>
              </a:rPr>
              <a:t>-1</a:t>
            </a:r>
            <a:r>
              <a:rPr lang="en-US" altLang="de-DE" sz="1400" dirty="0" smtClean="0">
                <a:solidFill>
                  <a:schemeClr val="tx1"/>
                </a:solidFill>
              </a:rPr>
              <a:t>) </a:t>
            </a:r>
          </a:p>
        </p:txBody>
      </p:sp>
    </p:spTree>
    <p:extLst>
      <p:ext uri="{BB962C8B-B14F-4D97-AF65-F5344CB8AC3E}">
        <p14:creationId xmlns:p14="http://schemas.microsoft.com/office/powerpoint/2010/main" val="242544192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07504" y="1412776"/>
            <a:ext cx="8712968" cy="2400657"/>
          </a:xfrm>
          <a:prstGeom prst="rect">
            <a:avLst/>
          </a:prstGeom>
        </p:spPr>
        <p:txBody>
          <a:bodyPr wrap="square">
            <a:spAutoFit/>
          </a:bodyPr>
          <a:lstStyle/>
          <a:p>
            <a:pPr>
              <a:spcBef>
                <a:spcPts val="1200"/>
              </a:spcBef>
            </a:pPr>
            <a:endParaRPr lang="en-US" sz="2400" i="1" dirty="0" smtClean="0">
              <a:latin typeface="Arial" pitchFamily="34" charset="0"/>
              <a:cs typeface="Arial" pitchFamily="34" charset="0"/>
              <a:sym typeface="Wingdings" pitchFamily="2" charset="2"/>
            </a:endParaRPr>
          </a:p>
          <a:p>
            <a:pPr marL="742950" lvl="1" indent="-285750">
              <a:spcBef>
                <a:spcPts val="1200"/>
              </a:spcBef>
              <a:buFont typeface="Wingdings"/>
              <a:buChar char="à"/>
            </a:pPr>
            <a:r>
              <a:rPr lang="de-DE" sz="2400" i="1" dirty="0" err="1" smtClean="0">
                <a:latin typeface="Arial" pitchFamily="34" charset="0"/>
                <a:cs typeface="Arial" pitchFamily="34" charset="0"/>
                <a:sym typeface="Wingdings" pitchFamily="2" charset="2"/>
              </a:rPr>
              <a:t>Högre</a:t>
            </a:r>
            <a:r>
              <a:rPr lang="de-DE" sz="2400" i="1" dirty="0" smtClean="0">
                <a:latin typeface="Arial" pitchFamily="34" charset="0"/>
                <a:cs typeface="Arial" pitchFamily="34" charset="0"/>
                <a:sym typeface="Wingdings" pitchFamily="2" charset="2"/>
              </a:rPr>
              <a:t> </a:t>
            </a:r>
            <a:r>
              <a:rPr lang="de-DE" sz="2400" b="1" i="1" dirty="0" smtClean="0">
                <a:latin typeface="Arial" pitchFamily="34" charset="0"/>
                <a:cs typeface="Arial" pitchFamily="34" charset="0"/>
                <a:sym typeface="Wingdings" pitchFamily="2" charset="2"/>
              </a:rPr>
              <a:t>N-</a:t>
            </a:r>
            <a:r>
              <a:rPr lang="de-DE" sz="2400" i="1" dirty="0" err="1" smtClean="0">
                <a:latin typeface="Arial" pitchFamily="34" charset="0"/>
                <a:cs typeface="Arial" pitchFamily="34" charset="0"/>
                <a:sym typeface="Wingdings" pitchFamily="2" charset="2"/>
              </a:rPr>
              <a:t>utnyttjande</a:t>
            </a:r>
            <a:r>
              <a:rPr lang="de-DE" sz="2400" i="1" dirty="0" smtClean="0">
                <a:latin typeface="Arial" pitchFamily="34" charset="0"/>
                <a:cs typeface="Arial" pitchFamily="34" charset="0"/>
                <a:sym typeface="Wingdings" pitchFamily="2" charset="2"/>
              </a:rPr>
              <a:t> </a:t>
            </a:r>
            <a:r>
              <a:rPr lang="de-DE" sz="2400" i="1" dirty="0" err="1" smtClean="0">
                <a:latin typeface="Arial" pitchFamily="34" charset="0"/>
                <a:cs typeface="Arial" pitchFamily="34" charset="0"/>
                <a:sym typeface="Wingdings" pitchFamily="2" charset="2"/>
              </a:rPr>
              <a:t>krävs</a:t>
            </a:r>
            <a:r>
              <a:rPr lang="de-DE" sz="2400" i="1" dirty="0" smtClean="0">
                <a:latin typeface="Arial" pitchFamily="34" charset="0"/>
                <a:cs typeface="Arial" pitchFamily="34" charset="0"/>
                <a:sym typeface="Wingdings" pitchFamily="2" charset="2"/>
              </a:rPr>
              <a:t> </a:t>
            </a:r>
            <a:endParaRPr lang="en-US" sz="2400" i="1" dirty="0">
              <a:latin typeface="Arial" pitchFamily="34" charset="0"/>
              <a:cs typeface="Arial" pitchFamily="34" charset="0"/>
              <a:sym typeface="Wingdings" pitchFamily="2" charset="2"/>
            </a:endParaRPr>
          </a:p>
          <a:p>
            <a:pPr marL="742950" lvl="1" indent="-285750">
              <a:spcBef>
                <a:spcPts val="1200"/>
              </a:spcBef>
              <a:buFont typeface="Wingdings"/>
              <a:buChar char="à"/>
            </a:pPr>
            <a:r>
              <a:rPr lang="en-US" sz="2400" i="1" dirty="0" smtClean="0">
                <a:latin typeface="Arial" pitchFamily="34" charset="0"/>
                <a:cs typeface="Arial" pitchFamily="34" charset="0"/>
                <a:sym typeface="Wingdings" pitchFamily="2" charset="2"/>
              </a:rPr>
              <a:t>Ingen </a:t>
            </a:r>
            <a:r>
              <a:rPr lang="en-US" sz="2400" i="1" dirty="0" err="1" smtClean="0">
                <a:latin typeface="Arial" pitchFamily="34" charset="0"/>
                <a:cs typeface="Arial" pitchFamily="34" charset="0"/>
                <a:sym typeface="Wingdings" pitchFamily="2" charset="2"/>
              </a:rPr>
              <a:t>stallgödsel</a:t>
            </a:r>
            <a:r>
              <a:rPr lang="en-US" sz="2400" i="1" dirty="0" smtClean="0">
                <a:latin typeface="Arial" pitchFamily="34" charset="0"/>
                <a:cs typeface="Arial" pitchFamily="34" charset="0"/>
                <a:sym typeface="Wingdings" pitchFamily="2" charset="2"/>
              </a:rPr>
              <a:t> </a:t>
            </a:r>
            <a:r>
              <a:rPr lang="en-US" sz="2400" i="1" dirty="0" err="1" smtClean="0">
                <a:latin typeface="Arial" pitchFamily="34" charset="0"/>
                <a:cs typeface="Arial" pitchFamily="34" charset="0"/>
                <a:sym typeface="Wingdings" pitchFamily="2" charset="2"/>
              </a:rPr>
              <a:t>efter</a:t>
            </a:r>
            <a:r>
              <a:rPr lang="en-US" sz="2400" i="1" dirty="0" smtClean="0">
                <a:latin typeface="Arial" pitchFamily="34" charset="0"/>
                <a:cs typeface="Arial" pitchFamily="34" charset="0"/>
                <a:sym typeface="Wingdings" pitchFamily="2" charset="2"/>
              </a:rPr>
              <a:t> </a:t>
            </a:r>
            <a:r>
              <a:rPr lang="en-US" sz="2400" i="1" dirty="0" err="1" smtClean="0">
                <a:latin typeface="Arial" pitchFamily="34" charset="0"/>
                <a:cs typeface="Arial" pitchFamily="34" charset="0"/>
                <a:sym typeface="Wingdings" pitchFamily="2" charset="2"/>
              </a:rPr>
              <a:t>sista</a:t>
            </a:r>
            <a:r>
              <a:rPr lang="en-US" sz="2400" i="1" dirty="0" smtClean="0">
                <a:latin typeface="Arial" pitchFamily="34" charset="0"/>
                <a:cs typeface="Arial" pitchFamily="34" charset="0"/>
                <a:sym typeface="Wingdings" pitchFamily="2" charset="2"/>
              </a:rPr>
              <a:t> </a:t>
            </a:r>
            <a:r>
              <a:rPr lang="en-US" sz="2400" i="1" dirty="0" err="1" smtClean="0">
                <a:latin typeface="Arial" pitchFamily="34" charset="0"/>
                <a:cs typeface="Arial" pitchFamily="34" charset="0"/>
                <a:sym typeface="Wingdings" pitchFamily="2" charset="2"/>
              </a:rPr>
              <a:t>skörd</a:t>
            </a:r>
            <a:r>
              <a:rPr lang="en-US" sz="2400" i="1" dirty="0" smtClean="0">
                <a:latin typeface="Arial" pitchFamily="34" charset="0"/>
                <a:cs typeface="Arial" pitchFamily="34" charset="0"/>
                <a:sym typeface="Wingdings" pitchFamily="2" charset="2"/>
              </a:rPr>
              <a:t> </a:t>
            </a:r>
            <a:r>
              <a:rPr lang="en-US" sz="2400" i="1" dirty="0" err="1" smtClean="0">
                <a:latin typeface="Arial" pitchFamily="34" charset="0"/>
                <a:cs typeface="Arial" pitchFamily="34" charset="0"/>
                <a:sym typeface="Wingdings" pitchFamily="2" charset="2"/>
              </a:rPr>
              <a:t>inför</a:t>
            </a:r>
            <a:r>
              <a:rPr lang="en-US" sz="2400" i="1" dirty="0" smtClean="0">
                <a:latin typeface="Arial" pitchFamily="34" charset="0"/>
                <a:cs typeface="Arial" pitchFamily="34" charset="0"/>
                <a:sym typeface="Wingdings" pitchFamily="2" charset="2"/>
              </a:rPr>
              <a:t> </a:t>
            </a:r>
            <a:r>
              <a:rPr lang="en-US" sz="2400" i="1" dirty="0" err="1" smtClean="0">
                <a:latin typeface="Arial" pitchFamily="34" charset="0"/>
                <a:cs typeface="Arial" pitchFamily="34" charset="0"/>
                <a:sym typeface="Wingdings" pitchFamily="2" charset="2"/>
              </a:rPr>
              <a:t>vintern</a:t>
            </a:r>
            <a:endParaRPr lang="en-US" sz="2400" i="1" dirty="0" smtClean="0">
              <a:latin typeface="Arial" pitchFamily="34" charset="0"/>
              <a:cs typeface="Arial" pitchFamily="34" charset="0"/>
              <a:sym typeface="Wingdings" pitchFamily="2" charset="2"/>
            </a:endParaRPr>
          </a:p>
          <a:p>
            <a:pPr marL="742950" lvl="1" indent="-285750">
              <a:spcBef>
                <a:spcPts val="1200"/>
              </a:spcBef>
              <a:buFont typeface="Wingdings"/>
              <a:buChar char="à"/>
            </a:pPr>
            <a:r>
              <a:rPr lang="en-US" sz="2400" i="1" dirty="0" smtClean="0">
                <a:latin typeface="Arial" pitchFamily="34" charset="0"/>
                <a:cs typeface="Arial" pitchFamily="34" charset="0"/>
                <a:sym typeface="Wingdings" pitchFamily="2" charset="2"/>
              </a:rPr>
              <a:t>(Bara </a:t>
            </a:r>
            <a:r>
              <a:rPr lang="en-US" sz="2400" i="1" dirty="0" err="1" smtClean="0">
                <a:latin typeface="Arial" pitchFamily="34" charset="0"/>
                <a:cs typeface="Arial" pitchFamily="34" charset="0"/>
                <a:sym typeface="Wingdings" pitchFamily="2" charset="2"/>
              </a:rPr>
              <a:t>tekniker</a:t>
            </a:r>
            <a:r>
              <a:rPr lang="en-US" sz="2400" i="1" dirty="0" smtClean="0">
                <a:latin typeface="Arial" pitchFamily="34" charset="0"/>
                <a:cs typeface="Arial" pitchFamily="34" charset="0"/>
                <a:sym typeface="Wingdings" pitchFamily="2" charset="2"/>
              </a:rPr>
              <a:t> och </a:t>
            </a:r>
            <a:r>
              <a:rPr lang="en-US" sz="2400" i="1" dirty="0" err="1" smtClean="0">
                <a:latin typeface="Arial" pitchFamily="34" charset="0"/>
                <a:cs typeface="Arial" pitchFamily="34" charset="0"/>
                <a:sym typeface="Wingdings" pitchFamily="2" charset="2"/>
              </a:rPr>
              <a:t>tidpunkter</a:t>
            </a:r>
            <a:r>
              <a:rPr lang="en-US" sz="2400" i="1" dirty="0" smtClean="0">
                <a:latin typeface="Arial" pitchFamily="34" charset="0"/>
                <a:cs typeface="Arial" pitchFamily="34" charset="0"/>
                <a:sym typeface="Wingdings" pitchFamily="2" charset="2"/>
              </a:rPr>
              <a:t> </a:t>
            </a:r>
            <a:r>
              <a:rPr lang="en-US" sz="2400" i="1" dirty="0" err="1" smtClean="0">
                <a:latin typeface="Arial" pitchFamily="34" charset="0"/>
                <a:cs typeface="Arial" pitchFamily="34" charset="0"/>
                <a:sym typeface="Wingdings" pitchFamily="2" charset="2"/>
              </a:rPr>
              <a:t>för</a:t>
            </a:r>
            <a:r>
              <a:rPr lang="en-US" sz="2400" i="1" dirty="0" smtClean="0">
                <a:latin typeface="Arial" pitchFamily="34" charset="0"/>
                <a:cs typeface="Arial" pitchFamily="34" charset="0"/>
                <a:sym typeface="Wingdings" pitchFamily="2" charset="2"/>
              </a:rPr>
              <a:t> </a:t>
            </a:r>
            <a:r>
              <a:rPr lang="en-US" sz="2400" i="1" dirty="0" err="1" smtClean="0">
                <a:latin typeface="Arial" pitchFamily="34" charset="0"/>
                <a:cs typeface="Arial" pitchFamily="34" charset="0"/>
                <a:sym typeface="Wingdings" pitchFamily="2" charset="2"/>
              </a:rPr>
              <a:t>stallgödselspridning</a:t>
            </a:r>
            <a:r>
              <a:rPr lang="en-US" sz="2400" i="1" dirty="0" smtClean="0">
                <a:latin typeface="Arial" pitchFamily="34" charset="0"/>
                <a:cs typeface="Arial" pitchFamily="34" charset="0"/>
                <a:sym typeface="Wingdings" pitchFamily="2" charset="2"/>
              </a:rPr>
              <a:t> </a:t>
            </a:r>
            <a:r>
              <a:rPr lang="en-US" sz="2400" i="1" dirty="0" err="1" smtClean="0">
                <a:latin typeface="Arial" pitchFamily="34" charset="0"/>
                <a:cs typeface="Arial" pitchFamily="34" charset="0"/>
                <a:sym typeface="Wingdings" pitchFamily="2" charset="2"/>
              </a:rPr>
              <a:t>som</a:t>
            </a:r>
            <a:r>
              <a:rPr lang="en-US" sz="2400" i="1" dirty="0" smtClean="0">
                <a:latin typeface="Arial" pitchFamily="34" charset="0"/>
                <a:cs typeface="Arial" pitchFamily="34" charset="0"/>
                <a:sym typeface="Wingdings" pitchFamily="2" charset="2"/>
              </a:rPr>
              <a:t> </a:t>
            </a:r>
            <a:r>
              <a:rPr lang="en-US" sz="2400" i="1" dirty="0" err="1" smtClean="0">
                <a:latin typeface="Arial" pitchFamily="34" charset="0"/>
                <a:cs typeface="Arial" pitchFamily="34" charset="0"/>
                <a:sym typeface="Wingdings" pitchFamily="2" charset="2"/>
              </a:rPr>
              <a:t>förbättrar</a:t>
            </a:r>
            <a:r>
              <a:rPr lang="en-US" sz="2400" i="1" dirty="0" smtClean="0">
                <a:latin typeface="Arial" pitchFamily="34" charset="0"/>
                <a:cs typeface="Arial" pitchFamily="34" charset="0"/>
                <a:sym typeface="Wingdings" pitchFamily="2" charset="2"/>
              </a:rPr>
              <a:t> </a:t>
            </a:r>
            <a:r>
              <a:rPr lang="en-US" sz="2400" i="1" dirty="0" err="1" smtClean="0">
                <a:latin typeface="Arial" pitchFamily="34" charset="0"/>
                <a:cs typeface="Arial" pitchFamily="34" charset="0"/>
                <a:sym typeface="Wingdings" pitchFamily="2" charset="2"/>
              </a:rPr>
              <a:t>utnyttjandet</a:t>
            </a:r>
            <a:r>
              <a:rPr lang="en-US" sz="2400" i="1" dirty="0" smtClean="0">
                <a:latin typeface="Arial" pitchFamily="34" charset="0"/>
                <a:cs typeface="Arial" pitchFamily="34" charset="0"/>
                <a:sym typeface="Wingdings" pitchFamily="2" charset="2"/>
              </a:rPr>
              <a:t> </a:t>
            </a:r>
            <a:r>
              <a:rPr lang="en-US" sz="2400" i="1" dirty="0" err="1" smtClean="0">
                <a:latin typeface="Arial" pitchFamily="34" charset="0"/>
                <a:cs typeface="Arial" pitchFamily="34" charset="0"/>
                <a:sym typeface="Wingdings" pitchFamily="2" charset="2"/>
              </a:rPr>
              <a:t>av</a:t>
            </a:r>
            <a:r>
              <a:rPr lang="en-US" sz="2400" i="1" dirty="0" smtClean="0">
                <a:latin typeface="Arial" pitchFamily="34" charset="0"/>
                <a:cs typeface="Arial" pitchFamily="34" charset="0"/>
                <a:sym typeface="Wingdings" pitchFamily="2" charset="2"/>
              </a:rPr>
              <a:t> </a:t>
            </a:r>
            <a:r>
              <a:rPr lang="en-US" sz="2400" i="1" dirty="0" err="1" smtClean="0">
                <a:latin typeface="Arial" pitchFamily="34" charset="0"/>
                <a:cs typeface="Arial" pitchFamily="34" charset="0"/>
                <a:sym typeface="Wingdings" pitchFamily="2" charset="2"/>
              </a:rPr>
              <a:t>växtnäringen</a:t>
            </a:r>
            <a:r>
              <a:rPr lang="en-US" sz="2400" i="1" dirty="0" smtClean="0">
                <a:latin typeface="Arial" pitchFamily="34" charset="0"/>
                <a:cs typeface="Arial" pitchFamily="34" charset="0"/>
                <a:sym typeface="Wingdings" pitchFamily="2" charset="2"/>
              </a:rPr>
              <a:t>)  </a:t>
            </a:r>
            <a:endParaRPr lang="en-US" sz="2400" i="1" dirty="0">
              <a:latin typeface="Arial" pitchFamily="34" charset="0"/>
              <a:cs typeface="Arial" pitchFamily="34" charset="0"/>
            </a:endParaRPr>
          </a:p>
        </p:txBody>
      </p:sp>
      <p:sp>
        <p:nvSpPr>
          <p:cNvPr id="2" name="Rechthoek 1"/>
          <p:cNvSpPr/>
          <p:nvPr/>
        </p:nvSpPr>
        <p:spPr>
          <a:xfrm>
            <a:off x="346362" y="454999"/>
            <a:ext cx="6719455" cy="461665"/>
          </a:xfrm>
          <a:prstGeom prst="rect">
            <a:avLst/>
          </a:prstGeom>
        </p:spPr>
        <p:txBody>
          <a:bodyPr wrap="square">
            <a:spAutoFit/>
          </a:bodyPr>
          <a:lstStyle/>
          <a:p>
            <a:pPr>
              <a:spcBef>
                <a:spcPts val="1200"/>
              </a:spcBef>
            </a:pPr>
            <a:r>
              <a:rPr lang="de-DE" sz="2400" b="1" dirty="0" err="1" smtClean="0">
                <a:latin typeface="Arial" pitchFamily="34" charset="0"/>
                <a:cs typeface="Arial" pitchFamily="34" charset="0"/>
                <a:sym typeface="Wingdings" pitchFamily="2" charset="2"/>
              </a:rPr>
              <a:t>Konsekvenser</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av</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gödsling</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till</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vall</a:t>
            </a:r>
            <a:endParaRPr lang="de-DE" sz="2400" b="1" dirty="0">
              <a:latin typeface="Arial" pitchFamily="34" charset="0"/>
              <a:cs typeface="Arial" pitchFamily="34" charset="0"/>
              <a:sym typeface="Wingdings" pitchFamily="2" charset="2"/>
            </a:endParaRPr>
          </a:p>
        </p:txBody>
      </p:sp>
    </p:spTree>
    <p:extLst>
      <p:ext uri="{BB962C8B-B14F-4D97-AF65-F5344CB8AC3E}">
        <p14:creationId xmlns:p14="http://schemas.microsoft.com/office/powerpoint/2010/main" val="3303029742"/>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35497" y="1821586"/>
            <a:ext cx="9144000" cy="4601493"/>
            <a:chOff x="8384" y="1395638"/>
            <a:chExt cx="9144000" cy="4601493"/>
          </a:xfrm>
        </p:grpSpPr>
        <p:graphicFrame>
          <p:nvGraphicFramePr>
            <p:cNvPr id="11" name="Diagramm 10"/>
            <p:cNvGraphicFramePr>
              <a:graphicFrameLocks/>
            </p:cNvGraphicFramePr>
            <p:nvPr>
              <p:extLst>
                <p:ext uri="{D42A27DB-BD31-4B8C-83A1-F6EECF244321}">
                  <p14:modId xmlns:p14="http://schemas.microsoft.com/office/powerpoint/2010/main" val="1791350572"/>
                </p:ext>
              </p:extLst>
            </p:nvPr>
          </p:nvGraphicFramePr>
          <p:xfrm>
            <a:off x="8384" y="1395638"/>
            <a:ext cx="9144000" cy="460149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feld 2"/>
            <p:cNvSpPr txBox="1"/>
            <p:nvPr/>
          </p:nvSpPr>
          <p:spPr>
            <a:xfrm>
              <a:off x="1553776" y="4901359"/>
              <a:ext cx="7488832" cy="369332"/>
            </a:xfrm>
            <a:prstGeom prst="rect">
              <a:avLst/>
            </a:prstGeom>
            <a:solidFill>
              <a:schemeClr val="bg1"/>
            </a:solidFill>
          </p:spPr>
          <p:txBody>
            <a:bodyPr wrap="square" rtlCol="0">
              <a:spAutoFit/>
            </a:bodyPr>
            <a:lstStyle/>
            <a:p>
              <a:r>
                <a:rPr lang="de-DE" dirty="0" smtClean="0">
                  <a:latin typeface="Arial" pitchFamily="34" charset="0"/>
                  <a:cs typeface="Arial" pitchFamily="34" charset="0"/>
                </a:rPr>
                <a:t>10 m³ </a:t>
              </a:r>
              <a:r>
                <a:rPr lang="de-DE" dirty="0" err="1" smtClean="0">
                  <a:latin typeface="Arial" pitchFamily="34" charset="0"/>
                  <a:cs typeface="Arial" pitchFamily="34" charset="0"/>
                </a:rPr>
                <a:t>flyt</a:t>
              </a:r>
              <a:r>
                <a:rPr lang="de-DE" dirty="0" smtClean="0">
                  <a:latin typeface="Arial" pitchFamily="34" charset="0"/>
                  <a:cs typeface="Arial" pitchFamily="34" charset="0"/>
                </a:rPr>
                <a:t>                 20 m³ </a:t>
              </a:r>
              <a:r>
                <a:rPr lang="de-DE" dirty="0" err="1" smtClean="0">
                  <a:latin typeface="Arial" pitchFamily="34" charset="0"/>
                  <a:cs typeface="Arial" pitchFamily="34" charset="0"/>
                </a:rPr>
                <a:t>flyt</a:t>
              </a:r>
              <a:r>
                <a:rPr lang="de-DE" dirty="0" smtClean="0">
                  <a:latin typeface="Arial" pitchFamily="34" charset="0"/>
                  <a:cs typeface="Arial" pitchFamily="34" charset="0"/>
                </a:rPr>
                <a:t> </a:t>
              </a:r>
              <a:r>
                <a:rPr lang="de-DE" dirty="0" err="1" smtClean="0">
                  <a:latin typeface="Arial" pitchFamily="34" charset="0"/>
                  <a:cs typeface="Arial" pitchFamily="34" charset="0"/>
                </a:rPr>
                <a:t>höst</a:t>
              </a:r>
              <a:r>
                <a:rPr lang="de-DE" dirty="0" smtClean="0">
                  <a:latin typeface="Arial" pitchFamily="34" charset="0"/>
                  <a:cs typeface="Arial" pitchFamily="34" charset="0"/>
                </a:rPr>
                <a:t>	                      0 m³ </a:t>
              </a:r>
              <a:r>
                <a:rPr lang="de-DE" dirty="0" err="1" smtClean="0">
                  <a:latin typeface="Arial" pitchFamily="34" charset="0"/>
                  <a:cs typeface="Arial" pitchFamily="34" charset="0"/>
                </a:rPr>
                <a:t>höst</a:t>
              </a:r>
              <a:endParaRPr lang="en-US" dirty="0">
                <a:latin typeface="Arial" pitchFamily="34" charset="0"/>
                <a:cs typeface="Arial" pitchFamily="34" charset="0"/>
              </a:endParaRPr>
            </a:p>
          </p:txBody>
        </p:sp>
        <p:sp>
          <p:nvSpPr>
            <p:cNvPr id="15" name="Textfeld 14"/>
            <p:cNvSpPr txBox="1"/>
            <p:nvPr/>
          </p:nvSpPr>
          <p:spPr>
            <a:xfrm>
              <a:off x="1403648" y="5284997"/>
              <a:ext cx="7704855" cy="646331"/>
            </a:xfrm>
            <a:prstGeom prst="rect">
              <a:avLst/>
            </a:prstGeom>
            <a:solidFill>
              <a:schemeClr val="bg1"/>
            </a:solidFill>
          </p:spPr>
          <p:txBody>
            <a:bodyPr wrap="square" rtlCol="0">
              <a:spAutoFit/>
            </a:bodyPr>
            <a:lstStyle/>
            <a:p>
              <a:r>
                <a:rPr lang="de-DE" dirty="0" smtClean="0">
                  <a:latin typeface="Arial" pitchFamily="34" charset="0"/>
                  <a:cs typeface="Arial" pitchFamily="34" charset="0"/>
                </a:rPr>
                <a:t>               </a:t>
              </a:r>
              <a:r>
                <a:rPr lang="de-DE" dirty="0" err="1" smtClean="0">
                  <a:latin typeface="Arial" pitchFamily="34" charset="0"/>
                  <a:cs typeface="Arial" pitchFamily="34" charset="0"/>
                </a:rPr>
                <a:t>höst</a:t>
              </a:r>
              <a:r>
                <a:rPr lang="de-DE" dirty="0" smtClean="0">
                  <a:latin typeface="Arial" pitchFamily="34" charset="0"/>
                  <a:cs typeface="Arial" pitchFamily="34" charset="0"/>
                </a:rPr>
                <a:t> + </a:t>
              </a:r>
              <a:r>
                <a:rPr lang="de-DE" dirty="0" err="1" smtClean="0">
                  <a:latin typeface="Arial" pitchFamily="34" charset="0"/>
                  <a:cs typeface="Arial" pitchFamily="34" charset="0"/>
                </a:rPr>
                <a:t>vår</a:t>
              </a:r>
              <a:r>
                <a:rPr lang="de-DE" dirty="0" smtClean="0">
                  <a:latin typeface="Arial" pitchFamily="34" charset="0"/>
                  <a:cs typeface="Arial" pitchFamily="34" charset="0"/>
                </a:rPr>
                <a:t> 						          </a:t>
              </a:r>
              <a:r>
                <a:rPr lang="de-DE" dirty="0" err="1" smtClean="0">
                  <a:latin typeface="Arial" pitchFamily="34" charset="0"/>
                  <a:cs typeface="Arial" pitchFamily="34" charset="0"/>
                </a:rPr>
                <a:t>bara</a:t>
              </a:r>
              <a:r>
                <a:rPr lang="de-DE" dirty="0" smtClean="0">
                  <a:latin typeface="Arial" pitchFamily="34" charset="0"/>
                  <a:cs typeface="Arial" pitchFamily="34" charset="0"/>
                </a:rPr>
                <a:t> </a:t>
              </a:r>
              <a:r>
                <a:rPr lang="de-DE" dirty="0" err="1" smtClean="0">
                  <a:latin typeface="Arial" pitchFamily="34" charset="0"/>
                  <a:cs typeface="Arial" pitchFamily="34" charset="0"/>
                </a:rPr>
                <a:t>vår</a:t>
              </a:r>
              <a:r>
                <a:rPr lang="de-DE" dirty="0" smtClean="0">
                  <a:latin typeface="Arial" pitchFamily="34" charset="0"/>
                  <a:cs typeface="Arial" pitchFamily="34" charset="0"/>
                </a:rPr>
                <a:t> </a:t>
              </a:r>
            </a:p>
            <a:p>
              <a:endParaRPr lang="en-US" dirty="0">
                <a:latin typeface="Arial" pitchFamily="34" charset="0"/>
                <a:cs typeface="Arial" pitchFamily="34" charset="0"/>
              </a:endParaRPr>
            </a:p>
          </p:txBody>
        </p:sp>
      </p:grpSp>
      <p:sp>
        <p:nvSpPr>
          <p:cNvPr id="8" name="Titel 3"/>
          <p:cNvSpPr txBox="1">
            <a:spLocks/>
          </p:cNvSpPr>
          <p:nvPr/>
        </p:nvSpPr>
        <p:spPr>
          <a:xfrm>
            <a:off x="158512" y="358124"/>
            <a:ext cx="7275376" cy="9384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err="1" smtClean="0">
                <a:latin typeface="Arial" pitchFamily="34" charset="0"/>
                <a:cs typeface="Arial" pitchFamily="34" charset="0"/>
              </a:rPr>
              <a:t>Kväveskördar</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från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vall</a:t>
            </a:r>
            <a:r>
              <a:rPr lang="en-US" sz="2400" b="1" dirty="0" smtClean="0">
                <a:latin typeface="Arial" pitchFamily="34" charset="0"/>
                <a:cs typeface="Arial" pitchFamily="34" charset="0"/>
              </a:rPr>
              <a:t> med </a:t>
            </a:r>
            <a:r>
              <a:rPr lang="en-US" sz="2400" b="1" dirty="0" err="1" smtClean="0">
                <a:latin typeface="Arial" pitchFamily="34" charset="0"/>
                <a:cs typeface="Arial" pitchFamily="34" charset="0"/>
              </a:rPr>
              <a:t>eller</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utan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spridning</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av</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flytgödsel</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på</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hösten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på</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nordtyska</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sandjordar</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medeltal</a:t>
            </a:r>
            <a:r>
              <a:rPr lang="en-US" sz="2400" b="1" dirty="0" smtClean="0">
                <a:latin typeface="Arial" pitchFamily="34" charset="0"/>
                <a:cs typeface="Arial" pitchFamily="34" charset="0"/>
              </a:rPr>
              <a:t> 2004–2006)</a:t>
            </a:r>
            <a:endParaRPr lang="en-US" sz="2400" b="1" dirty="0">
              <a:latin typeface="Arial" pitchFamily="34" charset="0"/>
              <a:cs typeface="Arial" pitchFamily="34" charset="0"/>
            </a:endParaRPr>
          </a:p>
        </p:txBody>
      </p:sp>
      <p:sp>
        <p:nvSpPr>
          <p:cNvPr id="6" name="Line 9"/>
          <p:cNvSpPr>
            <a:spLocks noChangeShapeType="1"/>
          </p:cNvSpPr>
          <p:nvPr/>
        </p:nvSpPr>
        <p:spPr bwMode="auto">
          <a:xfrm>
            <a:off x="8384" y="1549184"/>
            <a:ext cx="9144000" cy="4763"/>
          </a:xfrm>
          <a:prstGeom prst="line">
            <a:avLst/>
          </a:prstGeom>
          <a:noFill/>
          <a:ln w="57150">
            <a:solidFill>
              <a:srgbClr val="0067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9" name="Textfeld 8"/>
          <p:cNvSpPr txBox="1"/>
          <p:nvPr/>
        </p:nvSpPr>
        <p:spPr>
          <a:xfrm>
            <a:off x="5850718" y="6543840"/>
            <a:ext cx="2378882" cy="307777"/>
          </a:xfrm>
          <a:prstGeom prst="rect">
            <a:avLst/>
          </a:prstGeom>
          <a:noFill/>
        </p:spPr>
        <p:txBody>
          <a:bodyPr wrap="square" rtlCol="0">
            <a:spAutoFit/>
          </a:bodyPr>
          <a:lstStyle/>
          <a:p>
            <a:r>
              <a:rPr lang="de-DE" sz="1400" b="1" dirty="0" smtClean="0"/>
              <a:t>(Lausen &amp; Biernat, 2017)</a:t>
            </a:r>
            <a:endParaRPr lang="de-DE" sz="1400" b="1" dirty="0"/>
          </a:p>
        </p:txBody>
      </p:sp>
      <p:sp>
        <p:nvSpPr>
          <p:cNvPr id="4" name="Textfeld 3"/>
          <p:cNvSpPr txBox="1"/>
          <p:nvPr/>
        </p:nvSpPr>
        <p:spPr>
          <a:xfrm>
            <a:off x="1259632" y="3501008"/>
            <a:ext cx="4168147" cy="369332"/>
          </a:xfrm>
          <a:prstGeom prst="rect">
            <a:avLst/>
          </a:prstGeom>
          <a:solidFill>
            <a:schemeClr val="bg1"/>
          </a:solidFill>
        </p:spPr>
        <p:txBody>
          <a:bodyPr wrap="square" rtlCol="0">
            <a:spAutoFit/>
          </a:bodyPr>
          <a:lstStyle/>
          <a:p>
            <a:pPr algn="ctr"/>
            <a:r>
              <a:rPr lang="el-GR" b="1" dirty="0" smtClean="0">
                <a:latin typeface="Arial" panose="020B0604020202020204" pitchFamily="34" charset="0"/>
                <a:cs typeface="Arial" panose="020B0604020202020204" pitchFamily="34" charset="0"/>
              </a:rPr>
              <a:t>Δ</a:t>
            </a:r>
            <a:r>
              <a:rPr lang="de-DE"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förväntat</a:t>
            </a:r>
            <a:r>
              <a:rPr lang="de-DE" b="1" dirty="0" smtClean="0">
                <a:latin typeface="Arial" panose="020B0604020202020204" pitchFamily="34" charset="0"/>
                <a:cs typeface="Arial" panose="020B0604020202020204" pitchFamily="34" charset="0"/>
              </a:rPr>
              <a:t>: 20–40 kg N/ha (50%)</a:t>
            </a:r>
            <a:endParaRPr lang="de-DE" b="1" dirty="0">
              <a:latin typeface="Arial" panose="020B0604020202020204" pitchFamily="34" charset="0"/>
              <a:cs typeface="Arial" panose="020B0604020202020204" pitchFamily="34" charset="0"/>
            </a:endParaRPr>
          </a:p>
        </p:txBody>
      </p:sp>
      <p:sp>
        <p:nvSpPr>
          <p:cNvPr id="13" name="Textfeld 12"/>
          <p:cNvSpPr txBox="1"/>
          <p:nvPr/>
        </p:nvSpPr>
        <p:spPr>
          <a:xfrm>
            <a:off x="1835696" y="1795558"/>
            <a:ext cx="3672408" cy="369332"/>
          </a:xfrm>
          <a:prstGeom prst="rect">
            <a:avLst/>
          </a:prstGeom>
          <a:noFill/>
        </p:spPr>
        <p:txBody>
          <a:bodyPr wrap="square" rtlCol="0">
            <a:spAutoFit/>
          </a:bodyPr>
          <a:lstStyle/>
          <a:p>
            <a:r>
              <a:rPr lang="de-DE" b="1" dirty="0" smtClean="0"/>
              <a:t>0,7 </a:t>
            </a:r>
            <a:r>
              <a:rPr lang="de-DE" b="1" dirty="0" err="1" smtClean="0"/>
              <a:t>eller</a:t>
            </a:r>
            <a:r>
              <a:rPr lang="de-DE" b="1" dirty="0" smtClean="0"/>
              <a:t> 0,6 kg N/kg N-</a:t>
            </a:r>
            <a:r>
              <a:rPr lang="de-DE" b="1" dirty="0" err="1" smtClean="0"/>
              <a:t>giva</a:t>
            </a:r>
            <a:endParaRPr lang="de-DE" b="1" dirty="0" smtClean="0"/>
          </a:p>
        </p:txBody>
      </p:sp>
      <p:sp>
        <p:nvSpPr>
          <p:cNvPr id="14" name="Textfeld 13"/>
          <p:cNvSpPr txBox="1"/>
          <p:nvPr/>
        </p:nvSpPr>
        <p:spPr>
          <a:xfrm>
            <a:off x="6228611" y="1994098"/>
            <a:ext cx="2301371" cy="369332"/>
          </a:xfrm>
          <a:prstGeom prst="rect">
            <a:avLst/>
          </a:prstGeom>
          <a:noFill/>
        </p:spPr>
        <p:txBody>
          <a:bodyPr wrap="square" rtlCol="0">
            <a:spAutoFit/>
          </a:bodyPr>
          <a:lstStyle/>
          <a:p>
            <a:r>
              <a:rPr lang="de-DE" b="1" dirty="0" smtClean="0"/>
              <a:t>0,8 kg N/kg N-</a:t>
            </a:r>
            <a:r>
              <a:rPr lang="de-DE" b="1" dirty="0" err="1" smtClean="0"/>
              <a:t>giva</a:t>
            </a:r>
            <a:endParaRPr lang="de-DE" b="1" dirty="0" smtClean="0"/>
          </a:p>
        </p:txBody>
      </p:sp>
    </p:spTree>
    <p:extLst>
      <p:ext uri="{BB962C8B-B14F-4D97-AF65-F5344CB8AC3E}">
        <p14:creationId xmlns:p14="http://schemas.microsoft.com/office/powerpoint/2010/main" val="6301549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458375"/>
            <a:ext cx="6729720" cy="865922"/>
          </a:xfrm>
        </p:spPr>
        <p:txBody>
          <a:bodyPr/>
          <a:lstStyle/>
          <a:p>
            <a:r>
              <a:rPr lang="sv-SE" sz="2400" dirty="0" smtClean="0">
                <a:solidFill>
                  <a:schemeClr val="tx1"/>
                </a:solidFill>
                <a:latin typeface="+mn-lt"/>
              </a:rPr>
              <a:t>Areal naturbetesmark och bete på slåttervall i Sverige, 2017 (ha)</a:t>
            </a:r>
            <a:endParaRPr lang="sv-SE" sz="2400" dirty="0">
              <a:solidFill>
                <a:schemeClr val="tx1"/>
              </a:solidFill>
              <a:latin typeface="+mn-lt"/>
            </a:endParaRPr>
          </a:p>
        </p:txBody>
      </p:sp>
      <p:pic>
        <p:nvPicPr>
          <p:cNvPr id="2050" name="Diagram 1"/>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2816" y="1522043"/>
            <a:ext cx="6952703" cy="48208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p:cNvSpPr/>
          <p:nvPr/>
        </p:nvSpPr>
        <p:spPr>
          <a:xfrm>
            <a:off x="6869927" y="6354187"/>
            <a:ext cx="2137889"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rPr>
              <a:t>Jordbruksverket</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2017)</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793055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90393" y="5278969"/>
            <a:ext cx="8621598" cy="646331"/>
          </a:xfrm>
          <a:prstGeom prst="rect">
            <a:avLst/>
          </a:prstGeom>
        </p:spPr>
        <p:txBody>
          <a:bodyPr wrap="square">
            <a:spAutoFit/>
          </a:bodyPr>
          <a:lstStyle/>
          <a:p>
            <a:pPr marL="285750" indent="-285750">
              <a:spcBef>
                <a:spcPts val="1200"/>
              </a:spcBef>
              <a:buFont typeface="Wingdings"/>
              <a:buChar char="à"/>
            </a:pPr>
            <a:r>
              <a:rPr lang="en-US" b="1" i="1" dirty="0" err="1" smtClean="0">
                <a:latin typeface="Arial" pitchFamily="34" charset="0"/>
                <a:cs typeface="Arial" pitchFamily="34" charset="0"/>
                <a:sym typeface="Wingdings" pitchFamily="2" charset="2"/>
              </a:rPr>
              <a:t>Flytgödselgiva</a:t>
            </a:r>
            <a:r>
              <a:rPr lang="en-US" b="1" i="1" dirty="0" smtClean="0">
                <a:latin typeface="Arial" pitchFamily="34" charset="0"/>
                <a:cs typeface="Arial" pitchFamily="34" charset="0"/>
                <a:sym typeface="Wingdings" pitchFamily="2" charset="2"/>
              </a:rPr>
              <a:t> </a:t>
            </a:r>
            <a:r>
              <a:rPr lang="en-US" b="1" i="1" dirty="0" err="1" smtClean="0">
                <a:latin typeface="Arial" pitchFamily="34" charset="0"/>
                <a:cs typeface="Arial" pitchFamily="34" charset="0"/>
                <a:sym typeface="Wingdings" pitchFamily="2" charset="2"/>
              </a:rPr>
              <a:t>efter</a:t>
            </a:r>
            <a:r>
              <a:rPr lang="en-US" b="1" i="1" dirty="0" smtClean="0">
                <a:latin typeface="Arial" pitchFamily="34" charset="0"/>
                <a:cs typeface="Arial" pitchFamily="34" charset="0"/>
                <a:sym typeface="Wingdings" pitchFamily="2" charset="2"/>
              </a:rPr>
              <a:t> </a:t>
            </a:r>
            <a:r>
              <a:rPr lang="en-US" b="1" i="1" dirty="0" err="1" smtClean="0">
                <a:latin typeface="Arial" pitchFamily="34" charset="0"/>
                <a:cs typeface="Arial" pitchFamily="34" charset="0"/>
                <a:sym typeface="Wingdings" pitchFamily="2" charset="2"/>
              </a:rPr>
              <a:t>sista</a:t>
            </a:r>
            <a:r>
              <a:rPr lang="en-US" b="1" i="1" dirty="0" smtClean="0">
                <a:latin typeface="Arial" pitchFamily="34" charset="0"/>
                <a:cs typeface="Arial" pitchFamily="34" charset="0"/>
                <a:sym typeface="Wingdings" pitchFamily="2" charset="2"/>
              </a:rPr>
              <a:t> </a:t>
            </a:r>
            <a:r>
              <a:rPr lang="en-US" b="1" i="1" dirty="0" err="1" smtClean="0">
                <a:latin typeface="Arial" pitchFamily="34" charset="0"/>
                <a:cs typeface="Arial" pitchFamily="34" charset="0"/>
                <a:sym typeface="Wingdings" pitchFamily="2" charset="2"/>
              </a:rPr>
              <a:t>skörd</a:t>
            </a:r>
            <a:r>
              <a:rPr lang="en-US" b="1" i="1" dirty="0" smtClean="0">
                <a:latin typeface="Arial" pitchFamily="34" charset="0"/>
                <a:cs typeface="Arial" pitchFamily="34" charset="0"/>
                <a:sym typeface="Wingdings" pitchFamily="2" charset="2"/>
              </a:rPr>
              <a:t> </a:t>
            </a:r>
            <a:r>
              <a:rPr lang="en-US" b="1" i="1" dirty="0" err="1" smtClean="0">
                <a:latin typeface="Arial" pitchFamily="34" charset="0"/>
                <a:cs typeface="Arial" pitchFamily="34" charset="0"/>
                <a:sym typeface="Wingdings" pitchFamily="2" charset="2"/>
              </a:rPr>
              <a:t>på</a:t>
            </a:r>
            <a:r>
              <a:rPr lang="en-US" b="1" i="1" dirty="0" smtClean="0">
                <a:latin typeface="Arial" pitchFamily="34" charset="0"/>
                <a:cs typeface="Arial" pitchFamily="34" charset="0"/>
                <a:sym typeface="Wingdings" pitchFamily="2" charset="2"/>
              </a:rPr>
              <a:t> </a:t>
            </a:r>
            <a:r>
              <a:rPr lang="en-US" b="1" i="1" dirty="0" err="1" smtClean="0">
                <a:latin typeface="Arial" pitchFamily="34" charset="0"/>
                <a:cs typeface="Arial" pitchFamily="34" charset="0"/>
                <a:sym typeface="Wingdings" pitchFamily="2" charset="2"/>
              </a:rPr>
              <a:t>hösten</a:t>
            </a:r>
            <a:r>
              <a:rPr lang="en-US" b="1" i="1" dirty="0" smtClean="0">
                <a:latin typeface="Arial" pitchFamily="34" charset="0"/>
                <a:cs typeface="Arial" pitchFamily="34" charset="0"/>
                <a:sym typeface="Wingdings" pitchFamily="2" charset="2"/>
              </a:rPr>
              <a:t> </a:t>
            </a:r>
            <a:r>
              <a:rPr lang="en-US" b="1" i="1" dirty="0" err="1" smtClean="0">
                <a:latin typeface="Arial" pitchFamily="34" charset="0"/>
                <a:cs typeface="Arial" pitchFamily="34" charset="0"/>
                <a:sym typeface="Wingdings" pitchFamily="2" charset="2"/>
              </a:rPr>
              <a:t>ger</a:t>
            </a:r>
            <a:r>
              <a:rPr lang="en-US" b="1" i="1" dirty="0" smtClean="0">
                <a:latin typeface="Arial" pitchFamily="34" charset="0"/>
                <a:cs typeface="Arial" pitchFamily="34" charset="0"/>
                <a:sym typeface="Wingdings" pitchFamily="2" charset="2"/>
              </a:rPr>
              <a:t> </a:t>
            </a:r>
            <a:r>
              <a:rPr lang="en-US" b="1" i="1" dirty="0" err="1" smtClean="0">
                <a:latin typeface="Arial" pitchFamily="34" charset="0"/>
                <a:cs typeface="Arial" pitchFamily="34" charset="0"/>
                <a:sym typeface="Wingdings" pitchFamily="2" charset="2"/>
              </a:rPr>
              <a:t>negativa</a:t>
            </a:r>
            <a:r>
              <a:rPr lang="en-US" b="1" i="1" dirty="0" smtClean="0">
                <a:latin typeface="Arial" pitchFamily="34" charset="0"/>
                <a:cs typeface="Arial" pitchFamily="34" charset="0"/>
                <a:sym typeface="Wingdings" pitchFamily="2" charset="2"/>
              </a:rPr>
              <a:t> </a:t>
            </a:r>
            <a:r>
              <a:rPr lang="en-US" b="1" i="1" dirty="0" err="1" smtClean="0">
                <a:latin typeface="Arial" pitchFamily="34" charset="0"/>
                <a:cs typeface="Arial" pitchFamily="34" charset="0"/>
                <a:sym typeface="Wingdings" pitchFamily="2" charset="2"/>
              </a:rPr>
              <a:t>konsekvenser</a:t>
            </a:r>
            <a:r>
              <a:rPr lang="en-US" b="1" i="1" dirty="0" smtClean="0">
                <a:latin typeface="Arial" pitchFamily="34" charset="0"/>
                <a:cs typeface="Arial" pitchFamily="34" charset="0"/>
                <a:sym typeface="Wingdings" pitchFamily="2" charset="2"/>
              </a:rPr>
              <a:t> </a:t>
            </a:r>
            <a:r>
              <a:rPr lang="en-US" b="1" i="1" dirty="0" err="1" smtClean="0">
                <a:latin typeface="Arial" pitchFamily="34" charset="0"/>
                <a:cs typeface="Arial" pitchFamily="34" charset="0"/>
                <a:sym typeface="Wingdings" pitchFamily="2" charset="2"/>
              </a:rPr>
              <a:t>för</a:t>
            </a:r>
            <a:r>
              <a:rPr lang="en-US" b="1" i="1" dirty="0" smtClean="0">
                <a:latin typeface="Arial" pitchFamily="34" charset="0"/>
                <a:cs typeface="Arial" pitchFamily="34" charset="0"/>
                <a:sym typeface="Wingdings" pitchFamily="2" charset="2"/>
              </a:rPr>
              <a:t> </a:t>
            </a:r>
            <a:r>
              <a:rPr lang="en-US" b="1" i="1" dirty="0" err="1" smtClean="0">
                <a:latin typeface="Arial" pitchFamily="34" charset="0"/>
                <a:cs typeface="Arial" pitchFamily="34" charset="0"/>
                <a:sym typeface="Wingdings" pitchFamily="2" charset="2"/>
              </a:rPr>
              <a:t>miljö</a:t>
            </a:r>
            <a:r>
              <a:rPr lang="en-US" b="1" i="1" dirty="0" smtClean="0">
                <a:latin typeface="Arial" pitchFamily="34" charset="0"/>
                <a:cs typeface="Arial" pitchFamily="34" charset="0"/>
                <a:sym typeface="Wingdings" pitchFamily="2" charset="2"/>
              </a:rPr>
              <a:t> </a:t>
            </a:r>
            <a:r>
              <a:rPr lang="en-US" b="1" i="1" dirty="0" err="1" smtClean="0">
                <a:latin typeface="Arial" pitchFamily="34" charset="0"/>
                <a:cs typeface="Arial" pitchFamily="34" charset="0"/>
                <a:sym typeface="Wingdings" pitchFamily="2" charset="2"/>
              </a:rPr>
              <a:t>och</a:t>
            </a:r>
            <a:r>
              <a:rPr lang="en-US" b="1" i="1" dirty="0" smtClean="0">
                <a:latin typeface="Arial" pitchFamily="34" charset="0"/>
                <a:cs typeface="Arial" pitchFamily="34" charset="0"/>
                <a:sym typeface="Wingdings" pitchFamily="2" charset="2"/>
              </a:rPr>
              <a:t> </a:t>
            </a:r>
            <a:r>
              <a:rPr lang="en-US" b="1" i="1" dirty="0" err="1" smtClean="0">
                <a:latin typeface="Arial" pitchFamily="34" charset="0"/>
                <a:cs typeface="Arial" pitchFamily="34" charset="0"/>
                <a:sym typeface="Wingdings" pitchFamily="2" charset="2"/>
              </a:rPr>
              <a:t>ekonomi</a:t>
            </a:r>
            <a:r>
              <a:rPr lang="en-US" b="1" i="1" dirty="0" smtClean="0">
                <a:latin typeface="Arial" pitchFamily="34" charset="0"/>
                <a:cs typeface="Arial" pitchFamily="34" charset="0"/>
                <a:sym typeface="Wingdings" pitchFamily="2" charset="2"/>
              </a:rPr>
              <a:t> </a:t>
            </a:r>
          </a:p>
        </p:txBody>
      </p:sp>
      <p:sp>
        <p:nvSpPr>
          <p:cNvPr id="3" name="Rechteck 2"/>
          <p:cNvSpPr/>
          <p:nvPr/>
        </p:nvSpPr>
        <p:spPr>
          <a:xfrm>
            <a:off x="323766" y="1804854"/>
            <a:ext cx="8547281" cy="2800767"/>
          </a:xfrm>
          <a:prstGeom prst="rect">
            <a:avLst/>
          </a:prstGeom>
          <a:solidFill>
            <a:schemeClr val="bg1"/>
          </a:solidFill>
          <a:ln>
            <a:solidFill>
              <a:schemeClr val="tx1"/>
            </a:solidFill>
          </a:ln>
        </p:spPr>
        <p:txBody>
          <a:bodyPr wrap="square">
            <a:spAutoFit/>
          </a:bodyPr>
          <a:lstStyle/>
          <a:p>
            <a:pPr algn="just">
              <a:spcBef>
                <a:spcPts val="1200"/>
              </a:spcBef>
            </a:pPr>
            <a:r>
              <a:rPr lang="en-US" b="1" u="sng" dirty="0" err="1" smtClean="0">
                <a:latin typeface="Arial" pitchFamily="34" charset="0"/>
                <a:cs typeface="Arial" pitchFamily="34" charset="0"/>
              </a:rPr>
              <a:t>Jämförda</a:t>
            </a:r>
            <a:r>
              <a:rPr lang="en-US" b="1" u="sng" dirty="0" smtClean="0">
                <a:latin typeface="Arial" pitchFamily="34" charset="0"/>
                <a:cs typeface="Arial" pitchFamily="34" charset="0"/>
              </a:rPr>
              <a:t> </a:t>
            </a:r>
            <a:r>
              <a:rPr lang="en-US" b="1" u="sng" dirty="0" err="1" smtClean="0">
                <a:latin typeface="Arial" pitchFamily="34" charset="0"/>
                <a:cs typeface="Arial" pitchFamily="34" charset="0"/>
              </a:rPr>
              <a:t>behandlingar</a:t>
            </a:r>
            <a:endParaRPr lang="en-US" b="1" u="sng" dirty="0" smtClean="0">
              <a:latin typeface="Arial" pitchFamily="34" charset="0"/>
              <a:cs typeface="Arial" pitchFamily="34" charset="0"/>
            </a:endParaRPr>
          </a:p>
          <a:p>
            <a:pPr marL="285750" indent="-285750" algn="just">
              <a:spcBef>
                <a:spcPts val="1200"/>
              </a:spcBef>
              <a:buFont typeface="Arial" pitchFamily="34" charset="0"/>
              <a:buChar char="•"/>
            </a:pPr>
            <a:r>
              <a:rPr lang="en-US" dirty="0" err="1" smtClean="0">
                <a:latin typeface="Arial" pitchFamily="34" charset="0"/>
                <a:cs typeface="Arial" pitchFamily="34" charset="0"/>
              </a:rPr>
              <a:t>Höstflyt</a:t>
            </a:r>
            <a:r>
              <a:rPr lang="en-US" dirty="0" smtClean="0">
                <a:latin typeface="Arial" pitchFamily="34" charset="0"/>
                <a:cs typeface="Arial" pitchFamily="34" charset="0"/>
              </a:rPr>
              <a:t> </a:t>
            </a:r>
            <a:r>
              <a:rPr lang="en-US" dirty="0" err="1" smtClean="0">
                <a:latin typeface="Arial" pitchFamily="34" charset="0"/>
                <a:cs typeface="Arial" pitchFamily="34" charset="0"/>
              </a:rPr>
              <a:t>fick</a:t>
            </a:r>
            <a:r>
              <a:rPr lang="en-US" dirty="0" smtClean="0">
                <a:latin typeface="Arial" pitchFamily="34" charset="0"/>
                <a:cs typeface="Arial" pitchFamily="34" charset="0"/>
              </a:rPr>
              <a:t> extra </a:t>
            </a:r>
            <a:r>
              <a:rPr lang="en-US" dirty="0" err="1" smtClean="0">
                <a:latin typeface="Arial" pitchFamily="34" charset="0"/>
                <a:cs typeface="Arial" pitchFamily="34" charset="0"/>
              </a:rPr>
              <a:t>flytgödsel</a:t>
            </a:r>
            <a:r>
              <a:rPr lang="en-US" dirty="0" smtClean="0">
                <a:latin typeface="Arial" pitchFamily="34" charset="0"/>
                <a:cs typeface="Arial" pitchFamily="34" charset="0"/>
              </a:rPr>
              <a:t>, 40 </a:t>
            </a:r>
            <a:r>
              <a:rPr lang="en-US" dirty="0" err="1" smtClean="0">
                <a:latin typeface="Arial" pitchFamily="34" charset="0"/>
                <a:cs typeface="Arial" pitchFamily="34" charset="0"/>
              </a:rPr>
              <a:t>eller</a:t>
            </a:r>
            <a:r>
              <a:rPr lang="en-US" dirty="0" smtClean="0">
                <a:latin typeface="Arial" pitchFamily="34" charset="0"/>
                <a:cs typeface="Arial" pitchFamily="34" charset="0"/>
              </a:rPr>
              <a:t> 80 kg N ha</a:t>
            </a:r>
            <a:r>
              <a:rPr lang="en-US" baseline="30000" dirty="0" smtClean="0">
                <a:latin typeface="Arial" pitchFamily="34" charset="0"/>
                <a:cs typeface="Arial" pitchFamily="34" charset="0"/>
              </a:rPr>
              <a:t>-1 </a:t>
            </a:r>
            <a:r>
              <a:rPr lang="en-US" dirty="0" smtClean="0">
                <a:latin typeface="Arial" pitchFamily="34" charset="0"/>
                <a:cs typeface="Arial" pitchFamily="34" charset="0"/>
              </a:rPr>
              <a:t>extra</a:t>
            </a:r>
            <a:endParaRPr lang="en-US" baseline="30000" dirty="0" smtClean="0">
              <a:latin typeface="Arial" pitchFamily="34" charset="0"/>
              <a:cs typeface="Arial" pitchFamily="34" charset="0"/>
            </a:endParaRPr>
          </a:p>
          <a:p>
            <a:pPr marL="285750" indent="-285750" algn="just">
              <a:spcBef>
                <a:spcPts val="1200"/>
              </a:spcBef>
              <a:buFont typeface="Arial" pitchFamily="34" charset="0"/>
              <a:buChar char="•"/>
            </a:pPr>
            <a:r>
              <a:rPr lang="en-US" dirty="0" err="1" smtClean="0">
                <a:latin typeface="Arial" pitchFamily="34" charset="0"/>
                <a:cs typeface="Arial" pitchFamily="34" charset="0"/>
              </a:rPr>
              <a:t>Behandling</a:t>
            </a:r>
            <a:r>
              <a:rPr lang="en-US" dirty="0" smtClean="0">
                <a:latin typeface="Arial" pitchFamily="34" charset="0"/>
                <a:cs typeface="Arial" pitchFamily="34" charset="0"/>
              </a:rPr>
              <a:t> + </a:t>
            </a:r>
            <a:r>
              <a:rPr lang="en-US" dirty="0" err="1" smtClean="0">
                <a:latin typeface="Arial" pitchFamily="34" charset="0"/>
                <a:cs typeface="Arial" pitchFamily="34" charset="0"/>
              </a:rPr>
              <a:t>höstflyt</a:t>
            </a:r>
            <a:r>
              <a:rPr lang="en-US" dirty="0" smtClean="0">
                <a:latin typeface="Arial" pitchFamily="34" charset="0"/>
                <a:cs typeface="Arial" pitchFamily="34" charset="0"/>
              </a:rPr>
              <a:t> </a:t>
            </a:r>
            <a:r>
              <a:rPr lang="en-US" dirty="0" err="1" smtClean="0">
                <a:latin typeface="Arial" pitchFamily="34" charset="0"/>
                <a:cs typeface="Arial" pitchFamily="34" charset="0"/>
              </a:rPr>
              <a:t>gav</a:t>
            </a:r>
            <a:r>
              <a:rPr lang="en-US" dirty="0" smtClean="0">
                <a:latin typeface="Arial" pitchFamily="34" charset="0"/>
                <a:cs typeface="Arial" pitchFamily="34" charset="0"/>
              </a:rPr>
              <a:t> </a:t>
            </a:r>
            <a:r>
              <a:rPr lang="en-US" dirty="0" err="1" smtClean="0">
                <a:latin typeface="Arial" pitchFamily="34" charset="0"/>
                <a:cs typeface="Arial" pitchFamily="34" charset="0"/>
              </a:rPr>
              <a:t>större</a:t>
            </a:r>
            <a:r>
              <a:rPr lang="en-US" dirty="0" smtClean="0">
                <a:latin typeface="Arial" pitchFamily="34" charset="0"/>
                <a:cs typeface="Arial" pitchFamily="34" charset="0"/>
              </a:rPr>
              <a:t> </a:t>
            </a:r>
            <a:r>
              <a:rPr lang="en-US" dirty="0" err="1" smtClean="0">
                <a:latin typeface="Arial" pitchFamily="34" charset="0"/>
                <a:cs typeface="Arial" pitchFamily="34" charset="0"/>
              </a:rPr>
              <a:t>skörd</a:t>
            </a:r>
            <a:r>
              <a:rPr lang="en-US" dirty="0" smtClean="0">
                <a:latin typeface="Arial" pitchFamily="34" charset="0"/>
                <a:cs typeface="Arial" pitchFamily="34" charset="0"/>
              </a:rPr>
              <a:t> </a:t>
            </a:r>
            <a:r>
              <a:rPr lang="en-US" b="1" dirty="0" smtClean="0">
                <a:solidFill>
                  <a:srgbClr val="1730ED"/>
                </a:solidFill>
                <a:latin typeface="Arial" pitchFamily="34" charset="0"/>
                <a:cs typeface="Arial" pitchFamily="34" charset="0"/>
              </a:rPr>
              <a:t>~10 </a:t>
            </a:r>
            <a:r>
              <a:rPr lang="en-US" b="1" dirty="0" err="1" smtClean="0">
                <a:solidFill>
                  <a:srgbClr val="1730ED"/>
                </a:solidFill>
                <a:latin typeface="Arial" pitchFamily="34" charset="0"/>
                <a:cs typeface="Arial" pitchFamily="34" charset="0"/>
              </a:rPr>
              <a:t>eller</a:t>
            </a:r>
            <a:r>
              <a:rPr lang="en-US" b="1" dirty="0" smtClean="0">
                <a:solidFill>
                  <a:srgbClr val="1730ED"/>
                </a:solidFill>
                <a:latin typeface="Arial" pitchFamily="34" charset="0"/>
                <a:cs typeface="Arial" pitchFamily="34" charset="0"/>
              </a:rPr>
              <a:t> 20 kg N ha</a:t>
            </a:r>
            <a:r>
              <a:rPr lang="en-US" b="1" baseline="30000" dirty="0" smtClean="0">
                <a:solidFill>
                  <a:srgbClr val="1730ED"/>
                </a:solidFill>
                <a:latin typeface="Arial" pitchFamily="34" charset="0"/>
                <a:cs typeface="Arial" pitchFamily="34" charset="0"/>
              </a:rPr>
              <a:t>-1</a:t>
            </a:r>
            <a:endParaRPr lang="en-US" b="1" dirty="0" smtClean="0">
              <a:solidFill>
                <a:srgbClr val="1730ED"/>
              </a:solidFill>
              <a:latin typeface="Arial" pitchFamily="34" charset="0"/>
              <a:cs typeface="Arial" pitchFamily="34" charset="0"/>
            </a:endParaRPr>
          </a:p>
          <a:p>
            <a:pPr marL="285750" indent="-285750" algn="just">
              <a:spcBef>
                <a:spcPts val="1200"/>
              </a:spcBef>
              <a:buFont typeface="Arial" pitchFamily="34" charset="0"/>
              <a:buChar char="•"/>
            </a:pPr>
            <a:r>
              <a:rPr lang="en-US" dirty="0" smtClean="0">
                <a:latin typeface="Arial" pitchFamily="34" charset="0"/>
                <a:cs typeface="Arial" pitchFamily="34" charset="0"/>
              </a:rPr>
              <a:t>Med </a:t>
            </a:r>
            <a:r>
              <a:rPr lang="en-US" dirty="0" err="1" smtClean="0">
                <a:latin typeface="Arial" pitchFamily="34" charset="0"/>
                <a:cs typeface="Arial" pitchFamily="34" charset="0"/>
              </a:rPr>
              <a:t>en</a:t>
            </a:r>
            <a:r>
              <a:rPr lang="en-US" dirty="0" smtClean="0">
                <a:latin typeface="Arial" pitchFamily="34" charset="0"/>
                <a:cs typeface="Arial" pitchFamily="34" charset="0"/>
              </a:rPr>
              <a:t> </a:t>
            </a:r>
            <a:r>
              <a:rPr lang="en-US" dirty="0" err="1" smtClean="0">
                <a:latin typeface="Arial" pitchFamily="34" charset="0"/>
                <a:cs typeface="Arial" pitchFamily="34" charset="0"/>
              </a:rPr>
              <a:t>effektivitet</a:t>
            </a:r>
            <a:r>
              <a:rPr lang="en-US" dirty="0" smtClean="0">
                <a:latin typeface="Arial" pitchFamily="34" charset="0"/>
                <a:cs typeface="Arial" pitchFamily="34" charset="0"/>
              </a:rPr>
              <a:t> </a:t>
            </a:r>
            <a:r>
              <a:rPr lang="en-US" dirty="0" err="1" smtClean="0">
                <a:latin typeface="Arial" pitchFamily="34" charset="0"/>
                <a:cs typeface="Arial" pitchFamily="34" charset="0"/>
              </a:rPr>
              <a:t>på</a:t>
            </a:r>
            <a:r>
              <a:rPr lang="en-US" dirty="0" smtClean="0">
                <a:latin typeface="Arial" pitchFamily="34" charset="0"/>
                <a:cs typeface="Arial" pitchFamily="34" charset="0"/>
              </a:rPr>
              <a:t> </a:t>
            </a:r>
            <a:r>
              <a:rPr lang="en-US" dirty="0" err="1" smtClean="0">
                <a:latin typeface="Arial" pitchFamily="34" charset="0"/>
                <a:cs typeface="Arial" pitchFamily="34" charset="0"/>
              </a:rPr>
              <a:t>minst</a:t>
            </a:r>
            <a:r>
              <a:rPr lang="en-US" dirty="0" smtClean="0">
                <a:latin typeface="Arial" pitchFamily="34" charset="0"/>
                <a:cs typeface="Arial" pitchFamily="34" charset="0"/>
              </a:rPr>
              <a:t> 50% </a:t>
            </a:r>
            <a:r>
              <a:rPr lang="en-US" dirty="0" err="1" smtClean="0">
                <a:latin typeface="Arial" pitchFamily="34" charset="0"/>
                <a:cs typeface="Arial" pitchFamily="34" charset="0"/>
              </a:rPr>
              <a:t>av</a:t>
            </a:r>
            <a:r>
              <a:rPr lang="en-US" dirty="0" smtClean="0">
                <a:latin typeface="Arial" pitchFamily="34" charset="0"/>
                <a:cs typeface="Arial" pitchFamily="34" charset="0"/>
              </a:rPr>
              <a:t> </a:t>
            </a:r>
            <a:r>
              <a:rPr lang="en-US" dirty="0" err="1" smtClean="0">
                <a:latin typeface="Arial" pitchFamily="34" charset="0"/>
                <a:cs typeface="Arial" pitchFamily="34" charset="0"/>
              </a:rPr>
              <a:t>kvävet</a:t>
            </a:r>
            <a:r>
              <a:rPr lang="en-US" dirty="0" smtClean="0">
                <a:latin typeface="Arial" pitchFamily="34" charset="0"/>
                <a:cs typeface="Arial" pitchFamily="34" charset="0"/>
              </a:rPr>
              <a:t> </a:t>
            </a:r>
            <a:r>
              <a:rPr lang="en-US" dirty="0" err="1" smtClean="0">
                <a:latin typeface="Arial" pitchFamily="34" charset="0"/>
                <a:cs typeface="Arial" pitchFamily="34" charset="0"/>
              </a:rPr>
              <a:t>i</a:t>
            </a:r>
            <a:r>
              <a:rPr lang="en-US" dirty="0" smtClean="0">
                <a:latin typeface="Arial" pitchFamily="34" charset="0"/>
                <a:cs typeface="Arial" pitchFamily="34" charset="0"/>
              </a:rPr>
              <a:t> </a:t>
            </a:r>
            <a:r>
              <a:rPr lang="en-US" dirty="0" err="1" smtClean="0">
                <a:latin typeface="Arial" pitchFamily="34" charset="0"/>
                <a:cs typeface="Arial" pitchFamily="34" charset="0"/>
              </a:rPr>
              <a:t>flytgödseln</a:t>
            </a:r>
            <a:r>
              <a:rPr lang="en-US" dirty="0" smtClean="0">
                <a:latin typeface="Arial" pitchFamily="34" charset="0"/>
                <a:cs typeface="Arial" pitchFamily="34" charset="0"/>
              </a:rPr>
              <a:t> </a:t>
            </a:r>
            <a:r>
              <a:rPr lang="en-US" dirty="0" err="1" smtClean="0">
                <a:latin typeface="Arial" pitchFamily="34" charset="0"/>
                <a:cs typeface="Arial" pitchFamily="34" charset="0"/>
              </a:rPr>
              <a:t>borde</a:t>
            </a:r>
            <a:r>
              <a:rPr lang="en-US" dirty="0" smtClean="0">
                <a:latin typeface="Arial" pitchFamily="34" charset="0"/>
                <a:cs typeface="Arial" pitchFamily="34" charset="0"/>
              </a:rPr>
              <a:t> </a:t>
            </a:r>
            <a:r>
              <a:rPr lang="en-US" dirty="0" err="1" smtClean="0">
                <a:latin typeface="Arial" pitchFamily="34" charset="0"/>
                <a:cs typeface="Arial" pitchFamily="34" charset="0"/>
              </a:rPr>
              <a:t>skillnaden</a:t>
            </a:r>
            <a:r>
              <a:rPr lang="en-US" dirty="0" smtClean="0">
                <a:latin typeface="Arial" pitchFamily="34" charset="0"/>
                <a:cs typeface="Arial" pitchFamily="34" charset="0"/>
              </a:rPr>
              <a:t> </a:t>
            </a:r>
            <a:r>
              <a:rPr lang="en-US" dirty="0" err="1" smtClean="0">
                <a:latin typeface="Arial" pitchFamily="34" charset="0"/>
                <a:cs typeface="Arial" pitchFamily="34" charset="0"/>
              </a:rPr>
              <a:t>varit</a:t>
            </a:r>
            <a:r>
              <a:rPr lang="en-US" dirty="0" smtClean="0">
                <a:latin typeface="Arial" pitchFamily="34" charset="0"/>
                <a:cs typeface="Arial" pitchFamily="34" charset="0"/>
              </a:rPr>
              <a:t> </a:t>
            </a:r>
            <a:r>
              <a:rPr lang="en-US" b="1" dirty="0" smtClean="0">
                <a:solidFill>
                  <a:srgbClr val="0000FF"/>
                </a:solidFill>
                <a:latin typeface="Arial" pitchFamily="34" charset="0"/>
                <a:cs typeface="Arial" pitchFamily="34" charset="0"/>
              </a:rPr>
              <a:t> 20 </a:t>
            </a:r>
            <a:r>
              <a:rPr lang="en-US" b="1" dirty="0" err="1" smtClean="0">
                <a:solidFill>
                  <a:srgbClr val="0000FF"/>
                </a:solidFill>
                <a:latin typeface="Arial" pitchFamily="34" charset="0"/>
                <a:cs typeface="Arial" pitchFamily="34" charset="0"/>
              </a:rPr>
              <a:t>eller</a:t>
            </a:r>
            <a:r>
              <a:rPr lang="en-US" b="1" dirty="0" smtClean="0">
                <a:solidFill>
                  <a:srgbClr val="0000FF"/>
                </a:solidFill>
                <a:latin typeface="Arial" pitchFamily="34" charset="0"/>
                <a:cs typeface="Arial" pitchFamily="34" charset="0"/>
              </a:rPr>
              <a:t> 40 kg N ha</a:t>
            </a:r>
            <a:r>
              <a:rPr lang="en-US" b="1" baseline="30000" dirty="0" smtClean="0">
                <a:solidFill>
                  <a:srgbClr val="0000FF"/>
                </a:solidFill>
                <a:latin typeface="Arial" pitchFamily="34" charset="0"/>
                <a:cs typeface="Arial" pitchFamily="34" charset="0"/>
              </a:rPr>
              <a:t>-1</a:t>
            </a:r>
            <a:r>
              <a:rPr lang="en-US" b="1" dirty="0" smtClean="0">
                <a:solidFill>
                  <a:srgbClr val="0000FF"/>
                </a:solidFill>
                <a:latin typeface="Arial" pitchFamily="34" charset="0"/>
                <a:cs typeface="Arial" pitchFamily="34" charset="0"/>
              </a:rPr>
              <a:t> </a:t>
            </a:r>
          </a:p>
          <a:p>
            <a:pPr marL="285750" indent="-285750" algn="just">
              <a:spcBef>
                <a:spcPts val="1200"/>
              </a:spcBef>
              <a:buFont typeface="Arial" pitchFamily="34" charset="0"/>
              <a:buChar char="•"/>
            </a:pPr>
            <a:r>
              <a:rPr lang="en-US" dirty="0" err="1" smtClean="0">
                <a:latin typeface="Arial" pitchFamily="34" charset="0"/>
                <a:cs typeface="Arial" pitchFamily="34" charset="0"/>
              </a:rPr>
              <a:t>Alltså</a:t>
            </a:r>
            <a:r>
              <a:rPr lang="en-US" dirty="0" smtClean="0">
                <a:latin typeface="Arial" pitchFamily="34" charset="0"/>
                <a:cs typeface="Arial" pitchFamily="34" charset="0"/>
              </a:rPr>
              <a:t>, </a:t>
            </a:r>
            <a:r>
              <a:rPr lang="en-US" dirty="0" err="1" smtClean="0">
                <a:latin typeface="Arial" pitchFamily="34" charset="0"/>
                <a:cs typeface="Arial" pitchFamily="34" charset="0"/>
              </a:rPr>
              <a:t>endast</a:t>
            </a:r>
            <a:r>
              <a:rPr lang="en-US" dirty="0" smtClean="0">
                <a:latin typeface="Arial" pitchFamily="34" charset="0"/>
                <a:cs typeface="Arial" pitchFamily="34" charset="0"/>
              </a:rPr>
              <a:t>  </a:t>
            </a:r>
            <a:r>
              <a:rPr lang="en-US" b="1" dirty="0" smtClean="0">
                <a:solidFill>
                  <a:srgbClr val="1730ED"/>
                </a:solidFill>
                <a:latin typeface="Arial" pitchFamily="34" charset="0"/>
                <a:cs typeface="Arial" pitchFamily="34" charset="0"/>
              </a:rPr>
              <a:t>25% </a:t>
            </a:r>
            <a:r>
              <a:rPr lang="en-US" b="1" dirty="0" err="1" smtClean="0">
                <a:solidFill>
                  <a:srgbClr val="1730ED"/>
                </a:solidFill>
                <a:latin typeface="Arial" pitchFamily="34" charset="0"/>
                <a:cs typeface="Arial" pitchFamily="34" charset="0"/>
              </a:rPr>
              <a:t>effektivitet</a:t>
            </a:r>
            <a:r>
              <a:rPr lang="en-US" b="1" dirty="0" smtClean="0">
                <a:solidFill>
                  <a:srgbClr val="1730ED"/>
                </a:solidFill>
                <a:latin typeface="Arial" pitchFamily="34" charset="0"/>
                <a:cs typeface="Arial" pitchFamily="34" charset="0"/>
              </a:rPr>
              <a:t>, </a:t>
            </a:r>
            <a:r>
              <a:rPr lang="en-US" b="1" dirty="0" err="1" smtClean="0">
                <a:solidFill>
                  <a:srgbClr val="1730ED"/>
                </a:solidFill>
                <a:latin typeface="Arial" pitchFamily="34" charset="0"/>
                <a:cs typeface="Arial" pitchFamily="34" charset="0"/>
              </a:rPr>
              <a:t>dvs</a:t>
            </a:r>
            <a:r>
              <a:rPr lang="en-US" b="1" dirty="0" smtClean="0">
                <a:solidFill>
                  <a:srgbClr val="1730ED"/>
                </a:solidFill>
                <a:latin typeface="Arial" pitchFamily="34" charset="0"/>
                <a:cs typeface="Arial" pitchFamily="34" charset="0"/>
              </a:rPr>
              <a:t>. 1 kg N m</a:t>
            </a:r>
            <a:r>
              <a:rPr lang="en-US" b="1" baseline="30000" dirty="0" smtClean="0">
                <a:solidFill>
                  <a:srgbClr val="1730ED"/>
                </a:solidFill>
                <a:latin typeface="Arial" pitchFamily="34" charset="0"/>
                <a:cs typeface="Arial" pitchFamily="34" charset="0"/>
              </a:rPr>
              <a:t>-3 </a:t>
            </a:r>
          </a:p>
          <a:p>
            <a:pPr marL="285750" indent="-285750" algn="just">
              <a:spcBef>
                <a:spcPts val="1200"/>
              </a:spcBef>
              <a:buFont typeface="Arial" pitchFamily="34" charset="0"/>
              <a:buChar char="•"/>
            </a:pPr>
            <a:r>
              <a:rPr lang="en-US" dirty="0" err="1" smtClean="0">
                <a:latin typeface="Arial" pitchFamily="34" charset="0"/>
                <a:cs typeface="Arial" pitchFamily="34" charset="0"/>
              </a:rPr>
              <a:t>Marginaleffekten</a:t>
            </a:r>
            <a:r>
              <a:rPr lang="en-US" dirty="0" smtClean="0">
                <a:latin typeface="Arial" pitchFamily="34" charset="0"/>
                <a:cs typeface="Arial" pitchFamily="34" charset="0"/>
              </a:rPr>
              <a:t> </a:t>
            </a:r>
            <a:r>
              <a:rPr lang="en-US" dirty="0" err="1" smtClean="0">
                <a:latin typeface="Arial" pitchFamily="34" charset="0"/>
                <a:cs typeface="Arial" pitchFamily="34" charset="0"/>
              </a:rPr>
              <a:t>för</a:t>
            </a:r>
            <a:r>
              <a:rPr lang="en-US" dirty="0" smtClean="0">
                <a:latin typeface="Arial" pitchFamily="34" charset="0"/>
                <a:cs typeface="Arial" pitchFamily="34" charset="0"/>
              </a:rPr>
              <a:t> </a:t>
            </a:r>
            <a:r>
              <a:rPr lang="en-US" dirty="0" err="1" smtClean="0">
                <a:latin typeface="Arial" pitchFamily="34" charset="0"/>
                <a:cs typeface="Arial" pitchFamily="34" charset="0"/>
              </a:rPr>
              <a:t>låg</a:t>
            </a:r>
            <a:r>
              <a:rPr lang="en-US" dirty="0" smtClean="0">
                <a:latin typeface="Arial" pitchFamily="34" charset="0"/>
                <a:cs typeface="Arial" pitchFamily="34" charset="0"/>
              </a:rPr>
              <a:t>  </a:t>
            </a:r>
            <a:r>
              <a:rPr lang="en-US" dirty="0" smtClean="0">
                <a:latin typeface="Arial" pitchFamily="34" charset="0"/>
                <a:cs typeface="Arial" pitchFamily="34" charset="0"/>
                <a:sym typeface="Wingdings" panose="05000000000000000000" pitchFamily="2" charset="2"/>
              </a:rPr>
              <a:t>  </a:t>
            </a:r>
            <a:r>
              <a:rPr lang="en-US" dirty="0" err="1" smtClean="0">
                <a:latin typeface="Arial" pitchFamily="34" charset="0"/>
                <a:cs typeface="Arial" pitchFamily="34" charset="0"/>
                <a:sym typeface="Wingdings" panose="05000000000000000000" pitchFamily="2" charset="2"/>
              </a:rPr>
              <a:t>dyr</a:t>
            </a:r>
            <a:r>
              <a:rPr lang="en-US" dirty="0" smtClean="0">
                <a:latin typeface="Arial" pitchFamily="34" charset="0"/>
                <a:cs typeface="Arial" pitchFamily="34" charset="0"/>
                <a:sym typeface="Wingdings" panose="05000000000000000000" pitchFamily="2" charset="2"/>
              </a:rPr>
              <a:t> extra N-</a:t>
            </a:r>
            <a:r>
              <a:rPr lang="en-US" dirty="0" err="1" smtClean="0">
                <a:latin typeface="Arial" pitchFamily="34" charset="0"/>
                <a:cs typeface="Arial" pitchFamily="34" charset="0"/>
                <a:sym typeface="Wingdings" panose="05000000000000000000" pitchFamily="2" charset="2"/>
              </a:rPr>
              <a:t>skörd</a:t>
            </a:r>
            <a:endParaRPr lang="en-US" dirty="0" smtClean="0">
              <a:latin typeface="Arial" pitchFamily="34" charset="0"/>
              <a:cs typeface="Arial" pitchFamily="34" charset="0"/>
              <a:sym typeface="Wingdings" panose="05000000000000000000" pitchFamily="2" charset="2"/>
            </a:endParaRPr>
          </a:p>
        </p:txBody>
      </p:sp>
      <p:sp>
        <p:nvSpPr>
          <p:cNvPr id="4" name="Rechthoek 3"/>
          <p:cNvSpPr/>
          <p:nvPr/>
        </p:nvSpPr>
        <p:spPr>
          <a:xfrm>
            <a:off x="244763" y="365086"/>
            <a:ext cx="7292109" cy="1200329"/>
          </a:xfrm>
          <a:prstGeom prst="rect">
            <a:avLst/>
          </a:prstGeom>
        </p:spPr>
        <p:txBody>
          <a:bodyPr wrap="square">
            <a:spAutoFit/>
          </a:bodyPr>
          <a:lstStyle/>
          <a:p>
            <a:r>
              <a:rPr lang="en-US" sz="2400" b="1" dirty="0" err="1">
                <a:latin typeface="Arial" pitchFamily="34" charset="0"/>
                <a:cs typeface="Arial" pitchFamily="34" charset="0"/>
              </a:rPr>
              <a:t>Kväveskördar</a:t>
            </a:r>
            <a:r>
              <a:rPr lang="en-US" sz="2400" b="1" dirty="0">
                <a:latin typeface="Arial" pitchFamily="34" charset="0"/>
                <a:cs typeface="Arial" pitchFamily="34" charset="0"/>
              </a:rPr>
              <a:t> </a:t>
            </a:r>
            <a:r>
              <a:rPr lang="en-US" sz="2400" b="1" dirty="0" err="1">
                <a:latin typeface="Arial" pitchFamily="34" charset="0"/>
                <a:cs typeface="Arial" pitchFamily="34" charset="0"/>
              </a:rPr>
              <a:t>från</a:t>
            </a:r>
            <a:r>
              <a:rPr lang="en-US" sz="2400" b="1" dirty="0">
                <a:latin typeface="Arial" pitchFamily="34" charset="0"/>
                <a:cs typeface="Arial" pitchFamily="34" charset="0"/>
              </a:rPr>
              <a:t> </a:t>
            </a:r>
            <a:r>
              <a:rPr lang="en-US" sz="2400" b="1" dirty="0" err="1">
                <a:latin typeface="Arial" pitchFamily="34" charset="0"/>
                <a:cs typeface="Arial" pitchFamily="34" charset="0"/>
              </a:rPr>
              <a:t>vall</a:t>
            </a:r>
            <a:r>
              <a:rPr lang="en-US" sz="2400" b="1" dirty="0">
                <a:latin typeface="Arial" pitchFamily="34" charset="0"/>
                <a:cs typeface="Arial" pitchFamily="34" charset="0"/>
              </a:rPr>
              <a:t> med </a:t>
            </a:r>
            <a:r>
              <a:rPr lang="en-US" sz="2400" b="1" dirty="0" err="1">
                <a:latin typeface="Arial" pitchFamily="34" charset="0"/>
                <a:cs typeface="Arial" pitchFamily="34" charset="0"/>
              </a:rPr>
              <a:t>eller</a:t>
            </a:r>
            <a:r>
              <a:rPr lang="en-US" sz="2400" b="1" dirty="0">
                <a:latin typeface="Arial" pitchFamily="34" charset="0"/>
                <a:cs typeface="Arial" pitchFamily="34" charset="0"/>
              </a:rPr>
              <a:t> </a:t>
            </a:r>
            <a:r>
              <a:rPr lang="en-US" sz="2400" b="1" dirty="0" err="1">
                <a:latin typeface="Arial" pitchFamily="34" charset="0"/>
                <a:cs typeface="Arial" pitchFamily="34" charset="0"/>
              </a:rPr>
              <a:t>utan</a:t>
            </a:r>
            <a:r>
              <a:rPr lang="en-US" sz="2400" b="1" dirty="0">
                <a:latin typeface="Arial" pitchFamily="34" charset="0"/>
                <a:cs typeface="Arial" pitchFamily="34" charset="0"/>
              </a:rPr>
              <a:t> </a:t>
            </a:r>
            <a:r>
              <a:rPr lang="en-US" sz="2400" b="1" dirty="0" err="1">
                <a:latin typeface="Arial" pitchFamily="34" charset="0"/>
                <a:cs typeface="Arial" pitchFamily="34" charset="0"/>
              </a:rPr>
              <a:t>spridning</a:t>
            </a:r>
            <a:r>
              <a:rPr lang="en-US" sz="2400" b="1" dirty="0">
                <a:latin typeface="Arial" pitchFamily="34" charset="0"/>
                <a:cs typeface="Arial" pitchFamily="34" charset="0"/>
              </a:rPr>
              <a:t> </a:t>
            </a:r>
            <a:r>
              <a:rPr lang="en-US" sz="2400" b="1" dirty="0" err="1">
                <a:latin typeface="Arial" pitchFamily="34" charset="0"/>
                <a:cs typeface="Arial" pitchFamily="34" charset="0"/>
              </a:rPr>
              <a:t>av</a:t>
            </a:r>
            <a:r>
              <a:rPr lang="en-US" sz="2400" b="1" dirty="0">
                <a:latin typeface="Arial" pitchFamily="34" charset="0"/>
                <a:cs typeface="Arial" pitchFamily="34" charset="0"/>
              </a:rPr>
              <a:t> </a:t>
            </a:r>
            <a:r>
              <a:rPr lang="en-US" sz="2400" b="1" dirty="0" err="1">
                <a:latin typeface="Arial" pitchFamily="34" charset="0"/>
                <a:cs typeface="Arial" pitchFamily="34" charset="0"/>
              </a:rPr>
              <a:t>flytgödsel</a:t>
            </a:r>
            <a:r>
              <a:rPr lang="en-US" sz="2400" b="1" dirty="0">
                <a:latin typeface="Arial" pitchFamily="34" charset="0"/>
                <a:cs typeface="Arial" pitchFamily="34" charset="0"/>
              </a:rPr>
              <a:t> </a:t>
            </a:r>
            <a:r>
              <a:rPr lang="en-US" sz="2400" b="1" dirty="0" err="1">
                <a:latin typeface="Arial" pitchFamily="34" charset="0"/>
                <a:cs typeface="Arial" pitchFamily="34" charset="0"/>
              </a:rPr>
              <a:t>på</a:t>
            </a:r>
            <a:r>
              <a:rPr lang="en-US" sz="2400" b="1" dirty="0">
                <a:latin typeface="Arial" pitchFamily="34" charset="0"/>
                <a:cs typeface="Arial" pitchFamily="34" charset="0"/>
              </a:rPr>
              <a:t> </a:t>
            </a:r>
            <a:r>
              <a:rPr lang="en-US" sz="2400" b="1" dirty="0" err="1">
                <a:latin typeface="Arial" pitchFamily="34" charset="0"/>
                <a:cs typeface="Arial" pitchFamily="34" charset="0"/>
              </a:rPr>
              <a:t>hösten</a:t>
            </a:r>
            <a:r>
              <a:rPr lang="en-US" sz="2400" b="1" dirty="0">
                <a:latin typeface="Arial" pitchFamily="34" charset="0"/>
                <a:cs typeface="Arial" pitchFamily="34" charset="0"/>
              </a:rPr>
              <a:t> </a:t>
            </a:r>
            <a:r>
              <a:rPr lang="en-US" sz="2400" b="1" dirty="0" err="1">
                <a:latin typeface="Arial" pitchFamily="34" charset="0"/>
                <a:cs typeface="Arial" pitchFamily="34" charset="0"/>
              </a:rPr>
              <a:t>på</a:t>
            </a:r>
            <a:r>
              <a:rPr lang="en-US" sz="2400" b="1" dirty="0">
                <a:latin typeface="Arial" pitchFamily="34" charset="0"/>
                <a:cs typeface="Arial" pitchFamily="34" charset="0"/>
              </a:rPr>
              <a:t> </a:t>
            </a:r>
            <a:r>
              <a:rPr lang="en-US" sz="2400" b="1" dirty="0" err="1">
                <a:latin typeface="Arial" pitchFamily="34" charset="0"/>
                <a:cs typeface="Arial" pitchFamily="34" charset="0"/>
              </a:rPr>
              <a:t>nordtyska</a:t>
            </a:r>
            <a:r>
              <a:rPr lang="en-US" sz="2400" b="1" dirty="0">
                <a:latin typeface="Arial" pitchFamily="34" charset="0"/>
                <a:cs typeface="Arial" pitchFamily="34" charset="0"/>
              </a:rPr>
              <a:t> </a:t>
            </a:r>
            <a:r>
              <a:rPr lang="en-US" sz="2400" b="1" dirty="0" err="1">
                <a:latin typeface="Arial" pitchFamily="34" charset="0"/>
                <a:cs typeface="Arial" pitchFamily="34" charset="0"/>
              </a:rPr>
              <a:t>sandjordar</a:t>
            </a:r>
            <a:r>
              <a:rPr lang="en-US" sz="2400" b="1" dirty="0">
                <a:latin typeface="Arial" pitchFamily="34" charset="0"/>
                <a:cs typeface="Arial" pitchFamily="34" charset="0"/>
              </a:rPr>
              <a:t> (</a:t>
            </a:r>
            <a:r>
              <a:rPr lang="en-US" sz="2400" b="1" dirty="0" err="1">
                <a:latin typeface="Arial" pitchFamily="34" charset="0"/>
                <a:cs typeface="Arial" pitchFamily="34" charset="0"/>
              </a:rPr>
              <a:t>medeltal</a:t>
            </a:r>
            <a:r>
              <a:rPr lang="en-US" sz="2400" b="1" dirty="0">
                <a:latin typeface="Arial" pitchFamily="34" charset="0"/>
                <a:cs typeface="Arial" pitchFamily="34" charset="0"/>
              </a:rPr>
              <a:t> 2004–2006)</a:t>
            </a:r>
          </a:p>
        </p:txBody>
      </p:sp>
    </p:spTree>
    <p:extLst>
      <p:ext uri="{BB962C8B-B14F-4D97-AF65-F5344CB8AC3E}">
        <p14:creationId xmlns:p14="http://schemas.microsoft.com/office/powerpoint/2010/main" val="3261798138"/>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95792" y="333427"/>
            <a:ext cx="7675418" cy="830997"/>
          </a:xfrm>
          <a:prstGeom prst="rect">
            <a:avLst/>
          </a:prstGeom>
        </p:spPr>
        <p:txBody>
          <a:bodyPr wrap="square">
            <a:spAutoFit/>
          </a:bodyPr>
          <a:lstStyle/>
          <a:p>
            <a:pPr marL="285750" indent="-285750">
              <a:spcBef>
                <a:spcPts val="1200"/>
              </a:spcBef>
              <a:buFont typeface="Wingdings"/>
              <a:buChar char="à"/>
            </a:pPr>
            <a:r>
              <a:rPr lang="de-DE" sz="2400" b="1" dirty="0" err="1" smtClean="0">
                <a:latin typeface="Arial" pitchFamily="34" charset="0"/>
                <a:cs typeface="Arial" pitchFamily="34" charset="0"/>
                <a:sym typeface="Wingdings" pitchFamily="2" charset="2"/>
              </a:rPr>
              <a:t>Flytgödelgiva</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före</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läckande</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period</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ger</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stora</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förluster</a:t>
            </a:r>
            <a:r>
              <a:rPr lang="de-DE" sz="2400" b="1" dirty="0">
                <a:latin typeface="Arial" pitchFamily="34" charset="0"/>
                <a:cs typeface="Arial" pitchFamily="34" charset="0"/>
                <a:sym typeface="Wingdings" pitchFamily="2" charset="2"/>
              </a:rPr>
              <a:t> </a:t>
            </a:r>
            <a:r>
              <a:rPr lang="de-DE" sz="2400" b="1" dirty="0" smtClean="0">
                <a:latin typeface="Arial" pitchFamily="34" charset="0"/>
                <a:cs typeface="Arial" pitchFamily="34" charset="0"/>
                <a:sym typeface="Wingdings" pitchFamily="2" charset="2"/>
              </a:rPr>
              <a:t>och </a:t>
            </a:r>
            <a:r>
              <a:rPr lang="de-DE" sz="2400" b="1" dirty="0" err="1" smtClean="0">
                <a:latin typeface="Arial" pitchFamily="34" charset="0"/>
                <a:cs typeface="Arial" pitchFamily="34" charset="0"/>
                <a:sym typeface="Wingdings" pitchFamily="2" charset="2"/>
              </a:rPr>
              <a:t>liten</a:t>
            </a:r>
            <a:r>
              <a:rPr lang="de-DE" sz="2400" b="1" dirty="0" smtClean="0">
                <a:latin typeface="Arial" pitchFamily="34" charset="0"/>
                <a:cs typeface="Arial" pitchFamily="34" charset="0"/>
                <a:sym typeface="Wingdings" pitchFamily="2" charset="2"/>
              </a:rPr>
              <a:t> </a:t>
            </a:r>
            <a:r>
              <a:rPr lang="de-DE" sz="2400" b="1" dirty="0" smtClean="0">
                <a:solidFill>
                  <a:srgbClr val="FF0000"/>
                </a:solidFill>
                <a:latin typeface="Arial" pitchFamily="34" charset="0"/>
                <a:cs typeface="Arial" pitchFamily="34" charset="0"/>
                <a:sym typeface="Wingdings" pitchFamily="2" charset="2"/>
              </a:rPr>
              <a:t>N</a:t>
            </a:r>
            <a:r>
              <a:rPr lang="de-DE" sz="2400" b="1" dirty="0" smtClean="0">
                <a:latin typeface="Arial" pitchFamily="34" charset="0"/>
                <a:cs typeface="Arial" pitchFamily="34" charset="0"/>
                <a:sym typeface="Wingdings" pitchFamily="2" charset="2"/>
              </a:rPr>
              <a:t>-</a:t>
            </a:r>
            <a:r>
              <a:rPr lang="de-DE" sz="2400" b="1" dirty="0" err="1" smtClean="0">
                <a:latin typeface="Arial" pitchFamily="34" charset="0"/>
                <a:cs typeface="Arial" pitchFamily="34" charset="0"/>
                <a:sym typeface="Wingdings" pitchFamily="2" charset="2"/>
              </a:rPr>
              <a:t>tillgänglighet</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för</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växterna</a:t>
            </a:r>
            <a:endParaRPr lang="en-US" sz="2400" b="1" dirty="0" smtClean="0">
              <a:latin typeface="Arial" pitchFamily="34" charset="0"/>
              <a:cs typeface="Arial" pitchFamily="34" charset="0"/>
              <a:sym typeface="Wingdings" pitchFamily="2" charset="2"/>
            </a:endParaRPr>
          </a:p>
        </p:txBody>
      </p:sp>
      <p:grpSp>
        <p:nvGrpSpPr>
          <p:cNvPr id="3" name="Gruppieren 2"/>
          <p:cNvGrpSpPr/>
          <p:nvPr/>
        </p:nvGrpSpPr>
        <p:grpSpPr>
          <a:xfrm>
            <a:off x="1678677" y="1393242"/>
            <a:ext cx="5750724" cy="5208730"/>
            <a:chOff x="1835696" y="1052735"/>
            <a:chExt cx="5750724" cy="520873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35696" y="1052735"/>
              <a:ext cx="4968552" cy="4900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4406236" y="5953688"/>
              <a:ext cx="3180184" cy="307777"/>
            </a:xfrm>
            <a:prstGeom prst="rect">
              <a:avLst/>
            </a:prstGeom>
            <a:noFill/>
          </p:spPr>
          <p:txBody>
            <a:bodyPr wrap="square" rtlCol="0">
              <a:spAutoFit/>
            </a:bodyPr>
            <a:lstStyle/>
            <a:p>
              <a:r>
                <a:rPr lang="de-DE" sz="1400" b="1" dirty="0" smtClean="0"/>
                <a:t>(</a:t>
              </a:r>
              <a:r>
                <a:rPr lang="de-DE" sz="1400" b="1" dirty="0" err="1" smtClean="0"/>
                <a:t>Kolenbrander</a:t>
              </a:r>
              <a:r>
                <a:rPr lang="de-DE" sz="1400" b="1" dirty="0" smtClean="0"/>
                <a:t> </a:t>
              </a:r>
              <a:r>
                <a:rPr lang="de-DE" sz="1400" b="1" i="1" dirty="0" smtClean="0"/>
                <a:t>et al</a:t>
              </a:r>
              <a:r>
                <a:rPr lang="de-DE" sz="1400" b="1" dirty="0" smtClean="0"/>
                <a:t>., 1981)</a:t>
              </a:r>
              <a:endParaRPr lang="de-DE" sz="1400" b="1" dirty="0"/>
            </a:p>
          </p:txBody>
        </p:sp>
      </p:grpSp>
    </p:spTree>
    <p:extLst>
      <p:ext uri="{BB962C8B-B14F-4D97-AF65-F5344CB8AC3E}">
        <p14:creationId xmlns:p14="http://schemas.microsoft.com/office/powerpoint/2010/main" val="3035616654"/>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32016" y="374510"/>
            <a:ext cx="7638473" cy="830997"/>
          </a:xfrm>
          <a:prstGeom prst="rect">
            <a:avLst/>
          </a:prstGeom>
        </p:spPr>
        <p:txBody>
          <a:bodyPr wrap="square">
            <a:spAutoFit/>
          </a:bodyPr>
          <a:lstStyle/>
          <a:p>
            <a:pPr marL="285750" indent="-285750">
              <a:spcBef>
                <a:spcPts val="1200"/>
              </a:spcBef>
              <a:buFont typeface="Wingdings"/>
              <a:buChar char="à"/>
            </a:pPr>
            <a:r>
              <a:rPr lang="de-DE" sz="2400" b="1" dirty="0" err="1">
                <a:latin typeface="Arial" pitchFamily="34" charset="0"/>
                <a:cs typeface="Arial" pitchFamily="34" charset="0"/>
                <a:sym typeface="Wingdings" pitchFamily="2" charset="2"/>
              </a:rPr>
              <a:t>Flytgödelgiva</a:t>
            </a:r>
            <a:r>
              <a:rPr lang="de-DE" sz="2400" b="1" dirty="0">
                <a:latin typeface="Arial" pitchFamily="34" charset="0"/>
                <a:cs typeface="Arial" pitchFamily="34" charset="0"/>
                <a:sym typeface="Wingdings" pitchFamily="2" charset="2"/>
              </a:rPr>
              <a:t> </a:t>
            </a:r>
            <a:r>
              <a:rPr lang="de-DE" sz="2400" b="1" dirty="0" err="1">
                <a:latin typeface="Arial" pitchFamily="34" charset="0"/>
                <a:cs typeface="Arial" pitchFamily="34" charset="0"/>
                <a:sym typeface="Wingdings" pitchFamily="2" charset="2"/>
              </a:rPr>
              <a:t>före</a:t>
            </a:r>
            <a:r>
              <a:rPr lang="de-DE" sz="2400" b="1" dirty="0">
                <a:latin typeface="Arial" pitchFamily="34" charset="0"/>
                <a:cs typeface="Arial" pitchFamily="34" charset="0"/>
                <a:sym typeface="Wingdings" pitchFamily="2" charset="2"/>
              </a:rPr>
              <a:t> </a:t>
            </a:r>
            <a:r>
              <a:rPr lang="de-DE" sz="2400" b="1" dirty="0" err="1">
                <a:latin typeface="Arial" pitchFamily="34" charset="0"/>
                <a:cs typeface="Arial" pitchFamily="34" charset="0"/>
                <a:sym typeface="Wingdings" pitchFamily="2" charset="2"/>
              </a:rPr>
              <a:t>läckande</a:t>
            </a:r>
            <a:r>
              <a:rPr lang="de-DE" sz="2400" b="1" dirty="0">
                <a:latin typeface="Arial" pitchFamily="34" charset="0"/>
                <a:cs typeface="Arial" pitchFamily="34" charset="0"/>
                <a:sym typeface="Wingdings" pitchFamily="2" charset="2"/>
              </a:rPr>
              <a:t> </a:t>
            </a:r>
            <a:r>
              <a:rPr lang="de-DE" sz="2400" b="1" dirty="0" err="1">
                <a:latin typeface="Arial" pitchFamily="34" charset="0"/>
                <a:cs typeface="Arial" pitchFamily="34" charset="0"/>
                <a:sym typeface="Wingdings" pitchFamily="2" charset="2"/>
              </a:rPr>
              <a:t>period</a:t>
            </a:r>
            <a:r>
              <a:rPr lang="de-DE" sz="2400" b="1" dirty="0">
                <a:latin typeface="Arial" pitchFamily="34" charset="0"/>
                <a:cs typeface="Arial" pitchFamily="34" charset="0"/>
                <a:sym typeface="Wingdings" pitchFamily="2" charset="2"/>
              </a:rPr>
              <a:t> </a:t>
            </a:r>
            <a:r>
              <a:rPr lang="de-DE" sz="2400" b="1" dirty="0" err="1">
                <a:latin typeface="Arial" pitchFamily="34" charset="0"/>
                <a:cs typeface="Arial" pitchFamily="34" charset="0"/>
                <a:sym typeface="Wingdings" pitchFamily="2" charset="2"/>
              </a:rPr>
              <a:t>ger</a:t>
            </a:r>
            <a:r>
              <a:rPr lang="de-DE" sz="2400" b="1" dirty="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stora</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förluster</a:t>
            </a:r>
            <a:r>
              <a:rPr lang="de-DE" sz="2400" b="1" dirty="0">
                <a:latin typeface="Arial" pitchFamily="34" charset="0"/>
                <a:cs typeface="Arial" pitchFamily="34" charset="0"/>
                <a:sym typeface="Wingdings" pitchFamily="2" charset="2"/>
              </a:rPr>
              <a:t> </a:t>
            </a:r>
            <a:r>
              <a:rPr lang="de-DE" sz="2400" b="1" dirty="0" smtClean="0">
                <a:latin typeface="Arial" pitchFamily="34" charset="0"/>
                <a:cs typeface="Arial" pitchFamily="34" charset="0"/>
                <a:sym typeface="Wingdings" pitchFamily="2" charset="2"/>
              </a:rPr>
              <a:t>och </a:t>
            </a:r>
            <a:r>
              <a:rPr lang="de-DE" sz="2400" b="1" dirty="0" err="1">
                <a:latin typeface="Arial" pitchFamily="34" charset="0"/>
                <a:cs typeface="Arial" pitchFamily="34" charset="0"/>
                <a:sym typeface="Wingdings" pitchFamily="2" charset="2"/>
              </a:rPr>
              <a:t>liten</a:t>
            </a:r>
            <a:r>
              <a:rPr lang="de-DE" sz="2400" b="1" dirty="0">
                <a:latin typeface="Arial" pitchFamily="34" charset="0"/>
                <a:cs typeface="Arial" pitchFamily="34" charset="0"/>
                <a:sym typeface="Wingdings" pitchFamily="2" charset="2"/>
              </a:rPr>
              <a:t> </a:t>
            </a:r>
            <a:r>
              <a:rPr lang="de-DE" sz="2400" b="1" dirty="0">
                <a:solidFill>
                  <a:srgbClr val="FF0000"/>
                </a:solidFill>
                <a:latin typeface="Arial" pitchFamily="34" charset="0"/>
                <a:cs typeface="Arial" pitchFamily="34" charset="0"/>
                <a:sym typeface="Wingdings" pitchFamily="2" charset="2"/>
              </a:rPr>
              <a:t>N</a:t>
            </a:r>
            <a:r>
              <a:rPr lang="de-DE" sz="2400" b="1" dirty="0">
                <a:latin typeface="Arial" pitchFamily="34" charset="0"/>
                <a:cs typeface="Arial" pitchFamily="34" charset="0"/>
                <a:sym typeface="Wingdings" pitchFamily="2" charset="2"/>
              </a:rPr>
              <a:t>-</a:t>
            </a:r>
            <a:r>
              <a:rPr lang="de-DE" sz="2400" b="1" dirty="0" err="1">
                <a:latin typeface="Arial" pitchFamily="34" charset="0"/>
                <a:cs typeface="Arial" pitchFamily="34" charset="0"/>
                <a:sym typeface="Wingdings" pitchFamily="2" charset="2"/>
              </a:rPr>
              <a:t>tillgänglighet</a:t>
            </a:r>
            <a:r>
              <a:rPr lang="de-DE" sz="2400" b="1" dirty="0">
                <a:latin typeface="Arial" pitchFamily="34" charset="0"/>
                <a:cs typeface="Arial" pitchFamily="34" charset="0"/>
                <a:sym typeface="Wingdings" pitchFamily="2" charset="2"/>
              </a:rPr>
              <a:t> </a:t>
            </a:r>
            <a:r>
              <a:rPr lang="de-DE" sz="2400" b="1" dirty="0" err="1">
                <a:latin typeface="Arial" pitchFamily="34" charset="0"/>
                <a:cs typeface="Arial" pitchFamily="34" charset="0"/>
                <a:sym typeface="Wingdings" pitchFamily="2" charset="2"/>
              </a:rPr>
              <a:t>för</a:t>
            </a:r>
            <a:r>
              <a:rPr lang="de-DE" sz="2400" b="1" dirty="0">
                <a:latin typeface="Arial" pitchFamily="34" charset="0"/>
                <a:cs typeface="Arial" pitchFamily="34" charset="0"/>
                <a:sym typeface="Wingdings" pitchFamily="2" charset="2"/>
              </a:rPr>
              <a:t> </a:t>
            </a:r>
            <a:r>
              <a:rPr lang="de-DE" sz="2400" b="1" dirty="0" err="1">
                <a:latin typeface="Arial" pitchFamily="34" charset="0"/>
                <a:cs typeface="Arial" pitchFamily="34" charset="0"/>
                <a:sym typeface="Wingdings" pitchFamily="2" charset="2"/>
              </a:rPr>
              <a:t>växterna</a:t>
            </a:r>
            <a:endParaRPr lang="en-US" sz="2400" b="1" dirty="0">
              <a:latin typeface="Arial" pitchFamily="34" charset="0"/>
              <a:cs typeface="Arial" pitchFamily="34" charset="0"/>
              <a:sym typeface="Wingdings" pitchFamily="2" charset="2"/>
            </a:endParaRPr>
          </a:p>
        </p:txBody>
      </p:sp>
      <p:grpSp>
        <p:nvGrpSpPr>
          <p:cNvPr id="6" name="Gruppieren 5"/>
          <p:cNvGrpSpPr/>
          <p:nvPr/>
        </p:nvGrpSpPr>
        <p:grpSpPr>
          <a:xfrm>
            <a:off x="1587453" y="1482253"/>
            <a:ext cx="5506074" cy="4883711"/>
            <a:chOff x="1907704" y="1700807"/>
            <a:chExt cx="5976664" cy="5365527"/>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7704" y="1700807"/>
              <a:ext cx="5976664" cy="4805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012160" y="6491494"/>
              <a:ext cx="1771686" cy="574840"/>
            </a:xfrm>
            <a:prstGeom prst="rect">
              <a:avLst/>
            </a:prstGeom>
            <a:noFill/>
          </p:spPr>
          <p:txBody>
            <a:bodyPr wrap="square" rtlCol="0">
              <a:spAutoFit/>
            </a:bodyPr>
            <a:lstStyle/>
            <a:p>
              <a:r>
                <a:rPr lang="de-DE" sz="1400" b="1" dirty="0" smtClean="0"/>
                <a:t>(Smith </a:t>
              </a:r>
              <a:r>
                <a:rPr lang="de-DE" sz="1400" b="1" i="1" dirty="0" smtClean="0"/>
                <a:t>et al</a:t>
              </a:r>
              <a:r>
                <a:rPr lang="de-DE" sz="1400" b="1" dirty="0" smtClean="0"/>
                <a:t>.., 2002)</a:t>
              </a:r>
              <a:endParaRPr lang="de-DE" sz="1400" b="1" dirty="0"/>
            </a:p>
          </p:txBody>
        </p:sp>
      </p:grpSp>
      <p:sp>
        <p:nvSpPr>
          <p:cNvPr id="7" name="Rechteck 6"/>
          <p:cNvSpPr/>
          <p:nvPr/>
        </p:nvSpPr>
        <p:spPr>
          <a:xfrm>
            <a:off x="511784" y="6215906"/>
            <a:ext cx="9144000" cy="369332"/>
          </a:xfrm>
          <a:prstGeom prst="rect">
            <a:avLst/>
          </a:prstGeom>
        </p:spPr>
        <p:txBody>
          <a:bodyPr wrap="square">
            <a:spAutoFit/>
          </a:bodyPr>
          <a:lstStyle/>
          <a:p>
            <a:pPr marL="285750" indent="-285750">
              <a:spcBef>
                <a:spcPts val="1200"/>
              </a:spcBef>
              <a:buFont typeface="Wingdings"/>
              <a:buChar char="à"/>
            </a:pPr>
            <a:r>
              <a:rPr lang="de-DE" dirty="0" smtClean="0">
                <a:latin typeface="Arial" pitchFamily="34" charset="0"/>
                <a:cs typeface="Arial" pitchFamily="34" charset="0"/>
                <a:sym typeface="Wingdings" pitchFamily="2" charset="2"/>
              </a:rPr>
              <a:t>Kompensation </a:t>
            </a:r>
            <a:r>
              <a:rPr lang="de-DE" dirty="0" err="1" smtClean="0">
                <a:latin typeface="Arial" pitchFamily="34" charset="0"/>
                <a:cs typeface="Arial" pitchFamily="34" charset="0"/>
                <a:sym typeface="Wingdings" pitchFamily="2" charset="2"/>
              </a:rPr>
              <a:t>med</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mineralgödsel</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begränsad</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p.g.a</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litet</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kvävebehov</a:t>
            </a:r>
            <a:endParaRPr lang="en-US" dirty="0" smtClean="0">
              <a:latin typeface="Arial" pitchFamily="34" charset="0"/>
              <a:cs typeface="Arial" pitchFamily="34" charset="0"/>
              <a:sym typeface="Wingdings" pitchFamily="2" charset="2"/>
            </a:endParaRPr>
          </a:p>
        </p:txBody>
      </p:sp>
    </p:spTree>
    <p:extLst>
      <p:ext uri="{BB962C8B-B14F-4D97-AF65-F5344CB8AC3E}">
        <p14:creationId xmlns:p14="http://schemas.microsoft.com/office/powerpoint/2010/main" val="3625452846"/>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32272" y="571502"/>
            <a:ext cx="7346907" cy="830997"/>
          </a:xfrm>
          <a:prstGeom prst="rect">
            <a:avLst/>
          </a:prstGeom>
        </p:spPr>
        <p:txBody>
          <a:bodyPr wrap="square">
            <a:spAutoFit/>
          </a:bodyPr>
          <a:lstStyle/>
          <a:p>
            <a:pPr marL="285750" indent="-285750">
              <a:spcBef>
                <a:spcPts val="1200"/>
              </a:spcBef>
              <a:buFont typeface="Wingdings"/>
              <a:buChar char="à"/>
            </a:pPr>
            <a:r>
              <a:rPr lang="de-DE" sz="2400" b="1" dirty="0" err="1">
                <a:latin typeface="Arial" pitchFamily="34" charset="0"/>
                <a:cs typeface="Arial" pitchFamily="34" charset="0"/>
                <a:sym typeface="Wingdings" pitchFamily="2" charset="2"/>
              </a:rPr>
              <a:t>Flytgödelgiva</a:t>
            </a:r>
            <a:r>
              <a:rPr lang="de-DE" sz="2400" b="1" dirty="0">
                <a:latin typeface="Arial" pitchFamily="34" charset="0"/>
                <a:cs typeface="Arial" pitchFamily="34" charset="0"/>
                <a:sym typeface="Wingdings" pitchFamily="2" charset="2"/>
              </a:rPr>
              <a:t> </a:t>
            </a:r>
            <a:r>
              <a:rPr lang="de-DE" sz="2400" b="1" dirty="0" err="1">
                <a:latin typeface="Arial" pitchFamily="34" charset="0"/>
                <a:cs typeface="Arial" pitchFamily="34" charset="0"/>
                <a:sym typeface="Wingdings" pitchFamily="2" charset="2"/>
              </a:rPr>
              <a:t>före</a:t>
            </a:r>
            <a:r>
              <a:rPr lang="de-DE" sz="2400" b="1" dirty="0">
                <a:latin typeface="Arial" pitchFamily="34" charset="0"/>
                <a:cs typeface="Arial" pitchFamily="34" charset="0"/>
                <a:sym typeface="Wingdings" pitchFamily="2" charset="2"/>
              </a:rPr>
              <a:t> </a:t>
            </a:r>
            <a:r>
              <a:rPr lang="de-DE" sz="2400" b="1" dirty="0" err="1">
                <a:latin typeface="Arial" pitchFamily="34" charset="0"/>
                <a:cs typeface="Arial" pitchFamily="34" charset="0"/>
                <a:sym typeface="Wingdings" pitchFamily="2" charset="2"/>
              </a:rPr>
              <a:t>läckande</a:t>
            </a:r>
            <a:r>
              <a:rPr lang="de-DE" sz="2400" b="1" dirty="0">
                <a:latin typeface="Arial" pitchFamily="34" charset="0"/>
                <a:cs typeface="Arial" pitchFamily="34" charset="0"/>
                <a:sym typeface="Wingdings" pitchFamily="2" charset="2"/>
              </a:rPr>
              <a:t> </a:t>
            </a:r>
            <a:r>
              <a:rPr lang="de-DE" sz="2400" b="1" dirty="0" err="1">
                <a:latin typeface="Arial" pitchFamily="34" charset="0"/>
                <a:cs typeface="Arial" pitchFamily="34" charset="0"/>
                <a:sym typeface="Wingdings" pitchFamily="2" charset="2"/>
              </a:rPr>
              <a:t>period</a:t>
            </a:r>
            <a:r>
              <a:rPr lang="de-DE" sz="2400" b="1" dirty="0">
                <a:latin typeface="Arial" pitchFamily="34" charset="0"/>
                <a:cs typeface="Arial" pitchFamily="34" charset="0"/>
                <a:sym typeface="Wingdings" pitchFamily="2" charset="2"/>
              </a:rPr>
              <a:t> </a:t>
            </a:r>
            <a:r>
              <a:rPr lang="de-DE" sz="2400" b="1" dirty="0" err="1">
                <a:latin typeface="Arial" pitchFamily="34" charset="0"/>
                <a:cs typeface="Arial" pitchFamily="34" charset="0"/>
                <a:sym typeface="Wingdings" pitchFamily="2" charset="2"/>
              </a:rPr>
              <a:t>ger</a:t>
            </a:r>
            <a:r>
              <a:rPr lang="de-DE" sz="2400" b="1" dirty="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stora</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förluster</a:t>
            </a:r>
            <a:r>
              <a:rPr lang="de-DE" sz="2400" b="1" dirty="0" smtClean="0">
                <a:latin typeface="Arial" pitchFamily="34" charset="0"/>
                <a:cs typeface="Arial" pitchFamily="34" charset="0"/>
                <a:sym typeface="Wingdings" pitchFamily="2" charset="2"/>
              </a:rPr>
              <a:t> </a:t>
            </a:r>
            <a:r>
              <a:rPr lang="de-DE" sz="2400" b="1" dirty="0">
                <a:latin typeface="Arial" pitchFamily="34" charset="0"/>
                <a:cs typeface="Arial" pitchFamily="34" charset="0"/>
                <a:sym typeface="Wingdings" pitchFamily="2" charset="2"/>
              </a:rPr>
              <a:t>och </a:t>
            </a:r>
            <a:r>
              <a:rPr lang="de-DE" sz="2400" b="1" dirty="0" err="1">
                <a:latin typeface="Arial" pitchFamily="34" charset="0"/>
                <a:cs typeface="Arial" pitchFamily="34" charset="0"/>
                <a:sym typeface="Wingdings" pitchFamily="2" charset="2"/>
              </a:rPr>
              <a:t>liten</a:t>
            </a:r>
            <a:r>
              <a:rPr lang="de-DE" sz="2400" b="1" dirty="0">
                <a:latin typeface="Arial" pitchFamily="34" charset="0"/>
                <a:cs typeface="Arial" pitchFamily="34" charset="0"/>
                <a:sym typeface="Wingdings" pitchFamily="2" charset="2"/>
              </a:rPr>
              <a:t> </a:t>
            </a:r>
            <a:r>
              <a:rPr lang="de-DE" sz="2400" b="1" dirty="0">
                <a:solidFill>
                  <a:srgbClr val="FF0000"/>
                </a:solidFill>
                <a:latin typeface="Arial" pitchFamily="34" charset="0"/>
                <a:cs typeface="Arial" pitchFamily="34" charset="0"/>
                <a:sym typeface="Wingdings" pitchFamily="2" charset="2"/>
              </a:rPr>
              <a:t>N</a:t>
            </a:r>
            <a:r>
              <a:rPr lang="de-DE" sz="2400" b="1" dirty="0">
                <a:latin typeface="Arial" pitchFamily="34" charset="0"/>
                <a:cs typeface="Arial" pitchFamily="34" charset="0"/>
                <a:sym typeface="Wingdings" pitchFamily="2" charset="2"/>
              </a:rPr>
              <a:t>-</a:t>
            </a:r>
            <a:r>
              <a:rPr lang="de-DE" sz="2400" b="1" dirty="0" err="1">
                <a:latin typeface="Arial" pitchFamily="34" charset="0"/>
                <a:cs typeface="Arial" pitchFamily="34" charset="0"/>
                <a:sym typeface="Wingdings" pitchFamily="2" charset="2"/>
              </a:rPr>
              <a:t>tillgänglighet</a:t>
            </a:r>
            <a:r>
              <a:rPr lang="de-DE" sz="2400" b="1" dirty="0">
                <a:latin typeface="Arial" pitchFamily="34" charset="0"/>
                <a:cs typeface="Arial" pitchFamily="34" charset="0"/>
                <a:sym typeface="Wingdings" pitchFamily="2" charset="2"/>
              </a:rPr>
              <a:t> </a:t>
            </a:r>
            <a:r>
              <a:rPr lang="de-DE" sz="2400" b="1" dirty="0" err="1">
                <a:latin typeface="Arial" pitchFamily="34" charset="0"/>
                <a:cs typeface="Arial" pitchFamily="34" charset="0"/>
                <a:sym typeface="Wingdings" pitchFamily="2" charset="2"/>
              </a:rPr>
              <a:t>för</a:t>
            </a:r>
            <a:r>
              <a:rPr lang="de-DE" sz="2400" b="1" dirty="0">
                <a:latin typeface="Arial" pitchFamily="34" charset="0"/>
                <a:cs typeface="Arial" pitchFamily="34" charset="0"/>
                <a:sym typeface="Wingdings" pitchFamily="2" charset="2"/>
              </a:rPr>
              <a:t> </a:t>
            </a:r>
            <a:r>
              <a:rPr lang="de-DE" sz="2400" b="1" dirty="0" err="1">
                <a:latin typeface="Arial" pitchFamily="34" charset="0"/>
                <a:cs typeface="Arial" pitchFamily="34" charset="0"/>
                <a:sym typeface="Wingdings" pitchFamily="2" charset="2"/>
              </a:rPr>
              <a:t>växterna</a:t>
            </a:r>
            <a:endParaRPr lang="en-US" sz="2400" b="1" dirty="0">
              <a:latin typeface="Arial" pitchFamily="34" charset="0"/>
              <a:cs typeface="Arial" pitchFamily="34" charset="0"/>
              <a:sym typeface="Wingdings" pitchFamily="2" charset="2"/>
            </a:endParaRPr>
          </a:p>
        </p:txBody>
      </p:sp>
      <p:grpSp>
        <p:nvGrpSpPr>
          <p:cNvPr id="6" name="Gruppieren 5"/>
          <p:cNvGrpSpPr/>
          <p:nvPr/>
        </p:nvGrpSpPr>
        <p:grpSpPr>
          <a:xfrm>
            <a:off x="772292" y="1669689"/>
            <a:ext cx="7077075" cy="3528392"/>
            <a:chOff x="1033463" y="1690688"/>
            <a:chExt cx="7077075" cy="3528392"/>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3463" y="1690688"/>
              <a:ext cx="707707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6750770" y="4911303"/>
              <a:ext cx="1359768" cy="307777"/>
            </a:xfrm>
            <a:prstGeom prst="rect">
              <a:avLst/>
            </a:prstGeom>
            <a:noFill/>
          </p:spPr>
          <p:txBody>
            <a:bodyPr wrap="square" rtlCol="0">
              <a:spAutoFit/>
            </a:bodyPr>
            <a:lstStyle/>
            <a:p>
              <a:r>
                <a:rPr lang="de-DE" sz="1400" b="1" dirty="0" smtClean="0"/>
                <a:t>(ADAS, 2013)</a:t>
              </a:r>
              <a:endParaRPr lang="de-DE" sz="1400" b="1" dirty="0"/>
            </a:p>
          </p:txBody>
        </p:sp>
      </p:grpSp>
    </p:spTree>
    <p:extLst>
      <p:ext uri="{BB962C8B-B14F-4D97-AF65-F5344CB8AC3E}">
        <p14:creationId xmlns:p14="http://schemas.microsoft.com/office/powerpoint/2010/main" val="96994046"/>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77424" y="236698"/>
            <a:ext cx="7436232" cy="830997"/>
          </a:xfrm>
          <a:prstGeom prst="rect">
            <a:avLst/>
          </a:prstGeom>
        </p:spPr>
        <p:txBody>
          <a:bodyPr wrap="square">
            <a:spAutoFit/>
          </a:bodyPr>
          <a:lstStyle/>
          <a:p>
            <a:pPr marL="285750" indent="-285750">
              <a:spcBef>
                <a:spcPts val="1200"/>
              </a:spcBef>
              <a:buFont typeface="Wingdings"/>
              <a:buChar char="à"/>
            </a:pPr>
            <a:r>
              <a:rPr lang="de-DE" sz="2400" b="1" dirty="0" err="1" smtClean="0">
                <a:latin typeface="Arial" pitchFamily="34" charset="0"/>
                <a:cs typeface="Arial" pitchFamily="34" charset="0"/>
                <a:sym typeface="Wingdings" pitchFamily="2" charset="2"/>
              </a:rPr>
              <a:t>Konsekvenser</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av</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lågt</a:t>
            </a:r>
            <a:r>
              <a:rPr lang="de-DE" sz="2400" b="1" dirty="0" smtClean="0">
                <a:latin typeface="Arial" pitchFamily="34" charset="0"/>
                <a:cs typeface="Arial" pitchFamily="34" charset="0"/>
                <a:sym typeface="Wingdings" pitchFamily="2" charset="2"/>
              </a:rPr>
              <a:t> </a:t>
            </a:r>
            <a:r>
              <a:rPr lang="de-DE" sz="2400" b="1" dirty="0" smtClean="0">
                <a:solidFill>
                  <a:srgbClr val="FF0000"/>
                </a:solidFill>
                <a:latin typeface="Arial" pitchFamily="34" charset="0"/>
                <a:cs typeface="Arial" pitchFamily="34" charset="0"/>
                <a:sym typeface="Wingdings" pitchFamily="2" charset="2"/>
              </a:rPr>
              <a:t>N</a:t>
            </a:r>
            <a:r>
              <a:rPr lang="de-DE" sz="2400" b="1" dirty="0" smtClean="0">
                <a:latin typeface="Arial" pitchFamily="34" charset="0"/>
                <a:cs typeface="Arial" pitchFamily="34" charset="0"/>
                <a:sym typeface="Wingdings" pitchFamily="2" charset="2"/>
              </a:rPr>
              <a:t>-</a:t>
            </a:r>
            <a:r>
              <a:rPr lang="de-DE" sz="2400" b="1" dirty="0" err="1" smtClean="0">
                <a:latin typeface="Arial" pitchFamily="34" charset="0"/>
                <a:cs typeface="Arial" pitchFamily="34" charset="0"/>
                <a:sym typeface="Wingdings" pitchFamily="2" charset="2"/>
              </a:rPr>
              <a:t>utnyttjande</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för</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näringsbalansen</a:t>
            </a:r>
            <a:r>
              <a:rPr lang="de-DE" sz="2400" b="1" dirty="0" smtClean="0">
                <a:latin typeface="Arial" pitchFamily="34" charset="0"/>
                <a:cs typeface="Arial" pitchFamily="34" charset="0"/>
                <a:sym typeface="Wingdings" pitchFamily="2" charset="2"/>
              </a:rPr>
              <a:t> i </a:t>
            </a:r>
            <a:r>
              <a:rPr lang="de-DE" sz="2400" b="1" dirty="0" err="1" smtClean="0">
                <a:latin typeface="Arial" pitchFamily="34" charset="0"/>
                <a:cs typeface="Arial" pitchFamily="34" charset="0"/>
                <a:sym typeface="Wingdings" pitchFamily="2" charset="2"/>
              </a:rPr>
              <a:t>vallar</a:t>
            </a:r>
            <a:endParaRPr lang="en-US" sz="2400" b="1" dirty="0" smtClean="0">
              <a:latin typeface="Arial" pitchFamily="34" charset="0"/>
              <a:cs typeface="Arial" pitchFamily="34" charset="0"/>
              <a:sym typeface="Wingdings" pitchFamily="2" charset="2"/>
            </a:endParaRPr>
          </a:p>
        </p:txBody>
      </p:sp>
      <p:graphicFrame>
        <p:nvGraphicFramePr>
          <p:cNvPr id="7" name="Tabelle 6"/>
          <p:cNvGraphicFramePr>
            <a:graphicFrameLocks noGrp="1"/>
          </p:cNvGraphicFramePr>
          <p:nvPr>
            <p:extLst>
              <p:ext uri="{D42A27DB-BD31-4B8C-83A1-F6EECF244321}">
                <p14:modId xmlns:p14="http://schemas.microsoft.com/office/powerpoint/2010/main" val="1381663812"/>
              </p:ext>
            </p:extLst>
          </p:nvPr>
        </p:nvGraphicFramePr>
        <p:xfrm>
          <a:off x="268006" y="1862134"/>
          <a:ext cx="4246122" cy="1535012"/>
        </p:xfrm>
        <a:graphic>
          <a:graphicData uri="http://schemas.openxmlformats.org/drawingml/2006/table">
            <a:tbl>
              <a:tblPr/>
              <a:tblGrid>
                <a:gridCol w="2101785">
                  <a:extLst>
                    <a:ext uri="{9D8B030D-6E8A-4147-A177-3AD203B41FA5}">
                      <a16:colId xmlns:a16="http://schemas.microsoft.com/office/drawing/2014/main" val="20000"/>
                    </a:ext>
                  </a:extLst>
                </a:gridCol>
                <a:gridCol w="1120950">
                  <a:extLst>
                    <a:ext uri="{9D8B030D-6E8A-4147-A177-3AD203B41FA5}">
                      <a16:colId xmlns:a16="http://schemas.microsoft.com/office/drawing/2014/main" val="20001"/>
                    </a:ext>
                  </a:extLst>
                </a:gridCol>
                <a:gridCol w="1023387">
                  <a:extLst>
                    <a:ext uri="{9D8B030D-6E8A-4147-A177-3AD203B41FA5}">
                      <a16:colId xmlns:a16="http://schemas.microsoft.com/office/drawing/2014/main" val="20002"/>
                    </a:ext>
                  </a:extLst>
                </a:gridCol>
              </a:tblGrid>
              <a:tr h="319131">
                <a:tc>
                  <a:txBody>
                    <a:bodyPr/>
                    <a:lstStyle/>
                    <a:p>
                      <a:pPr algn="l" fontAlgn="b"/>
                      <a:r>
                        <a:rPr lang="de-DE" sz="1800" b="1" i="0" u="none" strike="noStrike" dirty="0" smtClean="0">
                          <a:solidFill>
                            <a:srgbClr val="000000"/>
                          </a:solidFill>
                          <a:effectLst/>
                          <a:latin typeface="Arial"/>
                        </a:rPr>
                        <a:t>N</a:t>
                      </a:r>
                      <a:r>
                        <a:rPr lang="de-DE" sz="1800" b="1" i="0" u="none" strike="noStrike" baseline="0" dirty="0" smtClean="0">
                          <a:solidFill>
                            <a:srgbClr val="000000"/>
                          </a:solidFill>
                          <a:effectLst/>
                          <a:latin typeface="Arial"/>
                        </a:rPr>
                        <a:t>-</a:t>
                      </a:r>
                      <a:r>
                        <a:rPr lang="de-DE" sz="1800" b="1" i="0" u="none" strike="noStrike" baseline="0" dirty="0" err="1" smtClean="0">
                          <a:solidFill>
                            <a:srgbClr val="000000"/>
                          </a:solidFill>
                          <a:effectLst/>
                          <a:latin typeface="Arial"/>
                        </a:rPr>
                        <a:t>giva</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gridSpan="2">
                  <a:txBody>
                    <a:bodyPr/>
                    <a:lstStyle/>
                    <a:p>
                      <a:pPr algn="l" fontAlgn="b"/>
                      <a:r>
                        <a:rPr lang="de-DE" sz="1800" b="1" i="0" u="none" strike="noStrike" dirty="0">
                          <a:solidFill>
                            <a:srgbClr val="000000"/>
                          </a:solidFill>
                          <a:effectLst/>
                          <a:latin typeface="Arial"/>
                        </a:rPr>
                        <a:t>4 </a:t>
                      </a:r>
                      <a:r>
                        <a:rPr lang="de-DE" sz="1800" b="1" i="0" u="none" strike="noStrike" dirty="0" err="1" smtClean="0">
                          <a:solidFill>
                            <a:srgbClr val="000000"/>
                          </a:solidFill>
                          <a:effectLst/>
                          <a:latin typeface="Arial"/>
                        </a:rPr>
                        <a:t>skördar</a:t>
                      </a:r>
                      <a:r>
                        <a:rPr lang="de-DE" sz="1800" b="1" i="0" u="none" strike="noStrike" dirty="0" smtClean="0">
                          <a:solidFill>
                            <a:srgbClr val="000000"/>
                          </a:solidFill>
                          <a:effectLst/>
                          <a:latin typeface="Arial"/>
                        </a:rPr>
                        <a:t>, </a:t>
                      </a:r>
                      <a:r>
                        <a:rPr lang="de-DE" sz="1800" b="1" i="0" u="none" strike="noStrike" baseline="0" dirty="0" err="1" smtClean="0">
                          <a:solidFill>
                            <a:srgbClr val="000000"/>
                          </a:solidFill>
                          <a:effectLst/>
                          <a:latin typeface="Arial"/>
                        </a:rPr>
                        <a:t>sandjord</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tc hMerge="1">
                  <a:txBody>
                    <a:bodyPr/>
                    <a:lstStyle/>
                    <a:p>
                      <a:endParaRPr lang="de-DE"/>
                    </a:p>
                  </a:txBody>
                  <a:tcPr/>
                </a:tc>
                <a:extLst>
                  <a:ext uri="{0D108BD9-81ED-4DB2-BD59-A6C34878D82A}">
                    <a16:rowId xmlns:a16="http://schemas.microsoft.com/office/drawing/2014/main" val="10000"/>
                  </a:ext>
                </a:extLst>
              </a:tr>
              <a:tr h="351513">
                <a:tc>
                  <a:txBody>
                    <a:bodyPr/>
                    <a:lstStyle/>
                    <a:p>
                      <a:pPr algn="l" fontAlgn="b"/>
                      <a:r>
                        <a:rPr lang="de-DE" sz="1800" b="1" i="0" u="none" strike="noStrike" dirty="0" smtClean="0">
                          <a:solidFill>
                            <a:srgbClr val="000000"/>
                          </a:solidFill>
                          <a:effectLst/>
                          <a:latin typeface="Arial"/>
                        </a:rPr>
                        <a:t>N</a:t>
                      </a:r>
                      <a:r>
                        <a:rPr lang="de-DE" sz="1800" b="1" i="0" u="none" strike="noStrike" baseline="0" dirty="0" smtClean="0">
                          <a:solidFill>
                            <a:srgbClr val="000000"/>
                          </a:solidFill>
                          <a:effectLst/>
                          <a:latin typeface="Arial"/>
                        </a:rPr>
                        <a:t>-</a:t>
                      </a:r>
                      <a:r>
                        <a:rPr lang="de-DE" sz="1800" b="1" i="0" u="none" strike="noStrike" dirty="0" err="1" smtClean="0">
                          <a:solidFill>
                            <a:srgbClr val="000000"/>
                          </a:solidFill>
                          <a:effectLst/>
                          <a:latin typeface="Arial"/>
                        </a:rPr>
                        <a:t>behov</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218</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572986">
                <a:tc>
                  <a:txBody>
                    <a:bodyPr/>
                    <a:lstStyle/>
                    <a:p>
                      <a:pPr algn="l" fontAlgn="b"/>
                      <a:r>
                        <a:rPr lang="de-DE" sz="1800" b="1" i="0" u="none" strike="noStrike" dirty="0" err="1" smtClean="0">
                          <a:solidFill>
                            <a:srgbClr val="000000"/>
                          </a:solidFill>
                          <a:effectLst/>
                          <a:latin typeface="Arial"/>
                        </a:rPr>
                        <a:t>Flytgödsel</a:t>
                      </a:r>
                      <a:r>
                        <a:rPr lang="de-DE" sz="1800" b="1" i="0" u="none" strike="noStrike" dirty="0" smtClean="0">
                          <a:solidFill>
                            <a:srgbClr val="000000"/>
                          </a:solidFill>
                          <a:effectLst/>
                          <a:latin typeface="Arial"/>
                        </a:rPr>
                        <a:t>-N </a:t>
                      </a:r>
                    </a:p>
                    <a:p>
                      <a:pPr algn="l" fontAlgn="b"/>
                      <a:r>
                        <a:rPr lang="de-DE" sz="1800" b="1" i="0" u="none" strike="noStrike" dirty="0" smtClean="0">
                          <a:solidFill>
                            <a:srgbClr val="000000"/>
                          </a:solidFill>
                          <a:effectLst/>
                          <a:latin typeface="Arial"/>
                        </a:rPr>
                        <a:t>170 kg/ha </a:t>
                      </a:r>
                      <a:r>
                        <a:rPr lang="de-DE" sz="1800" b="1" i="0" u="none" strike="noStrike" dirty="0">
                          <a:solidFill>
                            <a:srgbClr val="0000FF"/>
                          </a:solidFill>
                          <a:effectLst/>
                          <a:latin typeface="Arial"/>
                        </a:rPr>
                        <a:t>* </a:t>
                      </a:r>
                      <a:r>
                        <a:rPr lang="de-DE" sz="1800" b="1" i="0" u="none" strike="noStrike" dirty="0" smtClean="0">
                          <a:solidFill>
                            <a:srgbClr val="0000FF"/>
                          </a:solidFill>
                          <a:effectLst/>
                          <a:latin typeface="Arial"/>
                        </a:rPr>
                        <a:t>40</a:t>
                      </a:r>
                      <a:r>
                        <a:rPr lang="de-DE" sz="1800" b="1" i="0" u="none" strike="noStrike" dirty="0">
                          <a:solidFill>
                            <a:srgbClr val="0000FF"/>
                          </a:solidFill>
                          <a:effectLst/>
                          <a:latin typeface="Arial"/>
                        </a:rPr>
                        <a:t>%</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smtClean="0">
                          <a:solidFill>
                            <a:srgbClr val="000000"/>
                          </a:solidFill>
                          <a:effectLst/>
                          <a:latin typeface="Arial"/>
                        </a:rPr>
                        <a:t>68</a:t>
                      </a:r>
                      <a:endParaRPr lang="de-DE" sz="1800" b="1" i="0" u="none" strike="noStrike" dirty="0">
                        <a:solidFill>
                          <a:srgbClr val="000000"/>
                        </a:solidFill>
                        <a:effectLst/>
                        <a:latin typeface="Arial"/>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1382">
                <a:tc>
                  <a:txBody>
                    <a:bodyPr/>
                    <a:lstStyle/>
                    <a:p>
                      <a:pPr algn="l" fontAlgn="b"/>
                      <a:r>
                        <a:rPr lang="de-DE" sz="1800" b="1" i="0" u="none" strike="noStrike" dirty="0" smtClean="0">
                          <a:solidFill>
                            <a:srgbClr val="000000"/>
                          </a:solidFill>
                          <a:effectLst/>
                          <a:latin typeface="Arial"/>
                        </a:rPr>
                        <a:t>Mineral</a:t>
                      </a:r>
                      <a:r>
                        <a:rPr lang="de-DE" sz="1800" b="1" i="0" u="none" strike="noStrike" baseline="0" dirty="0" smtClean="0">
                          <a:solidFill>
                            <a:srgbClr val="000000"/>
                          </a:solidFill>
                          <a:effectLst/>
                          <a:latin typeface="Arial"/>
                        </a:rPr>
                        <a:t>-N</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smtClean="0">
                          <a:solidFill>
                            <a:srgbClr val="000000"/>
                          </a:solidFill>
                          <a:effectLst/>
                          <a:latin typeface="Arial"/>
                        </a:rPr>
                        <a:t>150</a:t>
                      </a:r>
                      <a:endParaRPr lang="de-DE" sz="1800" b="1" i="0" u="none" strike="noStrike" dirty="0">
                        <a:solidFill>
                          <a:srgbClr val="000000"/>
                        </a:solidFill>
                        <a:effectLst/>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3"/>
                  </a:ext>
                </a:extLst>
              </a:tr>
            </a:tbl>
          </a:graphicData>
        </a:graphic>
      </p:graphicFrame>
      <p:graphicFrame>
        <p:nvGraphicFramePr>
          <p:cNvPr id="8" name="Tabelle 7"/>
          <p:cNvGraphicFramePr>
            <a:graphicFrameLocks noGrp="1"/>
          </p:cNvGraphicFramePr>
          <p:nvPr>
            <p:extLst>
              <p:ext uri="{D42A27DB-BD31-4B8C-83A1-F6EECF244321}">
                <p14:modId xmlns:p14="http://schemas.microsoft.com/office/powerpoint/2010/main" val="983820801"/>
              </p:ext>
            </p:extLst>
          </p:nvPr>
        </p:nvGraphicFramePr>
        <p:xfrm>
          <a:off x="267608" y="3779851"/>
          <a:ext cx="4104738" cy="1503350"/>
        </p:xfrm>
        <a:graphic>
          <a:graphicData uri="http://schemas.openxmlformats.org/drawingml/2006/table">
            <a:tbl>
              <a:tblPr/>
              <a:tblGrid>
                <a:gridCol w="2006824">
                  <a:extLst>
                    <a:ext uri="{9D8B030D-6E8A-4147-A177-3AD203B41FA5}">
                      <a16:colId xmlns:a16="http://schemas.microsoft.com/office/drawing/2014/main" val="20000"/>
                    </a:ext>
                  </a:extLst>
                </a:gridCol>
                <a:gridCol w="2097914">
                  <a:extLst>
                    <a:ext uri="{9D8B030D-6E8A-4147-A177-3AD203B41FA5}">
                      <a16:colId xmlns:a16="http://schemas.microsoft.com/office/drawing/2014/main" val="20001"/>
                    </a:ext>
                  </a:extLst>
                </a:gridCol>
              </a:tblGrid>
              <a:tr h="300670">
                <a:tc>
                  <a:txBody>
                    <a:bodyPr/>
                    <a:lstStyle/>
                    <a:p>
                      <a:pPr algn="l" fontAlgn="b"/>
                      <a:r>
                        <a:rPr lang="de-DE" sz="1800" b="1" i="0" u="none" strike="noStrike" dirty="0" smtClean="0">
                          <a:solidFill>
                            <a:srgbClr val="000000"/>
                          </a:solidFill>
                          <a:effectLst/>
                          <a:latin typeface="Arial"/>
                        </a:rPr>
                        <a:t>N-</a:t>
                      </a:r>
                      <a:r>
                        <a:rPr lang="de-DE" sz="1800" b="1" i="0" u="none" strike="noStrike" dirty="0" err="1" smtClean="0">
                          <a:solidFill>
                            <a:srgbClr val="000000"/>
                          </a:solidFill>
                          <a:effectLst/>
                          <a:latin typeface="Arial"/>
                        </a:rPr>
                        <a:t>balans</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00"/>
                  </a:ext>
                </a:extLst>
              </a:tr>
              <a:tr h="300670">
                <a:tc>
                  <a:txBody>
                    <a:bodyPr/>
                    <a:lstStyle/>
                    <a:p>
                      <a:pPr algn="l" fontAlgn="b"/>
                      <a:r>
                        <a:rPr lang="de-DE" sz="1800" b="1" i="0" u="none" strike="noStrike" dirty="0" smtClean="0">
                          <a:solidFill>
                            <a:srgbClr val="000000"/>
                          </a:solidFill>
                          <a:effectLst/>
                          <a:latin typeface="Arial"/>
                        </a:rPr>
                        <a:t>Mineral</a:t>
                      </a:r>
                      <a:r>
                        <a:rPr lang="de-DE" sz="1800" b="1" i="0" u="none" strike="noStrike" baseline="0" dirty="0" smtClean="0">
                          <a:solidFill>
                            <a:srgbClr val="000000"/>
                          </a:solidFill>
                          <a:effectLst/>
                          <a:latin typeface="Arial"/>
                        </a:rPr>
                        <a:t>-N</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smtClean="0">
                          <a:solidFill>
                            <a:srgbClr val="000000"/>
                          </a:solidFill>
                          <a:effectLst/>
                          <a:latin typeface="Arial"/>
                        </a:rPr>
                        <a:t>150</a:t>
                      </a:r>
                      <a:endParaRPr lang="de-DE" sz="1800" b="1" i="0" u="none" strike="noStrike" dirty="0">
                        <a:solidFill>
                          <a:srgbClr val="000000"/>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300670">
                <a:tc>
                  <a:txBody>
                    <a:bodyPr/>
                    <a:lstStyle/>
                    <a:p>
                      <a:pPr algn="l" fontAlgn="b"/>
                      <a:r>
                        <a:rPr lang="de-DE" sz="1800" b="1" i="0" u="none" strike="noStrike" dirty="0" smtClean="0">
                          <a:solidFill>
                            <a:srgbClr val="000000"/>
                          </a:solidFill>
                          <a:effectLst/>
                          <a:latin typeface="Arial"/>
                        </a:rPr>
                        <a:t>*N </a:t>
                      </a:r>
                      <a:r>
                        <a:rPr lang="de-DE" sz="1800" b="1" i="0" u="none" strike="noStrike" dirty="0" err="1" smtClean="0">
                          <a:solidFill>
                            <a:srgbClr val="000000"/>
                          </a:solidFill>
                          <a:effectLst/>
                          <a:latin typeface="Arial"/>
                        </a:rPr>
                        <a:t>från</a:t>
                      </a:r>
                      <a:r>
                        <a:rPr lang="de-DE" sz="1800" b="1" i="0" u="none" strike="noStrike" baseline="0" dirty="0" smtClean="0">
                          <a:solidFill>
                            <a:srgbClr val="000000"/>
                          </a:solidFill>
                          <a:effectLst/>
                          <a:latin typeface="Arial"/>
                        </a:rPr>
                        <a:t> </a:t>
                      </a:r>
                      <a:r>
                        <a:rPr lang="de-DE" sz="1800" b="1" i="0" u="none" strike="noStrike" baseline="0" dirty="0" err="1" smtClean="0">
                          <a:solidFill>
                            <a:srgbClr val="000000"/>
                          </a:solidFill>
                          <a:effectLst/>
                          <a:latin typeface="Arial"/>
                        </a:rPr>
                        <a:t>flyt</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de-DE" sz="1800" b="1" i="0" u="none" strike="noStrike" dirty="0" smtClean="0">
                          <a:solidFill>
                            <a:srgbClr val="000000"/>
                          </a:solidFill>
                          <a:effectLst/>
                          <a:latin typeface="Arial"/>
                        </a:rPr>
                        <a:t>128</a:t>
                      </a:r>
                      <a:endParaRPr lang="de-DE" sz="1800" b="1" i="0" u="none" strike="noStrike" dirty="0">
                        <a:solidFill>
                          <a:srgbClr val="000000"/>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0002"/>
                  </a:ext>
                </a:extLst>
              </a:tr>
              <a:tr h="300670">
                <a:tc>
                  <a:txBody>
                    <a:bodyPr/>
                    <a:lstStyle/>
                    <a:p>
                      <a:pPr algn="l" fontAlgn="b"/>
                      <a:r>
                        <a:rPr lang="de-DE" sz="1800" b="1" i="0" u="none" strike="noStrike" dirty="0" smtClean="0">
                          <a:solidFill>
                            <a:srgbClr val="000000"/>
                          </a:solidFill>
                          <a:effectLst/>
                          <a:latin typeface="Arial"/>
                        </a:rPr>
                        <a:t>N-</a:t>
                      </a:r>
                      <a:r>
                        <a:rPr lang="de-DE" sz="1800" b="1" i="0" u="none" strike="noStrike" dirty="0" err="1" smtClean="0">
                          <a:solidFill>
                            <a:srgbClr val="000000"/>
                          </a:solidFill>
                          <a:effectLst/>
                          <a:latin typeface="Arial"/>
                        </a:rPr>
                        <a:t>skörd</a:t>
                      </a:r>
                      <a:r>
                        <a:rPr lang="de-DE" sz="1800" b="1" i="0" u="none" strike="noStrike" dirty="0" smtClean="0">
                          <a:solidFill>
                            <a:srgbClr val="000000"/>
                          </a:solidFill>
                          <a:effectLst/>
                          <a:latin typeface="Arial"/>
                        </a:rPr>
                        <a:t> </a:t>
                      </a:r>
                      <a:r>
                        <a:rPr lang="de-DE" sz="1800" b="1" i="0" u="none" strike="noStrike" dirty="0" err="1" smtClean="0">
                          <a:solidFill>
                            <a:srgbClr val="000000"/>
                          </a:solidFill>
                          <a:effectLst/>
                          <a:latin typeface="Arial"/>
                        </a:rPr>
                        <a:t>vall</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smtClean="0">
                          <a:solidFill>
                            <a:srgbClr val="000000"/>
                          </a:solidFill>
                          <a:effectLst/>
                          <a:latin typeface="Arial"/>
                        </a:rPr>
                        <a:t>198</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0670">
                <a:tc>
                  <a:txBody>
                    <a:bodyPr/>
                    <a:lstStyle/>
                    <a:p>
                      <a:pPr algn="l" fontAlgn="b"/>
                      <a:r>
                        <a:rPr lang="de-DE" sz="1800" b="1" i="0" u="none" strike="noStrike" dirty="0" smtClean="0">
                          <a:solidFill>
                            <a:srgbClr val="000000"/>
                          </a:solidFill>
                          <a:effectLst/>
                          <a:latin typeface="Arial"/>
                        </a:rPr>
                        <a:t>N-</a:t>
                      </a:r>
                      <a:r>
                        <a:rPr lang="de-DE" sz="1800" b="1" i="0" u="none" strike="noStrike" dirty="0" err="1" smtClean="0">
                          <a:solidFill>
                            <a:srgbClr val="000000"/>
                          </a:solidFill>
                          <a:effectLst/>
                          <a:latin typeface="Arial"/>
                        </a:rPr>
                        <a:t>balans</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smtClean="0">
                          <a:solidFill>
                            <a:srgbClr val="FF0000"/>
                          </a:solidFill>
                          <a:effectLst/>
                          <a:latin typeface="Arial"/>
                        </a:rPr>
                        <a:t>80</a:t>
                      </a:r>
                      <a:endParaRPr lang="de-DE" sz="1800" b="1" i="0" u="none" strike="noStrike" dirty="0">
                        <a:solidFill>
                          <a:srgbClr val="FF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4"/>
                  </a:ext>
                </a:extLst>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2997301015"/>
              </p:ext>
            </p:extLst>
          </p:nvPr>
        </p:nvGraphicFramePr>
        <p:xfrm>
          <a:off x="4644008" y="3779851"/>
          <a:ext cx="4339888" cy="1503350"/>
        </p:xfrm>
        <a:graphic>
          <a:graphicData uri="http://schemas.openxmlformats.org/drawingml/2006/table">
            <a:tbl>
              <a:tblPr/>
              <a:tblGrid>
                <a:gridCol w="2396069">
                  <a:extLst>
                    <a:ext uri="{9D8B030D-6E8A-4147-A177-3AD203B41FA5}">
                      <a16:colId xmlns:a16="http://schemas.microsoft.com/office/drawing/2014/main" val="20000"/>
                    </a:ext>
                  </a:extLst>
                </a:gridCol>
                <a:gridCol w="1943819">
                  <a:extLst>
                    <a:ext uri="{9D8B030D-6E8A-4147-A177-3AD203B41FA5}">
                      <a16:colId xmlns:a16="http://schemas.microsoft.com/office/drawing/2014/main" val="20001"/>
                    </a:ext>
                  </a:extLst>
                </a:gridCol>
              </a:tblGrid>
              <a:tr h="300670">
                <a:tc>
                  <a:txBody>
                    <a:bodyPr/>
                    <a:lstStyle/>
                    <a:p>
                      <a:pPr algn="l" fontAlgn="b"/>
                      <a:r>
                        <a:rPr lang="de-DE" sz="1800" b="1" i="0" u="none" strike="noStrike" dirty="0" smtClean="0">
                          <a:solidFill>
                            <a:srgbClr val="000000"/>
                          </a:solidFill>
                          <a:effectLst/>
                          <a:latin typeface="Arial"/>
                        </a:rPr>
                        <a:t>N-</a:t>
                      </a:r>
                      <a:r>
                        <a:rPr lang="de-DE" sz="1800" b="1" i="0" u="none" strike="noStrike" dirty="0" err="1" smtClean="0">
                          <a:solidFill>
                            <a:srgbClr val="000000"/>
                          </a:solidFill>
                          <a:effectLst/>
                          <a:latin typeface="Arial"/>
                        </a:rPr>
                        <a:t>balans</a:t>
                      </a:r>
                      <a:endParaRPr lang="de-DE" sz="1800" b="1" i="0" u="none" strike="noStrike" dirty="0">
                        <a:solidFill>
                          <a:srgbClr val="000000"/>
                        </a:solidFill>
                        <a:effectLst/>
                        <a:latin typeface="Arial"/>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00"/>
                  </a:ext>
                </a:extLst>
              </a:tr>
              <a:tr h="300670">
                <a:tc>
                  <a:txBody>
                    <a:bodyPr/>
                    <a:lstStyle/>
                    <a:p>
                      <a:pPr algn="l" fontAlgn="b"/>
                      <a:r>
                        <a:rPr lang="de-DE" sz="1800" b="1" i="0" u="none" strike="noStrike" dirty="0" smtClean="0">
                          <a:solidFill>
                            <a:srgbClr val="000000"/>
                          </a:solidFill>
                          <a:effectLst/>
                          <a:latin typeface="Arial"/>
                        </a:rPr>
                        <a:t>Mineral</a:t>
                      </a:r>
                      <a:r>
                        <a:rPr lang="de-DE" sz="1800" b="1" i="0" u="none" strike="noStrike" baseline="0" dirty="0" smtClean="0">
                          <a:solidFill>
                            <a:srgbClr val="000000"/>
                          </a:solidFill>
                          <a:effectLst/>
                          <a:latin typeface="Arial"/>
                        </a:rPr>
                        <a:t>-N</a:t>
                      </a:r>
                      <a:endParaRPr lang="de-DE" sz="1800" b="1" i="0" u="none" strike="noStrike" dirty="0">
                        <a:solidFill>
                          <a:srgbClr val="000000"/>
                        </a:solidFill>
                        <a:effectLst/>
                        <a:latin typeface="Arial"/>
                      </a:endParaRPr>
                    </a:p>
                  </a:txBody>
                  <a:tcPr marL="9525" marR="9525" marT="9525" marB="0" anchor="ctr">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99</a:t>
                      </a:r>
                    </a:p>
                  </a:txBody>
                  <a:tcPr marL="9525" marR="9525" marT="9525"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300670">
                <a:tc>
                  <a:txBody>
                    <a:bodyPr/>
                    <a:lstStyle/>
                    <a:p>
                      <a:pPr algn="l" fontAlgn="b"/>
                      <a:r>
                        <a:rPr lang="de-DE" sz="1800" b="1" i="0" u="none" strike="noStrike" dirty="0" smtClean="0">
                          <a:solidFill>
                            <a:srgbClr val="000000"/>
                          </a:solidFill>
                          <a:effectLst/>
                          <a:latin typeface="Arial"/>
                        </a:rPr>
                        <a:t>*N </a:t>
                      </a:r>
                      <a:r>
                        <a:rPr lang="de-DE" sz="1800" b="1" i="0" u="none" strike="noStrike" dirty="0" err="1" smtClean="0">
                          <a:solidFill>
                            <a:srgbClr val="000000"/>
                          </a:solidFill>
                          <a:effectLst/>
                          <a:latin typeface="Arial"/>
                        </a:rPr>
                        <a:t>från</a:t>
                      </a:r>
                      <a:r>
                        <a:rPr lang="de-DE" sz="1800" b="1" i="0" u="none" strike="noStrike" baseline="0" dirty="0" smtClean="0">
                          <a:solidFill>
                            <a:srgbClr val="000000"/>
                          </a:solidFill>
                          <a:effectLst/>
                          <a:latin typeface="Arial"/>
                        </a:rPr>
                        <a:t> </a:t>
                      </a:r>
                      <a:r>
                        <a:rPr lang="de-DE" sz="1800" b="1" i="0" u="none" strike="noStrike" baseline="0" dirty="0" err="1" smtClean="0">
                          <a:solidFill>
                            <a:srgbClr val="000000"/>
                          </a:solidFill>
                          <a:effectLst/>
                          <a:latin typeface="Arial"/>
                        </a:rPr>
                        <a:t>flyt</a:t>
                      </a:r>
                      <a:endParaRPr lang="de-DE" sz="1800" b="1" i="0" u="none" strike="noStrike" dirty="0">
                        <a:solidFill>
                          <a:srgbClr val="000000"/>
                        </a:solidFill>
                        <a:effectLst/>
                        <a:latin typeface="Arial"/>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de-DE" sz="1800" b="1" i="0" u="none" strike="noStrike" dirty="0" smtClean="0">
                          <a:solidFill>
                            <a:srgbClr val="000000"/>
                          </a:solidFill>
                          <a:effectLst/>
                          <a:latin typeface="Arial"/>
                        </a:rPr>
                        <a:t>128</a:t>
                      </a:r>
                      <a:endParaRPr lang="de-DE" sz="1800" b="1" i="0" u="none" strike="noStrike" dirty="0">
                        <a:solidFill>
                          <a:srgbClr val="000000"/>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0002"/>
                  </a:ext>
                </a:extLst>
              </a:tr>
              <a:tr h="300670">
                <a:tc>
                  <a:txBody>
                    <a:bodyPr/>
                    <a:lstStyle/>
                    <a:p>
                      <a:pPr algn="l" fontAlgn="b"/>
                      <a:r>
                        <a:rPr lang="de-DE" sz="1800" b="1" i="0" u="none" strike="noStrike" dirty="0" smtClean="0">
                          <a:solidFill>
                            <a:srgbClr val="000000"/>
                          </a:solidFill>
                          <a:effectLst/>
                          <a:latin typeface="Arial"/>
                        </a:rPr>
                        <a:t>N-</a:t>
                      </a:r>
                      <a:r>
                        <a:rPr lang="de-DE" sz="1800" b="1" i="0" u="none" strike="noStrike" dirty="0" err="1" smtClean="0">
                          <a:solidFill>
                            <a:srgbClr val="000000"/>
                          </a:solidFill>
                          <a:effectLst/>
                          <a:latin typeface="Arial"/>
                        </a:rPr>
                        <a:t>skörd</a:t>
                      </a:r>
                      <a:r>
                        <a:rPr lang="de-DE" sz="1800" b="1" i="0" u="none" strike="noStrike" dirty="0" smtClean="0">
                          <a:solidFill>
                            <a:srgbClr val="000000"/>
                          </a:solidFill>
                          <a:effectLst/>
                          <a:latin typeface="Arial"/>
                        </a:rPr>
                        <a:t> </a:t>
                      </a:r>
                      <a:r>
                        <a:rPr lang="de-DE" sz="1800" b="1" i="0" u="none" strike="noStrike" dirty="0" err="1" smtClean="0">
                          <a:solidFill>
                            <a:srgbClr val="000000"/>
                          </a:solidFill>
                          <a:effectLst/>
                          <a:latin typeface="Arial"/>
                        </a:rPr>
                        <a:t>vall</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smtClean="0">
                          <a:solidFill>
                            <a:srgbClr val="000000"/>
                          </a:solidFill>
                          <a:effectLst/>
                          <a:latin typeface="Arial"/>
                        </a:rPr>
                        <a:t>198</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0670">
                <a:tc>
                  <a:txBody>
                    <a:bodyPr/>
                    <a:lstStyle/>
                    <a:p>
                      <a:pPr algn="l" fontAlgn="b"/>
                      <a:r>
                        <a:rPr lang="de-DE" sz="1800" b="1" i="0" u="none" strike="noStrike" dirty="0" smtClean="0">
                          <a:solidFill>
                            <a:srgbClr val="000000"/>
                          </a:solidFill>
                          <a:effectLst/>
                          <a:latin typeface="Arial"/>
                        </a:rPr>
                        <a:t>N-</a:t>
                      </a:r>
                      <a:r>
                        <a:rPr lang="de-DE" sz="1800" b="1" i="0" u="none" strike="noStrike" dirty="0" err="1" smtClean="0">
                          <a:solidFill>
                            <a:srgbClr val="000000"/>
                          </a:solidFill>
                          <a:effectLst/>
                          <a:latin typeface="Arial"/>
                        </a:rPr>
                        <a:t>balans</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smtClean="0">
                          <a:solidFill>
                            <a:srgbClr val="000000"/>
                          </a:solidFill>
                          <a:effectLst/>
                          <a:latin typeface="Arial"/>
                        </a:rPr>
                        <a:t>29</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4"/>
                  </a:ext>
                </a:extLst>
              </a:tr>
            </a:tbl>
          </a:graphicData>
        </a:graphic>
      </p:graphicFrame>
      <p:graphicFrame>
        <p:nvGraphicFramePr>
          <p:cNvPr id="12" name="Tabelle 11"/>
          <p:cNvGraphicFramePr>
            <a:graphicFrameLocks noGrp="1"/>
          </p:cNvGraphicFramePr>
          <p:nvPr>
            <p:extLst>
              <p:ext uri="{D42A27DB-BD31-4B8C-83A1-F6EECF244321}">
                <p14:modId xmlns:p14="http://schemas.microsoft.com/office/powerpoint/2010/main" val="66169664"/>
              </p:ext>
            </p:extLst>
          </p:nvPr>
        </p:nvGraphicFramePr>
        <p:xfrm>
          <a:off x="4627920" y="1862134"/>
          <a:ext cx="4355976" cy="1512168"/>
        </p:xfrm>
        <a:graphic>
          <a:graphicData uri="http://schemas.openxmlformats.org/drawingml/2006/table">
            <a:tbl>
              <a:tblPr/>
              <a:tblGrid>
                <a:gridCol w="2132252">
                  <a:extLst>
                    <a:ext uri="{9D8B030D-6E8A-4147-A177-3AD203B41FA5}">
                      <a16:colId xmlns:a16="http://schemas.microsoft.com/office/drawing/2014/main" val="20000"/>
                    </a:ext>
                  </a:extLst>
                </a:gridCol>
                <a:gridCol w="1137200">
                  <a:extLst>
                    <a:ext uri="{9D8B030D-6E8A-4147-A177-3AD203B41FA5}">
                      <a16:colId xmlns:a16="http://schemas.microsoft.com/office/drawing/2014/main" val="20001"/>
                    </a:ext>
                  </a:extLst>
                </a:gridCol>
                <a:gridCol w="1086524">
                  <a:extLst>
                    <a:ext uri="{9D8B030D-6E8A-4147-A177-3AD203B41FA5}">
                      <a16:colId xmlns:a16="http://schemas.microsoft.com/office/drawing/2014/main" val="20002"/>
                    </a:ext>
                  </a:extLst>
                </a:gridCol>
              </a:tblGrid>
              <a:tr h="304477">
                <a:tc>
                  <a:txBody>
                    <a:bodyPr/>
                    <a:lstStyle/>
                    <a:p>
                      <a:pPr algn="l" fontAlgn="b"/>
                      <a:r>
                        <a:rPr lang="de-DE" sz="1800" b="1" i="0" u="none" strike="noStrike" dirty="0" smtClean="0">
                          <a:solidFill>
                            <a:srgbClr val="000000"/>
                          </a:solidFill>
                          <a:effectLst/>
                          <a:latin typeface="Arial"/>
                        </a:rPr>
                        <a:t>N</a:t>
                      </a:r>
                      <a:r>
                        <a:rPr lang="de-DE" sz="1800" b="1" i="0" u="none" strike="noStrike" baseline="0" dirty="0" smtClean="0">
                          <a:solidFill>
                            <a:srgbClr val="000000"/>
                          </a:solidFill>
                          <a:effectLst/>
                          <a:latin typeface="Arial"/>
                        </a:rPr>
                        <a:t>-</a:t>
                      </a:r>
                      <a:r>
                        <a:rPr lang="de-DE" sz="1800" b="1" i="0" u="none" strike="noStrike" baseline="0" dirty="0" err="1" smtClean="0">
                          <a:solidFill>
                            <a:srgbClr val="000000"/>
                          </a:solidFill>
                          <a:effectLst/>
                          <a:latin typeface="Arial"/>
                        </a:rPr>
                        <a:t>giva</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gridSpan="2">
                  <a:txBody>
                    <a:bodyPr/>
                    <a:lstStyle/>
                    <a:p>
                      <a:pPr algn="ctr" fontAlgn="b"/>
                      <a:r>
                        <a:rPr lang="de-DE" sz="1800" b="1" i="0" u="none" strike="noStrike" dirty="0">
                          <a:solidFill>
                            <a:srgbClr val="000000"/>
                          </a:solidFill>
                          <a:effectLst/>
                          <a:latin typeface="Arial"/>
                        </a:rPr>
                        <a:t>4 </a:t>
                      </a:r>
                      <a:r>
                        <a:rPr lang="de-DE" sz="1800" b="1" i="0" u="none" strike="noStrike" dirty="0" err="1" smtClean="0">
                          <a:solidFill>
                            <a:srgbClr val="000000"/>
                          </a:solidFill>
                          <a:effectLst/>
                          <a:latin typeface="Arial"/>
                        </a:rPr>
                        <a:t>skördar</a:t>
                      </a:r>
                      <a:r>
                        <a:rPr lang="de-DE" sz="1800" b="1" i="0" u="none" strike="noStrike" dirty="0" smtClean="0">
                          <a:solidFill>
                            <a:srgbClr val="000000"/>
                          </a:solidFill>
                          <a:effectLst/>
                          <a:latin typeface="Arial"/>
                        </a:rPr>
                        <a:t>, </a:t>
                      </a:r>
                      <a:r>
                        <a:rPr lang="de-DE" sz="1800" b="1" i="0" u="none" strike="noStrike" dirty="0" err="1" smtClean="0">
                          <a:solidFill>
                            <a:srgbClr val="000000"/>
                          </a:solidFill>
                          <a:effectLst/>
                          <a:latin typeface="Arial"/>
                        </a:rPr>
                        <a:t>sandjord</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tc hMerge="1">
                  <a:txBody>
                    <a:bodyPr/>
                    <a:lstStyle/>
                    <a:p>
                      <a:endParaRPr lang="de-DE"/>
                    </a:p>
                  </a:txBody>
                  <a:tcPr/>
                </a:tc>
                <a:extLst>
                  <a:ext uri="{0D108BD9-81ED-4DB2-BD59-A6C34878D82A}">
                    <a16:rowId xmlns:a16="http://schemas.microsoft.com/office/drawing/2014/main" val="10000"/>
                  </a:ext>
                </a:extLst>
              </a:tr>
              <a:tr h="304477">
                <a:tc>
                  <a:txBody>
                    <a:bodyPr/>
                    <a:lstStyle/>
                    <a:p>
                      <a:pPr algn="l" fontAlgn="b"/>
                      <a:r>
                        <a:rPr lang="de-DE" sz="1800" b="1" i="0" u="none" strike="noStrike" dirty="0" smtClean="0">
                          <a:solidFill>
                            <a:srgbClr val="000000"/>
                          </a:solidFill>
                          <a:effectLst/>
                          <a:latin typeface="Arial"/>
                        </a:rPr>
                        <a:t>N-</a:t>
                      </a:r>
                      <a:r>
                        <a:rPr lang="de-DE" sz="1800" b="1" i="0" u="none" strike="noStrike" dirty="0" err="1" smtClean="0">
                          <a:solidFill>
                            <a:srgbClr val="000000"/>
                          </a:solidFill>
                          <a:effectLst/>
                          <a:latin typeface="Arial"/>
                        </a:rPr>
                        <a:t>behov</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l" fontAlgn="b"/>
                      <a:r>
                        <a:rPr lang="de-DE" sz="1800" b="1" i="0" u="none" strike="noStrike" dirty="0" smtClean="0">
                          <a:solidFill>
                            <a:srgbClr val="000000"/>
                          </a:solidFill>
                          <a:effectLst/>
                          <a:latin typeface="Arial"/>
                        </a:rPr>
                        <a:t> kg </a:t>
                      </a:r>
                      <a:r>
                        <a:rPr lang="de-DE" sz="1800" b="1" i="0" u="none" strike="noStrike" dirty="0">
                          <a:solidFill>
                            <a:srgbClr val="000000"/>
                          </a:solidFill>
                          <a:effectLst/>
                          <a:latin typeface="Arial"/>
                        </a:rPr>
                        <a:t>N/ha</a:t>
                      </a:r>
                    </a:p>
                  </a:txBody>
                  <a:tcPr marL="9525" marR="9525" marT="9525"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218</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598737">
                <a:tc>
                  <a:txBody>
                    <a:bodyPr/>
                    <a:lstStyle/>
                    <a:p>
                      <a:pPr algn="l" fontAlgn="b"/>
                      <a:r>
                        <a:rPr lang="de-DE" sz="1800" b="1" i="0" u="none" strike="noStrike" dirty="0" err="1" smtClean="0">
                          <a:solidFill>
                            <a:srgbClr val="000000"/>
                          </a:solidFill>
                          <a:effectLst/>
                          <a:latin typeface="Arial"/>
                        </a:rPr>
                        <a:t>Organiskt</a:t>
                      </a:r>
                      <a:r>
                        <a:rPr lang="de-DE" sz="1800" b="1" i="0" u="none" strike="noStrike" dirty="0" smtClean="0">
                          <a:solidFill>
                            <a:srgbClr val="000000"/>
                          </a:solidFill>
                          <a:effectLst/>
                          <a:latin typeface="Arial"/>
                        </a:rPr>
                        <a:t> N </a:t>
                      </a:r>
                    </a:p>
                    <a:p>
                      <a:pPr algn="l" fontAlgn="b"/>
                      <a:r>
                        <a:rPr lang="de-DE" sz="1800" b="1" i="0" u="none" strike="noStrike" dirty="0" smtClean="0">
                          <a:solidFill>
                            <a:srgbClr val="000000"/>
                          </a:solidFill>
                          <a:effectLst/>
                          <a:latin typeface="Arial"/>
                        </a:rPr>
                        <a:t>170 kg/ha </a:t>
                      </a:r>
                      <a:r>
                        <a:rPr lang="de-DE" sz="1800" b="1" i="0" u="none" strike="noStrike" dirty="0">
                          <a:solidFill>
                            <a:srgbClr val="0000FF"/>
                          </a:solidFill>
                          <a:effectLst/>
                          <a:latin typeface="Arial"/>
                        </a:rPr>
                        <a:t>* 70%</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de-DE" sz="1800" b="1" i="0" u="none" strike="noStrike" dirty="0" smtClean="0">
                          <a:solidFill>
                            <a:srgbClr val="000000"/>
                          </a:solidFill>
                          <a:effectLst/>
                          <a:latin typeface="Arial"/>
                        </a:rPr>
                        <a:t> kg </a:t>
                      </a:r>
                      <a:r>
                        <a:rPr lang="de-DE" sz="1800" b="1" i="0" u="none" strike="noStrike" dirty="0">
                          <a:solidFill>
                            <a:srgbClr val="000000"/>
                          </a:solidFill>
                          <a:effectLst/>
                          <a:latin typeface="Arial"/>
                        </a:rPr>
                        <a:t>N/ha</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a:solidFill>
                            <a:srgbClr val="000000"/>
                          </a:solidFill>
                          <a:effectLst/>
                          <a:latin typeface="Arial"/>
                        </a:rPr>
                        <a:t>119</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4477">
                <a:tc>
                  <a:txBody>
                    <a:bodyPr/>
                    <a:lstStyle/>
                    <a:p>
                      <a:pPr algn="l" fontAlgn="b"/>
                      <a:r>
                        <a:rPr lang="de-DE" sz="1800" b="1" i="0" u="none" strike="noStrike" dirty="0" smtClean="0">
                          <a:solidFill>
                            <a:srgbClr val="000000"/>
                          </a:solidFill>
                          <a:effectLst/>
                          <a:latin typeface="Arial"/>
                        </a:rPr>
                        <a:t>Mineral</a:t>
                      </a:r>
                      <a:r>
                        <a:rPr lang="de-DE" sz="1800" b="1" i="0" u="none" strike="noStrike" baseline="0" dirty="0" smtClean="0">
                          <a:solidFill>
                            <a:srgbClr val="000000"/>
                          </a:solidFill>
                          <a:effectLst/>
                          <a:latin typeface="Arial"/>
                        </a:rPr>
                        <a:t>-N</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l" fontAlgn="b"/>
                      <a:r>
                        <a:rPr lang="de-DE" sz="1800" b="1" i="0" u="none" strike="noStrike" dirty="0" smtClean="0">
                          <a:solidFill>
                            <a:srgbClr val="000000"/>
                          </a:solidFill>
                          <a:effectLst/>
                          <a:latin typeface="Arial"/>
                        </a:rPr>
                        <a:t> kg </a:t>
                      </a:r>
                      <a:r>
                        <a:rPr lang="de-DE" sz="1800" b="1" i="0" u="none" strike="noStrike" dirty="0">
                          <a:solidFill>
                            <a:srgbClr val="000000"/>
                          </a:solidFill>
                          <a:effectLst/>
                          <a:latin typeface="Arial"/>
                        </a:rPr>
                        <a:t>N/ha</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a:solidFill>
                            <a:srgbClr val="000000"/>
                          </a:solidFill>
                          <a:effectLst/>
                          <a:latin typeface="Arial"/>
                        </a:rPr>
                        <a:t>99</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3"/>
                  </a:ext>
                </a:extLst>
              </a:tr>
            </a:tbl>
          </a:graphicData>
        </a:graphic>
      </p:graphicFrame>
      <p:sp>
        <p:nvSpPr>
          <p:cNvPr id="13" name="Textfeld 12"/>
          <p:cNvSpPr txBox="1"/>
          <p:nvPr/>
        </p:nvSpPr>
        <p:spPr>
          <a:xfrm>
            <a:off x="267608" y="1114733"/>
            <a:ext cx="3944352" cy="584775"/>
          </a:xfrm>
          <a:prstGeom prst="rect">
            <a:avLst/>
          </a:prstGeom>
          <a:noFill/>
        </p:spPr>
        <p:txBody>
          <a:bodyPr wrap="square" rtlCol="0">
            <a:spAutoFit/>
          </a:bodyPr>
          <a:lstStyle/>
          <a:p>
            <a:r>
              <a:rPr lang="de-DE" sz="1600" b="1" u="sng" dirty="0" err="1" smtClean="0"/>
              <a:t>Låg</a:t>
            </a:r>
            <a:r>
              <a:rPr lang="de-DE" sz="1600" b="1" u="sng" dirty="0" smtClean="0"/>
              <a:t> </a:t>
            </a:r>
            <a:r>
              <a:rPr lang="de-DE" sz="1600" b="1" u="sng" dirty="0" err="1" smtClean="0"/>
              <a:t>effektivitet</a:t>
            </a:r>
            <a:r>
              <a:rPr lang="de-DE" sz="1600" b="1" u="sng" dirty="0" smtClean="0"/>
              <a:t> </a:t>
            </a:r>
            <a:r>
              <a:rPr lang="de-DE" sz="1600" b="1" u="sng" dirty="0" err="1" smtClean="0"/>
              <a:t>p.g.a</a:t>
            </a:r>
            <a:r>
              <a:rPr lang="de-DE" sz="1600" b="1" u="sng" dirty="0" smtClean="0"/>
              <a:t>. </a:t>
            </a:r>
            <a:r>
              <a:rPr lang="de-DE" sz="1600" b="1" u="sng" dirty="0" err="1" smtClean="0"/>
              <a:t>höstgiva</a:t>
            </a:r>
            <a:r>
              <a:rPr lang="de-DE" sz="1600" b="1" u="sng" dirty="0" smtClean="0"/>
              <a:t> </a:t>
            </a:r>
            <a:r>
              <a:rPr lang="de-DE" sz="1600" b="1" u="sng" dirty="0" err="1" smtClean="0"/>
              <a:t>av</a:t>
            </a:r>
            <a:r>
              <a:rPr lang="de-DE" sz="1600" b="1" u="sng" dirty="0" smtClean="0"/>
              <a:t> </a:t>
            </a:r>
            <a:r>
              <a:rPr lang="de-DE" sz="1600" b="1" u="sng" dirty="0" err="1" smtClean="0"/>
              <a:t>flytgödsel</a:t>
            </a:r>
            <a:r>
              <a:rPr lang="de-DE" sz="1600" b="1" u="sng" dirty="0" smtClean="0"/>
              <a:t>, </a:t>
            </a:r>
            <a:r>
              <a:rPr lang="de-DE" sz="1600" b="1" u="sng" dirty="0" err="1" smtClean="0"/>
              <a:t>ca</a:t>
            </a:r>
            <a:r>
              <a:rPr lang="de-DE" sz="1600" b="1" u="sng" dirty="0" smtClean="0"/>
              <a:t>  40% </a:t>
            </a:r>
            <a:r>
              <a:rPr lang="de-DE" sz="1600" b="1" u="sng" dirty="0" err="1" smtClean="0"/>
              <a:t>av</a:t>
            </a:r>
            <a:r>
              <a:rPr lang="de-DE" sz="1600" b="1" u="sng" dirty="0" smtClean="0"/>
              <a:t> </a:t>
            </a:r>
            <a:r>
              <a:rPr lang="de-DE" sz="1600" b="1" u="sng" dirty="0" err="1" smtClean="0"/>
              <a:t>flytgödsel</a:t>
            </a:r>
            <a:r>
              <a:rPr lang="de-DE" sz="1600" b="1" u="sng" dirty="0" smtClean="0"/>
              <a:t>-N</a:t>
            </a:r>
            <a:endParaRPr lang="de-DE" sz="1600" dirty="0"/>
          </a:p>
        </p:txBody>
      </p:sp>
      <p:sp>
        <p:nvSpPr>
          <p:cNvPr id="14" name="Textfeld 13"/>
          <p:cNvSpPr txBox="1"/>
          <p:nvPr/>
        </p:nvSpPr>
        <p:spPr>
          <a:xfrm>
            <a:off x="4644008" y="1131583"/>
            <a:ext cx="3240359" cy="584775"/>
          </a:xfrm>
          <a:prstGeom prst="rect">
            <a:avLst/>
          </a:prstGeom>
          <a:noFill/>
        </p:spPr>
        <p:txBody>
          <a:bodyPr wrap="square" rtlCol="0">
            <a:spAutoFit/>
          </a:bodyPr>
          <a:lstStyle/>
          <a:p>
            <a:r>
              <a:rPr lang="de-DE" sz="1600" b="1" u="sng" dirty="0" smtClean="0"/>
              <a:t>Hög </a:t>
            </a:r>
            <a:r>
              <a:rPr lang="de-DE" sz="1600" b="1" u="sng" dirty="0" err="1" smtClean="0"/>
              <a:t>effektivitet</a:t>
            </a:r>
            <a:r>
              <a:rPr lang="de-DE" sz="1600" b="1" u="sng" dirty="0" smtClean="0"/>
              <a:t> (modern </a:t>
            </a:r>
            <a:r>
              <a:rPr lang="de-DE" sz="1600" b="1" u="sng" dirty="0" err="1" smtClean="0"/>
              <a:t>teknik</a:t>
            </a:r>
            <a:r>
              <a:rPr lang="de-DE" sz="1600" b="1" u="sng" dirty="0" smtClean="0"/>
              <a:t>, </a:t>
            </a:r>
            <a:r>
              <a:rPr lang="de-DE" sz="1600" b="1" u="sng" dirty="0" err="1" smtClean="0"/>
              <a:t>ingen</a:t>
            </a:r>
            <a:r>
              <a:rPr lang="de-DE" sz="1600" b="1" u="sng" dirty="0" smtClean="0"/>
              <a:t> </a:t>
            </a:r>
            <a:r>
              <a:rPr lang="de-DE" sz="1600" b="1" u="sng" dirty="0" err="1" smtClean="0"/>
              <a:t>höstflytgödsel</a:t>
            </a:r>
            <a:r>
              <a:rPr lang="de-DE" sz="1600" b="1" u="sng" dirty="0" smtClean="0"/>
              <a:t>) , 70%</a:t>
            </a:r>
            <a:endParaRPr lang="de-DE" sz="1600" dirty="0"/>
          </a:p>
        </p:txBody>
      </p:sp>
      <p:sp>
        <p:nvSpPr>
          <p:cNvPr id="3" name="Textfeld 2"/>
          <p:cNvSpPr txBox="1"/>
          <p:nvPr/>
        </p:nvSpPr>
        <p:spPr>
          <a:xfrm>
            <a:off x="35496" y="5517232"/>
            <a:ext cx="8412468" cy="923330"/>
          </a:xfrm>
          <a:prstGeom prst="rect">
            <a:avLst/>
          </a:prstGeom>
          <a:noFill/>
        </p:spPr>
        <p:txBody>
          <a:bodyPr wrap="square" rtlCol="0">
            <a:spAutoFit/>
          </a:bodyPr>
          <a:lstStyle/>
          <a:p>
            <a:pPr marL="285750" indent="-285750">
              <a:buFont typeface="Arial" charset="0"/>
              <a:buChar char="•"/>
            </a:pPr>
            <a:r>
              <a:rPr lang="de-DE" dirty="0" err="1" smtClean="0">
                <a:latin typeface="Arial" pitchFamily="34" charset="0"/>
                <a:cs typeface="Arial" pitchFamily="34" charset="0"/>
              </a:rPr>
              <a:t>Refererar</a:t>
            </a:r>
            <a:r>
              <a:rPr lang="de-DE" dirty="0" smtClean="0">
                <a:latin typeface="Arial" pitchFamily="34" charset="0"/>
                <a:cs typeface="Arial" pitchFamily="34" charset="0"/>
              </a:rPr>
              <a:t> </a:t>
            </a:r>
            <a:r>
              <a:rPr lang="de-DE" dirty="0" err="1" smtClean="0">
                <a:latin typeface="Arial" pitchFamily="34" charset="0"/>
                <a:cs typeface="Arial" pitchFamily="34" charset="0"/>
              </a:rPr>
              <a:t>till</a:t>
            </a:r>
            <a:r>
              <a:rPr lang="de-DE" dirty="0" smtClean="0">
                <a:latin typeface="Arial" pitchFamily="34" charset="0"/>
                <a:cs typeface="Arial" pitchFamily="34" charset="0"/>
              </a:rPr>
              <a:t> </a:t>
            </a:r>
            <a:r>
              <a:rPr lang="de-DE" b="1" dirty="0" err="1" smtClean="0">
                <a:latin typeface="Arial" pitchFamily="34" charset="0"/>
                <a:cs typeface="Arial" pitchFamily="34" charset="0"/>
              </a:rPr>
              <a:t>Gödslingsrekommendation</a:t>
            </a:r>
            <a:r>
              <a:rPr lang="de-DE" b="1" dirty="0" smtClean="0">
                <a:latin typeface="Arial" pitchFamily="34" charset="0"/>
                <a:cs typeface="Arial" pitchFamily="34" charset="0"/>
              </a:rPr>
              <a:t>, </a:t>
            </a:r>
            <a:r>
              <a:rPr lang="de-DE" b="1" dirty="0" err="1" smtClean="0">
                <a:latin typeface="Arial" pitchFamily="34" charset="0"/>
                <a:cs typeface="Arial" pitchFamily="34" charset="0"/>
              </a:rPr>
              <a:t>där</a:t>
            </a:r>
            <a:r>
              <a:rPr lang="de-DE" b="1" dirty="0" smtClean="0">
                <a:latin typeface="Arial" pitchFamily="34" charset="0"/>
                <a:cs typeface="Arial" pitchFamily="34" charset="0"/>
              </a:rPr>
              <a:t> 75% </a:t>
            </a:r>
            <a:r>
              <a:rPr lang="de-DE" b="1" dirty="0" err="1" smtClean="0">
                <a:latin typeface="Arial" pitchFamily="34" charset="0"/>
                <a:cs typeface="Arial" pitchFamily="34" charset="0"/>
              </a:rPr>
              <a:t>av</a:t>
            </a:r>
            <a:r>
              <a:rPr lang="de-DE" b="1" dirty="0" smtClean="0">
                <a:latin typeface="Arial" pitchFamily="34" charset="0"/>
                <a:cs typeface="Arial" pitchFamily="34" charset="0"/>
              </a:rPr>
              <a:t> </a:t>
            </a:r>
            <a:r>
              <a:rPr lang="de-DE" b="1" dirty="0" err="1" smtClean="0">
                <a:latin typeface="Arial" pitchFamily="34" charset="0"/>
                <a:cs typeface="Arial" pitchFamily="34" charset="0"/>
              </a:rPr>
              <a:t>flytgödsel</a:t>
            </a:r>
            <a:r>
              <a:rPr lang="de-DE" b="1" dirty="0" smtClean="0">
                <a:latin typeface="Arial" pitchFamily="34" charset="0"/>
                <a:cs typeface="Arial" pitchFamily="34" charset="0"/>
              </a:rPr>
              <a:t>-N </a:t>
            </a:r>
            <a:r>
              <a:rPr lang="de-DE" b="1" dirty="0" err="1" smtClean="0">
                <a:latin typeface="Arial" pitchFamily="34" charset="0"/>
                <a:cs typeface="Arial" pitchFamily="34" charset="0"/>
              </a:rPr>
              <a:t>ingår</a:t>
            </a:r>
            <a:r>
              <a:rPr lang="de-DE" b="1" dirty="0" smtClean="0">
                <a:latin typeface="Arial" pitchFamily="34" charset="0"/>
                <a:cs typeface="Arial" pitchFamily="34" charset="0"/>
              </a:rPr>
              <a:t> i N-</a:t>
            </a:r>
            <a:r>
              <a:rPr lang="de-DE" b="1" dirty="0" err="1" smtClean="0">
                <a:latin typeface="Arial" pitchFamily="34" charset="0"/>
                <a:cs typeface="Arial" pitchFamily="34" charset="0"/>
              </a:rPr>
              <a:t>balansen</a:t>
            </a:r>
            <a:endParaRPr lang="de-DE" b="1" dirty="0" smtClean="0">
              <a:latin typeface="Arial" pitchFamily="34" charset="0"/>
              <a:cs typeface="Arial" pitchFamily="34" charset="0"/>
            </a:endParaRPr>
          </a:p>
          <a:p>
            <a:pPr marL="285750" indent="-285750">
              <a:buFont typeface="Arial" charset="0"/>
              <a:buChar char="•"/>
            </a:pPr>
            <a:r>
              <a:rPr lang="de-DE" b="1" dirty="0" err="1" smtClean="0">
                <a:latin typeface="Arial" pitchFamily="34" charset="0"/>
                <a:cs typeface="Arial" pitchFamily="34" charset="0"/>
              </a:rPr>
              <a:t>Mål</a:t>
            </a:r>
            <a:r>
              <a:rPr lang="de-DE" b="1" dirty="0" smtClean="0">
                <a:latin typeface="Arial" pitchFamily="34" charset="0"/>
                <a:cs typeface="Arial" pitchFamily="34" charset="0"/>
              </a:rPr>
              <a:t>: N-</a:t>
            </a:r>
            <a:r>
              <a:rPr lang="de-DE" b="1" dirty="0" err="1" smtClean="0">
                <a:latin typeface="Arial" pitchFamily="34" charset="0"/>
                <a:cs typeface="Arial" pitchFamily="34" charset="0"/>
              </a:rPr>
              <a:t>balans</a:t>
            </a:r>
            <a:r>
              <a:rPr lang="de-DE" b="1" dirty="0" smtClean="0">
                <a:latin typeface="Arial" pitchFamily="34" charset="0"/>
                <a:cs typeface="Arial" pitchFamily="34" charset="0"/>
              </a:rPr>
              <a:t> </a:t>
            </a:r>
            <a:r>
              <a:rPr lang="de-DE" b="1" dirty="0" smtClean="0">
                <a:solidFill>
                  <a:srgbClr val="FF0000"/>
                </a:solidFill>
                <a:latin typeface="Arial" pitchFamily="34" charset="0"/>
                <a:cs typeface="Arial" pitchFamily="34" charset="0"/>
              </a:rPr>
              <a:t>50–60 kg N ha</a:t>
            </a:r>
            <a:r>
              <a:rPr lang="de-DE" b="1" baseline="30000" dirty="0" smtClean="0">
                <a:solidFill>
                  <a:srgbClr val="FF0000"/>
                </a:solidFill>
                <a:latin typeface="Arial" pitchFamily="34" charset="0"/>
                <a:cs typeface="Arial" pitchFamily="34" charset="0"/>
              </a:rPr>
              <a:t>-1</a:t>
            </a:r>
            <a:endParaRPr lang="en-US"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046403060"/>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5910" y="1193293"/>
            <a:ext cx="6634309" cy="4960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944030" y="251587"/>
            <a:ext cx="9144000" cy="461665"/>
          </a:xfrm>
          <a:prstGeom prst="rect">
            <a:avLst/>
          </a:prstGeom>
        </p:spPr>
        <p:txBody>
          <a:bodyPr wrap="square">
            <a:spAutoFit/>
          </a:bodyPr>
          <a:lstStyle/>
          <a:p>
            <a:pPr>
              <a:spcBef>
                <a:spcPts val="1200"/>
              </a:spcBef>
            </a:pPr>
            <a:r>
              <a:rPr lang="de-DE" sz="2400" b="1" dirty="0" err="1" smtClean="0">
                <a:latin typeface="Arial" pitchFamily="34" charset="0"/>
                <a:cs typeface="Arial" pitchFamily="34" charset="0"/>
                <a:sym typeface="Wingdings" pitchFamily="2" charset="2"/>
              </a:rPr>
              <a:t>Kostnad</a:t>
            </a:r>
            <a:r>
              <a:rPr lang="de-DE" sz="2400" b="1" dirty="0" smtClean="0">
                <a:latin typeface="Arial" pitchFamily="34" charset="0"/>
                <a:cs typeface="Arial" pitchFamily="34" charset="0"/>
                <a:sym typeface="Wingdings" pitchFamily="2" charset="2"/>
              </a:rPr>
              <a:t> och </a:t>
            </a:r>
            <a:r>
              <a:rPr lang="de-DE" sz="2400" b="1" dirty="0" err="1" smtClean="0">
                <a:latin typeface="Arial" pitchFamily="34" charset="0"/>
                <a:cs typeface="Arial" pitchFamily="34" charset="0"/>
                <a:sym typeface="Wingdings" pitchFamily="2" charset="2"/>
              </a:rPr>
              <a:t>vinst</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med</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of</a:t>
            </a:r>
            <a:r>
              <a:rPr lang="de-DE" sz="2400" b="1" dirty="0" smtClean="0">
                <a:latin typeface="Arial" pitchFamily="34" charset="0"/>
                <a:cs typeface="Arial" pitchFamily="34" charset="0"/>
                <a:sym typeface="Wingdings" pitchFamily="2" charset="2"/>
              </a:rPr>
              <a:t> N-</a:t>
            </a:r>
            <a:r>
              <a:rPr lang="de-DE" sz="2400" b="1" dirty="0" err="1" smtClean="0">
                <a:latin typeface="Arial" pitchFamily="34" charset="0"/>
                <a:cs typeface="Arial" pitchFamily="34" charset="0"/>
                <a:sym typeface="Wingdings" pitchFamily="2" charset="2"/>
              </a:rPr>
              <a:t>gödsling</a:t>
            </a:r>
            <a:endParaRPr lang="en-US" sz="2400" b="1" dirty="0" smtClean="0">
              <a:latin typeface="Arial" pitchFamily="34" charset="0"/>
              <a:cs typeface="Arial" pitchFamily="34" charset="0"/>
              <a:sym typeface="Wingdings" pitchFamily="2" charset="2"/>
            </a:endParaRPr>
          </a:p>
        </p:txBody>
      </p:sp>
      <p:sp>
        <p:nvSpPr>
          <p:cNvPr id="6" name="Rechteck 5"/>
          <p:cNvSpPr/>
          <p:nvPr/>
        </p:nvSpPr>
        <p:spPr>
          <a:xfrm>
            <a:off x="944030" y="670073"/>
            <a:ext cx="3299118" cy="338554"/>
          </a:xfrm>
          <a:prstGeom prst="rect">
            <a:avLst/>
          </a:prstGeom>
        </p:spPr>
        <p:txBody>
          <a:bodyPr wrap="square">
            <a:spAutoFit/>
          </a:bodyPr>
          <a:lstStyle/>
          <a:p>
            <a:pPr>
              <a:spcBef>
                <a:spcPts val="1200"/>
              </a:spcBef>
            </a:pPr>
            <a:r>
              <a:rPr lang="de-DE" sz="1600" dirty="0" smtClean="0">
                <a:latin typeface="Arial" pitchFamily="34" charset="0"/>
                <a:cs typeface="Arial" pitchFamily="34" charset="0"/>
                <a:sym typeface="Wingdings" pitchFamily="2" charset="2"/>
              </a:rPr>
              <a:t>(Van </a:t>
            </a:r>
            <a:r>
              <a:rPr lang="de-DE" sz="1600" dirty="0" err="1" smtClean="0">
                <a:latin typeface="Arial" pitchFamily="34" charset="0"/>
                <a:cs typeface="Arial" pitchFamily="34" charset="0"/>
                <a:sym typeface="Wingdings" pitchFamily="2" charset="2"/>
              </a:rPr>
              <a:t>Grinsven</a:t>
            </a:r>
            <a:r>
              <a:rPr lang="de-DE" sz="1600" dirty="0" smtClean="0">
                <a:latin typeface="Arial" pitchFamily="34" charset="0"/>
                <a:cs typeface="Arial" pitchFamily="34" charset="0"/>
                <a:sym typeface="Wingdings" pitchFamily="2" charset="2"/>
              </a:rPr>
              <a:t> </a:t>
            </a:r>
            <a:r>
              <a:rPr lang="de-DE" sz="1600" i="1" dirty="0" smtClean="0">
                <a:latin typeface="Arial" pitchFamily="34" charset="0"/>
                <a:cs typeface="Arial" pitchFamily="34" charset="0"/>
                <a:sym typeface="Wingdings" pitchFamily="2" charset="2"/>
              </a:rPr>
              <a:t>et a</a:t>
            </a:r>
            <a:r>
              <a:rPr lang="de-DE" sz="1600" dirty="0" smtClean="0">
                <a:latin typeface="Arial" pitchFamily="34" charset="0"/>
                <a:cs typeface="Arial" pitchFamily="34" charset="0"/>
                <a:sym typeface="Wingdings" pitchFamily="2" charset="2"/>
              </a:rPr>
              <a:t>l. 2013)</a:t>
            </a:r>
            <a:endParaRPr lang="en-US" sz="1600" dirty="0" smtClean="0">
              <a:latin typeface="Arial" pitchFamily="34" charset="0"/>
              <a:cs typeface="Arial" pitchFamily="34" charset="0"/>
              <a:sym typeface="Wingdings" pitchFamily="2" charset="2"/>
            </a:endParaRPr>
          </a:p>
        </p:txBody>
      </p:sp>
      <p:sp>
        <p:nvSpPr>
          <p:cNvPr id="4" name="Rechteck 3"/>
          <p:cNvSpPr/>
          <p:nvPr/>
        </p:nvSpPr>
        <p:spPr>
          <a:xfrm>
            <a:off x="1128760" y="6293284"/>
            <a:ext cx="6045245" cy="369332"/>
          </a:xfrm>
          <a:prstGeom prst="rect">
            <a:avLst/>
          </a:prstGeom>
        </p:spPr>
        <p:txBody>
          <a:bodyPr wrap="none">
            <a:spAutoFit/>
          </a:bodyPr>
          <a:lstStyle/>
          <a:p>
            <a:r>
              <a:rPr lang="en-US" dirty="0" err="1" smtClean="0">
                <a:latin typeface="Arial" pitchFamily="34" charset="0"/>
                <a:cs typeface="Arial" pitchFamily="34" charset="0"/>
                <a:sym typeface="Wingdings" pitchFamily="2" charset="2"/>
              </a:rPr>
              <a:t>Negativa</a:t>
            </a:r>
            <a:r>
              <a:rPr lang="en-US" dirty="0" smtClean="0">
                <a:latin typeface="Arial" pitchFamily="34" charset="0"/>
                <a:cs typeface="Arial" pitchFamily="34" charset="0"/>
                <a:sym typeface="Wingdings" pitchFamily="2" charset="2"/>
              </a:rPr>
              <a:t> </a:t>
            </a:r>
            <a:r>
              <a:rPr lang="en-US" dirty="0" err="1" smtClean="0">
                <a:latin typeface="Arial" pitchFamily="34" charset="0"/>
                <a:cs typeface="Arial" pitchFamily="34" charset="0"/>
                <a:sym typeface="Wingdings" pitchFamily="2" charset="2"/>
              </a:rPr>
              <a:t>resultat</a:t>
            </a:r>
            <a:r>
              <a:rPr lang="en-US" dirty="0" smtClean="0">
                <a:latin typeface="Arial" pitchFamily="34" charset="0"/>
                <a:cs typeface="Arial" pitchFamily="34" charset="0"/>
                <a:sym typeface="Wingdings" pitchFamily="2" charset="2"/>
              </a:rPr>
              <a:t> </a:t>
            </a:r>
            <a:r>
              <a:rPr lang="en-US" dirty="0" err="1" smtClean="0">
                <a:latin typeface="Arial" pitchFamily="34" charset="0"/>
                <a:cs typeface="Arial" pitchFamily="34" charset="0"/>
                <a:sym typeface="Wingdings" pitchFamily="2" charset="2"/>
              </a:rPr>
              <a:t>p.g.a</a:t>
            </a:r>
            <a:r>
              <a:rPr lang="en-US" dirty="0" smtClean="0">
                <a:latin typeface="Arial" pitchFamily="34" charset="0"/>
                <a:cs typeface="Arial" pitchFamily="34" charset="0"/>
                <a:sym typeface="Wingdings" pitchFamily="2" charset="2"/>
              </a:rPr>
              <a:t>. </a:t>
            </a:r>
            <a:r>
              <a:rPr lang="en-US" dirty="0" err="1" smtClean="0">
                <a:latin typeface="Arial" pitchFamily="34" charset="0"/>
                <a:cs typeface="Arial" pitchFamily="34" charset="0"/>
                <a:sym typeface="Wingdings" pitchFamily="2" charset="2"/>
              </a:rPr>
              <a:t>dåligt</a:t>
            </a:r>
            <a:r>
              <a:rPr lang="en-US" dirty="0" smtClean="0">
                <a:latin typeface="Arial" pitchFamily="34" charset="0"/>
                <a:cs typeface="Arial" pitchFamily="34" charset="0"/>
                <a:sym typeface="Wingdings" pitchFamily="2" charset="2"/>
              </a:rPr>
              <a:t> </a:t>
            </a:r>
            <a:r>
              <a:rPr lang="en-US" dirty="0" err="1" smtClean="0">
                <a:latin typeface="Arial" pitchFamily="34" charset="0"/>
                <a:cs typeface="Arial" pitchFamily="34" charset="0"/>
                <a:sym typeface="Wingdings" pitchFamily="2" charset="2"/>
              </a:rPr>
              <a:t>anpassad</a:t>
            </a:r>
            <a:r>
              <a:rPr lang="en-US" dirty="0" smtClean="0">
                <a:latin typeface="Arial" pitchFamily="34" charset="0"/>
                <a:cs typeface="Arial" pitchFamily="34" charset="0"/>
                <a:sym typeface="Wingdings" pitchFamily="2" charset="2"/>
              </a:rPr>
              <a:t> </a:t>
            </a:r>
            <a:r>
              <a:rPr lang="en-US" dirty="0" err="1" smtClean="0">
                <a:latin typeface="Arial" pitchFamily="34" charset="0"/>
                <a:cs typeface="Arial" pitchFamily="34" charset="0"/>
                <a:sym typeface="Wingdings" pitchFamily="2" charset="2"/>
              </a:rPr>
              <a:t>gödslingsstrategi</a:t>
            </a:r>
            <a:endParaRPr lang="en-US" dirty="0"/>
          </a:p>
        </p:txBody>
      </p:sp>
    </p:spTree>
    <p:extLst>
      <p:ext uri="{BB962C8B-B14F-4D97-AF65-F5344CB8AC3E}">
        <p14:creationId xmlns:p14="http://schemas.microsoft.com/office/powerpoint/2010/main" val="2257563025"/>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45664" y="82659"/>
            <a:ext cx="7369791" cy="1538883"/>
          </a:xfrm>
          <a:prstGeom prst="rect">
            <a:avLst/>
          </a:prstGeom>
        </p:spPr>
        <p:txBody>
          <a:bodyPr wrap="square">
            <a:spAutoFit/>
          </a:bodyPr>
          <a:lstStyle/>
          <a:p>
            <a:pPr>
              <a:spcBef>
                <a:spcPts val="1200"/>
              </a:spcBef>
            </a:pPr>
            <a:r>
              <a:rPr lang="de-DE" sz="2400" b="1" dirty="0" smtClean="0">
                <a:latin typeface="Arial" pitchFamily="34" charset="0"/>
                <a:cs typeface="Arial" pitchFamily="34" charset="0"/>
                <a:sym typeface="Wingdings" pitchFamily="2" charset="2"/>
              </a:rPr>
              <a:t>Andra </a:t>
            </a:r>
            <a:r>
              <a:rPr lang="de-DE" sz="2400" b="1" dirty="0" err="1" smtClean="0">
                <a:latin typeface="Arial" pitchFamily="34" charset="0"/>
                <a:cs typeface="Arial" pitchFamily="34" charset="0"/>
                <a:sym typeface="Wingdings" pitchFamily="2" charset="2"/>
              </a:rPr>
              <a:t>konsekvenser</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av</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flytgödselspridning</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vid</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fuktiga</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förhållanden</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på</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hösten</a:t>
            </a:r>
            <a:endParaRPr lang="de-DE" sz="2400" b="1" dirty="0" smtClean="0">
              <a:latin typeface="Arial" pitchFamily="34" charset="0"/>
              <a:cs typeface="Arial" pitchFamily="34" charset="0"/>
              <a:sym typeface="Wingdings" pitchFamily="2" charset="2"/>
            </a:endParaRPr>
          </a:p>
          <a:p>
            <a:pPr marL="285750" indent="-285750">
              <a:spcBef>
                <a:spcPts val="1200"/>
              </a:spcBef>
              <a:buFont typeface="Wingdings"/>
              <a:buChar char="à"/>
            </a:pPr>
            <a:r>
              <a:rPr lang="de-DE" dirty="0" err="1" smtClean="0">
                <a:latin typeface="Arial" pitchFamily="34" charset="0"/>
                <a:cs typeface="Arial" pitchFamily="34" charset="0"/>
                <a:sym typeface="Wingdings" pitchFamily="2" charset="2"/>
              </a:rPr>
              <a:t>Försämring</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av</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vallen</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p.g.a</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att</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kärrgröe</a:t>
            </a:r>
            <a:r>
              <a:rPr lang="de-DE" dirty="0" smtClean="0">
                <a:latin typeface="Arial" pitchFamily="34" charset="0"/>
                <a:cs typeface="Arial" pitchFamily="34" charset="0"/>
                <a:sym typeface="Wingdings" pitchFamily="2" charset="2"/>
              </a:rPr>
              <a:t> (</a:t>
            </a:r>
            <a:r>
              <a:rPr lang="de-DE" i="1" dirty="0" err="1" smtClean="0">
                <a:latin typeface="Arial" pitchFamily="34" charset="0"/>
                <a:cs typeface="Arial" pitchFamily="34" charset="0"/>
                <a:sym typeface="Wingdings" pitchFamily="2" charset="2"/>
              </a:rPr>
              <a:t>Poa</a:t>
            </a:r>
            <a:r>
              <a:rPr lang="de-DE" i="1" dirty="0" smtClean="0">
                <a:latin typeface="Arial" pitchFamily="34" charset="0"/>
                <a:cs typeface="Arial" pitchFamily="34" charset="0"/>
                <a:sym typeface="Wingdings" pitchFamily="2" charset="2"/>
              </a:rPr>
              <a:t> </a:t>
            </a:r>
            <a:r>
              <a:rPr lang="de-DE" i="1" dirty="0" err="1" smtClean="0">
                <a:latin typeface="Arial" pitchFamily="34" charset="0"/>
                <a:cs typeface="Arial" pitchFamily="34" charset="0"/>
                <a:sym typeface="Wingdings" pitchFamily="2" charset="2"/>
              </a:rPr>
              <a:t>trivialis</a:t>
            </a:r>
            <a:r>
              <a:rPr lang="de-DE" i="1" dirty="0" smtClean="0">
                <a:latin typeface="Arial" pitchFamily="34" charset="0"/>
                <a:cs typeface="Arial" pitchFamily="34" charset="0"/>
                <a:sym typeface="Wingdings" pitchFamily="2" charset="2"/>
              </a:rPr>
              <a:t> </a:t>
            </a:r>
            <a:r>
              <a:rPr lang="de-DE" dirty="0" smtClean="0">
                <a:latin typeface="Arial" pitchFamily="34" charset="0"/>
                <a:cs typeface="Arial" pitchFamily="34" charset="0"/>
                <a:sym typeface="Wingdings" pitchFamily="2" charset="2"/>
              </a:rPr>
              <a:t>L</a:t>
            </a:r>
            <a:r>
              <a:rPr lang="de-DE" dirty="0">
                <a:latin typeface="Arial" pitchFamily="34" charset="0"/>
                <a:cs typeface="Arial" pitchFamily="34" charset="0"/>
                <a:sym typeface="Wingdings" pitchFamily="2" charset="2"/>
              </a:rPr>
              <a:t>.</a:t>
            </a:r>
            <a:r>
              <a:rPr lang="de-DE" dirty="0" smtClean="0">
                <a:latin typeface="Arial" pitchFamily="34" charset="0"/>
                <a:cs typeface="Arial" pitchFamily="34" charset="0"/>
                <a:sym typeface="Wingdings" pitchFamily="2" charset="2"/>
              </a:rPr>
              <a:t>)     (Gemeine Rispe)</a:t>
            </a:r>
            <a:endParaRPr lang="en-US" dirty="0" smtClean="0">
              <a:latin typeface="Arial" pitchFamily="34" charset="0"/>
              <a:cs typeface="Arial" pitchFamily="34" charset="0"/>
              <a:sym typeface="Wingdings" pitchFamily="2" charset="2"/>
            </a:endParaRPr>
          </a:p>
        </p:txBody>
      </p:sp>
      <p:grpSp>
        <p:nvGrpSpPr>
          <p:cNvPr id="7" name="Gruppieren 6"/>
          <p:cNvGrpSpPr/>
          <p:nvPr/>
        </p:nvGrpSpPr>
        <p:grpSpPr>
          <a:xfrm>
            <a:off x="0" y="1668320"/>
            <a:ext cx="8753115" cy="5144046"/>
            <a:chOff x="0" y="1340768"/>
            <a:chExt cx="8753115" cy="5144046"/>
          </a:xfrm>
        </p:grpSpPr>
        <p:grpSp>
          <p:nvGrpSpPr>
            <p:cNvPr id="6" name="Gruppieren 5"/>
            <p:cNvGrpSpPr/>
            <p:nvPr/>
          </p:nvGrpSpPr>
          <p:grpSpPr>
            <a:xfrm>
              <a:off x="0" y="1340768"/>
              <a:ext cx="8753115" cy="5144046"/>
              <a:chOff x="0" y="1340768"/>
              <a:chExt cx="8753115" cy="5144046"/>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40768"/>
                <a:ext cx="8753115" cy="5144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67544" y="1483043"/>
                <a:ext cx="7272808" cy="646331"/>
              </a:xfrm>
              <a:prstGeom prst="rect">
                <a:avLst/>
              </a:prstGeom>
              <a:solidFill>
                <a:schemeClr val="bg1"/>
              </a:solidFill>
            </p:spPr>
            <p:txBody>
              <a:bodyPr wrap="square" rtlCol="0">
                <a:spAutoFit/>
              </a:bodyPr>
              <a:lstStyle/>
              <a:p>
                <a:r>
                  <a:rPr lang="de-DE" dirty="0" err="1" smtClean="0">
                    <a:latin typeface="Arial" pitchFamily="34" charset="0"/>
                    <a:cs typeface="Arial" pitchFamily="34" charset="0"/>
                  </a:rPr>
                  <a:t>Sammansättning</a:t>
                </a:r>
                <a:r>
                  <a:rPr lang="de-DE" dirty="0">
                    <a:latin typeface="Arial" pitchFamily="34" charset="0"/>
                    <a:cs typeface="Arial" pitchFamily="34" charset="0"/>
                  </a:rPr>
                  <a:t> </a:t>
                </a:r>
                <a:r>
                  <a:rPr lang="de-DE" dirty="0" smtClean="0">
                    <a:latin typeface="Arial" pitchFamily="34" charset="0"/>
                    <a:cs typeface="Arial" pitchFamily="34" charset="0"/>
                  </a:rPr>
                  <a:t>(%) </a:t>
                </a:r>
                <a:r>
                  <a:rPr lang="de-DE" dirty="0" err="1" smtClean="0">
                    <a:latin typeface="Arial" pitchFamily="34" charset="0"/>
                    <a:cs typeface="Arial" pitchFamily="34" charset="0"/>
                  </a:rPr>
                  <a:t>av</a:t>
                </a:r>
                <a:r>
                  <a:rPr lang="de-DE" dirty="0" smtClean="0">
                    <a:latin typeface="Arial" pitchFamily="34" charset="0"/>
                    <a:cs typeface="Arial" pitchFamily="34" charset="0"/>
                  </a:rPr>
                  <a:t> </a:t>
                </a:r>
                <a:r>
                  <a:rPr lang="de-DE" dirty="0" err="1" smtClean="0">
                    <a:latin typeface="Arial" pitchFamily="34" charset="0"/>
                    <a:cs typeface="Arial" pitchFamily="34" charset="0"/>
                  </a:rPr>
                  <a:t>olika</a:t>
                </a:r>
                <a:r>
                  <a:rPr lang="de-DE" dirty="0" smtClean="0">
                    <a:latin typeface="Arial" pitchFamily="34" charset="0"/>
                    <a:cs typeface="Arial" pitchFamily="34" charset="0"/>
                  </a:rPr>
                  <a:t> </a:t>
                </a:r>
                <a:r>
                  <a:rPr lang="de-DE" dirty="0" err="1" smtClean="0">
                    <a:latin typeface="Arial" pitchFamily="34" charset="0"/>
                    <a:cs typeface="Arial" pitchFamily="34" charset="0"/>
                  </a:rPr>
                  <a:t>arter</a:t>
                </a:r>
                <a:r>
                  <a:rPr lang="de-DE" dirty="0" smtClean="0">
                    <a:latin typeface="Arial" pitchFamily="34" charset="0"/>
                    <a:cs typeface="Arial" pitchFamily="34" charset="0"/>
                  </a:rPr>
                  <a:t> i </a:t>
                </a:r>
                <a:r>
                  <a:rPr lang="de-DE" dirty="0" err="1" smtClean="0">
                    <a:latin typeface="Arial" pitchFamily="34" charset="0"/>
                    <a:cs typeface="Arial" pitchFamily="34" charset="0"/>
                  </a:rPr>
                  <a:t>vallen</a:t>
                </a:r>
                <a:r>
                  <a:rPr lang="de-DE" dirty="0" smtClean="0">
                    <a:latin typeface="Arial" pitchFamily="34" charset="0"/>
                    <a:cs typeface="Arial" pitchFamily="34" charset="0"/>
                  </a:rPr>
                  <a:t> i </a:t>
                </a:r>
                <a:r>
                  <a:rPr lang="de-DE" dirty="0" err="1" smtClean="0">
                    <a:latin typeface="Arial" pitchFamily="34" charset="0"/>
                    <a:cs typeface="Arial" pitchFamily="34" charset="0"/>
                  </a:rPr>
                  <a:t>förstaskörd</a:t>
                </a:r>
                <a:r>
                  <a:rPr lang="de-DE" dirty="0" smtClean="0">
                    <a:latin typeface="Arial" pitchFamily="34" charset="0"/>
                    <a:cs typeface="Arial" pitchFamily="34" charset="0"/>
                  </a:rPr>
                  <a:t> i </a:t>
                </a:r>
                <a:r>
                  <a:rPr lang="de-DE" dirty="0" err="1" smtClean="0">
                    <a:latin typeface="Arial" pitchFamily="34" charset="0"/>
                    <a:cs typeface="Arial" pitchFamily="34" charset="0"/>
                  </a:rPr>
                  <a:t>relation</a:t>
                </a:r>
                <a:r>
                  <a:rPr lang="de-DE" dirty="0" smtClean="0">
                    <a:latin typeface="Arial" pitchFamily="34" charset="0"/>
                    <a:cs typeface="Arial" pitchFamily="34" charset="0"/>
                  </a:rPr>
                  <a:t> </a:t>
                </a:r>
                <a:r>
                  <a:rPr lang="de-DE" dirty="0" err="1" smtClean="0">
                    <a:latin typeface="Arial" pitchFamily="34" charset="0"/>
                    <a:cs typeface="Arial" pitchFamily="34" charset="0"/>
                  </a:rPr>
                  <a:t>till</a:t>
                </a:r>
                <a:r>
                  <a:rPr lang="de-DE" dirty="0" smtClean="0">
                    <a:latin typeface="Arial" pitchFamily="34" charset="0"/>
                    <a:cs typeface="Arial" pitchFamily="34" charset="0"/>
                  </a:rPr>
                  <a:t> </a:t>
                </a:r>
                <a:r>
                  <a:rPr lang="de-DE" dirty="0" err="1" smtClean="0">
                    <a:latin typeface="Arial" pitchFamily="34" charset="0"/>
                    <a:cs typeface="Arial" pitchFamily="34" charset="0"/>
                  </a:rPr>
                  <a:t>jordpackning</a:t>
                </a:r>
                <a:endParaRPr lang="en-US" dirty="0">
                  <a:latin typeface="Arial" pitchFamily="34" charset="0"/>
                  <a:cs typeface="Arial" pitchFamily="34" charset="0"/>
                </a:endParaRPr>
              </a:p>
            </p:txBody>
          </p:sp>
        </p:grpSp>
        <p:sp>
          <p:nvSpPr>
            <p:cNvPr id="8" name="Textfeld 7"/>
            <p:cNvSpPr txBox="1"/>
            <p:nvPr/>
          </p:nvSpPr>
          <p:spPr>
            <a:xfrm>
              <a:off x="2771800" y="5949280"/>
              <a:ext cx="1152128" cy="307777"/>
            </a:xfrm>
            <a:prstGeom prst="rect">
              <a:avLst/>
            </a:prstGeom>
            <a:solidFill>
              <a:schemeClr val="bg1"/>
            </a:solidFill>
          </p:spPr>
          <p:txBody>
            <a:bodyPr wrap="square" rtlCol="0">
              <a:spAutoFit/>
            </a:bodyPr>
            <a:lstStyle/>
            <a:p>
              <a:r>
                <a:rPr lang="de-DE" sz="1400" b="1" dirty="0" err="1" smtClean="0"/>
                <a:t>compacted</a:t>
              </a:r>
              <a:endParaRPr lang="en-US" sz="1400" b="1" dirty="0"/>
            </a:p>
          </p:txBody>
        </p:sp>
        <p:sp>
          <p:nvSpPr>
            <p:cNvPr id="9" name="Textfeld 8"/>
            <p:cNvSpPr txBox="1"/>
            <p:nvPr/>
          </p:nvSpPr>
          <p:spPr>
            <a:xfrm>
              <a:off x="1187624" y="5937707"/>
              <a:ext cx="1296144" cy="307777"/>
            </a:xfrm>
            <a:prstGeom prst="rect">
              <a:avLst/>
            </a:prstGeom>
            <a:solidFill>
              <a:schemeClr val="bg1"/>
            </a:solidFill>
          </p:spPr>
          <p:txBody>
            <a:bodyPr wrap="square" rtlCol="0">
              <a:spAutoFit/>
            </a:bodyPr>
            <a:lstStyle/>
            <a:p>
              <a:r>
                <a:rPr lang="de-DE" sz="1400" b="1" dirty="0" smtClean="0"/>
                <a:t>not </a:t>
              </a:r>
              <a:r>
                <a:rPr lang="de-DE" sz="1400" b="1" dirty="0" err="1" smtClean="0"/>
                <a:t>compacted</a:t>
              </a:r>
              <a:endParaRPr lang="en-US" sz="1400" b="1" dirty="0"/>
            </a:p>
          </p:txBody>
        </p:sp>
      </p:grpSp>
      <p:sp>
        <p:nvSpPr>
          <p:cNvPr id="10" name="Rechteck 9"/>
          <p:cNvSpPr/>
          <p:nvPr/>
        </p:nvSpPr>
        <p:spPr>
          <a:xfrm>
            <a:off x="4211960" y="5111056"/>
            <a:ext cx="151216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421317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pieren 30"/>
          <p:cNvGrpSpPr/>
          <p:nvPr/>
        </p:nvGrpSpPr>
        <p:grpSpPr>
          <a:xfrm>
            <a:off x="0" y="3314365"/>
            <a:ext cx="8436015" cy="3533766"/>
            <a:chOff x="40449" y="2899515"/>
            <a:chExt cx="10863752" cy="4214818"/>
          </a:xfrm>
        </p:grpSpPr>
        <p:grpSp>
          <p:nvGrpSpPr>
            <p:cNvPr id="29" name="Gruppieren 28"/>
            <p:cNvGrpSpPr/>
            <p:nvPr/>
          </p:nvGrpSpPr>
          <p:grpSpPr>
            <a:xfrm>
              <a:off x="40449" y="2899515"/>
              <a:ext cx="4891591" cy="3958485"/>
              <a:chOff x="-9293" y="2899515"/>
              <a:chExt cx="4891591" cy="3958485"/>
            </a:xfrm>
          </p:grpSpPr>
          <p:pic>
            <p:nvPicPr>
              <p:cNvPr id="5" name="Grafik 4"/>
              <p:cNvPicPr>
                <a:picLocks noChangeAspect="1"/>
              </p:cNvPicPr>
              <p:nvPr/>
            </p:nvPicPr>
            <p:blipFill>
              <a:blip r:embed="rId2"/>
              <a:stretch>
                <a:fillRect/>
              </a:stretch>
            </p:blipFill>
            <p:spPr>
              <a:xfrm>
                <a:off x="-9293" y="2913797"/>
                <a:ext cx="4113241" cy="3944203"/>
              </a:xfrm>
              <a:prstGeom prst="rect">
                <a:avLst/>
              </a:prstGeom>
            </p:spPr>
          </p:pic>
          <p:sp>
            <p:nvSpPr>
              <p:cNvPr id="27" name="Rechteck 26"/>
              <p:cNvSpPr/>
              <p:nvPr/>
            </p:nvSpPr>
            <p:spPr>
              <a:xfrm>
                <a:off x="3131840" y="2913797"/>
                <a:ext cx="1390418" cy="73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hteck 27"/>
              <p:cNvSpPr/>
              <p:nvPr/>
            </p:nvSpPr>
            <p:spPr>
              <a:xfrm>
                <a:off x="0" y="2899515"/>
                <a:ext cx="4882298" cy="14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hteck 29"/>
            <p:cNvSpPr/>
            <p:nvPr/>
          </p:nvSpPr>
          <p:spPr>
            <a:xfrm>
              <a:off x="8448321" y="6710531"/>
              <a:ext cx="2455880" cy="403802"/>
            </a:xfrm>
            <a:prstGeom prst="rect">
              <a:avLst/>
            </a:prstGeom>
          </p:spPr>
          <p:txBody>
            <a:bodyPr wrap="none">
              <a:spAutoFit/>
            </a:bodyPr>
            <a:lstStyle/>
            <a:p>
              <a:r>
                <a:rPr lang="de-DE" sz="1400" b="1" dirty="0">
                  <a:latin typeface="Arial" pitchFamily="34" charset="0"/>
                  <a:cs typeface="Arial" pitchFamily="34" charset="0"/>
                </a:rPr>
                <a:t>(</a:t>
              </a:r>
              <a:r>
                <a:rPr lang="de-DE" sz="1600" dirty="0">
                  <a:latin typeface="Arial" pitchFamily="34" charset="0"/>
                  <a:cs typeface="Arial" pitchFamily="34" charset="0"/>
                </a:rPr>
                <a:t>Kuhn </a:t>
              </a:r>
              <a:r>
                <a:rPr lang="de-DE" sz="1600" i="1" dirty="0">
                  <a:latin typeface="Arial" pitchFamily="34" charset="0"/>
                  <a:cs typeface="Arial" pitchFamily="34" charset="0"/>
                </a:rPr>
                <a:t>et al</a:t>
              </a:r>
              <a:r>
                <a:rPr lang="de-DE" sz="1600" dirty="0">
                  <a:latin typeface="Arial" pitchFamily="34" charset="0"/>
                  <a:cs typeface="Arial" pitchFamily="34" charset="0"/>
                </a:rPr>
                <a:t>., 2011) </a:t>
              </a:r>
              <a:endParaRPr lang="en-US" sz="1600" dirty="0">
                <a:latin typeface="Arial" pitchFamily="34" charset="0"/>
                <a:cs typeface="Arial" pitchFamily="34" charset="0"/>
              </a:endParaRPr>
            </a:p>
          </p:txBody>
        </p:sp>
      </p:grpSp>
      <p:sp>
        <p:nvSpPr>
          <p:cNvPr id="26" name="Textfeld 25"/>
          <p:cNvSpPr txBox="1"/>
          <p:nvPr/>
        </p:nvSpPr>
        <p:spPr>
          <a:xfrm>
            <a:off x="3036214" y="5792502"/>
            <a:ext cx="6374520" cy="646331"/>
          </a:xfrm>
          <a:prstGeom prst="rect">
            <a:avLst/>
          </a:prstGeom>
          <a:noFill/>
        </p:spPr>
        <p:txBody>
          <a:bodyPr wrap="square" rtlCol="0">
            <a:spAutoFit/>
          </a:bodyPr>
          <a:lstStyle/>
          <a:p>
            <a:r>
              <a:rPr lang="de-DE" i="1" dirty="0" err="1" smtClean="0">
                <a:latin typeface="Arial" pitchFamily="34" charset="0"/>
                <a:cs typeface="Arial" pitchFamily="34" charset="0"/>
              </a:rPr>
              <a:t>Poa</a:t>
            </a:r>
            <a:r>
              <a:rPr lang="de-DE" i="1" dirty="0" smtClean="0">
                <a:latin typeface="Arial" pitchFamily="34" charset="0"/>
                <a:cs typeface="Arial" pitchFamily="34" charset="0"/>
              </a:rPr>
              <a:t> </a:t>
            </a:r>
            <a:r>
              <a:rPr lang="de-DE" i="1" dirty="0" err="1" smtClean="0">
                <a:latin typeface="Arial" pitchFamily="34" charset="0"/>
                <a:cs typeface="Arial" pitchFamily="34" charset="0"/>
              </a:rPr>
              <a:t>trivialis</a:t>
            </a:r>
            <a:r>
              <a:rPr lang="de-DE" i="1" dirty="0">
                <a:latin typeface="Arial" pitchFamily="34" charset="0"/>
                <a:cs typeface="Arial" pitchFamily="34" charset="0"/>
              </a:rPr>
              <a:t> </a:t>
            </a:r>
            <a:r>
              <a:rPr lang="de-DE" dirty="0" err="1" smtClean="0">
                <a:latin typeface="Arial" pitchFamily="34" charset="0"/>
                <a:cs typeface="Arial" pitchFamily="34" charset="0"/>
              </a:rPr>
              <a:t>var</a:t>
            </a:r>
            <a:r>
              <a:rPr lang="de-DE" dirty="0" smtClean="0">
                <a:latin typeface="Arial" pitchFamily="34" charset="0"/>
                <a:cs typeface="Arial" pitchFamily="34" charset="0"/>
              </a:rPr>
              <a:t> den </a:t>
            </a:r>
            <a:r>
              <a:rPr lang="de-DE" b="1" dirty="0" err="1" smtClean="0">
                <a:latin typeface="Arial" pitchFamily="34" charset="0"/>
                <a:cs typeface="Arial" pitchFamily="34" charset="0"/>
              </a:rPr>
              <a:t>näst</a:t>
            </a:r>
            <a:r>
              <a:rPr lang="de-DE" b="1" dirty="0" smtClean="0">
                <a:latin typeface="Arial" pitchFamily="34" charset="0"/>
                <a:cs typeface="Arial" pitchFamily="34" charset="0"/>
              </a:rPr>
              <a:t> </a:t>
            </a:r>
            <a:r>
              <a:rPr lang="de-DE" b="1" dirty="0" err="1" smtClean="0">
                <a:latin typeface="Arial" pitchFamily="34" charset="0"/>
                <a:cs typeface="Arial" pitchFamily="34" charset="0"/>
              </a:rPr>
              <a:t>vanligaste</a:t>
            </a:r>
            <a:r>
              <a:rPr lang="de-DE" b="1" dirty="0" smtClean="0">
                <a:latin typeface="Arial" pitchFamily="34" charset="0"/>
                <a:cs typeface="Arial" pitchFamily="34" charset="0"/>
              </a:rPr>
              <a:t> </a:t>
            </a:r>
            <a:r>
              <a:rPr lang="de-DE" dirty="0" smtClean="0">
                <a:latin typeface="Arial" pitchFamily="34" charset="0"/>
                <a:cs typeface="Arial" pitchFamily="34" charset="0"/>
              </a:rPr>
              <a:t>arten i </a:t>
            </a:r>
            <a:r>
              <a:rPr lang="de-DE" dirty="0" err="1" smtClean="0">
                <a:latin typeface="Arial" pitchFamily="34" charset="0"/>
                <a:cs typeface="Arial" pitchFamily="34" charset="0"/>
              </a:rPr>
              <a:t>vallar</a:t>
            </a:r>
            <a:r>
              <a:rPr lang="de-DE" dirty="0" smtClean="0">
                <a:latin typeface="Arial" pitchFamily="34" charset="0"/>
                <a:cs typeface="Arial" pitchFamily="34" charset="0"/>
              </a:rPr>
              <a:t> i Bayern </a:t>
            </a:r>
            <a:r>
              <a:rPr lang="de-DE" dirty="0" err="1" smtClean="0">
                <a:latin typeface="Arial" pitchFamily="34" charset="0"/>
                <a:cs typeface="Arial" pitchFamily="34" charset="0"/>
              </a:rPr>
              <a:t>under</a:t>
            </a:r>
            <a:r>
              <a:rPr lang="de-DE" dirty="0" smtClean="0">
                <a:latin typeface="Arial" pitchFamily="34" charset="0"/>
                <a:cs typeface="Arial" pitchFamily="34" charset="0"/>
              </a:rPr>
              <a:t> </a:t>
            </a:r>
            <a:r>
              <a:rPr lang="de-DE" dirty="0" err="1" smtClean="0">
                <a:latin typeface="Arial" pitchFamily="34" charset="0"/>
                <a:cs typeface="Arial" pitchFamily="34" charset="0"/>
              </a:rPr>
              <a:t>åren</a:t>
            </a:r>
            <a:r>
              <a:rPr lang="de-DE" dirty="0" smtClean="0">
                <a:latin typeface="Arial" pitchFamily="34" charset="0"/>
                <a:cs typeface="Arial" pitchFamily="34" charset="0"/>
              </a:rPr>
              <a:t> 2002–2008</a:t>
            </a:r>
            <a:endParaRPr lang="en-US" dirty="0">
              <a:latin typeface="Arial" pitchFamily="34" charset="0"/>
              <a:cs typeface="Arial" pitchFamily="34" charset="0"/>
            </a:endParaRPr>
          </a:p>
        </p:txBody>
      </p:sp>
      <p:grpSp>
        <p:nvGrpSpPr>
          <p:cNvPr id="34" name="Gruppieren 33"/>
          <p:cNvGrpSpPr/>
          <p:nvPr/>
        </p:nvGrpSpPr>
        <p:grpSpPr>
          <a:xfrm>
            <a:off x="4328139" y="2711899"/>
            <a:ext cx="4689909" cy="2517301"/>
            <a:chOff x="192389" y="486131"/>
            <a:chExt cx="4689909" cy="2517301"/>
          </a:xfrm>
        </p:grpSpPr>
        <p:grpSp>
          <p:nvGrpSpPr>
            <p:cNvPr id="25" name="Gruppieren 24"/>
            <p:cNvGrpSpPr/>
            <p:nvPr/>
          </p:nvGrpSpPr>
          <p:grpSpPr>
            <a:xfrm>
              <a:off x="192389" y="486131"/>
              <a:ext cx="4689909" cy="2517301"/>
              <a:chOff x="192389" y="486131"/>
              <a:chExt cx="4689909" cy="2517301"/>
            </a:xfrm>
          </p:grpSpPr>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389" y="486131"/>
                <a:ext cx="4689909" cy="2517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611560" y="615619"/>
                <a:ext cx="1368152" cy="369332"/>
              </a:xfrm>
              <a:prstGeom prst="rect">
                <a:avLst/>
              </a:prstGeom>
              <a:noFill/>
            </p:spPr>
            <p:txBody>
              <a:bodyPr wrap="square" rtlCol="0">
                <a:spAutoFit/>
              </a:bodyPr>
              <a:lstStyle/>
              <a:p>
                <a:r>
                  <a:rPr lang="de-DE" b="1" i="1" dirty="0" smtClean="0"/>
                  <a:t>L. perenne</a:t>
                </a:r>
                <a:endParaRPr lang="en-US" b="1" i="1" dirty="0"/>
              </a:p>
            </p:txBody>
          </p:sp>
          <p:sp>
            <p:nvSpPr>
              <p:cNvPr id="10" name="Textfeld 9"/>
              <p:cNvSpPr txBox="1"/>
              <p:nvPr/>
            </p:nvSpPr>
            <p:spPr>
              <a:xfrm>
                <a:off x="1403648" y="2005080"/>
                <a:ext cx="1368152" cy="369332"/>
              </a:xfrm>
              <a:prstGeom prst="rect">
                <a:avLst/>
              </a:prstGeom>
              <a:solidFill>
                <a:schemeClr val="bg1"/>
              </a:solidFill>
            </p:spPr>
            <p:txBody>
              <a:bodyPr wrap="square" rtlCol="0">
                <a:spAutoFit/>
              </a:bodyPr>
              <a:lstStyle/>
              <a:p>
                <a:pPr algn="ctr"/>
                <a:r>
                  <a:rPr lang="de-DE" b="1" i="1" dirty="0" smtClean="0">
                    <a:solidFill>
                      <a:srgbClr val="FF0000"/>
                    </a:solidFill>
                  </a:rPr>
                  <a:t>P. </a:t>
                </a:r>
                <a:r>
                  <a:rPr lang="de-DE" b="1" i="1" dirty="0" err="1" smtClean="0">
                    <a:solidFill>
                      <a:srgbClr val="FF0000"/>
                    </a:solidFill>
                  </a:rPr>
                  <a:t>trivialis</a:t>
                </a:r>
                <a:endParaRPr lang="en-US" b="1" i="1" dirty="0">
                  <a:solidFill>
                    <a:srgbClr val="FF0000"/>
                  </a:solidFill>
                </a:endParaRPr>
              </a:p>
            </p:txBody>
          </p:sp>
          <p:cxnSp>
            <p:nvCxnSpPr>
              <p:cNvPr id="12" name="Gerade Verbindung 11"/>
              <p:cNvCxnSpPr/>
              <p:nvPr/>
            </p:nvCxnSpPr>
            <p:spPr>
              <a:xfrm flipV="1">
                <a:off x="1043608" y="985001"/>
                <a:ext cx="792088" cy="11428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flipH="1" flipV="1">
                <a:off x="2411760" y="903701"/>
                <a:ext cx="1008112" cy="13749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flipV="1">
                <a:off x="2987824" y="868947"/>
                <a:ext cx="1534434" cy="8758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flipH="1" flipV="1">
                <a:off x="3419872" y="800335"/>
                <a:ext cx="1368152" cy="3193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Textfeld 31"/>
            <p:cNvSpPr txBox="1"/>
            <p:nvPr/>
          </p:nvSpPr>
          <p:spPr>
            <a:xfrm>
              <a:off x="3514146" y="2609524"/>
              <a:ext cx="1368152" cy="276999"/>
            </a:xfrm>
            <a:prstGeom prst="rect">
              <a:avLst/>
            </a:prstGeom>
            <a:noFill/>
          </p:spPr>
          <p:txBody>
            <a:bodyPr wrap="square" rtlCol="0">
              <a:spAutoFit/>
            </a:bodyPr>
            <a:lstStyle/>
            <a:p>
              <a:r>
                <a:rPr lang="de-DE" sz="1200" b="1" dirty="0" smtClean="0">
                  <a:solidFill>
                    <a:schemeClr val="bg1"/>
                  </a:solidFill>
                  <a:latin typeface="Arial" pitchFamily="34" charset="0"/>
                  <a:cs typeface="Arial" pitchFamily="34" charset="0"/>
                </a:rPr>
                <a:t>Komainda, 2017</a:t>
              </a:r>
              <a:endParaRPr lang="en-US" sz="1200" b="1" dirty="0">
                <a:solidFill>
                  <a:schemeClr val="bg1"/>
                </a:solidFill>
                <a:latin typeface="Arial" pitchFamily="34" charset="0"/>
                <a:cs typeface="Arial" pitchFamily="34" charset="0"/>
              </a:endParaRPr>
            </a:p>
          </p:txBody>
        </p:sp>
      </p:grpSp>
      <p:sp>
        <p:nvSpPr>
          <p:cNvPr id="33" name="Textfeld 32"/>
          <p:cNvSpPr txBox="1"/>
          <p:nvPr/>
        </p:nvSpPr>
        <p:spPr>
          <a:xfrm>
            <a:off x="4314090" y="2056666"/>
            <a:ext cx="4594774" cy="584775"/>
          </a:xfrm>
          <a:prstGeom prst="rect">
            <a:avLst/>
          </a:prstGeom>
          <a:noFill/>
        </p:spPr>
        <p:txBody>
          <a:bodyPr wrap="square" rtlCol="0">
            <a:spAutoFit/>
          </a:bodyPr>
          <a:lstStyle/>
          <a:p>
            <a:r>
              <a:rPr lang="de-DE" sz="1600" i="1" dirty="0" err="1" smtClean="0">
                <a:latin typeface="Arial" pitchFamily="34" charset="0"/>
                <a:cs typeface="Arial" pitchFamily="34" charset="0"/>
              </a:rPr>
              <a:t>Första</a:t>
            </a:r>
            <a:r>
              <a:rPr lang="de-DE" sz="1600" i="1" dirty="0" smtClean="0">
                <a:latin typeface="Arial" pitchFamily="34" charset="0"/>
                <a:cs typeface="Arial" pitchFamily="34" charset="0"/>
              </a:rPr>
              <a:t> </a:t>
            </a:r>
            <a:r>
              <a:rPr lang="de-DE" sz="1600" i="1" dirty="0" err="1" smtClean="0">
                <a:latin typeface="Arial" pitchFamily="34" charset="0"/>
                <a:cs typeface="Arial" pitchFamily="34" charset="0"/>
              </a:rPr>
              <a:t>skörd</a:t>
            </a:r>
            <a:r>
              <a:rPr lang="de-DE" sz="1600" i="1" dirty="0" smtClean="0">
                <a:latin typeface="Arial" pitchFamily="34" charset="0"/>
                <a:cs typeface="Arial" pitchFamily="34" charset="0"/>
              </a:rPr>
              <a:t> – </a:t>
            </a:r>
            <a:r>
              <a:rPr lang="de-DE" sz="1600" i="1" dirty="0" err="1" smtClean="0">
                <a:latin typeface="Arial" pitchFamily="34" charset="0"/>
                <a:cs typeface="Arial" pitchFamily="34" charset="0"/>
              </a:rPr>
              <a:t>hjulspår</a:t>
            </a:r>
            <a:r>
              <a:rPr lang="de-DE" sz="1600" i="1" dirty="0" smtClean="0">
                <a:latin typeface="Arial" pitchFamily="34" charset="0"/>
                <a:cs typeface="Arial" pitchFamily="34" charset="0"/>
              </a:rPr>
              <a:t> </a:t>
            </a:r>
            <a:r>
              <a:rPr lang="de-DE" sz="1600" i="1" dirty="0" err="1" smtClean="0">
                <a:latin typeface="Arial" pitchFamily="34" charset="0"/>
                <a:cs typeface="Arial" pitchFamily="34" charset="0"/>
              </a:rPr>
              <a:t>efter</a:t>
            </a:r>
            <a:r>
              <a:rPr lang="de-DE" sz="1600" i="1" dirty="0" smtClean="0">
                <a:latin typeface="Arial" pitchFamily="34" charset="0"/>
                <a:cs typeface="Arial" pitchFamily="34" charset="0"/>
              </a:rPr>
              <a:t> </a:t>
            </a:r>
            <a:r>
              <a:rPr lang="de-DE" sz="1600" i="1" dirty="0" err="1" smtClean="0">
                <a:latin typeface="Arial" pitchFamily="34" charset="0"/>
                <a:cs typeface="Arial" pitchFamily="34" charset="0"/>
              </a:rPr>
              <a:t>flytgödselspridning</a:t>
            </a:r>
            <a:r>
              <a:rPr lang="de-DE" sz="1600" i="1" dirty="0" smtClean="0">
                <a:latin typeface="Arial" pitchFamily="34" charset="0"/>
                <a:cs typeface="Arial" pitchFamily="34" charset="0"/>
              </a:rPr>
              <a:t> </a:t>
            </a:r>
            <a:r>
              <a:rPr lang="de-DE" sz="1600" i="1" dirty="0" err="1" smtClean="0">
                <a:latin typeface="Arial" pitchFamily="34" charset="0"/>
                <a:cs typeface="Arial" pitchFamily="34" charset="0"/>
              </a:rPr>
              <a:t>föregående</a:t>
            </a:r>
            <a:r>
              <a:rPr lang="de-DE" sz="1600" i="1" dirty="0" smtClean="0">
                <a:latin typeface="Arial" pitchFamily="34" charset="0"/>
                <a:cs typeface="Arial" pitchFamily="34" charset="0"/>
              </a:rPr>
              <a:t> </a:t>
            </a:r>
            <a:r>
              <a:rPr lang="de-DE" sz="1600" i="1" dirty="0" err="1" smtClean="0">
                <a:latin typeface="Arial" pitchFamily="34" charset="0"/>
                <a:cs typeface="Arial" pitchFamily="34" charset="0"/>
              </a:rPr>
              <a:t>höst</a:t>
            </a:r>
            <a:endParaRPr lang="en-US" sz="1600" i="1" dirty="0">
              <a:latin typeface="Arial" pitchFamily="34" charset="0"/>
              <a:cs typeface="Arial" pitchFamily="34" charset="0"/>
            </a:endParaRPr>
          </a:p>
        </p:txBody>
      </p:sp>
      <p:pic>
        <p:nvPicPr>
          <p:cNvPr id="35" name="Grafik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9030" y="3345885"/>
            <a:ext cx="906835" cy="1489407"/>
          </a:xfrm>
          <a:prstGeom prst="rect">
            <a:avLst/>
          </a:prstGeom>
        </p:spPr>
      </p:pic>
      <p:pic>
        <p:nvPicPr>
          <p:cNvPr id="1126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2433" y="1327653"/>
            <a:ext cx="3921625" cy="202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feld 38"/>
          <p:cNvSpPr txBox="1"/>
          <p:nvPr/>
        </p:nvSpPr>
        <p:spPr>
          <a:xfrm>
            <a:off x="122832" y="673789"/>
            <a:ext cx="4594774" cy="584775"/>
          </a:xfrm>
          <a:prstGeom prst="rect">
            <a:avLst/>
          </a:prstGeom>
          <a:noFill/>
        </p:spPr>
        <p:txBody>
          <a:bodyPr wrap="square" rtlCol="0">
            <a:spAutoFit/>
          </a:bodyPr>
          <a:lstStyle/>
          <a:p>
            <a:r>
              <a:rPr lang="de-DE" sz="1600" i="1" dirty="0" err="1" smtClean="0">
                <a:latin typeface="Arial" pitchFamily="34" charset="0"/>
                <a:cs typeface="Arial" pitchFamily="34" charset="0"/>
              </a:rPr>
              <a:t>Inför</a:t>
            </a:r>
            <a:r>
              <a:rPr lang="de-DE" sz="1600" i="1" dirty="0" smtClean="0">
                <a:latin typeface="Arial" pitchFamily="34" charset="0"/>
                <a:cs typeface="Arial" pitchFamily="34" charset="0"/>
              </a:rPr>
              <a:t> </a:t>
            </a:r>
            <a:r>
              <a:rPr lang="de-DE" sz="1600" i="1" dirty="0" err="1" smtClean="0">
                <a:latin typeface="Arial" pitchFamily="34" charset="0"/>
                <a:cs typeface="Arial" pitchFamily="34" charset="0"/>
              </a:rPr>
              <a:t>första</a:t>
            </a:r>
            <a:r>
              <a:rPr lang="de-DE" sz="1600" i="1" dirty="0">
                <a:latin typeface="Arial" pitchFamily="34" charset="0"/>
                <a:cs typeface="Arial" pitchFamily="34" charset="0"/>
              </a:rPr>
              <a:t> </a:t>
            </a:r>
            <a:r>
              <a:rPr lang="de-DE" sz="1600" i="1" dirty="0" err="1" smtClean="0">
                <a:latin typeface="Arial" pitchFamily="34" charset="0"/>
                <a:cs typeface="Arial" pitchFamily="34" charset="0"/>
              </a:rPr>
              <a:t>skörd</a:t>
            </a:r>
            <a:r>
              <a:rPr lang="de-DE" sz="1600" i="1" dirty="0" smtClean="0">
                <a:latin typeface="Arial" pitchFamily="34" charset="0"/>
                <a:cs typeface="Arial" pitchFamily="34" charset="0"/>
              </a:rPr>
              <a:t> </a:t>
            </a:r>
            <a:r>
              <a:rPr lang="de-DE" sz="1600" i="1" dirty="0" err="1" smtClean="0">
                <a:latin typeface="Arial" pitchFamily="34" charset="0"/>
                <a:cs typeface="Arial" pitchFamily="34" charset="0"/>
              </a:rPr>
              <a:t>efter</a:t>
            </a:r>
            <a:r>
              <a:rPr lang="de-DE" sz="1600" i="1" dirty="0" smtClean="0">
                <a:latin typeface="Arial" pitchFamily="34" charset="0"/>
                <a:cs typeface="Arial" pitchFamily="34" charset="0"/>
              </a:rPr>
              <a:t> </a:t>
            </a:r>
            <a:r>
              <a:rPr lang="de-DE" sz="1600" i="1" dirty="0" err="1" smtClean="0">
                <a:latin typeface="Arial" pitchFamily="34" charset="0"/>
                <a:cs typeface="Arial" pitchFamily="34" charset="0"/>
              </a:rPr>
              <a:t>gödsling</a:t>
            </a:r>
            <a:r>
              <a:rPr lang="de-DE" sz="1600" i="1" dirty="0" smtClean="0">
                <a:latin typeface="Arial" pitchFamily="34" charset="0"/>
                <a:cs typeface="Arial" pitchFamily="34" charset="0"/>
              </a:rPr>
              <a:t> </a:t>
            </a:r>
            <a:r>
              <a:rPr lang="de-DE" sz="1600" i="1" dirty="0" err="1" smtClean="0">
                <a:latin typeface="Arial" pitchFamily="34" charset="0"/>
                <a:cs typeface="Arial" pitchFamily="34" charset="0"/>
              </a:rPr>
              <a:t>med</a:t>
            </a:r>
            <a:r>
              <a:rPr lang="de-DE" sz="1600" i="1" dirty="0" smtClean="0">
                <a:latin typeface="Arial" pitchFamily="34" charset="0"/>
                <a:cs typeface="Arial" pitchFamily="34" charset="0"/>
              </a:rPr>
              <a:t> </a:t>
            </a:r>
            <a:r>
              <a:rPr lang="de-DE" sz="1600" i="1" dirty="0" err="1" smtClean="0">
                <a:latin typeface="Arial" pitchFamily="34" charset="0"/>
                <a:cs typeface="Arial" pitchFamily="34" charset="0"/>
              </a:rPr>
              <a:t>flytgödsel</a:t>
            </a:r>
            <a:r>
              <a:rPr lang="de-DE" sz="1600" i="1" dirty="0" smtClean="0">
                <a:latin typeface="Arial" pitchFamily="34" charset="0"/>
                <a:cs typeface="Arial" pitchFamily="34" charset="0"/>
              </a:rPr>
              <a:t> </a:t>
            </a:r>
            <a:r>
              <a:rPr lang="de-DE" sz="1600" i="1" dirty="0" err="1" smtClean="0">
                <a:latin typeface="Arial" pitchFamily="34" charset="0"/>
                <a:cs typeface="Arial" pitchFamily="34" charset="0"/>
              </a:rPr>
              <a:t>efter</a:t>
            </a:r>
            <a:r>
              <a:rPr lang="de-DE" sz="1600" i="1" dirty="0" smtClean="0">
                <a:latin typeface="Arial" pitchFamily="34" charset="0"/>
                <a:cs typeface="Arial" pitchFamily="34" charset="0"/>
              </a:rPr>
              <a:t> </a:t>
            </a:r>
            <a:r>
              <a:rPr lang="de-DE" sz="1600" i="1" dirty="0" err="1" smtClean="0">
                <a:latin typeface="Arial" pitchFamily="34" charset="0"/>
                <a:cs typeface="Arial" pitchFamily="34" charset="0"/>
              </a:rPr>
              <a:t>sista</a:t>
            </a:r>
            <a:r>
              <a:rPr lang="de-DE" sz="1600" i="1" dirty="0" smtClean="0">
                <a:latin typeface="Arial" pitchFamily="34" charset="0"/>
                <a:cs typeface="Arial" pitchFamily="34" charset="0"/>
              </a:rPr>
              <a:t> </a:t>
            </a:r>
            <a:r>
              <a:rPr lang="de-DE" sz="1600" i="1" dirty="0" err="1" smtClean="0">
                <a:latin typeface="Arial" pitchFamily="34" charset="0"/>
                <a:cs typeface="Arial" pitchFamily="34" charset="0"/>
              </a:rPr>
              <a:t>skörd</a:t>
            </a:r>
            <a:r>
              <a:rPr lang="de-DE" sz="1600" i="1" dirty="0" smtClean="0">
                <a:latin typeface="Arial" pitchFamily="34" charset="0"/>
                <a:cs typeface="Arial" pitchFamily="34" charset="0"/>
              </a:rPr>
              <a:t> </a:t>
            </a:r>
            <a:r>
              <a:rPr lang="de-DE" sz="1600" i="1" dirty="0" err="1" smtClean="0">
                <a:latin typeface="Arial" pitchFamily="34" charset="0"/>
                <a:cs typeface="Arial" pitchFamily="34" charset="0"/>
              </a:rPr>
              <a:t>hösten</a:t>
            </a:r>
            <a:r>
              <a:rPr lang="de-DE" sz="1600" i="1" dirty="0" smtClean="0">
                <a:latin typeface="Arial" pitchFamily="34" charset="0"/>
                <a:cs typeface="Arial" pitchFamily="34" charset="0"/>
              </a:rPr>
              <a:t> </a:t>
            </a:r>
            <a:r>
              <a:rPr lang="de-DE" sz="1600" i="1" dirty="0" err="1" smtClean="0">
                <a:latin typeface="Arial" pitchFamily="34" charset="0"/>
                <a:cs typeface="Arial" pitchFamily="34" charset="0"/>
              </a:rPr>
              <a:t>före</a:t>
            </a:r>
            <a:endParaRPr lang="en-US" sz="1600" i="1" dirty="0">
              <a:latin typeface="Arial" pitchFamily="34" charset="0"/>
              <a:cs typeface="Arial" pitchFamily="34" charset="0"/>
            </a:endParaRPr>
          </a:p>
        </p:txBody>
      </p:sp>
      <p:sp>
        <p:nvSpPr>
          <p:cNvPr id="40" name="Textfeld 39"/>
          <p:cNvSpPr txBox="1"/>
          <p:nvPr/>
        </p:nvSpPr>
        <p:spPr>
          <a:xfrm>
            <a:off x="113954" y="249883"/>
            <a:ext cx="9043694" cy="461665"/>
          </a:xfrm>
          <a:prstGeom prst="rect">
            <a:avLst/>
          </a:prstGeom>
          <a:noFill/>
          <a:ln>
            <a:noFill/>
          </a:ln>
        </p:spPr>
        <p:txBody>
          <a:bodyPr wrap="square" rtlCol="0">
            <a:spAutoFit/>
          </a:bodyPr>
          <a:lstStyle/>
          <a:p>
            <a:r>
              <a:rPr lang="de-DE" sz="2400" b="1" dirty="0" err="1" smtClean="0">
                <a:latin typeface="Arial" pitchFamily="34" charset="0"/>
                <a:cs typeface="Arial" pitchFamily="34" charset="0"/>
              </a:rPr>
              <a:t>Kärrgröe</a:t>
            </a:r>
            <a:r>
              <a:rPr lang="de-DE" sz="2400" b="1" dirty="0" smtClean="0">
                <a:latin typeface="Arial" pitchFamily="34" charset="0"/>
                <a:cs typeface="Arial" pitchFamily="34" charset="0"/>
              </a:rPr>
              <a:t> – </a:t>
            </a:r>
            <a:r>
              <a:rPr lang="de-DE" sz="2400" b="1" dirty="0" err="1" smtClean="0">
                <a:latin typeface="Arial" pitchFamily="34" charset="0"/>
                <a:cs typeface="Arial" pitchFamily="34" charset="0"/>
              </a:rPr>
              <a:t>ett</a:t>
            </a:r>
            <a:r>
              <a:rPr lang="de-DE" sz="2400" b="1" dirty="0" smtClean="0">
                <a:latin typeface="Arial" pitchFamily="34" charset="0"/>
                <a:cs typeface="Arial" pitchFamily="34" charset="0"/>
              </a:rPr>
              <a:t> </a:t>
            </a:r>
            <a:r>
              <a:rPr lang="de-DE" sz="2400" b="1" dirty="0" err="1" smtClean="0">
                <a:latin typeface="Arial" pitchFamily="34" charset="0"/>
                <a:cs typeface="Arial" pitchFamily="34" charset="0"/>
              </a:rPr>
              <a:t>problem</a:t>
            </a:r>
            <a:r>
              <a:rPr lang="de-DE" sz="2400" b="1" dirty="0" smtClean="0">
                <a:latin typeface="Arial" pitchFamily="34" charset="0"/>
                <a:cs typeface="Arial" pitchFamily="34" charset="0"/>
              </a:rPr>
              <a:t> i </a:t>
            </a:r>
            <a:r>
              <a:rPr lang="de-DE" sz="2400" b="1" dirty="0" err="1" smtClean="0">
                <a:latin typeface="Arial" pitchFamily="34" charset="0"/>
                <a:cs typeface="Arial" pitchFamily="34" charset="0"/>
              </a:rPr>
              <a:t>intensiva</a:t>
            </a:r>
            <a:r>
              <a:rPr lang="de-DE" sz="2400" b="1" dirty="0" smtClean="0">
                <a:latin typeface="Arial" pitchFamily="34" charset="0"/>
                <a:cs typeface="Arial" pitchFamily="34" charset="0"/>
              </a:rPr>
              <a:t> </a:t>
            </a:r>
            <a:r>
              <a:rPr lang="de-DE" sz="2400" b="1" dirty="0" err="1" smtClean="0">
                <a:latin typeface="Arial" pitchFamily="34" charset="0"/>
                <a:cs typeface="Arial" pitchFamily="34" charset="0"/>
              </a:rPr>
              <a:t>vallar</a:t>
            </a:r>
            <a:r>
              <a:rPr lang="de-DE" sz="2400" b="1" dirty="0" smtClean="0">
                <a:latin typeface="Arial" pitchFamily="34" charset="0"/>
                <a:cs typeface="Arial" pitchFamily="34" charset="0"/>
              </a:rPr>
              <a:t>?</a:t>
            </a:r>
            <a:endParaRPr lang="en-US" sz="2400" b="1" dirty="0">
              <a:latin typeface="Arial" pitchFamily="34" charset="0"/>
              <a:cs typeface="Arial" pitchFamily="34" charset="0"/>
            </a:endParaRPr>
          </a:p>
        </p:txBody>
      </p:sp>
      <p:sp>
        <p:nvSpPr>
          <p:cNvPr id="41" name="Rechteck 40"/>
          <p:cNvSpPr/>
          <p:nvPr/>
        </p:nvSpPr>
        <p:spPr>
          <a:xfrm>
            <a:off x="125508" y="5493228"/>
            <a:ext cx="832279" cy="307777"/>
          </a:xfrm>
          <a:prstGeom prst="rect">
            <a:avLst/>
          </a:prstGeom>
        </p:spPr>
        <p:txBody>
          <a:bodyPr wrap="none">
            <a:spAutoFit/>
          </a:bodyPr>
          <a:lstStyle/>
          <a:p>
            <a:r>
              <a:rPr lang="de-DE" sz="1400" b="1" dirty="0" smtClean="0">
                <a:latin typeface="Arial" pitchFamily="34" charset="0"/>
                <a:cs typeface="Arial" pitchFamily="34" charset="0"/>
              </a:rPr>
              <a:t>Bavaria</a:t>
            </a:r>
            <a:endParaRPr lang="en-US" sz="1400" b="1" dirty="0">
              <a:latin typeface="Arial" pitchFamily="34" charset="0"/>
              <a:cs typeface="Arial" pitchFamily="34" charset="0"/>
            </a:endParaRPr>
          </a:p>
        </p:txBody>
      </p:sp>
    </p:spTree>
    <p:extLst>
      <p:ext uri="{BB962C8B-B14F-4D97-AF65-F5344CB8AC3E}">
        <p14:creationId xmlns:p14="http://schemas.microsoft.com/office/powerpoint/2010/main" val="2980528961"/>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1678" y="360763"/>
            <a:ext cx="6884715" cy="1143000"/>
          </a:xfrm>
        </p:spPr>
        <p:txBody>
          <a:bodyPr>
            <a:noAutofit/>
          </a:bodyPr>
          <a:lstStyle/>
          <a:p>
            <a:pPr algn="l"/>
            <a:r>
              <a:rPr lang="sv-SE" sz="2400" b="1" dirty="0" smtClean="0">
                <a:solidFill>
                  <a:schemeClr val="tx1"/>
                </a:solidFill>
                <a:latin typeface="Arial" panose="020B0604020202020204" pitchFamily="34" charset="0"/>
                <a:cs typeface="Arial" panose="020B0604020202020204" pitchFamily="34" charset="0"/>
              </a:rPr>
              <a:t>Artsammansättning – </a:t>
            </a:r>
            <a:r>
              <a:rPr lang="sv-SE" sz="2400" b="1" dirty="0" err="1" smtClean="0">
                <a:solidFill>
                  <a:schemeClr val="tx1"/>
                </a:solidFill>
                <a:latin typeface="Arial" panose="020B0604020202020204" pitchFamily="34" charset="0"/>
                <a:cs typeface="Arial" panose="020B0604020202020204" pitchFamily="34" charset="0"/>
              </a:rPr>
              <a:t>kärrgröe</a:t>
            </a:r>
            <a:r>
              <a:rPr lang="sv-SE" sz="2400" b="1" dirty="0" smtClean="0">
                <a:solidFill>
                  <a:schemeClr val="tx1"/>
                </a:solidFill>
                <a:latin typeface="Arial" panose="020B0604020202020204" pitchFamily="34" charset="0"/>
                <a:cs typeface="Arial" panose="020B0604020202020204" pitchFamily="34" charset="0"/>
              </a:rPr>
              <a:t> </a:t>
            </a:r>
            <a:r>
              <a:rPr lang="sv-SE" sz="2400" dirty="0" smtClean="0">
                <a:solidFill>
                  <a:schemeClr val="tx1"/>
                </a:solidFill>
                <a:latin typeface="Arial" panose="020B0604020202020204" pitchFamily="34" charset="0"/>
                <a:cs typeface="Arial" panose="020B0604020202020204" pitchFamily="34" charset="0"/>
              </a:rPr>
              <a:t>(</a:t>
            </a:r>
            <a:r>
              <a:rPr lang="sv-SE" sz="2400" i="1" dirty="0" smtClean="0">
                <a:solidFill>
                  <a:schemeClr val="tx1"/>
                </a:solidFill>
                <a:latin typeface="Arial" panose="020B0604020202020204" pitchFamily="34" charset="0"/>
                <a:cs typeface="Arial" panose="020B0604020202020204" pitchFamily="34" charset="0"/>
              </a:rPr>
              <a:t>Poa trivialis</a:t>
            </a:r>
            <a:r>
              <a:rPr lang="sv-SE" sz="2400" dirty="0" smtClean="0">
                <a:solidFill>
                  <a:schemeClr val="tx1"/>
                </a:solidFill>
                <a:latin typeface="Arial" panose="020B0604020202020204" pitchFamily="34" charset="0"/>
                <a:cs typeface="Arial" panose="020B0604020202020204" pitchFamily="34" charset="0"/>
              </a:rPr>
              <a:t>)</a:t>
            </a:r>
            <a:endParaRPr lang="sv-SE" sz="2400" dirty="0">
              <a:solidFill>
                <a:schemeClr val="tx1"/>
              </a:solidFill>
              <a:latin typeface="Arial" panose="020B0604020202020204" pitchFamily="34" charset="0"/>
              <a:cs typeface="Arial" panose="020B0604020202020204" pitchFamily="34" charset="0"/>
            </a:endParaRPr>
          </a:p>
        </p:txBody>
      </p:sp>
      <p:sp>
        <p:nvSpPr>
          <p:cNvPr id="12" name="Line 9"/>
          <p:cNvSpPr>
            <a:spLocks noChangeShapeType="1"/>
          </p:cNvSpPr>
          <p:nvPr/>
        </p:nvSpPr>
        <p:spPr bwMode="auto">
          <a:xfrm>
            <a:off x="0" y="1091638"/>
            <a:ext cx="9144000" cy="4763"/>
          </a:xfrm>
          <a:prstGeom prst="line">
            <a:avLst/>
          </a:prstGeom>
          <a:noFill/>
          <a:ln w="57150">
            <a:solidFill>
              <a:srgbClr val="0067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grpSp>
        <p:nvGrpSpPr>
          <p:cNvPr id="4" name="Gruppieren 3"/>
          <p:cNvGrpSpPr/>
          <p:nvPr/>
        </p:nvGrpSpPr>
        <p:grpSpPr>
          <a:xfrm>
            <a:off x="162120" y="1624155"/>
            <a:ext cx="8532441" cy="5210787"/>
            <a:chOff x="-178170" y="1189657"/>
            <a:chExt cx="9144000" cy="5739200"/>
          </a:xfrm>
        </p:grpSpPr>
        <p:pic>
          <p:nvPicPr>
            <p:cNvPr id="17" name="Grafik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189657"/>
              <a:ext cx="8532440" cy="5119662"/>
            </a:xfrm>
            <a:prstGeom prst="rect">
              <a:avLst/>
            </a:prstGeom>
            <a:ln>
              <a:noFill/>
            </a:ln>
            <a:effectLst>
              <a:outerShdw blurRad="292100" dist="139700" dir="2700000" algn="tl" rotWithShape="0">
                <a:srgbClr val="333333">
                  <a:alpha val="65000"/>
                </a:srgbClr>
              </a:outerShdw>
            </a:effectLst>
          </p:spPr>
        </p:pic>
        <p:sp>
          <p:nvSpPr>
            <p:cNvPr id="18" name="Textfeld 17"/>
            <p:cNvSpPr txBox="1"/>
            <p:nvPr/>
          </p:nvSpPr>
          <p:spPr>
            <a:xfrm>
              <a:off x="-178170" y="6352579"/>
              <a:ext cx="9144000" cy="576278"/>
            </a:xfrm>
            <a:prstGeom prst="rect">
              <a:avLst/>
            </a:prstGeom>
            <a:noFill/>
          </p:spPr>
          <p:txBody>
            <a:bodyPr wrap="square" rtlCol="0">
              <a:spAutoFit/>
            </a:bodyPr>
            <a:lstStyle/>
            <a:p>
              <a:r>
                <a:rPr lang="de-DE" sz="1400" dirty="0" err="1" smtClean="0">
                  <a:latin typeface="Arial" pitchFamily="34" charset="0"/>
                  <a:cs typeface="Arial" pitchFamily="34" charset="0"/>
                </a:rPr>
                <a:t>År</a:t>
              </a:r>
              <a:r>
                <a:rPr lang="de-DE" sz="1400" dirty="0" smtClean="0">
                  <a:latin typeface="Arial" pitchFamily="34" charset="0"/>
                  <a:cs typeface="Arial" pitchFamily="34" charset="0"/>
                </a:rPr>
                <a:t> 2010: 7 </a:t>
              </a:r>
              <a:r>
                <a:rPr lang="de-DE" sz="1400" dirty="0" err="1" smtClean="0">
                  <a:latin typeface="Arial" pitchFamily="34" charset="0"/>
                  <a:cs typeface="Arial" pitchFamily="34" charset="0"/>
                </a:rPr>
                <a:t>platser</a:t>
              </a:r>
              <a:r>
                <a:rPr lang="de-DE" sz="1400" dirty="0" smtClean="0">
                  <a:latin typeface="Arial" pitchFamily="34" charset="0"/>
                  <a:cs typeface="Arial" pitchFamily="34" charset="0"/>
                </a:rPr>
                <a:t> (BY: </a:t>
              </a:r>
              <a:r>
                <a:rPr lang="de-DE" sz="1400" dirty="0">
                  <a:latin typeface="Arial" pitchFamily="34" charset="0"/>
                  <a:cs typeface="Arial" pitchFamily="34" charset="0"/>
                </a:rPr>
                <a:t>B</a:t>
              </a:r>
              <a:r>
                <a:rPr lang="de-DE" sz="1400" dirty="0" smtClean="0">
                  <a:latin typeface="Arial" pitchFamily="34" charset="0"/>
                  <a:cs typeface="Arial" pitchFamily="34" charset="0"/>
                </a:rPr>
                <a:t>avaria, TH: </a:t>
              </a:r>
              <a:r>
                <a:rPr lang="de-DE" sz="1400" dirty="0" err="1">
                  <a:latin typeface="Arial" pitchFamily="34" charset="0"/>
                  <a:cs typeface="Arial" pitchFamily="34" charset="0"/>
                </a:rPr>
                <a:t>T</a:t>
              </a:r>
              <a:r>
                <a:rPr lang="de-DE" sz="1400" dirty="0" err="1" smtClean="0">
                  <a:latin typeface="Arial" pitchFamily="34" charset="0"/>
                  <a:cs typeface="Arial" pitchFamily="34" charset="0"/>
                </a:rPr>
                <a:t>huringia</a:t>
              </a:r>
              <a:r>
                <a:rPr lang="de-DE" sz="1400" dirty="0" smtClean="0">
                  <a:latin typeface="Arial" pitchFamily="34" charset="0"/>
                  <a:cs typeface="Arial" pitchFamily="34" charset="0"/>
                </a:rPr>
                <a:t>, SN: </a:t>
              </a:r>
              <a:r>
                <a:rPr lang="de-DE" sz="1400" dirty="0" err="1" smtClean="0">
                  <a:latin typeface="Arial" pitchFamily="34" charset="0"/>
                  <a:cs typeface="Arial" pitchFamily="34" charset="0"/>
                </a:rPr>
                <a:t>Saxony</a:t>
              </a:r>
              <a:r>
                <a:rPr lang="de-DE" sz="1400" dirty="0" smtClean="0">
                  <a:latin typeface="Arial" pitchFamily="34" charset="0"/>
                  <a:cs typeface="Arial" pitchFamily="34" charset="0"/>
                </a:rPr>
                <a:t>-Anhalt, BW: Baden </a:t>
              </a:r>
              <a:r>
                <a:rPr lang="de-DE" sz="1400" dirty="0" err="1">
                  <a:latin typeface="Arial" pitchFamily="34" charset="0"/>
                  <a:cs typeface="Arial" pitchFamily="34" charset="0"/>
                </a:rPr>
                <a:t>W</a:t>
              </a:r>
              <a:r>
                <a:rPr lang="de-DE" sz="1400" dirty="0" err="1" smtClean="0">
                  <a:latin typeface="Arial" pitchFamily="34" charset="0"/>
                  <a:cs typeface="Arial" pitchFamily="34" charset="0"/>
                </a:rPr>
                <a:t>uerttemberg</a:t>
              </a:r>
              <a:r>
                <a:rPr lang="de-DE" sz="1400" dirty="0" smtClean="0">
                  <a:latin typeface="Arial" pitchFamily="34" charset="0"/>
                  <a:cs typeface="Arial" pitchFamily="34" charset="0"/>
                </a:rPr>
                <a:t>; 40 </a:t>
              </a:r>
              <a:r>
                <a:rPr lang="de-DE" sz="1400" dirty="0" err="1" smtClean="0">
                  <a:latin typeface="Arial" pitchFamily="34" charset="0"/>
                  <a:cs typeface="Arial" pitchFamily="34" charset="0"/>
                </a:rPr>
                <a:t>sorter</a:t>
              </a:r>
              <a:r>
                <a:rPr lang="de-DE" sz="1400" dirty="0" smtClean="0">
                  <a:latin typeface="Arial" pitchFamily="34" charset="0"/>
                  <a:cs typeface="Arial" pitchFamily="34" charset="0"/>
                </a:rPr>
                <a:t> </a:t>
              </a:r>
              <a:r>
                <a:rPr lang="de-DE" sz="1400" dirty="0" err="1" smtClean="0">
                  <a:latin typeface="Arial" pitchFamily="34" charset="0"/>
                  <a:cs typeface="Arial" pitchFamily="34" charset="0"/>
                </a:rPr>
                <a:t>av</a:t>
              </a:r>
              <a:r>
                <a:rPr lang="de-DE" sz="1400" dirty="0" smtClean="0">
                  <a:latin typeface="Arial" pitchFamily="34" charset="0"/>
                  <a:cs typeface="Arial" pitchFamily="34" charset="0"/>
                </a:rPr>
                <a:t> </a:t>
              </a:r>
              <a:r>
                <a:rPr lang="de-DE" sz="1400" i="1" dirty="0" smtClean="0">
                  <a:latin typeface="Arial" pitchFamily="34" charset="0"/>
                  <a:cs typeface="Arial" pitchFamily="34" charset="0"/>
                </a:rPr>
                <a:t>L. </a:t>
              </a:r>
              <a:r>
                <a:rPr lang="de-DE" sz="1400" i="1" dirty="0" err="1">
                  <a:latin typeface="Arial" pitchFamily="34" charset="0"/>
                  <a:cs typeface="Arial" pitchFamily="34" charset="0"/>
                </a:rPr>
                <a:t>p</a:t>
              </a:r>
              <a:r>
                <a:rPr lang="de-DE" sz="1400" i="1" dirty="0" err="1" smtClean="0">
                  <a:latin typeface="Arial" pitchFamily="34" charset="0"/>
                  <a:cs typeface="Arial" pitchFamily="34" charset="0"/>
                </a:rPr>
                <a:t>erenne</a:t>
              </a:r>
              <a:endParaRPr lang="de-DE" sz="1400" dirty="0">
                <a:latin typeface="Arial" pitchFamily="34" charset="0"/>
                <a:cs typeface="Arial" pitchFamily="34" charset="0"/>
              </a:endParaRPr>
            </a:p>
          </p:txBody>
        </p:sp>
        <p:sp>
          <p:nvSpPr>
            <p:cNvPr id="3" name="Textfeld 2"/>
            <p:cNvSpPr txBox="1"/>
            <p:nvPr/>
          </p:nvSpPr>
          <p:spPr>
            <a:xfrm>
              <a:off x="1476165" y="5769604"/>
              <a:ext cx="1620180" cy="369332"/>
            </a:xfrm>
            <a:prstGeom prst="rect">
              <a:avLst/>
            </a:prstGeom>
            <a:solidFill>
              <a:schemeClr val="bg1"/>
            </a:solidFill>
          </p:spPr>
          <p:txBody>
            <a:bodyPr wrap="square" rtlCol="0">
              <a:spAutoFit/>
            </a:bodyPr>
            <a:lstStyle/>
            <a:p>
              <a:r>
                <a:rPr lang="de-DE" b="1" dirty="0" smtClean="0">
                  <a:latin typeface="Arial" pitchFamily="34" charset="0"/>
                  <a:cs typeface="Arial" pitchFamily="34" charset="0"/>
                </a:rPr>
                <a:t>P. </a:t>
              </a:r>
              <a:r>
                <a:rPr lang="de-DE" b="1" dirty="0" err="1" smtClean="0">
                  <a:latin typeface="Arial" pitchFamily="34" charset="0"/>
                  <a:cs typeface="Arial" pitchFamily="34" charset="0"/>
                </a:rPr>
                <a:t>trivialis</a:t>
              </a:r>
              <a:endParaRPr lang="en-US" b="1" dirty="0">
                <a:latin typeface="Arial" pitchFamily="34" charset="0"/>
                <a:cs typeface="Arial" pitchFamily="34" charset="0"/>
              </a:endParaRPr>
            </a:p>
          </p:txBody>
        </p:sp>
        <p:sp>
          <p:nvSpPr>
            <p:cNvPr id="9" name="Textfeld 8"/>
            <p:cNvSpPr txBox="1"/>
            <p:nvPr/>
          </p:nvSpPr>
          <p:spPr>
            <a:xfrm>
              <a:off x="3618148" y="5769189"/>
              <a:ext cx="2160240" cy="369332"/>
            </a:xfrm>
            <a:prstGeom prst="rect">
              <a:avLst/>
            </a:prstGeom>
            <a:solidFill>
              <a:schemeClr val="bg1"/>
            </a:solidFill>
          </p:spPr>
          <p:txBody>
            <a:bodyPr wrap="square" rtlCol="0">
              <a:spAutoFit/>
            </a:bodyPr>
            <a:lstStyle/>
            <a:p>
              <a:r>
                <a:rPr lang="de-DE" b="1" dirty="0" smtClean="0">
                  <a:latin typeface="Arial" pitchFamily="34" charset="0"/>
                  <a:cs typeface="Arial" pitchFamily="34" charset="0"/>
                </a:rPr>
                <a:t>L. Perenne min.</a:t>
              </a:r>
              <a:endParaRPr lang="en-US" b="1" dirty="0">
                <a:latin typeface="Arial" pitchFamily="34" charset="0"/>
                <a:cs typeface="Arial" pitchFamily="34" charset="0"/>
              </a:endParaRPr>
            </a:p>
          </p:txBody>
        </p:sp>
        <p:sp>
          <p:nvSpPr>
            <p:cNvPr id="10" name="Textfeld 9"/>
            <p:cNvSpPr txBox="1"/>
            <p:nvPr/>
          </p:nvSpPr>
          <p:spPr>
            <a:xfrm>
              <a:off x="6141817" y="5756580"/>
              <a:ext cx="2232248" cy="369332"/>
            </a:xfrm>
            <a:prstGeom prst="rect">
              <a:avLst/>
            </a:prstGeom>
            <a:solidFill>
              <a:schemeClr val="bg1"/>
            </a:solidFill>
          </p:spPr>
          <p:txBody>
            <a:bodyPr wrap="square" rtlCol="0">
              <a:spAutoFit/>
            </a:bodyPr>
            <a:lstStyle/>
            <a:p>
              <a:r>
                <a:rPr lang="de-DE" b="1" dirty="0" smtClean="0">
                  <a:latin typeface="Arial" pitchFamily="34" charset="0"/>
                  <a:cs typeface="Arial" pitchFamily="34" charset="0"/>
                </a:rPr>
                <a:t>L. Perenne max.</a:t>
              </a:r>
              <a:endParaRPr lang="en-US" b="1" dirty="0">
                <a:latin typeface="Arial" pitchFamily="34" charset="0"/>
                <a:cs typeface="Arial" pitchFamily="34" charset="0"/>
              </a:endParaRPr>
            </a:p>
          </p:txBody>
        </p:sp>
        <p:sp>
          <p:nvSpPr>
            <p:cNvPr id="11" name="Textfeld 10"/>
            <p:cNvSpPr txBox="1"/>
            <p:nvPr/>
          </p:nvSpPr>
          <p:spPr>
            <a:xfrm rot="16200000">
              <a:off x="-967970" y="2853807"/>
              <a:ext cx="2952328" cy="646331"/>
            </a:xfrm>
            <a:prstGeom prst="rect">
              <a:avLst/>
            </a:prstGeom>
            <a:solidFill>
              <a:schemeClr val="bg1"/>
            </a:solidFill>
          </p:spPr>
          <p:txBody>
            <a:bodyPr wrap="square" rtlCol="0">
              <a:spAutoFit/>
            </a:bodyPr>
            <a:lstStyle/>
            <a:p>
              <a:pPr algn="ctr"/>
              <a:endParaRPr lang="de-DE" b="1" dirty="0" smtClean="0">
                <a:latin typeface="Arial" pitchFamily="34" charset="0"/>
                <a:cs typeface="Arial" pitchFamily="34" charset="0"/>
              </a:endParaRPr>
            </a:p>
            <a:p>
              <a:pPr algn="ctr"/>
              <a:r>
                <a:rPr lang="de-DE" b="1" dirty="0" smtClean="0">
                  <a:latin typeface="Arial" pitchFamily="34" charset="0"/>
                  <a:cs typeface="Arial" pitchFamily="34" charset="0"/>
                </a:rPr>
                <a:t>DM </a:t>
              </a:r>
              <a:r>
                <a:rPr lang="de-DE" b="1" dirty="0" err="1" smtClean="0">
                  <a:latin typeface="Arial" pitchFamily="34" charset="0"/>
                  <a:cs typeface="Arial" pitchFamily="34" charset="0"/>
                </a:rPr>
                <a:t>yield</a:t>
              </a:r>
              <a:r>
                <a:rPr lang="de-DE" b="1" dirty="0" smtClean="0">
                  <a:latin typeface="Arial" pitchFamily="34" charset="0"/>
                  <a:cs typeface="Arial" pitchFamily="34" charset="0"/>
                </a:rPr>
                <a:t> [t ha</a:t>
              </a:r>
              <a:r>
                <a:rPr lang="de-DE" b="1" baseline="30000" dirty="0" smtClean="0">
                  <a:latin typeface="Arial" pitchFamily="34" charset="0"/>
                  <a:cs typeface="Arial" pitchFamily="34" charset="0"/>
                </a:rPr>
                <a:t>-1</a:t>
              </a:r>
              <a:r>
                <a:rPr lang="de-DE" b="1" dirty="0" smtClean="0">
                  <a:latin typeface="Arial" pitchFamily="34" charset="0"/>
                  <a:cs typeface="Arial" pitchFamily="34" charset="0"/>
                </a:rPr>
                <a:t>]</a:t>
              </a:r>
            </a:p>
          </p:txBody>
        </p:sp>
      </p:grpSp>
      <p:sp>
        <p:nvSpPr>
          <p:cNvPr id="5" name="Rechteck 4"/>
          <p:cNvSpPr/>
          <p:nvPr/>
        </p:nvSpPr>
        <p:spPr>
          <a:xfrm>
            <a:off x="6862617" y="1214198"/>
            <a:ext cx="2133661" cy="307777"/>
          </a:xfrm>
          <a:prstGeom prst="rect">
            <a:avLst/>
          </a:prstGeom>
        </p:spPr>
        <p:txBody>
          <a:bodyPr wrap="none">
            <a:spAutoFit/>
          </a:bodyPr>
          <a:lstStyle/>
          <a:p>
            <a:r>
              <a:rPr lang="de-DE" sz="1400" dirty="0">
                <a:latin typeface="Arial" pitchFamily="34" charset="0"/>
                <a:cs typeface="Arial" pitchFamily="34" charset="0"/>
              </a:rPr>
              <a:t>(Hartmann </a:t>
            </a:r>
            <a:r>
              <a:rPr lang="de-DE" sz="1400" i="1" dirty="0">
                <a:latin typeface="Arial" pitchFamily="34" charset="0"/>
                <a:cs typeface="Arial" pitchFamily="34" charset="0"/>
              </a:rPr>
              <a:t>et al., </a:t>
            </a:r>
            <a:r>
              <a:rPr lang="de-DE" sz="1400" dirty="0">
                <a:latin typeface="Arial" pitchFamily="34" charset="0"/>
                <a:cs typeface="Arial" pitchFamily="34" charset="0"/>
              </a:rPr>
              <a:t>2011) </a:t>
            </a:r>
          </a:p>
        </p:txBody>
      </p:sp>
    </p:spTree>
    <p:extLst>
      <p:ext uri="{BB962C8B-B14F-4D97-AF65-F5344CB8AC3E}">
        <p14:creationId xmlns:p14="http://schemas.microsoft.com/office/powerpoint/2010/main" val="1668337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863646"/>
            <a:ext cx="9144000" cy="3939540"/>
          </a:xfrm>
          <a:prstGeom prst="rect">
            <a:avLst/>
          </a:prstGeom>
          <a:solidFill>
            <a:schemeClr val="bg1"/>
          </a:solidFill>
          <a:ln>
            <a:solidFill>
              <a:schemeClr val="tx1"/>
            </a:solidFill>
          </a:ln>
        </p:spPr>
        <p:txBody>
          <a:bodyPr wrap="square" rtlCol="0">
            <a:spAutoFit/>
          </a:bodyPr>
          <a:lstStyle/>
          <a:p>
            <a:pPr marL="285750" indent="-285750">
              <a:spcBef>
                <a:spcPts val="1200"/>
              </a:spcBef>
              <a:buFont typeface="Arial" panose="020B0604020202020204" pitchFamily="34" charset="0"/>
              <a:buChar char="•"/>
            </a:pPr>
            <a:r>
              <a:rPr lang="de-DE" i="1" dirty="0" smtClean="0">
                <a:latin typeface="Arial" panose="020B0604020202020204" pitchFamily="34" charset="0"/>
                <a:cs typeface="Arial" panose="020B0604020202020204" pitchFamily="34" charset="0"/>
              </a:rPr>
              <a:t>P. </a:t>
            </a:r>
            <a:r>
              <a:rPr lang="de-DE" i="1" dirty="0" err="1">
                <a:latin typeface="Arial" panose="020B0604020202020204" pitchFamily="34" charset="0"/>
                <a:cs typeface="Arial" panose="020B0604020202020204" pitchFamily="34" charset="0"/>
              </a:rPr>
              <a:t>t</a:t>
            </a:r>
            <a:r>
              <a:rPr lang="de-DE" i="1" dirty="0" err="1" smtClean="0">
                <a:latin typeface="Arial" panose="020B0604020202020204" pitchFamily="34" charset="0"/>
                <a:cs typeface="Arial" panose="020B0604020202020204" pitchFamily="34" charset="0"/>
              </a:rPr>
              <a:t>rivialis</a:t>
            </a:r>
            <a:r>
              <a:rPr lang="de-DE" i="1"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avkastar</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endast</a:t>
            </a:r>
            <a:r>
              <a:rPr lang="de-DE" dirty="0" smtClean="0">
                <a:latin typeface="Arial" panose="020B0604020202020204" pitchFamily="34" charset="0"/>
                <a:cs typeface="Arial" panose="020B0604020202020204" pitchFamily="34" charset="0"/>
              </a:rPr>
              <a:t> ~</a:t>
            </a:r>
            <a:r>
              <a:rPr lang="de-DE" b="1" dirty="0" smtClean="0">
                <a:solidFill>
                  <a:srgbClr val="0000FF"/>
                </a:solidFill>
                <a:latin typeface="Arial" panose="020B0604020202020204" pitchFamily="34" charset="0"/>
                <a:cs typeface="Arial" panose="020B0604020202020204" pitchFamily="34" charset="0"/>
              </a:rPr>
              <a:t>50% </a:t>
            </a:r>
            <a:r>
              <a:rPr lang="de-DE" dirty="0" err="1" smtClean="0">
                <a:latin typeface="Arial" panose="020B0604020202020204" pitchFamily="34" charset="0"/>
                <a:cs typeface="Arial" panose="020B0604020202020204" pitchFamily="34" charset="0"/>
              </a:rPr>
              <a:t>jämfört</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med</a:t>
            </a:r>
            <a:r>
              <a:rPr lang="de-DE" dirty="0" smtClean="0">
                <a:latin typeface="Arial" panose="020B0604020202020204" pitchFamily="34" charset="0"/>
                <a:cs typeface="Arial" panose="020B0604020202020204" pitchFamily="34" charset="0"/>
              </a:rPr>
              <a:t> </a:t>
            </a:r>
            <a:r>
              <a:rPr lang="de-DE" b="1" i="1" dirty="0" smtClean="0">
                <a:solidFill>
                  <a:srgbClr val="0000FF"/>
                </a:solidFill>
                <a:latin typeface="Arial" panose="020B0604020202020204" pitchFamily="34" charset="0"/>
                <a:cs typeface="Arial" panose="020B0604020202020204" pitchFamily="34" charset="0"/>
              </a:rPr>
              <a:t>L. </a:t>
            </a:r>
            <a:r>
              <a:rPr lang="de-DE" b="1" i="1" dirty="0" err="1">
                <a:solidFill>
                  <a:srgbClr val="0000FF"/>
                </a:solidFill>
                <a:latin typeface="Arial" panose="020B0604020202020204" pitchFamily="34" charset="0"/>
                <a:cs typeface="Arial" panose="020B0604020202020204" pitchFamily="34" charset="0"/>
              </a:rPr>
              <a:t>p</a:t>
            </a:r>
            <a:r>
              <a:rPr lang="de-DE" b="1" i="1" dirty="0" err="1" smtClean="0">
                <a:solidFill>
                  <a:srgbClr val="0000FF"/>
                </a:solidFill>
                <a:latin typeface="Arial" panose="020B0604020202020204" pitchFamily="34" charset="0"/>
                <a:cs typeface="Arial" panose="020B0604020202020204" pitchFamily="34" charset="0"/>
              </a:rPr>
              <a:t>erenne</a:t>
            </a:r>
            <a:endParaRPr lang="de-DE" b="1" i="1" dirty="0" smtClean="0">
              <a:solidFill>
                <a:srgbClr val="0000FF"/>
              </a:solidFill>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de-DE" dirty="0" smtClean="0">
                <a:latin typeface="Arial" panose="020B0604020202020204" pitchFamily="34" charset="0"/>
                <a:cs typeface="Arial" panose="020B0604020202020204" pitchFamily="34" charset="0"/>
              </a:rPr>
              <a:t>Hög </a:t>
            </a:r>
            <a:r>
              <a:rPr lang="de-DE" dirty="0" err="1" smtClean="0">
                <a:latin typeface="Arial" panose="020B0604020202020204" pitchFamily="34" charset="0"/>
                <a:cs typeface="Arial" panose="020B0604020202020204" pitchFamily="34" charset="0"/>
              </a:rPr>
              <a:t>andel</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ger</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alltså</a:t>
            </a:r>
            <a:r>
              <a:rPr lang="de-DE" dirty="0" smtClean="0">
                <a:latin typeface="Arial" panose="020B0604020202020204" pitchFamily="34" charset="0"/>
                <a:cs typeface="Arial" panose="020B0604020202020204" pitchFamily="34" charset="0"/>
              </a:rPr>
              <a:t> </a:t>
            </a:r>
            <a:r>
              <a:rPr lang="de-DE" b="1" dirty="0" err="1">
                <a:solidFill>
                  <a:srgbClr val="0000FF"/>
                </a:solidFill>
                <a:latin typeface="Arial" panose="020B0604020202020204" pitchFamily="34" charset="0"/>
                <a:cs typeface="Arial" panose="020B0604020202020204" pitchFamily="34" charset="0"/>
              </a:rPr>
              <a:t>lågt</a:t>
            </a:r>
            <a:r>
              <a:rPr lang="de-DE" b="1" dirty="0">
                <a:solidFill>
                  <a:srgbClr val="0000FF"/>
                </a:solidFill>
                <a:latin typeface="Arial" panose="020B0604020202020204" pitchFamily="34" charset="0"/>
                <a:cs typeface="Arial" panose="020B0604020202020204" pitchFamily="34" charset="0"/>
              </a:rPr>
              <a:t> </a:t>
            </a:r>
            <a:r>
              <a:rPr lang="de-DE" b="1" dirty="0" err="1">
                <a:solidFill>
                  <a:srgbClr val="0000FF"/>
                </a:solidFill>
                <a:latin typeface="Arial" panose="020B0604020202020204" pitchFamily="34" charset="0"/>
                <a:cs typeface="Arial" panose="020B0604020202020204" pitchFamily="34" charset="0"/>
              </a:rPr>
              <a:t>näringsutnyttjande</a:t>
            </a:r>
            <a:r>
              <a:rPr lang="de-DE" b="1" dirty="0">
                <a:solidFill>
                  <a:srgbClr val="0000FF"/>
                </a:solidFill>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av</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gödselgivan</a:t>
            </a:r>
            <a:r>
              <a:rPr lang="de-DE" dirty="0" smtClean="0">
                <a:latin typeface="Arial" panose="020B0604020202020204" pitchFamily="34" charset="0"/>
                <a:cs typeface="Arial" panose="020B0604020202020204" pitchFamily="34" charset="0"/>
              </a:rPr>
              <a:t> </a:t>
            </a:r>
            <a:r>
              <a:rPr lang="de-DE" b="1" dirty="0" smtClean="0">
                <a:latin typeface="Arial" panose="020B0604020202020204" pitchFamily="34" charset="0"/>
                <a:cs typeface="Arial" panose="020B0604020202020204" pitchFamily="34" charset="0"/>
              </a:rPr>
              <a:t>(</a:t>
            </a:r>
            <a:r>
              <a:rPr lang="de-DE" b="1" dirty="0" err="1" smtClean="0">
                <a:latin typeface="Arial" panose="020B0604020202020204" pitchFamily="34" charset="0"/>
                <a:cs typeface="Arial" panose="020B0604020202020204" pitchFamily="34" charset="0"/>
              </a:rPr>
              <a:t>gödsellagen</a:t>
            </a:r>
            <a:r>
              <a:rPr lang="de-DE" b="1" dirty="0" smtClean="0">
                <a:latin typeface="Arial" panose="020B0604020202020204" pitchFamily="34" charset="0"/>
                <a:cs typeface="Arial" panose="020B0604020202020204" pitchFamily="34" charset="0"/>
              </a:rPr>
              <a:t>!)</a:t>
            </a:r>
          </a:p>
          <a:p>
            <a:pPr marL="285750" indent="-285750">
              <a:spcBef>
                <a:spcPts val="1200"/>
              </a:spcBef>
              <a:buFont typeface="Arial" panose="020B0604020202020204" pitchFamily="34" charset="0"/>
              <a:buChar char="•"/>
            </a:pPr>
            <a:r>
              <a:rPr lang="de-DE" dirty="0" err="1" smtClean="0">
                <a:latin typeface="Arial" panose="020B0604020202020204" pitchFamily="34" charset="0"/>
                <a:cs typeface="Arial" panose="020B0604020202020204" pitchFamily="34" charset="0"/>
              </a:rPr>
              <a:t>Vallar</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med</a:t>
            </a:r>
            <a:r>
              <a:rPr lang="de-DE" dirty="0" smtClean="0">
                <a:latin typeface="Arial" panose="020B0604020202020204" pitchFamily="34" charset="0"/>
                <a:cs typeface="Arial" panose="020B0604020202020204" pitchFamily="34" charset="0"/>
              </a:rPr>
              <a:t> en </a:t>
            </a:r>
            <a:r>
              <a:rPr lang="de-DE" dirty="0" err="1" smtClean="0">
                <a:latin typeface="Arial" panose="020B0604020202020204" pitchFamily="34" charset="0"/>
                <a:cs typeface="Arial" panose="020B0604020202020204" pitchFamily="34" charset="0"/>
              </a:rPr>
              <a:t>andel</a:t>
            </a:r>
            <a:r>
              <a:rPr lang="de-DE" dirty="0" smtClean="0">
                <a:latin typeface="Arial" panose="020B0604020202020204" pitchFamily="34" charset="0"/>
                <a:cs typeface="Arial" panose="020B0604020202020204" pitchFamily="34" charset="0"/>
              </a:rPr>
              <a:t> P</a:t>
            </a:r>
            <a:r>
              <a:rPr lang="de-DE" i="1" dirty="0" smtClean="0">
                <a:latin typeface="Arial" panose="020B0604020202020204" pitchFamily="34" charset="0"/>
                <a:cs typeface="Arial" panose="020B0604020202020204" pitchFamily="34" charset="0"/>
              </a:rPr>
              <a:t>. </a:t>
            </a:r>
            <a:r>
              <a:rPr lang="de-DE" i="1" dirty="0" err="1" smtClean="0">
                <a:latin typeface="Arial" panose="020B0604020202020204" pitchFamily="34" charset="0"/>
                <a:cs typeface="Arial" panose="020B0604020202020204" pitchFamily="34" charset="0"/>
              </a:rPr>
              <a:t>trivials</a:t>
            </a:r>
            <a:r>
              <a:rPr lang="de-DE" dirty="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mellan</a:t>
            </a:r>
            <a:r>
              <a:rPr lang="de-DE" dirty="0" smtClean="0">
                <a:latin typeface="Arial" panose="020B0604020202020204" pitchFamily="34" charset="0"/>
                <a:cs typeface="Arial" panose="020B0604020202020204" pitchFamily="34" charset="0"/>
              </a:rPr>
              <a:t> </a:t>
            </a:r>
            <a:r>
              <a:rPr lang="de-DE" b="1" dirty="0" smtClean="0">
                <a:solidFill>
                  <a:srgbClr val="0000FF"/>
                </a:solidFill>
                <a:latin typeface="Arial" panose="020B0604020202020204" pitchFamily="34" charset="0"/>
                <a:cs typeface="Arial" panose="020B0604020202020204" pitchFamily="34" charset="0"/>
              </a:rPr>
              <a:t>20 och 25 %, </a:t>
            </a:r>
            <a:r>
              <a:rPr lang="de-DE" b="1" dirty="0" err="1" smtClean="0">
                <a:solidFill>
                  <a:srgbClr val="0000FF"/>
                </a:solidFill>
                <a:latin typeface="Arial" panose="020B0604020202020204" pitchFamily="34" charset="0"/>
                <a:cs typeface="Arial" panose="020B0604020202020204" pitchFamily="34" charset="0"/>
              </a:rPr>
              <a:t>medför</a:t>
            </a:r>
            <a:r>
              <a:rPr lang="de-DE" b="1" dirty="0" smtClean="0">
                <a:solidFill>
                  <a:srgbClr val="0000FF"/>
                </a:solidFill>
                <a:latin typeface="Arial" panose="020B0604020202020204" pitchFamily="34" charset="0"/>
                <a:cs typeface="Arial" panose="020B0604020202020204" pitchFamily="34" charset="0"/>
              </a:rPr>
              <a:t> </a:t>
            </a:r>
            <a:r>
              <a:rPr lang="de-DE" b="1" dirty="0" err="1" smtClean="0">
                <a:solidFill>
                  <a:srgbClr val="0000FF"/>
                </a:solidFill>
                <a:latin typeface="Arial" panose="020B0604020202020204" pitchFamily="34" charset="0"/>
                <a:cs typeface="Arial" panose="020B0604020202020204" pitchFamily="34" charset="0"/>
              </a:rPr>
              <a:t>minskad</a:t>
            </a:r>
            <a:r>
              <a:rPr lang="de-DE" b="1" dirty="0" smtClean="0">
                <a:solidFill>
                  <a:srgbClr val="0000FF"/>
                </a:solidFill>
                <a:latin typeface="Arial" panose="020B0604020202020204" pitchFamily="34" charset="0"/>
                <a:cs typeface="Arial" panose="020B0604020202020204" pitchFamily="34" charset="0"/>
              </a:rPr>
              <a:t> </a:t>
            </a:r>
            <a:r>
              <a:rPr lang="de-DE" b="1" dirty="0" err="1" smtClean="0">
                <a:solidFill>
                  <a:srgbClr val="0000FF"/>
                </a:solidFill>
                <a:latin typeface="Arial" panose="020B0604020202020204" pitchFamily="34" charset="0"/>
                <a:cs typeface="Arial" panose="020B0604020202020204" pitchFamily="34" charset="0"/>
              </a:rPr>
              <a:t>avkastning</a:t>
            </a:r>
            <a:r>
              <a:rPr lang="de-DE" b="1" dirty="0" smtClean="0">
                <a:solidFill>
                  <a:srgbClr val="0000FF"/>
                </a:solidFill>
                <a:latin typeface="Arial" panose="020B0604020202020204" pitchFamily="34" charset="0"/>
                <a:cs typeface="Arial" panose="020B0604020202020204" pitchFamily="34" charset="0"/>
              </a:rPr>
              <a:t> </a:t>
            </a:r>
            <a:r>
              <a:rPr lang="de-DE" b="1" dirty="0" err="1" smtClean="0">
                <a:solidFill>
                  <a:srgbClr val="0000FF"/>
                </a:solidFill>
                <a:latin typeface="Arial" panose="020B0604020202020204" pitchFamily="34" charset="0"/>
                <a:cs typeface="Arial" panose="020B0604020202020204" pitchFamily="34" charset="0"/>
              </a:rPr>
              <a:t>med</a:t>
            </a:r>
            <a:r>
              <a:rPr lang="de-DE" b="1" dirty="0" smtClean="0">
                <a:solidFill>
                  <a:srgbClr val="0000FF"/>
                </a:solidFill>
                <a:latin typeface="Arial" panose="020B0604020202020204" pitchFamily="34" charset="0"/>
                <a:cs typeface="Arial" panose="020B0604020202020204" pitchFamily="34" charset="0"/>
              </a:rPr>
              <a:t> 10–12%</a:t>
            </a:r>
            <a:r>
              <a:rPr lang="de-DE" dirty="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bör</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så</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med</a:t>
            </a:r>
            <a:r>
              <a:rPr lang="de-DE" dirty="0" smtClean="0">
                <a:latin typeface="Arial" panose="020B0604020202020204" pitchFamily="34" charset="0"/>
                <a:cs typeface="Arial" panose="020B0604020202020204" pitchFamily="34" charset="0"/>
              </a:rPr>
              <a:t> </a:t>
            </a:r>
            <a:r>
              <a:rPr lang="de-DE" i="1" dirty="0" smtClean="0">
                <a:latin typeface="Arial" panose="020B0604020202020204" pitchFamily="34" charset="0"/>
                <a:cs typeface="Arial" panose="020B0604020202020204" pitchFamily="34" charset="0"/>
              </a:rPr>
              <a:t>L. </a:t>
            </a:r>
            <a:r>
              <a:rPr lang="de-DE" i="1" dirty="0" err="1">
                <a:latin typeface="Arial" panose="020B0604020202020204" pitchFamily="34" charset="0"/>
                <a:cs typeface="Arial" panose="020B0604020202020204" pitchFamily="34" charset="0"/>
              </a:rPr>
              <a:t>p</a:t>
            </a:r>
            <a:r>
              <a:rPr lang="de-DE" i="1" dirty="0" err="1" smtClean="0">
                <a:latin typeface="Arial" panose="020B0604020202020204" pitchFamily="34" charset="0"/>
                <a:cs typeface="Arial" panose="020B0604020202020204" pitchFamily="34" charset="0"/>
              </a:rPr>
              <a:t>erenne</a:t>
            </a:r>
            <a:r>
              <a:rPr lang="de-DE" i="1"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vid</a:t>
            </a:r>
            <a:r>
              <a:rPr lang="de-DE" dirty="0" smtClean="0">
                <a:latin typeface="Arial" panose="020B0604020202020204" pitchFamily="34" charset="0"/>
                <a:cs typeface="Arial" panose="020B0604020202020204" pitchFamily="34" charset="0"/>
              </a:rPr>
              <a:t> intensiv </a:t>
            </a:r>
            <a:r>
              <a:rPr lang="de-DE" dirty="0" err="1" smtClean="0">
                <a:latin typeface="Arial" panose="020B0604020202020204" pitchFamily="34" charset="0"/>
                <a:cs typeface="Arial" panose="020B0604020202020204" pitchFamily="34" charset="0"/>
              </a:rPr>
              <a:t>skötsel</a:t>
            </a:r>
            <a:endParaRPr lang="de-DE" dirty="0" smtClean="0">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de-DE" dirty="0" err="1" smtClean="0">
                <a:latin typeface="Arial" panose="020B0604020202020204" pitchFamily="34" charset="0"/>
                <a:cs typeface="Arial" panose="020B0604020202020204" pitchFamily="34" charset="0"/>
              </a:rPr>
              <a:t>Omsådd</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kostar</a:t>
            </a:r>
            <a:r>
              <a:rPr lang="de-DE" dirty="0">
                <a:latin typeface="Arial" panose="020B0604020202020204" pitchFamily="34" charset="0"/>
                <a:cs typeface="Arial" panose="020B0604020202020204" pitchFamily="34" charset="0"/>
              </a:rPr>
              <a:t> </a:t>
            </a:r>
            <a:r>
              <a:rPr lang="de-DE" b="1" dirty="0" smtClean="0">
                <a:solidFill>
                  <a:srgbClr val="0000FF"/>
                </a:solidFill>
                <a:latin typeface="Arial" panose="020B0604020202020204" pitchFamily="34" charset="0"/>
                <a:cs typeface="Arial" panose="020B0604020202020204" pitchFamily="34" charset="0"/>
              </a:rPr>
              <a:t>150–210 € ha</a:t>
            </a:r>
            <a:r>
              <a:rPr lang="de-DE" b="1" baseline="30000" dirty="0" smtClean="0">
                <a:solidFill>
                  <a:srgbClr val="0000FF"/>
                </a:solidFill>
                <a:latin typeface="Arial" panose="020B0604020202020204" pitchFamily="34" charset="0"/>
                <a:cs typeface="Arial" panose="020B0604020202020204" pitchFamily="34" charset="0"/>
              </a:rPr>
              <a:t>-1</a:t>
            </a:r>
            <a:r>
              <a:rPr lang="de-DE" b="1" dirty="0" smtClean="0">
                <a:solidFill>
                  <a:srgbClr val="0000FF"/>
                </a:solidFill>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i </a:t>
            </a:r>
            <a:r>
              <a:rPr lang="de-DE" dirty="0" err="1" smtClean="0">
                <a:latin typeface="Arial" panose="020B0604020202020204" pitchFamily="34" charset="0"/>
                <a:cs typeface="Arial" panose="020B0604020202020204" pitchFamily="34" charset="0"/>
              </a:rPr>
              <a:t>treårscykler</a:t>
            </a:r>
            <a:endParaRPr lang="de-DE" dirty="0" smtClean="0">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de-DE" dirty="0" err="1" smtClean="0">
                <a:latin typeface="Arial" panose="020B0604020202020204" pitchFamily="34" charset="0"/>
                <a:cs typeface="Arial" panose="020B0604020202020204" pitchFamily="34" charset="0"/>
              </a:rPr>
              <a:t>Därför</a:t>
            </a:r>
            <a:r>
              <a:rPr lang="de-DE" dirty="0" smtClean="0">
                <a:latin typeface="Arial" panose="020B0604020202020204" pitchFamily="34" charset="0"/>
                <a:cs typeface="Arial" panose="020B0604020202020204" pitchFamily="34" charset="0"/>
              </a:rPr>
              <a:t> </a:t>
            </a:r>
            <a:r>
              <a:rPr lang="de-DE" b="1" dirty="0" err="1">
                <a:solidFill>
                  <a:srgbClr val="0000FF"/>
                </a:solidFill>
                <a:latin typeface="Arial" panose="020B0604020202020204" pitchFamily="34" charset="0"/>
                <a:cs typeface="Arial" panose="020B0604020202020204" pitchFamily="34" charset="0"/>
              </a:rPr>
              <a:t>krävs</a:t>
            </a:r>
            <a:r>
              <a:rPr lang="de-DE" dirty="0" smtClean="0">
                <a:solidFill>
                  <a:schemeClr val="tx2"/>
                </a:solidFill>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en </a:t>
            </a:r>
            <a:r>
              <a:rPr lang="de-DE" dirty="0" err="1" smtClean="0">
                <a:latin typeface="Arial" panose="020B0604020202020204" pitchFamily="34" charset="0"/>
                <a:cs typeface="Arial" panose="020B0604020202020204" pitchFamily="34" charset="0"/>
              </a:rPr>
              <a:t>ökad</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avkastning</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värd</a:t>
            </a:r>
            <a:r>
              <a:rPr lang="de-DE" dirty="0" smtClean="0">
                <a:latin typeface="Arial" panose="020B0604020202020204" pitchFamily="34" charset="0"/>
                <a:cs typeface="Arial" panose="020B0604020202020204" pitchFamily="34" charset="0"/>
              </a:rPr>
              <a:t> </a:t>
            </a:r>
            <a:r>
              <a:rPr lang="de-DE" b="1" dirty="0" smtClean="0">
                <a:solidFill>
                  <a:srgbClr val="0000FF"/>
                </a:solidFill>
                <a:latin typeface="Arial" panose="020B0604020202020204" pitchFamily="34" charset="0"/>
                <a:cs typeface="Arial" panose="020B0604020202020204" pitchFamily="34" charset="0"/>
              </a:rPr>
              <a:t>50–70 €</a:t>
            </a:r>
          </a:p>
          <a:p>
            <a:pPr marL="285750" indent="-285750">
              <a:spcBef>
                <a:spcPts val="1200"/>
              </a:spcBef>
              <a:buFont typeface="Arial" panose="020B0604020202020204" pitchFamily="34" charset="0"/>
              <a:buChar char="•"/>
            </a:pPr>
            <a:r>
              <a:rPr lang="de-DE" b="1" dirty="0" smtClean="0">
                <a:solidFill>
                  <a:srgbClr val="0000FF"/>
                </a:solidFill>
                <a:latin typeface="Arial" panose="020B0604020202020204" pitchFamily="34" charset="0"/>
                <a:cs typeface="Arial" panose="020B0604020202020204" pitchFamily="34" charset="0"/>
              </a:rPr>
              <a:t>1 ton </a:t>
            </a:r>
            <a:r>
              <a:rPr lang="de-DE" b="1" dirty="0" err="1" smtClean="0">
                <a:solidFill>
                  <a:srgbClr val="0000FF"/>
                </a:solidFill>
                <a:latin typeface="Arial" panose="020B0604020202020204" pitchFamily="34" charset="0"/>
                <a:cs typeface="Arial" panose="020B0604020202020204" pitchFamily="34" charset="0"/>
              </a:rPr>
              <a:t>ts</a:t>
            </a:r>
            <a:r>
              <a:rPr lang="de-DE" b="1" dirty="0" smtClean="0">
                <a:solidFill>
                  <a:srgbClr val="0000FF"/>
                </a:solidFill>
                <a:latin typeface="Arial" panose="020B0604020202020204" pitchFamily="34" charset="0"/>
                <a:cs typeface="Arial" panose="020B0604020202020204" pitchFamily="34" charset="0"/>
              </a:rPr>
              <a:t> </a:t>
            </a:r>
            <a:r>
              <a:rPr lang="de-DE" b="1" dirty="0" err="1" smtClean="0">
                <a:solidFill>
                  <a:srgbClr val="0000FF"/>
                </a:solidFill>
                <a:latin typeface="Arial" panose="020B0604020202020204" pitchFamily="34" charset="0"/>
                <a:cs typeface="Arial" panose="020B0604020202020204" pitchFamily="34" charset="0"/>
              </a:rPr>
              <a:t>ensilage</a:t>
            </a:r>
            <a:r>
              <a:rPr lang="de-DE" b="1" dirty="0" smtClean="0">
                <a:solidFill>
                  <a:srgbClr val="0000FF"/>
                </a:solidFill>
                <a:latin typeface="Arial" panose="020B0604020202020204" pitchFamily="34" charset="0"/>
                <a:cs typeface="Arial" panose="020B0604020202020204" pitchFamily="34" charset="0"/>
              </a:rPr>
              <a:t> </a:t>
            </a:r>
            <a:r>
              <a:rPr lang="de-DE" b="1" dirty="0" err="1" smtClean="0">
                <a:solidFill>
                  <a:srgbClr val="0000FF"/>
                </a:solidFill>
                <a:latin typeface="Arial" panose="020B0604020202020204" pitchFamily="34" charset="0"/>
                <a:cs typeface="Arial" panose="020B0604020202020204" pitchFamily="34" charset="0"/>
              </a:rPr>
              <a:t>är</a:t>
            </a:r>
            <a:r>
              <a:rPr lang="de-DE" b="1" dirty="0" smtClean="0">
                <a:solidFill>
                  <a:srgbClr val="0000FF"/>
                </a:solidFill>
                <a:latin typeface="Arial" panose="020B0604020202020204" pitchFamily="34" charset="0"/>
                <a:cs typeface="Arial" panose="020B0604020202020204" pitchFamily="34" charset="0"/>
              </a:rPr>
              <a:t> </a:t>
            </a:r>
            <a:r>
              <a:rPr lang="de-DE" b="1" dirty="0" err="1" smtClean="0">
                <a:solidFill>
                  <a:srgbClr val="0000FF"/>
                </a:solidFill>
                <a:latin typeface="Arial" panose="020B0604020202020204" pitchFamily="34" charset="0"/>
                <a:cs typeface="Arial" panose="020B0604020202020204" pitchFamily="34" charset="0"/>
              </a:rPr>
              <a:t>värt</a:t>
            </a:r>
            <a:r>
              <a:rPr lang="de-DE" b="1" dirty="0" smtClean="0">
                <a:solidFill>
                  <a:srgbClr val="0000FF"/>
                </a:solidFill>
                <a:latin typeface="Arial" panose="020B0604020202020204" pitchFamily="34" charset="0"/>
                <a:cs typeface="Arial" panose="020B0604020202020204" pitchFamily="34" charset="0"/>
              </a:rPr>
              <a:t> 80–100 € </a:t>
            </a:r>
            <a:endParaRPr lang="de-DE" dirty="0" smtClean="0">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de-DE" dirty="0" err="1" smtClean="0">
                <a:latin typeface="Arial" panose="020B0604020202020204" pitchFamily="34" charset="0"/>
                <a:cs typeface="Arial" panose="020B0604020202020204" pitchFamily="34" charset="0"/>
              </a:rPr>
              <a:t>Omsådd</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ger</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mellan</a:t>
            </a:r>
            <a:r>
              <a:rPr lang="de-DE" dirty="0" smtClean="0">
                <a:latin typeface="Arial" panose="020B0604020202020204" pitchFamily="34" charset="0"/>
                <a:cs typeface="Arial" panose="020B0604020202020204" pitchFamily="34" charset="0"/>
              </a:rPr>
              <a:t> </a:t>
            </a:r>
            <a:r>
              <a:rPr lang="de-DE" b="1" dirty="0" smtClean="0">
                <a:solidFill>
                  <a:srgbClr val="0000FF"/>
                </a:solidFill>
                <a:latin typeface="Arial" panose="020B0604020202020204" pitchFamily="34" charset="0"/>
                <a:cs typeface="Arial" panose="020B0604020202020204" pitchFamily="34" charset="0"/>
              </a:rPr>
              <a:t>0,4 och 0,9 ton </a:t>
            </a:r>
            <a:r>
              <a:rPr lang="de-DE" b="1" dirty="0" err="1" smtClean="0">
                <a:solidFill>
                  <a:srgbClr val="0000FF"/>
                </a:solidFill>
                <a:latin typeface="Arial" panose="020B0604020202020204" pitchFamily="34" charset="0"/>
                <a:cs typeface="Arial" panose="020B0604020202020204" pitchFamily="34" charset="0"/>
              </a:rPr>
              <a:t>ts</a:t>
            </a:r>
            <a:r>
              <a:rPr lang="de-DE" b="1" dirty="0" smtClean="0">
                <a:solidFill>
                  <a:srgbClr val="0000FF"/>
                </a:solidFill>
                <a:latin typeface="Arial" panose="020B0604020202020204" pitchFamily="34" charset="0"/>
                <a:cs typeface="Arial" panose="020B0604020202020204" pitchFamily="34" charset="0"/>
              </a:rPr>
              <a:t> ha</a:t>
            </a:r>
            <a:r>
              <a:rPr lang="de-DE" b="1" baseline="30000" dirty="0" smtClean="0">
                <a:solidFill>
                  <a:srgbClr val="0000FF"/>
                </a:solidFill>
                <a:latin typeface="Arial" panose="020B0604020202020204" pitchFamily="34" charset="0"/>
                <a:cs typeface="Arial" panose="020B0604020202020204" pitchFamily="34" charset="0"/>
              </a:rPr>
              <a:t>-1</a:t>
            </a:r>
            <a:r>
              <a:rPr lang="de-DE" b="1" dirty="0" smtClean="0">
                <a:solidFill>
                  <a:srgbClr val="0000FF"/>
                </a:solidFill>
                <a:latin typeface="Arial" panose="020B0604020202020204" pitchFamily="34" charset="0"/>
                <a:cs typeface="Arial" panose="020B0604020202020204" pitchFamily="34" charset="0"/>
              </a:rPr>
              <a:t> per </a:t>
            </a:r>
            <a:r>
              <a:rPr lang="de-DE" b="1" dirty="0" err="1" smtClean="0">
                <a:solidFill>
                  <a:srgbClr val="0000FF"/>
                </a:solidFill>
                <a:latin typeface="Arial" panose="020B0604020202020204" pitchFamily="34" charset="0"/>
                <a:cs typeface="Arial" panose="020B0604020202020204" pitchFamily="34" charset="0"/>
              </a:rPr>
              <a:t>år</a:t>
            </a:r>
            <a:endParaRPr lang="de-DE" b="1" dirty="0" smtClean="0">
              <a:solidFill>
                <a:srgbClr val="0000FF"/>
              </a:solidFill>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de-DE" dirty="0" err="1" smtClean="0">
                <a:latin typeface="Arial" panose="020B0604020202020204" pitchFamily="34" charset="0"/>
                <a:cs typeface="Arial" panose="020B0604020202020204" pitchFamily="34" charset="0"/>
              </a:rPr>
              <a:t>Omsådda</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vallar</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avkastar</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uppemot</a:t>
            </a:r>
            <a:r>
              <a:rPr lang="de-DE" dirty="0" smtClean="0">
                <a:latin typeface="Arial" panose="020B0604020202020204" pitchFamily="34" charset="0"/>
                <a:cs typeface="Arial" panose="020B0604020202020204" pitchFamily="34" charset="0"/>
              </a:rPr>
              <a:t> 60% </a:t>
            </a:r>
            <a:r>
              <a:rPr lang="de-DE" dirty="0" err="1" smtClean="0">
                <a:latin typeface="Arial" panose="020B0604020202020204" pitchFamily="34" charset="0"/>
                <a:cs typeface="Arial" panose="020B0604020202020204" pitchFamily="34" charset="0"/>
              </a:rPr>
              <a:t>mer</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jämfört</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med</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icke</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omsådda</a:t>
            </a:r>
            <a:r>
              <a:rPr lang="de-DE" dirty="0" smtClean="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H</a:t>
            </a:r>
            <a:r>
              <a:rPr lang="de-DE" sz="1400" dirty="0" smtClean="0">
                <a:latin typeface="Arial" panose="020B0604020202020204" pitchFamily="34" charset="0"/>
                <a:cs typeface="Arial" panose="020B0604020202020204" pitchFamily="34" charset="0"/>
              </a:rPr>
              <a:t>ofmann och </a:t>
            </a:r>
            <a:r>
              <a:rPr lang="de-DE" sz="1400" dirty="0" err="1" smtClean="0">
                <a:latin typeface="Arial" panose="020B0604020202020204" pitchFamily="34" charset="0"/>
                <a:cs typeface="Arial" panose="020B0604020202020204" pitchFamily="34" charset="0"/>
              </a:rPr>
              <a:t>Isselstein</a:t>
            </a:r>
            <a:r>
              <a:rPr lang="de-DE" sz="1400" dirty="0" smtClean="0">
                <a:latin typeface="Arial" panose="020B0604020202020204" pitchFamily="34" charset="0"/>
                <a:cs typeface="Arial" panose="020B0604020202020204" pitchFamily="34" charset="0"/>
              </a:rPr>
              <a:t>, 2004</a:t>
            </a:r>
            <a:r>
              <a:rPr lang="de-DE" dirty="0" smtClean="0">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p:txBody>
      </p:sp>
      <p:pic>
        <p:nvPicPr>
          <p:cNvPr id="5"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64288" y="5013176"/>
            <a:ext cx="1824391" cy="1650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519" y="4993453"/>
            <a:ext cx="2405849" cy="16038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79616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439227" cy="1196997"/>
          </a:xfrm>
        </p:spPr>
        <p:txBody>
          <a:bodyPr/>
          <a:lstStyle/>
          <a:p>
            <a:r>
              <a:rPr lang="sv-SE" sz="2400" dirty="0" smtClean="0">
                <a:solidFill>
                  <a:schemeClr val="tx1"/>
                </a:solidFill>
                <a:latin typeface="+mn-lt"/>
              </a:rPr>
              <a:t>Bete på slåttervall passar bäst för mjölkkor (t.ex. Svensk Röd Boskap och Svensk Holstein) och tunga köttraser (t.ex. </a:t>
            </a:r>
            <a:r>
              <a:rPr lang="sv-SE" sz="2400" dirty="0" err="1" smtClean="0">
                <a:solidFill>
                  <a:schemeClr val="tx1"/>
                </a:solidFill>
                <a:latin typeface="+mn-lt"/>
              </a:rPr>
              <a:t>Charolais</a:t>
            </a:r>
            <a:r>
              <a:rPr lang="sv-SE" sz="2400" dirty="0" smtClean="0">
                <a:solidFill>
                  <a:schemeClr val="tx1"/>
                </a:solidFill>
                <a:latin typeface="+mn-lt"/>
              </a:rPr>
              <a:t>)</a:t>
            </a:r>
            <a:endParaRPr lang="sv-SE" sz="2400" dirty="0">
              <a:solidFill>
                <a:schemeClr val="tx1"/>
              </a:solidFill>
              <a:latin typeface="+mn-lt"/>
            </a:endParaRPr>
          </a:p>
        </p:txBody>
      </p:sp>
      <p:pic>
        <p:nvPicPr>
          <p:cNvPr id="6" name="Bildobjekt 5"/>
          <p:cNvPicPr>
            <a:picLocks noChangeAspect="1"/>
          </p:cNvPicPr>
          <p:nvPr/>
        </p:nvPicPr>
        <p:blipFill rotWithShape="1">
          <a:blip r:embed="rId2" cstate="screen">
            <a:extLst>
              <a:ext uri="{28A0092B-C50C-407E-A947-70E740481C1C}">
                <a14:useLocalDpi xmlns:a14="http://schemas.microsoft.com/office/drawing/2010/main"/>
              </a:ext>
            </a:extLst>
          </a:blip>
          <a:srcRect r="-15" b="-859"/>
          <a:stretch/>
        </p:blipFill>
        <p:spPr>
          <a:xfrm>
            <a:off x="4303987" y="2147645"/>
            <a:ext cx="4840014" cy="4134668"/>
          </a:xfrm>
          <a:prstGeom prst="rect">
            <a:avLst/>
          </a:prstGeom>
        </p:spPr>
      </p:pic>
      <p:pic>
        <p:nvPicPr>
          <p:cNvPr id="5" name="Bildobjekt 4"/>
          <p:cNvPicPr>
            <a:picLocks noChangeAspect="1"/>
          </p:cNvPicPr>
          <p:nvPr/>
        </p:nvPicPr>
        <p:blipFill rotWithShape="1">
          <a:blip r:embed="rId3" cstate="screen">
            <a:extLst>
              <a:ext uri="{28A0092B-C50C-407E-A947-70E740481C1C}">
                <a14:useLocalDpi xmlns:a14="http://schemas.microsoft.com/office/drawing/2010/main"/>
              </a:ext>
            </a:extLst>
          </a:blip>
          <a:srcRect t="-1786"/>
          <a:stretch/>
        </p:blipFill>
        <p:spPr>
          <a:xfrm>
            <a:off x="0" y="2144065"/>
            <a:ext cx="4473261" cy="4104000"/>
          </a:xfrm>
          <a:prstGeom prst="rect">
            <a:avLst/>
          </a:prstGeom>
        </p:spPr>
      </p:pic>
      <p:sp>
        <p:nvSpPr>
          <p:cNvPr id="8" name="textruta 7"/>
          <p:cNvSpPr txBox="1"/>
          <p:nvPr/>
        </p:nvSpPr>
        <p:spPr>
          <a:xfrm>
            <a:off x="7857087" y="5928726"/>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Eva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ruta 8"/>
          <p:cNvSpPr txBox="1"/>
          <p:nvPr/>
        </p:nvSpPr>
        <p:spPr>
          <a:xfrm>
            <a:off x="3216623" y="5941257"/>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Eva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80506617"/>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3"/>
          <p:cNvSpPr>
            <a:spLocks noGrp="1"/>
          </p:cNvSpPr>
          <p:nvPr>
            <p:ph type="title"/>
          </p:nvPr>
        </p:nvSpPr>
        <p:spPr>
          <a:xfrm>
            <a:off x="152234" y="55042"/>
            <a:ext cx="7485414" cy="1199556"/>
          </a:xfrm>
        </p:spPr>
        <p:txBody>
          <a:bodyPr>
            <a:noAutofit/>
          </a:bodyPr>
          <a:lstStyle/>
          <a:p>
            <a:pPr algn="l">
              <a:spcBef>
                <a:spcPts val="1200"/>
              </a:spcBef>
            </a:pPr>
            <a:r>
              <a:rPr lang="sv-SE" sz="2400" dirty="0" smtClean="0">
                <a:solidFill>
                  <a:schemeClr val="tx1"/>
                </a:solidFill>
                <a:latin typeface="Arial" pitchFamily="34" charset="0"/>
                <a:cs typeface="Arial" pitchFamily="34" charset="0"/>
                <a:sym typeface="Wingdings" pitchFamily="2" charset="2"/>
              </a:rPr>
              <a:t>Andra konsekvenser av flytgödsel vid fuktiga förhållanden på hösten</a:t>
            </a:r>
            <a:r>
              <a:rPr lang="sv-SE" sz="2400" i="1" dirty="0" smtClean="0">
                <a:solidFill>
                  <a:schemeClr val="tx1"/>
                </a:solidFill>
                <a:latin typeface="Arial" pitchFamily="34" charset="0"/>
                <a:cs typeface="Arial" pitchFamily="34" charset="0"/>
                <a:sym typeface="Wingdings" pitchFamily="2" charset="2"/>
              </a:rPr>
              <a:t> </a:t>
            </a:r>
            <a:r>
              <a:rPr lang="sv-SE" sz="2400" dirty="0" smtClean="0">
                <a:solidFill>
                  <a:schemeClr val="tx1"/>
                </a:solidFill>
                <a:latin typeface="Arial" pitchFamily="34" charset="0"/>
                <a:cs typeface="Arial" pitchFamily="34" charset="0"/>
                <a:sym typeface="Wingdings" pitchFamily="2" charset="2"/>
              </a:rPr>
              <a:t>jordpackning ger ökad risk för N</a:t>
            </a:r>
            <a:r>
              <a:rPr lang="sv-SE" sz="2400" baseline="-25000" dirty="0" smtClean="0">
                <a:solidFill>
                  <a:schemeClr val="tx1"/>
                </a:solidFill>
                <a:latin typeface="Arial" pitchFamily="34" charset="0"/>
                <a:cs typeface="Arial" pitchFamily="34" charset="0"/>
                <a:sym typeface="Wingdings" pitchFamily="2" charset="2"/>
              </a:rPr>
              <a:t>2</a:t>
            </a:r>
            <a:r>
              <a:rPr lang="sv-SE" sz="2400" dirty="0" smtClean="0">
                <a:solidFill>
                  <a:schemeClr val="tx1"/>
                </a:solidFill>
                <a:latin typeface="Arial" pitchFamily="34" charset="0"/>
                <a:cs typeface="Arial" pitchFamily="34" charset="0"/>
                <a:sym typeface="Wingdings" pitchFamily="2" charset="2"/>
              </a:rPr>
              <a:t>O-emission</a:t>
            </a:r>
            <a:endParaRPr lang="sv-SE" sz="2400" dirty="0">
              <a:solidFill>
                <a:schemeClr val="tx1"/>
              </a:solidFill>
              <a:latin typeface="Arial" pitchFamily="34" charset="0"/>
              <a:cs typeface="Arial" pitchFamily="34" charset="0"/>
              <a:sym typeface="Wingdings" pitchFamily="2" charset="2"/>
            </a:endParaRPr>
          </a:p>
        </p:txBody>
      </p:sp>
      <p:sp>
        <p:nvSpPr>
          <p:cNvPr id="12" name="Textfeld 11"/>
          <p:cNvSpPr txBox="1"/>
          <p:nvPr/>
        </p:nvSpPr>
        <p:spPr>
          <a:xfrm>
            <a:off x="-63016" y="5419057"/>
            <a:ext cx="9133904" cy="646331"/>
          </a:xfrm>
          <a:prstGeom prst="rect">
            <a:avLst/>
          </a:prstGeom>
          <a:noFill/>
          <a:ln>
            <a:noFill/>
          </a:ln>
        </p:spPr>
        <p:txBody>
          <a:bodyPr wrap="square" rtlCol="0">
            <a:spAutoFit/>
          </a:bodyPr>
          <a:lstStyle/>
          <a:p>
            <a:pPr marL="285750" indent="-285750">
              <a:buFont typeface="Arial" pitchFamily="34" charset="0"/>
              <a:buChar char="•"/>
            </a:pPr>
            <a:r>
              <a:rPr lang="de-DE" dirty="0" smtClean="0">
                <a:latin typeface="Arial" panose="020B0604020202020204" pitchFamily="34" charset="0"/>
                <a:cs typeface="Arial" panose="020B0604020202020204" pitchFamily="34" charset="0"/>
              </a:rPr>
              <a:t>Sen </a:t>
            </a:r>
            <a:r>
              <a:rPr lang="de-DE" dirty="0" err="1" smtClean="0">
                <a:latin typeface="Arial" panose="020B0604020202020204" pitchFamily="34" charset="0"/>
                <a:cs typeface="Arial" panose="020B0604020202020204" pitchFamily="34" charset="0"/>
              </a:rPr>
              <a:t>gödsling</a:t>
            </a:r>
            <a:r>
              <a:rPr lang="de-DE" dirty="0" smtClean="0">
                <a:latin typeface="Arial" panose="020B0604020202020204" pitchFamily="34" charset="0"/>
                <a:cs typeface="Arial" panose="020B0604020202020204" pitchFamily="34" charset="0"/>
              </a:rPr>
              <a:t> = </a:t>
            </a:r>
            <a:r>
              <a:rPr lang="de-DE" dirty="0" err="1" smtClean="0">
                <a:latin typeface="Arial" panose="020B0604020202020204" pitchFamily="34" charset="0"/>
                <a:cs typeface="Arial" panose="020B0604020202020204" pitchFamily="34" charset="0"/>
              </a:rPr>
              <a:t>stor</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risk</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för</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jordpackning</a:t>
            </a:r>
            <a:r>
              <a:rPr lang="de-DE" dirty="0" smtClean="0">
                <a:latin typeface="Arial" panose="020B0604020202020204" pitchFamily="34" charset="0"/>
                <a:cs typeface="Arial" panose="020B0604020202020204" pitchFamily="34" charset="0"/>
              </a:rPr>
              <a:t> och </a:t>
            </a:r>
            <a:r>
              <a:rPr lang="de-DE" dirty="0" err="1" smtClean="0">
                <a:latin typeface="Arial" panose="020B0604020202020204" pitchFamily="34" charset="0"/>
                <a:cs typeface="Arial" panose="020B0604020202020204" pitchFamily="34" charset="0"/>
              </a:rPr>
              <a:t>därmed</a:t>
            </a:r>
            <a:r>
              <a:rPr lang="de-DE" dirty="0" smtClean="0">
                <a:latin typeface="Arial" panose="020B0604020202020204" pitchFamily="34" charset="0"/>
                <a:cs typeface="Arial" panose="020B0604020202020204" pitchFamily="34" charset="0"/>
              </a:rPr>
              <a:t> N</a:t>
            </a:r>
            <a:r>
              <a:rPr lang="de-DE" baseline="-25000" dirty="0" smtClean="0">
                <a:latin typeface="Arial" panose="020B0604020202020204" pitchFamily="34" charset="0"/>
                <a:cs typeface="Arial" panose="020B0604020202020204" pitchFamily="34" charset="0"/>
              </a:rPr>
              <a:t>2</a:t>
            </a:r>
            <a:r>
              <a:rPr lang="de-DE" dirty="0" smtClean="0">
                <a:latin typeface="Arial" panose="020B0604020202020204" pitchFamily="34" charset="0"/>
                <a:cs typeface="Arial" panose="020B0604020202020204" pitchFamily="34" charset="0"/>
              </a:rPr>
              <a:t>O-emission (N + </a:t>
            </a:r>
            <a:r>
              <a:rPr lang="de-DE" dirty="0" err="1" smtClean="0">
                <a:latin typeface="Arial" panose="020B0604020202020204" pitchFamily="34" charset="0"/>
                <a:cs typeface="Arial" panose="020B0604020202020204" pitchFamily="34" charset="0"/>
              </a:rPr>
              <a:t>reducerande</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förhållanden</a:t>
            </a:r>
            <a:r>
              <a:rPr lang="de-DE" dirty="0" smtClean="0">
                <a:latin typeface="Arial" panose="020B0604020202020204" pitchFamily="34" charset="0"/>
                <a:cs typeface="Arial" panose="020B0604020202020204" pitchFamily="34" charset="0"/>
              </a:rPr>
              <a:t> i </a:t>
            </a:r>
            <a:r>
              <a:rPr lang="de-DE" dirty="0" err="1" smtClean="0">
                <a:latin typeface="Arial" panose="020B0604020202020204" pitchFamily="34" charset="0"/>
                <a:cs typeface="Arial" panose="020B0604020202020204" pitchFamily="34" charset="0"/>
              </a:rPr>
              <a:t>jorden</a:t>
            </a:r>
            <a:r>
              <a:rPr lang="de-DE" dirty="0" smtClean="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a:t>
            </a:r>
          </a:p>
        </p:txBody>
      </p:sp>
      <p:sp>
        <p:nvSpPr>
          <p:cNvPr id="19" name="Textfeld 18"/>
          <p:cNvSpPr txBox="1"/>
          <p:nvPr/>
        </p:nvSpPr>
        <p:spPr>
          <a:xfrm>
            <a:off x="-43148" y="6124495"/>
            <a:ext cx="9169400" cy="646331"/>
          </a:xfrm>
          <a:prstGeom prst="rect">
            <a:avLst/>
          </a:prstGeom>
          <a:noFill/>
          <a:ln>
            <a:noFill/>
          </a:ln>
        </p:spPr>
        <p:txBody>
          <a:bodyPr wrap="square" rtlCol="0">
            <a:spAutoFit/>
          </a:bodyPr>
          <a:lstStyle/>
          <a:p>
            <a:pPr marL="285750" indent="-285750">
              <a:buFont typeface="Arial" pitchFamily="34" charset="0"/>
              <a:buChar char="•"/>
            </a:pPr>
            <a:r>
              <a:rPr lang="de-DE" dirty="0" err="1" smtClean="0">
                <a:latin typeface="Arial" panose="020B0604020202020204" pitchFamily="34" charset="0"/>
                <a:cs typeface="Arial" panose="020B0604020202020204" pitchFamily="34" charset="0"/>
              </a:rPr>
              <a:t>Eko-effektivitet</a:t>
            </a:r>
            <a:r>
              <a:rPr lang="de-DE" dirty="0" smtClean="0">
                <a:latin typeface="Arial" panose="020B0604020202020204" pitchFamily="34" charset="0"/>
                <a:cs typeface="Arial" panose="020B0604020202020204" pitchFamily="34" charset="0"/>
              </a:rPr>
              <a:t>: +N </a:t>
            </a:r>
            <a:r>
              <a:rPr lang="de-DE" dirty="0" err="1" smtClean="0">
                <a:latin typeface="Arial" panose="020B0604020202020204" pitchFamily="34" charset="0"/>
                <a:cs typeface="Arial" panose="020B0604020202020204" pitchFamily="34" charset="0"/>
              </a:rPr>
              <a:t>opackad</a:t>
            </a:r>
            <a:r>
              <a:rPr lang="de-DE" dirty="0" smtClean="0">
                <a:latin typeface="Arial" panose="020B0604020202020204" pitchFamily="34" charset="0"/>
                <a:cs typeface="Arial" panose="020B0604020202020204" pitchFamily="34" charset="0"/>
              </a:rPr>
              <a:t> </a:t>
            </a:r>
            <a:r>
              <a:rPr lang="de-DE" i="1" dirty="0" smtClean="0">
                <a:latin typeface="Arial" panose="020B0604020202020204" pitchFamily="34" charset="0"/>
                <a:cs typeface="Arial" panose="020B0604020202020204" pitchFamily="34" charset="0"/>
              </a:rPr>
              <a:t>vs</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Packad</a:t>
            </a:r>
            <a:r>
              <a:rPr lang="de-DE" dirty="0" smtClean="0">
                <a:latin typeface="Arial" panose="020B0604020202020204" pitchFamily="34" charset="0"/>
                <a:cs typeface="Arial" panose="020B0604020202020204" pitchFamily="34" charset="0"/>
              </a:rPr>
              <a:t> +4,6 kg N</a:t>
            </a:r>
            <a:r>
              <a:rPr lang="de-DE" baseline="-25000" dirty="0" smtClean="0">
                <a:latin typeface="Arial" panose="020B0604020202020204" pitchFamily="34" charset="0"/>
                <a:cs typeface="Arial" panose="020B0604020202020204" pitchFamily="34" charset="0"/>
              </a:rPr>
              <a:t>2</a:t>
            </a:r>
            <a:r>
              <a:rPr lang="de-DE" dirty="0" smtClean="0">
                <a:latin typeface="Arial" panose="020B0604020202020204" pitchFamily="34" charset="0"/>
                <a:cs typeface="Arial" panose="020B0604020202020204" pitchFamily="34" charset="0"/>
              </a:rPr>
              <a:t>O-N ha</a:t>
            </a:r>
            <a:r>
              <a:rPr lang="de-DE" baseline="30000" dirty="0" smtClean="0">
                <a:latin typeface="Arial" panose="020B0604020202020204" pitchFamily="34" charset="0"/>
                <a:cs typeface="Arial" panose="020B0604020202020204" pitchFamily="34" charset="0"/>
              </a:rPr>
              <a:t>-1</a:t>
            </a:r>
            <a:r>
              <a:rPr lang="de-DE" dirty="0" smtClean="0">
                <a:latin typeface="Arial" panose="020B0604020202020204" pitchFamily="34" charset="0"/>
                <a:cs typeface="Arial" panose="020B0604020202020204" pitchFamily="34" charset="0"/>
              </a:rPr>
              <a:t> &amp; -2,7 t </a:t>
            </a:r>
            <a:r>
              <a:rPr lang="de-DE" dirty="0" err="1" smtClean="0">
                <a:latin typeface="Arial" panose="020B0604020202020204" pitchFamily="34" charset="0"/>
                <a:cs typeface="Arial" panose="020B0604020202020204" pitchFamily="34" charset="0"/>
              </a:rPr>
              <a:t>ts</a:t>
            </a:r>
            <a:r>
              <a:rPr lang="de-DE" dirty="0" smtClean="0">
                <a:latin typeface="Arial" panose="020B0604020202020204" pitchFamily="34" charset="0"/>
                <a:cs typeface="Arial" panose="020B0604020202020204" pitchFamily="34" charset="0"/>
              </a:rPr>
              <a:t> ha</a:t>
            </a:r>
            <a:r>
              <a:rPr lang="de-DE" baseline="30000" dirty="0" smtClean="0">
                <a:latin typeface="Arial" panose="020B0604020202020204" pitchFamily="34" charset="0"/>
                <a:cs typeface="Arial" panose="020B0604020202020204" pitchFamily="34" charset="0"/>
              </a:rPr>
              <a:t>-1</a:t>
            </a:r>
            <a:r>
              <a:rPr lang="de-DE" dirty="0" smtClean="0">
                <a:latin typeface="Arial" panose="020B0604020202020204" pitchFamily="34" charset="0"/>
                <a:cs typeface="Arial" panose="020B0604020202020204" pitchFamily="34" charset="0"/>
              </a:rPr>
              <a:t> = </a:t>
            </a:r>
          </a:p>
          <a:p>
            <a:pPr defTabSz="355600">
              <a:tabLst>
                <a:tab pos="273050" algn="l"/>
              </a:tabLst>
            </a:pPr>
            <a:r>
              <a:rPr lang="de-DE" b="1" dirty="0" smtClean="0">
                <a:solidFill>
                  <a:srgbClr val="FF0000"/>
                </a:solidFill>
                <a:latin typeface="Arial" panose="020B0604020202020204" pitchFamily="34" charset="0"/>
                <a:cs typeface="Arial" panose="020B0604020202020204" pitchFamily="34" charset="0"/>
              </a:rPr>
              <a:t>	0,5 </a:t>
            </a:r>
            <a:r>
              <a:rPr lang="de-DE" b="1" i="1" dirty="0" smtClean="0">
                <a:solidFill>
                  <a:srgbClr val="FF0000"/>
                </a:solidFill>
                <a:latin typeface="Arial" panose="020B0604020202020204" pitchFamily="34" charset="0"/>
                <a:cs typeface="Arial" panose="020B0604020202020204" pitchFamily="34" charset="0"/>
              </a:rPr>
              <a:t>vs</a:t>
            </a:r>
            <a:r>
              <a:rPr lang="de-DE" b="1" dirty="0" smtClean="0">
                <a:solidFill>
                  <a:srgbClr val="FF0000"/>
                </a:solidFill>
                <a:latin typeface="Arial" panose="020B0604020202020204" pitchFamily="34" charset="0"/>
                <a:cs typeface="Arial" panose="020B0604020202020204" pitchFamily="34" charset="0"/>
              </a:rPr>
              <a:t>. 0,9 kg N</a:t>
            </a:r>
            <a:r>
              <a:rPr lang="de-DE" b="1" baseline="-25000" dirty="0" smtClean="0">
                <a:solidFill>
                  <a:srgbClr val="FF0000"/>
                </a:solidFill>
                <a:latin typeface="Arial" panose="020B0604020202020204" pitchFamily="34" charset="0"/>
                <a:cs typeface="Arial" panose="020B0604020202020204" pitchFamily="34" charset="0"/>
              </a:rPr>
              <a:t>2</a:t>
            </a:r>
            <a:r>
              <a:rPr lang="de-DE" b="1" dirty="0" smtClean="0">
                <a:solidFill>
                  <a:srgbClr val="FF0000"/>
                </a:solidFill>
                <a:latin typeface="Arial" panose="020B0604020202020204" pitchFamily="34" charset="0"/>
                <a:cs typeface="Arial" panose="020B0604020202020204" pitchFamily="34" charset="0"/>
              </a:rPr>
              <a:t>O-N t</a:t>
            </a:r>
            <a:r>
              <a:rPr lang="de-DE" b="1" baseline="30000" dirty="0" smtClean="0">
                <a:solidFill>
                  <a:srgbClr val="FF0000"/>
                </a:solidFill>
                <a:latin typeface="Arial" panose="020B0604020202020204" pitchFamily="34" charset="0"/>
                <a:cs typeface="Arial" panose="020B0604020202020204" pitchFamily="34" charset="0"/>
              </a:rPr>
              <a:t>-1</a:t>
            </a:r>
            <a:r>
              <a:rPr lang="de-DE" b="1" dirty="0" smtClean="0">
                <a:solidFill>
                  <a:srgbClr val="FF0000"/>
                </a:solidFill>
                <a:latin typeface="Arial" panose="020B0604020202020204" pitchFamily="34" charset="0"/>
                <a:cs typeface="Arial" panose="020B0604020202020204" pitchFamily="34" charset="0"/>
              </a:rPr>
              <a:t> </a:t>
            </a:r>
            <a:r>
              <a:rPr lang="de-DE" b="1" dirty="0" err="1" smtClean="0">
                <a:solidFill>
                  <a:srgbClr val="FF0000"/>
                </a:solidFill>
                <a:latin typeface="Arial" panose="020B0604020202020204" pitchFamily="34" charset="0"/>
                <a:cs typeface="Arial" panose="020B0604020202020204" pitchFamily="34" charset="0"/>
              </a:rPr>
              <a:t>ts</a:t>
            </a:r>
            <a:r>
              <a:rPr lang="de-DE" b="1" dirty="0" smtClean="0">
                <a:solidFill>
                  <a:srgbClr val="FF0000"/>
                </a:solidFill>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sym typeface="Wingdings" panose="05000000000000000000" pitchFamily="2" charset="2"/>
              </a:rPr>
              <a:t> </a:t>
            </a:r>
            <a:r>
              <a:rPr lang="de-DE" b="1" dirty="0" err="1" smtClean="0">
                <a:latin typeface="Arial" panose="020B0604020202020204" pitchFamily="34" charset="0"/>
                <a:cs typeface="Arial" panose="020B0604020202020204" pitchFamily="34" charset="0"/>
                <a:sym typeface="Wingdings" panose="05000000000000000000" pitchFamily="2" charset="2"/>
              </a:rPr>
              <a:t>sen</a:t>
            </a:r>
            <a:r>
              <a:rPr lang="de-DE" b="1" dirty="0" smtClean="0">
                <a:latin typeface="Arial" panose="020B0604020202020204" pitchFamily="34" charset="0"/>
                <a:cs typeface="Arial" panose="020B0604020202020204" pitchFamily="34" charset="0"/>
                <a:sym typeface="Wingdings" panose="05000000000000000000" pitchFamily="2" charset="2"/>
              </a:rPr>
              <a:t> </a:t>
            </a:r>
            <a:r>
              <a:rPr lang="de-DE" b="1" dirty="0" err="1" smtClean="0">
                <a:latin typeface="Arial" panose="020B0604020202020204" pitchFamily="34" charset="0"/>
                <a:cs typeface="Arial" panose="020B0604020202020204" pitchFamily="34" charset="0"/>
                <a:sym typeface="Wingdings" panose="05000000000000000000" pitchFamily="2" charset="2"/>
              </a:rPr>
              <a:t>gödsling</a:t>
            </a:r>
            <a:r>
              <a:rPr lang="de-DE" b="1" dirty="0" smtClean="0">
                <a:latin typeface="Arial" panose="020B0604020202020204" pitchFamily="34" charset="0"/>
                <a:cs typeface="Arial" panose="020B0604020202020204" pitchFamily="34" charset="0"/>
                <a:sym typeface="Wingdings" panose="05000000000000000000" pitchFamily="2" charset="2"/>
              </a:rPr>
              <a:t> </a:t>
            </a:r>
            <a:r>
              <a:rPr lang="de-DE" b="1" dirty="0" err="1" smtClean="0">
                <a:latin typeface="Arial" panose="020B0604020202020204" pitchFamily="34" charset="0"/>
                <a:cs typeface="Arial" panose="020B0604020202020204" pitchFamily="34" charset="0"/>
                <a:sym typeface="Wingdings" panose="05000000000000000000" pitchFamily="2" charset="2"/>
              </a:rPr>
              <a:t>tveksam</a:t>
            </a:r>
            <a:r>
              <a:rPr lang="de-DE" b="1" dirty="0" smtClean="0">
                <a:latin typeface="Arial" panose="020B0604020202020204" pitchFamily="34" charset="0"/>
                <a:cs typeface="Arial" panose="020B0604020202020204" pitchFamily="34" charset="0"/>
                <a:sym typeface="Wingdings" panose="05000000000000000000" pitchFamily="2" charset="2"/>
              </a:rPr>
              <a:t> </a:t>
            </a:r>
            <a:r>
              <a:rPr lang="de-DE" b="1" dirty="0" err="1" smtClean="0">
                <a:latin typeface="Arial" panose="020B0604020202020204" pitchFamily="34" charset="0"/>
                <a:cs typeface="Arial" panose="020B0604020202020204" pitchFamily="34" charset="0"/>
                <a:sym typeface="Wingdings" panose="05000000000000000000" pitchFamily="2" charset="2"/>
              </a:rPr>
              <a:t>med</a:t>
            </a:r>
            <a:r>
              <a:rPr lang="de-DE" b="1" dirty="0" smtClean="0">
                <a:latin typeface="Arial" panose="020B0604020202020204" pitchFamily="34" charset="0"/>
                <a:cs typeface="Arial" panose="020B0604020202020204" pitchFamily="34" charset="0"/>
                <a:sym typeface="Wingdings" panose="05000000000000000000" pitchFamily="2" charset="2"/>
              </a:rPr>
              <a:t> </a:t>
            </a:r>
            <a:r>
              <a:rPr lang="de-DE" b="1" dirty="0" err="1" smtClean="0">
                <a:latin typeface="Arial" panose="020B0604020202020204" pitchFamily="34" charset="0"/>
                <a:cs typeface="Arial" panose="020B0604020202020204" pitchFamily="34" charset="0"/>
                <a:sym typeface="Wingdings" panose="05000000000000000000" pitchFamily="2" charset="2"/>
              </a:rPr>
              <a:t>hänsyn</a:t>
            </a:r>
            <a:r>
              <a:rPr lang="de-DE" b="1" dirty="0" smtClean="0">
                <a:latin typeface="Arial" panose="020B0604020202020204" pitchFamily="34" charset="0"/>
                <a:cs typeface="Arial" panose="020B0604020202020204" pitchFamily="34" charset="0"/>
                <a:sym typeface="Wingdings" panose="05000000000000000000" pitchFamily="2" charset="2"/>
              </a:rPr>
              <a:t> </a:t>
            </a:r>
            <a:r>
              <a:rPr lang="de-DE" b="1" dirty="0" err="1" smtClean="0">
                <a:latin typeface="Arial" panose="020B0604020202020204" pitchFamily="34" charset="0"/>
                <a:cs typeface="Arial" panose="020B0604020202020204" pitchFamily="34" charset="0"/>
                <a:sym typeface="Wingdings" panose="05000000000000000000" pitchFamily="2" charset="2"/>
              </a:rPr>
              <a:t>till</a:t>
            </a:r>
            <a:r>
              <a:rPr lang="de-DE" b="1" dirty="0" smtClean="0">
                <a:latin typeface="Arial" panose="020B0604020202020204" pitchFamily="34" charset="0"/>
                <a:cs typeface="Arial" panose="020B0604020202020204" pitchFamily="34" charset="0"/>
                <a:sym typeface="Wingdings" panose="05000000000000000000" pitchFamily="2" charset="2"/>
              </a:rPr>
              <a:t> </a:t>
            </a:r>
            <a:r>
              <a:rPr lang="de-DE" b="1" dirty="0" err="1" smtClean="0">
                <a:latin typeface="Arial" panose="020B0604020202020204" pitchFamily="34" charset="0"/>
                <a:cs typeface="Arial" panose="020B0604020202020204" pitchFamily="34" charset="0"/>
                <a:sym typeface="Wingdings" panose="05000000000000000000" pitchFamily="2" charset="2"/>
              </a:rPr>
              <a:t>klimatet</a:t>
            </a:r>
            <a:endParaRPr lang="de-DE" b="1" dirty="0">
              <a:latin typeface="Arial" panose="020B0604020202020204" pitchFamily="34" charset="0"/>
              <a:cs typeface="Arial" panose="020B0604020202020204" pitchFamily="34" charset="0"/>
            </a:endParaRPr>
          </a:p>
        </p:txBody>
      </p:sp>
      <p:grpSp>
        <p:nvGrpSpPr>
          <p:cNvPr id="5" name="Gruppieren 4"/>
          <p:cNvGrpSpPr/>
          <p:nvPr/>
        </p:nvGrpSpPr>
        <p:grpSpPr>
          <a:xfrm>
            <a:off x="1587612" y="1254598"/>
            <a:ext cx="7038929" cy="4032448"/>
            <a:chOff x="1079612" y="1052736"/>
            <a:chExt cx="7038929" cy="4032448"/>
          </a:xfrm>
        </p:grpSpPr>
        <p:grpSp>
          <p:nvGrpSpPr>
            <p:cNvPr id="4" name="Gruppieren 3"/>
            <p:cNvGrpSpPr/>
            <p:nvPr/>
          </p:nvGrpSpPr>
          <p:grpSpPr>
            <a:xfrm>
              <a:off x="1079612" y="1052736"/>
              <a:ext cx="6984776" cy="4032448"/>
              <a:chOff x="1079612" y="1052736"/>
              <a:chExt cx="6984776" cy="4032448"/>
            </a:xfrm>
          </p:grpSpPr>
          <p:graphicFrame>
            <p:nvGraphicFramePr>
              <p:cNvPr id="13" name="Diagramm 12"/>
              <p:cNvGraphicFramePr>
                <a:graphicFrameLocks/>
              </p:cNvGraphicFramePr>
              <p:nvPr>
                <p:extLst>
                  <p:ext uri="{D42A27DB-BD31-4B8C-83A1-F6EECF244321}">
                    <p14:modId xmlns:p14="http://schemas.microsoft.com/office/powerpoint/2010/main" val="1933730420"/>
                  </p:ext>
                </p:extLst>
              </p:nvPr>
            </p:nvGraphicFramePr>
            <p:xfrm>
              <a:off x="1079612" y="1052736"/>
              <a:ext cx="6984776" cy="403244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2"/>
              <p:cNvSpPr txBox="1"/>
              <p:nvPr/>
            </p:nvSpPr>
            <p:spPr>
              <a:xfrm>
                <a:off x="2115553" y="4026550"/>
                <a:ext cx="5760640" cy="338554"/>
              </a:xfrm>
              <a:prstGeom prst="rect">
                <a:avLst/>
              </a:prstGeom>
              <a:solidFill>
                <a:schemeClr val="bg1"/>
              </a:solidFill>
            </p:spPr>
            <p:txBody>
              <a:bodyPr wrap="square" rtlCol="0">
                <a:spAutoFit/>
              </a:bodyPr>
              <a:lstStyle/>
              <a:p>
                <a:r>
                  <a:rPr lang="de-DE" sz="1600" dirty="0" err="1" smtClean="0">
                    <a:latin typeface="Arial" pitchFamily="34" charset="0"/>
                    <a:cs typeface="Arial" pitchFamily="34" charset="0"/>
                  </a:rPr>
                  <a:t>ogödslad</a:t>
                </a:r>
                <a:r>
                  <a:rPr lang="de-DE" sz="1600" dirty="0" smtClean="0">
                    <a:latin typeface="Arial" pitchFamily="34" charset="0"/>
                    <a:cs typeface="Arial" pitchFamily="34" charset="0"/>
                  </a:rPr>
                  <a:t>           </a:t>
                </a:r>
                <a:r>
                  <a:rPr lang="de-DE" sz="1600" dirty="0" err="1" smtClean="0">
                    <a:latin typeface="Arial" pitchFamily="34" charset="0"/>
                    <a:cs typeface="Arial" pitchFamily="34" charset="0"/>
                  </a:rPr>
                  <a:t>gödslad</a:t>
                </a:r>
                <a:r>
                  <a:rPr lang="de-DE" sz="1600" dirty="0" smtClean="0">
                    <a:latin typeface="Arial" pitchFamily="34" charset="0"/>
                    <a:cs typeface="Arial" pitchFamily="34" charset="0"/>
                  </a:rPr>
                  <a:t>			</a:t>
                </a:r>
                <a:r>
                  <a:rPr lang="de-DE" sz="1600" dirty="0" err="1" smtClean="0">
                    <a:latin typeface="Arial" pitchFamily="34" charset="0"/>
                    <a:cs typeface="Arial" pitchFamily="34" charset="0"/>
                  </a:rPr>
                  <a:t>ogödslad</a:t>
                </a:r>
                <a:r>
                  <a:rPr lang="de-DE" sz="1600" dirty="0" smtClean="0">
                    <a:latin typeface="Arial" pitchFamily="34" charset="0"/>
                    <a:cs typeface="Arial" pitchFamily="34" charset="0"/>
                  </a:rPr>
                  <a:t>		</a:t>
                </a:r>
                <a:r>
                  <a:rPr lang="de-DE" sz="1600" dirty="0" err="1" smtClean="0">
                    <a:latin typeface="Arial" pitchFamily="34" charset="0"/>
                    <a:cs typeface="Arial" pitchFamily="34" charset="0"/>
                  </a:rPr>
                  <a:t>gödslad</a:t>
                </a:r>
                <a:endParaRPr lang="en-US" sz="1600" dirty="0">
                  <a:latin typeface="Arial" pitchFamily="34" charset="0"/>
                  <a:cs typeface="Arial" pitchFamily="34" charset="0"/>
                </a:endParaRPr>
              </a:p>
            </p:txBody>
          </p:sp>
          <p:sp>
            <p:nvSpPr>
              <p:cNvPr id="20" name="Textfeld 19"/>
              <p:cNvSpPr txBox="1"/>
              <p:nvPr/>
            </p:nvSpPr>
            <p:spPr>
              <a:xfrm>
                <a:off x="1989540" y="4293096"/>
                <a:ext cx="5906733" cy="338554"/>
              </a:xfrm>
              <a:prstGeom prst="rect">
                <a:avLst/>
              </a:prstGeom>
              <a:solidFill>
                <a:schemeClr val="bg1"/>
              </a:solidFill>
            </p:spPr>
            <p:txBody>
              <a:bodyPr wrap="square" rtlCol="0">
                <a:spAutoFit/>
              </a:bodyPr>
              <a:lstStyle/>
              <a:p>
                <a:r>
                  <a:rPr lang="de-DE" sz="1600" dirty="0" smtClean="0">
                    <a:latin typeface="Arial" pitchFamily="34" charset="0"/>
                    <a:cs typeface="Arial" pitchFamily="34" charset="0"/>
                  </a:rPr>
                  <a:t>  </a:t>
                </a:r>
                <a:r>
                  <a:rPr lang="de-DE" sz="1600" dirty="0" err="1" smtClean="0">
                    <a:latin typeface="Arial" pitchFamily="34" charset="0"/>
                    <a:cs typeface="Arial" pitchFamily="34" charset="0"/>
                  </a:rPr>
                  <a:t>opackad</a:t>
                </a:r>
                <a:r>
                  <a:rPr lang="de-DE" sz="1600" dirty="0" smtClean="0">
                    <a:latin typeface="Arial" pitchFamily="34" charset="0"/>
                    <a:cs typeface="Arial" pitchFamily="34" charset="0"/>
                  </a:rPr>
                  <a:t>        	   </a:t>
                </a:r>
                <a:r>
                  <a:rPr lang="de-DE" sz="1600" dirty="0" err="1" smtClean="0">
                    <a:latin typeface="Arial" pitchFamily="34" charset="0"/>
                    <a:cs typeface="Arial" pitchFamily="34" charset="0"/>
                  </a:rPr>
                  <a:t>opackad</a:t>
                </a:r>
                <a:r>
                  <a:rPr lang="de-DE" sz="1600" dirty="0" smtClean="0">
                    <a:latin typeface="Arial" pitchFamily="34" charset="0"/>
                    <a:cs typeface="Arial" pitchFamily="34" charset="0"/>
                  </a:rPr>
                  <a:t>		   </a:t>
                </a:r>
                <a:r>
                  <a:rPr lang="de-DE" sz="1600" dirty="0" err="1" smtClean="0">
                    <a:latin typeface="Arial" pitchFamily="34" charset="0"/>
                    <a:cs typeface="Arial" pitchFamily="34" charset="0"/>
                  </a:rPr>
                  <a:t>packad</a:t>
                </a:r>
                <a:r>
                  <a:rPr lang="de-DE" sz="1600" dirty="0" smtClean="0">
                    <a:latin typeface="Arial" pitchFamily="34" charset="0"/>
                    <a:cs typeface="Arial" pitchFamily="34" charset="0"/>
                  </a:rPr>
                  <a:t>		   </a:t>
                </a:r>
                <a:r>
                  <a:rPr lang="de-DE" sz="1600" dirty="0" err="1" smtClean="0">
                    <a:latin typeface="Arial" pitchFamily="34" charset="0"/>
                    <a:cs typeface="Arial" pitchFamily="34" charset="0"/>
                  </a:rPr>
                  <a:t>packad</a:t>
                </a:r>
                <a:endParaRPr lang="en-US" sz="1600" dirty="0">
                  <a:latin typeface="Arial" pitchFamily="34" charset="0"/>
                  <a:cs typeface="Arial" pitchFamily="34" charset="0"/>
                </a:endParaRPr>
              </a:p>
            </p:txBody>
          </p:sp>
        </p:grpSp>
        <p:sp>
          <p:nvSpPr>
            <p:cNvPr id="14" name="Textfeld 13"/>
            <p:cNvSpPr txBox="1"/>
            <p:nvPr/>
          </p:nvSpPr>
          <p:spPr>
            <a:xfrm>
              <a:off x="5999931" y="1052736"/>
              <a:ext cx="2118610" cy="369332"/>
            </a:xfrm>
            <a:prstGeom prst="rect">
              <a:avLst/>
            </a:prstGeom>
            <a:noFill/>
          </p:spPr>
          <p:txBody>
            <a:bodyPr wrap="square" rtlCol="0">
              <a:spAutoFit/>
            </a:bodyPr>
            <a:lstStyle/>
            <a:p>
              <a:pPr algn="ctr"/>
              <a:r>
                <a:rPr lang="de-DE" b="1" dirty="0" smtClean="0">
                  <a:latin typeface="Arial" panose="020B0604020202020204" pitchFamily="34" charset="0"/>
                  <a:cs typeface="Arial" panose="020B0604020202020204" pitchFamily="34" charset="0"/>
                </a:rPr>
                <a:t>(Schmeer, 2012)</a:t>
              </a:r>
              <a:endParaRPr lang="de-DE" b="1" dirty="0">
                <a:latin typeface="Arial" panose="020B0604020202020204" pitchFamily="34" charset="0"/>
                <a:cs typeface="Arial" panose="020B0604020202020204" pitchFamily="34" charset="0"/>
              </a:endParaRPr>
            </a:p>
          </p:txBody>
        </p:sp>
        <p:cxnSp>
          <p:nvCxnSpPr>
            <p:cNvPr id="15" name="Gerade Verbindung mit Pfeil 14"/>
            <p:cNvCxnSpPr/>
            <p:nvPr/>
          </p:nvCxnSpPr>
          <p:spPr>
            <a:xfrm>
              <a:off x="3995936" y="2145269"/>
              <a:ext cx="2808312" cy="0"/>
            </a:xfrm>
            <a:prstGeom prst="straightConnector1">
              <a:avLst/>
            </a:prstGeom>
            <a:ln w="28575">
              <a:solidFill>
                <a:srgbClr val="F90505"/>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Geschweifte Klammer links 15"/>
            <p:cNvSpPr/>
            <p:nvPr/>
          </p:nvSpPr>
          <p:spPr>
            <a:xfrm>
              <a:off x="3635896" y="2145269"/>
              <a:ext cx="144016" cy="563651"/>
            </a:xfrm>
            <a:prstGeom prst="leftBrace">
              <a:avLst/>
            </a:prstGeom>
            <a:ln w="19050">
              <a:solidFill>
                <a:srgbClr val="F905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17" name="Textfeld 16"/>
            <p:cNvSpPr txBox="1"/>
            <p:nvPr/>
          </p:nvSpPr>
          <p:spPr>
            <a:xfrm>
              <a:off x="3004096" y="2242428"/>
              <a:ext cx="792088" cy="369332"/>
            </a:xfrm>
            <a:prstGeom prst="rect">
              <a:avLst/>
            </a:prstGeom>
            <a:noFill/>
          </p:spPr>
          <p:txBody>
            <a:bodyPr wrap="square" rtlCol="0">
              <a:spAutoFit/>
            </a:bodyPr>
            <a:lstStyle/>
            <a:p>
              <a:r>
                <a:rPr lang="el-GR" b="1" dirty="0" smtClean="0">
                  <a:solidFill>
                    <a:srgbClr val="FF0000"/>
                  </a:solidFill>
                  <a:latin typeface="Arial" pitchFamily="34" charset="0"/>
                  <a:cs typeface="Arial" pitchFamily="34" charset="0"/>
                </a:rPr>
                <a:t>Δ</a:t>
              </a:r>
              <a:r>
                <a:rPr lang="de-DE" b="1" dirty="0" smtClean="0">
                  <a:solidFill>
                    <a:srgbClr val="FF0000"/>
                  </a:solidFill>
                  <a:latin typeface="Arial" pitchFamily="34" charset="0"/>
                  <a:cs typeface="Arial" pitchFamily="34" charset="0"/>
                </a:rPr>
                <a:t>4,6</a:t>
              </a:r>
              <a:endParaRPr lang="de-DE" b="1" dirty="0">
                <a:solidFill>
                  <a:srgbClr val="FF0000"/>
                </a:solidFill>
                <a:latin typeface="Arial" pitchFamily="34" charset="0"/>
                <a:cs typeface="Arial" pitchFamily="34" charset="0"/>
              </a:endParaRPr>
            </a:p>
          </p:txBody>
        </p:sp>
        <p:sp>
          <p:nvSpPr>
            <p:cNvPr id="18" name="Textfeld 17"/>
            <p:cNvSpPr txBox="1"/>
            <p:nvPr/>
          </p:nvSpPr>
          <p:spPr>
            <a:xfrm>
              <a:off x="5220072" y="4656129"/>
              <a:ext cx="1224137" cy="369332"/>
            </a:xfrm>
            <a:prstGeom prst="rect">
              <a:avLst/>
            </a:prstGeom>
            <a:solidFill>
              <a:schemeClr val="bg1"/>
            </a:solidFill>
          </p:spPr>
          <p:txBody>
            <a:bodyPr wrap="square" rtlCol="0">
              <a:spAutoFit/>
            </a:bodyPr>
            <a:lstStyle/>
            <a:p>
              <a:r>
                <a:rPr lang="de-DE" dirty="0" smtClean="0">
                  <a:latin typeface="Arial" panose="020B0604020202020204" pitchFamily="34" charset="0"/>
                  <a:cs typeface="Arial" panose="020B0604020202020204" pitchFamily="34" charset="0"/>
                </a:rPr>
                <a:t>TM-Ertrag</a:t>
              </a:r>
              <a:endParaRPr lang="de-DE" dirty="0">
                <a:latin typeface="Arial" panose="020B0604020202020204" pitchFamily="34" charset="0"/>
                <a:cs typeface="Arial" panose="020B0604020202020204" pitchFamily="34" charset="0"/>
              </a:endParaRPr>
            </a:p>
          </p:txBody>
        </p:sp>
        <p:sp>
          <p:nvSpPr>
            <p:cNvPr id="21" name="Textfeld 20"/>
            <p:cNvSpPr txBox="1"/>
            <p:nvPr/>
          </p:nvSpPr>
          <p:spPr>
            <a:xfrm>
              <a:off x="3096332" y="4656129"/>
              <a:ext cx="1763700" cy="338554"/>
            </a:xfrm>
            <a:prstGeom prst="rect">
              <a:avLst/>
            </a:prstGeom>
            <a:solidFill>
              <a:schemeClr val="bg1"/>
            </a:solidFill>
          </p:spPr>
          <p:txBody>
            <a:bodyPr wrap="square" rtlCol="0">
              <a:spAutoFit/>
            </a:bodyPr>
            <a:lstStyle/>
            <a:p>
              <a:r>
                <a:rPr lang="de-DE" sz="1600" dirty="0" smtClean="0">
                  <a:solidFill>
                    <a:srgbClr val="FF0000"/>
                  </a:solidFill>
                  <a:latin typeface="Arial" pitchFamily="34" charset="0"/>
                  <a:cs typeface="Arial" pitchFamily="34" charset="0"/>
                </a:rPr>
                <a:t>N</a:t>
              </a:r>
              <a:r>
                <a:rPr lang="de-DE" sz="1600" baseline="-25000" dirty="0" smtClean="0">
                  <a:solidFill>
                    <a:srgbClr val="FF0000"/>
                  </a:solidFill>
                  <a:latin typeface="Arial" pitchFamily="34" charset="0"/>
                  <a:cs typeface="Arial" pitchFamily="34" charset="0"/>
                </a:rPr>
                <a:t>2</a:t>
              </a:r>
              <a:r>
                <a:rPr lang="de-DE" sz="1600" dirty="0" smtClean="0">
                  <a:solidFill>
                    <a:srgbClr val="FF0000"/>
                  </a:solidFill>
                  <a:latin typeface="Arial" pitchFamily="34" charset="0"/>
                  <a:cs typeface="Arial" pitchFamily="34" charset="0"/>
                </a:rPr>
                <a:t>O-emission        </a:t>
              </a:r>
              <a:endParaRPr lang="en-US" sz="1600" dirty="0">
                <a:solidFill>
                  <a:srgbClr val="FF0000"/>
                </a:solidFill>
                <a:latin typeface="Arial" pitchFamily="34" charset="0"/>
                <a:cs typeface="Arial" pitchFamily="34" charset="0"/>
              </a:endParaRPr>
            </a:p>
          </p:txBody>
        </p:sp>
        <p:sp>
          <p:nvSpPr>
            <p:cNvPr id="22" name="Textfeld 21"/>
            <p:cNvSpPr txBox="1"/>
            <p:nvPr/>
          </p:nvSpPr>
          <p:spPr>
            <a:xfrm>
              <a:off x="5274872" y="4671518"/>
              <a:ext cx="1186138" cy="338554"/>
            </a:xfrm>
            <a:prstGeom prst="rect">
              <a:avLst/>
            </a:prstGeom>
            <a:solidFill>
              <a:schemeClr val="bg1"/>
            </a:solidFill>
          </p:spPr>
          <p:txBody>
            <a:bodyPr wrap="square" rtlCol="0">
              <a:spAutoFit/>
            </a:bodyPr>
            <a:lstStyle/>
            <a:p>
              <a:r>
                <a:rPr lang="de-DE" sz="1600" dirty="0" err="1" smtClean="0">
                  <a:latin typeface="Arial" pitchFamily="34" charset="0"/>
                  <a:cs typeface="Arial" pitchFamily="34" charset="0"/>
                </a:rPr>
                <a:t>Ts-skörd</a:t>
              </a:r>
              <a:endParaRPr lang="en-US" sz="1600" dirty="0">
                <a:latin typeface="Arial" pitchFamily="34" charset="0"/>
                <a:cs typeface="Arial" pitchFamily="34" charset="0"/>
              </a:endParaRPr>
            </a:p>
          </p:txBody>
        </p:sp>
      </p:grpSp>
    </p:spTree>
    <p:extLst>
      <p:ext uri="{BB962C8B-B14F-4D97-AF65-F5344CB8AC3E}">
        <p14:creationId xmlns:p14="http://schemas.microsoft.com/office/powerpoint/2010/main" val="4093404134"/>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128592" y="1988840"/>
            <a:ext cx="5015408" cy="1477328"/>
          </a:xfrm>
          <a:prstGeom prst="rect">
            <a:avLst/>
          </a:prstGeom>
          <a:solidFill>
            <a:schemeClr val="bg1"/>
          </a:solidFill>
        </p:spPr>
        <p:txBody>
          <a:bodyPr wrap="square" rtlCol="0">
            <a:spAutoFit/>
          </a:bodyPr>
          <a:lstStyle/>
          <a:p>
            <a:r>
              <a:rPr lang="de-DE" b="1" dirty="0" err="1" smtClean="0">
                <a:latin typeface="Arial" pitchFamily="34" charset="0"/>
                <a:cs typeface="Arial" pitchFamily="34" charset="0"/>
              </a:rPr>
              <a:t>Generellt</a:t>
            </a:r>
            <a:r>
              <a:rPr lang="de-DE" b="1" dirty="0" smtClean="0">
                <a:latin typeface="Arial" pitchFamily="34" charset="0"/>
                <a:cs typeface="Arial" pitchFamily="34" charset="0"/>
              </a:rPr>
              <a:t>:</a:t>
            </a:r>
          </a:p>
          <a:p>
            <a:pPr marL="742950" lvl="1" indent="-285750">
              <a:buFont typeface="Arial" pitchFamily="34" charset="0"/>
              <a:buChar char="•"/>
            </a:pPr>
            <a:r>
              <a:rPr lang="de-DE" dirty="0" err="1" smtClean="0">
                <a:latin typeface="Arial" pitchFamily="34" charset="0"/>
                <a:cs typeface="Arial" pitchFamily="34" charset="0"/>
              </a:rPr>
              <a:t>jordprover</a:t>
            </a:r>
            <a:endParaRPr lang="de-DE" dirty="0" smtClean="0">
              <a:latin typeface="Arial" pitchFamily="34" charset="0"/>
              <a:cs typeface="Arial" pitchFamily="34" charset="0"/>
            </a:endParaRPr>
          </a:p>
          <a:p>
            <a:pPr marL="742950" lvl="1" indent="-285750">
              <a:buFont typeface="Arial" pitchFamily="34" charset="0"/>
              <a:buChar char="•"/>
            </a:pPr>
            <a:r>
              <a:rPr lang="de-DE" dirty="0" smtClean="0">
                <a:latin typeface="Arial" pitchFamily="34" charset="0"/>
                <a:cs typeface="Arial" pitchFamily="34" charset="0"/>
              </a:rPr>
              <a:t>0,4–0,5 kg S dt</a:t>
            </a:r>
            <a:r>
              <a:rPr lang="de-DE" baseline="30000" dirty="0" smtClean="0">
                <a:latin typeface="Arial" pitchFamily="34" charset="0"/>
                <a:cs typeface="Arial" pitchFamily="34" charset="0"/>
              </a:rPr>
              <a:t>-1</a:t>
            </a:r>
            <a:r>
              <a:rPr lang="de-DE" dirty="0" smtClean="0">
                <a:latin typeface="Arial" pitchFamily="34" charset="0"/>
                <a:cs typeface="Arial" pitchFamily="34" charset="0"/>
              </a:rPr>
              <a:t> </a:t>
            </a:r>
            <a:r>
              <a:rPr lang="de-DE" dirty="0" err="1" smtClean="0">
                <a:latin typeface="Arial" pitchFamily="34" charset="0"/>
                <a:cs typeface="Arial" pitchFamily="34" charset="0"/>
              </a:rPr>
              <a:t>ts</a:t>
            </a:r>
            <a:r>
              <a:rPr lang="de-DE" dirty="0" smtClean="0">
                <a:latin typeface="Arial" pitchFamily="34" charset="0"/>
                <a:cs typeface="Arial" pitchFamily="34" charset="0"/>
              </a:rPr>
              <a:t>)</a:t>
            </a:r>
          </a:p>
          <a:p>
            <a:pPr marL="742950" lvl="1" indent="-285750">
              <a:buFont typeface="Arial" pitchFamily="34" charset="0"/>
              <a:buChar char="•"/>
            </a:pPr>
            <a:r>
              <a:rPr lang="de-DE" dirty="0" smtClean="0">
                <a:latin typeface="Arial" pitchFamily="34" charset="0"/>
                <a:cs typeface="Arial" pitchFamily="34" charset="0"/>
              </a:rPr>
              <a:t>1 kg ha</a:t>
            </a:r>
            <a:r>
              <a:rPr lang="de-DE" baseline="30000" dirty="0" smtClean="0">
                <a:latin typeface="Arial" pitchFamily="34" charset="0"/>
                <a:cs typeface="Arial" pitchFamily="34" charset="0"/>
              </a:rPr>
              <a:t>-1</a:t>
            </a:r>
            <a:r>
              <a:rPr lang="de-DE" dirty="0" smtClean="0">
                <a:latin typeface="Arial" pitchFamily="34" charset="0"/>
                <a:cs typeface="Arial" pitchFamily="34" charset="0"/>
              </a:rPr>
              <a:t> B</a:t>
            </a:r>
          </a:p>
          <a:p>
            <a:pPr marL="742950" lvl="1" indent="-285750">
              <a:buFont typeface="Arial" pitchFamily="34" charset="0"/>
              <a:buChar char="•"/>
            </a:pPr>
            <a:r>
              <a:rPr lang="de-DE" dirty="0" smtClean="0">
                <a:latin typeface="Arial" pitchFamily="34" charset="0"/>
                <a:cs typeface="Arial" pitchFamily="34" charset="0"/>
              </a:rPr>
              <a:t>Kalla </a:t>
            </a:r>
            <a:r>
              <a:rPr lang="de-DE" dirty="0" err="1" smtClean="0">
                <a:latin typeface="Arial" pitchFamily="34" charset="0"/>
                <a:cs typeface="Arial" pitchFamily="34" charset="0"/>
              </a:rPr>
              <a:t>jordar</a:t>
            </a:r>
            <a:r>
              <a:rPr lang="de-DE" dirty="0" smtClean="0">
                <a:latin typeface="Arial" pitchFamily="34" charset="0"/>
                <a:cs typeface="Arial" pitchFamily="34" charset="0"/>
              </a:rPr>
              <a:t> </a:t>
            </a:r>
            <a:r>
              <a:rPr lang="de-DE" dirty="0" err="1" smtClean="0">
                <a:latin typeface="Arial" pitchFamily="34" charset="0"/>
                <a:cs typeface="Arial" pitchFamily="34" charset="0"/>
              </a:rPr>
              <a:t>max</a:t>
            </a:r>
            <a:r>
              <a:rPr lang="de-DE" dirty="0" smtClean="0">
                <a:latin typeface="Arial" pitchFamily="34" charset="0"/>
                <a:cs typeface="Arial" pitchFamily="34" charset="0"/>
              </a:rPr>
              <a:t> 40 kg N ha</a:t>
            </a:r>
            <a:r>
              <a:rPr lang="de-DE" baseline="30000" dirty="0" smtClean="0">
                <a:latin typeface="Arial" pitchFamily="34" charset="0"/>
                <a:cs typeface="Arial" pitchFamily="34" charset="0"/>
              </a:rPr>
              <a:t>-1</a:t>
            </a:r>
            <a:r>
              <a:rPr lang="de-DE" dirty="0" smtClean="0">
                <a:latin typeface="Arial" pitchFamily="34" charset="0"/>
                <a:cs typeface="Arial" pitchFamily="34" charset="0"/>
              </a:rPr>
              <a:t> </a:t>
            </a:r>
            <a:r>
              <a:rPr lang="de-DE" dirty="0" err="1" smtClean="0">
                <a:latin typeface="Arial" pitchFamily="34" charset="0"/>
                <a:cs typeface="Arial" pitchFamily="34" charset="0"/>
              </a:rPr>
              <a:t>startgiva</a:t>
            </a:r>
            <a:endParaRPr lang="de-DE" dirty="0" smtClean="0">
              <a:latin typeface="Arial" pitchFamily="34" charset="0"/>
              <a:cs typeface="Arial" pitchFamily="34" charset="0"/>
            </a:endParaRPr>
          </a:p>
        </p:txBody>
      </p:sp>
      <p:sp>
        <p:nvSpPr>
          <p:cNvPr id="7" name="Textfeld 6"/>
          <p:cNvSpPr txBox="1"/>
          <p:nvPr/>
        </p:nvSpPr>
        <p:spPr>
          <a:xfrm>
            <a:off x="4114377" y="3645024"/>
            <a:ext cx="4852201" cy="1477328"/>
          </a:xfrm>
          <a:prstGeom prst="rect">
            <a:avLst/>
          </a:prstGeom>
          <a:solidFill>
            <a:schemeClr val="bg1"/>
          </a:solidFill>
        </p:spPr>
        <p:txBody>
          <a:bodyPr wrap="square" rtlCol="0">
            <a:spAutoFit/>
          </a:bodyPr>
          <a:lstStyle/>
          <a:p>
            <a:r>
              <a:rPr lang="de-DE" b="1" dirty="0" smtClean="0">
                <a:latin typeface="Arial" pitchFamily="34" charset="0"/>
                <a:cs typeface="Arial" pitchFamily="34" charset="0"/>
              </a:rPr>
              <a:t>Alternativ </a:t>
            </a:r>
            <a:r>
              <a:rPr lang="de-DE" b="1" dirty="0" err="1" smtClean="0">
                <a:latin typeface="Arial" pitchFamily="34" charset="0"/>
                <a:cs typeface="Arial" pitchFamily="34" charset="0"/>
              </a:rPr>
              <a:t>för</a:t>
            </a:r>
            <a:r>
              <a:rPr lang="de-DE" b="1" dirty="0" smtClean="0">
                <a:latin typeface="Arial" pitchFamily="34" charset="0"/>
                <a:cs typeface="Arial" pitchFamily="34" charset="0"/>
              </a:rPr>
              <a:t> </a:t>
            </a:r>
            <a:r>
              <a:rPr lang="de-DE" b="1" dirty="0" err="1" smtClean="0">
                <a:latin typeface="Arial" pitchFamily="34" charset="0"/>
                <a:cs typeface="Arial" pitchFamily="34" charset="0"/>
              </a:rPr>
              <a:t>sådd</a:t>
            </a:r>
            <a:r>
              <a:rPr lang="de-DE" b="1" dirty="0" smtClean="0">
                <a:latin typeface="Arial" pitchFamily="34" charset="0"/>
                <a:cs typeface="Arial" pitchFamily="34" charset="0"/>
              </a:rPr>
              <a:t> </a:t>
            </a:r>
          </a:p>
          <a:p>
            <a:r>
              <a:rPr lang="de-DE" b="1" dirty="0" err="1" smtClean="0">
                <a:latin typeface="Arial" pitchFamily="34" charset="0"/>
                <a:cs typeface="Arial" pitchFamily="34" charset="0"/>
              </a:rPr>
              <a:t>Insådd</a:t>
            </a:r>
            <a:r>
              <a:rPr lang="de-DE" b="1" dirty="0" smtClean="0">
                <a:latin typeface="Arial" pitchFamily="34" charset="0"/>
                <a:cs typeface="Arial" pitchFamily="34" charset="0"/>
              </a:rPr>
              <a:t> i </a:t>
            </a:r>
            <a:r>
              <a:rPr lang="de-DE" b="1" dirty="0" err="1" smtClean="0">
                <a:latin typeface="Arial" pitchFamily="34" charset="0"/>
                <a:cs typeface="Arial" pitchFamily="34" charset="0"/>
              </a:rPr>
              <a:t>spannmål</a:t>
            </a:r>
            <a:endParaRPr lang="de-DE" b="1" dirty="0" smtClean="0">
              <a:latin typeface="Arial" pitchFamily="34" charset="0"/>
              <a:cs typeface="Arial" pitchFamily="34" charset="0"/>
            </a:endParaRPr>
          </a:p>
          <a:p>
            <a:pPr marL="742950" lvl="1" indent="-285750">
              <a:buFont typeface="Arial" pitchFamily="34" charset="0"/>
              <a:buChar char="•"/>
            </a:pPr>
            <a:r>
              <a:rPr lang="de-DE" dirty="0" smtClean="0">
                <a:latin typeface="Arial" pitchFamily="34" charset="0"/>
                <a:cs typeface="Arial" pitchFamily="34" charset="0"/>
              </a:rPr>
              <a:t>15–25 kg ha</a:t>
            </a:r>
            <a:r>
              <a:rPr lang="de-DE" baseline="30000" dirty="0" smtClean="0">
                <a:latin typeface="Arial" pitchFamily="34" charset="0"/>
                <a:cs typeface="Arial" pitchFamily="34" charset="0"/>
              </a:rPr>
              <a:t>-1</a:t>
            </a:r>
            <a:endParaRPr lang="de-DE" dirty="0" smtClean="0">
              <a:latin typeface="Arial" pitchFamily="34" charset="0"/>
              <a:cs typeface="Arial" pitchFamily="34" charset="0"/>
            </a:endParaRPr>
          </a:p>
          <a:p>
            <a:pPr marL="742950" lvl="1" indent="-285750">
              <a:buFont typeface="Arial" pitchFamily="34" charset="0"/>
              <a:buChar char="•"/>
            </a:pPr>
            <a:r>
              <a:rPr lang="de-DE" dirty="0" smtClean="0">
                <a:latin typeface="Arial" pitchFamily="34" charset="0"/>
                <a:cs typeface="Arial" pitchFamily="34" charset="0"/>
              </a:rPr>
              <a:t>Före axgång (BBCH 32)</a:t>
            </a:r>
          </a:p>
          <a:p>
            <a:pPr marL="742950" lvl="1" indent="-285750">
              <a:buFont typeface="Arial" pitchFamily="34" charset="0"/>
              <a:buChar char="•"/>
            </a:pPr>
            <a:r>
              <a:rPr lang="de-DE" dirty="0" smtClean="0">
                <a:latin typeface="Arial" pitchFamily="34" charset="0"/>
                <a:cs typeface="Arial" pitchFamily="34" charset="0"/>
              </a:rPr>
              <a:t>Diagonal </a:t>
            </a:r>
            <a:r>
              <a:rPr lang="de-DE" dirty="0" err="1" smtClean="0">
                <a:latin typeface="Arial" pitchFamily="34" charset="0"/>
                <a:cs typeface="Arial" pitchFamily="34" charset="0"/>
              </a:rPr>
              <a:t>sådd</a:t>
            </a:r>
            <a:r>
              <a:rPr lang="de-DE" dirty="0" smtClean="0">
                <a:latin typeface="Arial" pitchFamily="34" charset="0"/>
                <a:cs typeface="Arial" pitchFamily="34" charset="0"/>
              </a:rPr>
              <a:t> </a:t>
            </a:r>
            <a:r>
              <a:rPr lang="de-DE" dirty="0" err="1" smtClean="0">
                <a:latin typeface="Arial" pitchFamily="34" charset="0"/>
                <a:cs typeface="Arial" pitchFamily="34" charset="0"/>
              </a:rPr>
              <a:t>jämfört</a:t>
            </a:r>
            <a:r>
              <a:rPr lang="de-DE" dirty="0" smtClean="0">
                <a:latin typeface="Arial" pitchFamily="34" charset="0"/>
                <a:cs typeface="Arial" pitchFamily="34" charset="0"/>
              </a:rPr>
              <a:t> </a:t>
            </a:r>
            <a:r>
              <a:rPr lang="de-DE" dirty="0" err="1" smtClean="0">
                <a:latin typeface="Arial" pitchFamily="34" charset="0"/>
                <a:cs typeface="Arial" pitchFamily="34" charset="0"/>
              </a:rPr>
              <a:t>med</a:t>
            </a:r>
            <a:r>
              <a:rPr lang="de-DE" dirty="0" smtClean="0">
                <a:latin typeface="Arial" pitchFamily="34" charset="0"/>
                <a:cs typeface="Arial" pitchFamily="34" charset="0"/>
              </a:rPr>
              <a:t> </a:t>
            </a:r>
            <a:r>
              <a:rPr lang="de-DE" dirty="0" err="1" smtClean="0">
                <a:latin typeface="Arial" pitchFamily="34" charset="0"/>
                <a:cs typeface="Arial" pitchFamily="34" charset="0"/>
              </a:rPr>
              <a:t>spannmål</a:t>
            </a:r>
            <a:endParaRPr lang="de-DE" dirty="0">
              <a:latin typeface="Arial" pitchFamily="34" charset="0"/>
              <a:cs typeface="Arial" pitchFamily="34" charset="0"/>
            </a:endParaRPr>
          </a:p>
        </p:txBody>
      </p:sp>
      <p:sp>
        <p:nvSpPr>
          <p:cNvPr id="8" name="Textfeld 7"/>
          <p:cNvSpPr txBox="1"/>
          <p:nvPr/>
        </p:nvSpPr>
        <p:spPr>
          <a:xfrm>
            <a:off x="4128592" y="5279141"/>
            <a:ext cx="3960440" cy="1200329"/>
          </a:xfrm>
          <a:prstGeom prst="rect">
            <a:avLst/>
          </a:prstGeom>
          <a:solidFill>
            <a:schemeClr val="bg1"/>
          </a:solidFill>
        </p:spPr>
        <p:txBody>
          <a:bodyPr wrap="square" rtlCol="0">
            <a:spAutoFit/>
          </a:bodyPr>
          <a:lstStyle/>
          <a:p>
            <a:r>
              <a:rPr lang="de-DE" b="1" dirty="0" err="1" smtClean="0">
                <a:latin typeface="Arial" pitchFamily="34" charset="0"/>
                <a:cs typeface="Arial" pitchFamily="34" charset="0"/>
              </a:rPr>
              <a:t>Renbestånd</a:t>
            </a:r>
            <a:endParaRPr lang="de-DE" b="1" dirty="0" smtClean="0">
              <a:latin typeface="Arial" pitchFamily="34" charset="0"/>
              <a:cs typeface="Arial" pitchFamily="34" charset="0"/>
            </a:endParaRPr>
          </a:p>
          <a:p>
            <a:pPr marL="742950" lvl="1" indent="-285750">
              <a:buFont typeface="Arial" pitchFamily="34" charset="0"/>
              <a:buChar char="•"/>
            </a:pPr>
            <a:r>
              <a:rPr lang="de-DE" dirty="0" err="1" smtClean="0">
                <a:latin typeface="Arial" pitchFamily="34" charset="0"/>
                <a:cs typeface="Arial" pitchFamily="34" charset="0"/>
              </a:rPr>
              <a:t>Slutet</a:t>
            </a:r>
            <a:r>
              <a:rPr lang="de-DE" dirty="0" smtClean="0">
                <a:latin typeface="Arial" pitchFamily="34" charset="0"/>
                <a:cs typeface="Arial" pitchFamily="34" charset="0"/>
              </a:rPr>
              <a:t> </a:t>
            </a:r>
            <a:r>
              <a:rPr lang="de-DE" dirty="0" err="1" smtClean="0">
                <a:latin typeface="Arial" pitchFamily="34" charset="0"/>
                <a:cs typeface="Arial" pitchFamily="34" charset="0"/>
              </a:rPr>
              <a:t>av</a:t>
            </a:r>
            <a:r>
              <a:rPr lang="de-DE" dirty="0" smtClean="0">
                <a:latin typeface="Arial" pitchFamily="34" charset="0"/>
                <a:cs typeface="Arial" pitchFamily="34" charset="0"/>
              </a:rPr>
              <a:t> </a:t>
            </a:r>
            <a:r>
              <a:rPr lang="de-DE" dirty="0" err="1" smtClean="0">
                <a:latin typeface="Arial" pitchFamily="34" charset="0"/>
                <a:cs typeface="Arial" pitchFamily="34" charset="0"/>
              </a:rPr>
              <a:t>april</a:t>
            </a:r>
            <a:r>
              <a:rPr lang="de-DE" dirty="0" smtClean="0">
                <a:latin typeface="Arial" pitchFamily="34" charset="0"/>
                <a:cs typeface="Arial" pitchFamily="34" charset="0"/>
              </a:rPr>
              <a:t> </a:t>
            </a:r>
            <a:r>
              <a:rPr lang="de-DE" dirty="0" err="1" smtClean="0">
                <a:latin typeface="Arial" pitchFamily="34" charset="0"/>
                <a:cs typeface="Arial" pitchFamily="34" charset="0"/>
              </a:rPr>
              <a:t>till</a:t>
            </a:r>
            <a:r>
              <a:rPr lang="de-DE" dirty="0" smtClean="0">
                <a:latin typeface="Arial" pitchFamily="34" charset="0"/>
                <a:cs typeface="Arial" pitchFamily="34" charset="0"/>
              </a:rPr>
              <a:t> </a:t>
            </a:r>
            <a:r>
              <a:rPr lang="de-DE" dirty="0" err="1" smtClean="0">
                <a:latin typeface="Arial" pitchFamily="34" charset="0"/>
                <a:cs typeface="Arial" pitchFamily="34" charset="0"/>
              </a:rPr>
              <a:t>augusti</a:t>
            </a:r>
            <a:endParaRPr lang="de-DE" dirty="0" smtClean="0">
              <a:latin typeface="Arial" pitchFamily="34" charset="0"/>
              <a:cs typeface="Arial" pitchFamily="34" charset="0"/>
            </a:endParaRPr>
          </a:p>
          <a:p>
            <a:pPr marL="742950" lvl="1" indent="-285750">
              <a:buFont typeface="Arial" pitchFamily="34" charset="0"/>
              <a:buChar char="•"/>
            </a:pPr>
            <a:r>
              <a:rPr lang="de-DE" dirty="0" smtClean="0">
                <a:latin typeface="Arial" pitchFamily="34" charset="0"/>
                <a:cs typeface="Arial" pitchFamily="34" charset="0"/>
              </a:rPr>
              <a:t>25–30 kg ha</a:t>
            </a:r>
            <a:r>
              <a:rPr lang="de-DE" baseline="30000" dirty="0" smtClean="0">
                <a:latin typeface="Arial" pitchFamily="34" charset="0"/>
                <a:cs typeface="Arial" pitchFamily="34" charset="0"/>
              </a:rPr>
              <a:t>-1</a:t>
            </a:r>
            <a:endParaRPr lang="de-DE" dirty="0" smtClean="0">
              <a:latin typeface="Arial" pitchFamily="34" charset="0"/>
              <a:cs typeface="Arial" pitchFamily="34" charset="0"/>
            </a:endParaRPr>
          </a:p>
          <a:p>
            <a:pPr marL="742950" lvl="1" indent="-285750">
              <a:buFont typeface="Arial" pitchFamily="34" charset="0"/>
              <a:buChar char="•"/>
            </a:pPr>
            <a:r>
              <a:rPr lang="de-DE" dirty="0" smtClean="0">
                <a:latin typeface="Arial" pitchFamily="34" charset="0"/>
                <a:cs typeface="Arial" pitchFamily="34" charset="0"/>
              </a:rPr>
              <a:t>12 cm </a:t>
            </a:r>
            <a:r>
              <a:rPr lang="de-DE" dirty="0" err="1" smtClean="0">
                <a:latin typeface="Arial" pitchFamily="34" charset="0"/>
                <a:cs typeface="Arial" pitchFamily="34" charset="0"/>
              </a:rPr>
              <a:t>radavstånd</a:t>
            </a:r>
            <a:endParaRPr lang="de-DE" dirty="0" smtClean="0">
              <a:latin typeface="Arial" pitchFamily="34" charset="0"/>
              <a:cs typeface="Arial" pitchFamily="34" charset="0"/>
            </a:endParaRPr>
          </a:p>
        </p:txBody>
      </p:sp>
      <p:sp>
        <p:nvSpPr>
          <p:cNvPr id="9" name="Textfeld 8"/>
          <p:cNvSpPr txBox="1"/>
          <p:nvPr/>
        </p:nvSpPr>
        <p:spPr>
          <a:xfrm>
            <a:off x="331763" y="5423157"/>
            <a:ext cx="3767114" cy="646331"/>
          </a:xfrm>
          <a:prstGeom prst="rect">
            <a:avLst/>
          </a:prstGeom>
          <a:solidFill>
            <a:schemeClr val="bg1"/>
          </a:solidFill>
        </p:spPr>
        <p:txBody>
          <a:bodyPr wrap="square" rtlCol="0">
            <a:spAutoFit/>
          </a:bodyPr>
          <a:lstStyle/>
          <a:p>
            <a:r>
              <a:rPr lang="de-DE" b="1" dirty="0" err="1" smtClean="0">
                <a:solidFill>
                  <a:srgbClr val="0000FF"/>
                </a:solidFill>
                <a:latin typeface="Arial" pitchFamily="34" charset="0"/>
                <a:cs typeface="Arial" pitchFamily="34" charset="0"/>
              </a:rPr>
              <a:t>Jord</a:t>
            </a:r>
            <a:r>
              <a:rPr lang="de-DE" b="1" dirty="0" smtClean="0">
                <a:solidFill>
                  <a:srgbClr val="0000FF"/>
                </a:solidFill>
                <a:latin typeface="Arial" pitchFamily="34" charset="0"/>
                <a:cs typeface="Arial" pitchFamily="34" charset="0"/>
              </a:rPr>
              <a:t>-pH = 7 </a:t>
            </a:r>
            <a:r>
              <a:rPr lang="de-DE" b="1" dirty="0" smtClean="0">
                <a:solidFill>
                  <a:srgbClr val="0000FF"/>
                </a:solidFill>
                <a:latin typeface="Arial" pitchFamily="34" charset="0"/>
                <a:cs typeface="Arial" pitchFamily="34" charset="0"/>
                <a:sym typeface="Wingdings" pitchFamily="2" charset="2"/>
              </a:rPr>
              <a:t> </a:t>
            </a:r>
            <a:r>
              <a:rPr lang="de-DE" b="1" u="sng" dirty="0" err="1" smtClean="0">
                <a:solidFill>
                  <a:srgbClr val="0000FF"/>
                </a:solidFill>
                <a:latin typeface="Arial" pitchFamily="34" charset="0"/>
                <a:cs typeface="Arial" pitchFamily="34" charset="0"/>
                <a:sym typeface="Wingdings" pitchFamily="2" charset="2"/>
              </a:rPr>
              <a:t>kalkning</a:t>
            </a:r>
            <a:endParaRPr lang="de-DE" b="1" u="sng" dirty="0" smtClean="0">
              <a:solidFill>
                <a:srgbClr val="0000FF"/>
              </a:solidFill>
              <a:latin typeface="Arial" pitchFamily="34" charset="0"/>
              <a:cs typeface="Arial" pitchFamily="34" charset="0"/>
            </a:endParaRPr>
          </a:p>
          <a:p>
            <a:r>
              <a:rPr lang="de-DE" b="1" i="1" dirty="0" err="1" smtClean="0">
                <a:solidFill>
                  <a:srgbClr val="0000FF"/>
                </a:solidFill>
                <a:latin typeface="Arial" pitchFamily="34" charset="0"/>
                <a:cs typeface="Arial" pitchFamily="34" charset="0"/>
              </a:rPr>
              <a:t>Rhizobium</a:t>
            </a:r>
            <a:r>
              <a:rPr lang="de-DE" b="1" dirty="0" err="1" smtClean="0">
                <a:solidFill>
                  <a:srgbClr val="0000FF"/>
                </a:solidFill>
                <a:latin typeface="Arial" pitchFamily="34" charset="0"/>
                <a:cs typeface="Arial" pitchFamily="34" charset="0"/>
              </a:rPr>
              <a:t>-ympning</a:t>
            </a:r>
            <a:r>
              <a:rPr lang="de-DE" b="1" dirty="0" smtClean="0">
                <a:solidFill>
                  <a:srgbClr val="0000FF"/>
                </a:solidFill>
                <a:latin typeface="Arial" pitchFamily="34" charset="0"/>
                <a:cs typeface="Arial" pitchFamily="34" charset="0"/>
              </a:rPr>
              <a:t> </a:t>
            </a:r>
            <a:r>
              <a:rPr lang="de-DE" b="1" dirty="0" err="1" smtClean="0">
                <a:solidFill>
                  <a:srgbClr val="0000FF"/>
                </a:solidFill>
                <a:latin typeface="Arial" pitchFamily="34" charset="0"/>
                <a:cs typeface="Arial" pitchFamily="34" charset="0"/>
              </a:rPr>
              <a:t>nödvändig</a:t>
            </a:r>
            <a:endParaRPr lang="de-DE" dirty="0" smtClean="0">
              <a:solidFill>
                <a:srgbClr val="0000FF"/>
              </a:solidFill>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5051" y="2303129"/>
            <a:ext cx="3933825"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410320" y="1028862"/>
            <a:ext cx="7920880" cy="923330"/>
          </a:xfrm>
          <a:prstGeom prst="rect">
            <a:avLst/>
          </a:prstGeom>
        </p:spPr>
        <p:txBody>
          <a:bodyPr wrap="square">
            <a:spAutoFit/>
          </a:bodyPr>
          <a:lstStyle/>
          <a:p>
            <a:r>
              <a:rPr lang="de-DE" dirty="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Odling</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av</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baljväxter</a:t>
            </a:r>
            <a:r>
              <a:rPr lang="de-DE" dirty="0">
                <a:latin typeface="Arial" pitchFamily="34" charset="0"/>
                <a:cs typeface="Arial" pitchFamily="34" charset="0"/>
                <a:sym typeface="Wingdings" pitchFamily="2" charset="2"/>
              </a:rPr>
              <a:t/>
            </a:r>
            <a:br>
              <a:rPr lang="de-DE" dirty="0">
                <a:latin typeface="Arial" pitchFamily="34" charset="0"/>
                <a:cs typeface="Arial" pitchFamily="34" charset="0"/>
                <a:sym typeface="Wingdings" pitchFamily="2" charset="2"/>
              </a:rPr>
            </a:br>
            <a:r>
              <a:rPr lang="de-DE" dirty="0" smtClean="0">
                <a:latin typeface="Arial" pitchFamily="34" charset="0"/>
                <a:cs typeface="Arial" pitchFamily="34" charset="0"/>
                <a:sym typeface="Wingdings" pitchFamily="2" charset="2"/>
              </a:rPr>
              <a:t> </a:t>
            </a:r>
            <a:r>
              <a:rPr lang="de-DE" dirty="0">
                <a:latin typeface="Arial" pitchFamily="34" charset="0"/>
                <a:cs typeface="Arial" pitchFamily="34" charset="0"/>
                <a:sym typeface="Wingdings" pitchFamily="2" charset="2"/>
              </a:rPr>
              <a:t>P</a:t>
            </a:r>
            <a:r>
              <a:rPr lang="de-DE" dirty="0" smtClean="0">
                <a:latin typeface="Arial" pitchFamily="34" charset="0"/>
                <a:cs typeface="Arial" pitchFamily="34" charset="0"/>
                <a:sym typeface="Wingdings" pitchFamily="2" charset="2"/>
              </a:rPr>
              <a:t>roblem</a:t>
            </a:r>
            <a:r>
              <a:rPr lang="de-DE" dirty="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frekvent</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vallodling</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på</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lätta</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sandjordar</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med</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lågt</a:t>
            </a:r>
            <a:r>
              <a:rPr lang="de-DE" dirty="0" smtClean="0">
                <a:latin typeface="Arial" pitchFamily="34" charset="0"/>
                <a:cs typeface="Arial" pitchFamily="34" charset="0"/>
                <a:sym typeface="Wingdings" pitchFamily="2" charset="2"/>
              </a:rPr>
              <a:t> pH</a:t>
            </a:r>
            <a:r>
              <a:rPr lang="de-DE" dirty="0">
                <a:latin typeface="Arial" pitchFamily="34" charset="0"/>
                <a:cs typeface="Arial" pitchFamily="34" charset="0"/>
                <a:sym typeface="Wingdings" pitchFamily="2" charset="2"/>
              </a:rPr>
              <a:t/>
            </a:r>
            <a:br>
              <a:rPr lang="de-DE" dirty="0">
                <a:latin typeface="Arial" pitchFamily="34" charset="0"/>
                <a:cs typeface="Arial" pitchFamily="34" charset="0"/>
                <a:sym typeface="Wingdings" pitchFamily="2" charset="2"/>
              </a:rPr>
            </a:br>
            <a:r>
              <a:rPr lang="de-DE" dirty="0" smtClean="0">
                <a:latin typeface="Arial" pitchFamily="34" charset="0"/>
                <a:cs typeface="Arial" pitchFamily="34" charset="0"/>
                <a:sym typeface="Wingdings" pitchFamily="2" charset="2"/>
              </a:rPr>
              <a:t> Lusern (</a:t>
            </a:r>
            <a:r>
              <a:rPr lang="de-DE" i="1" dirty="0" err="1" smtClean="0">
                <a:latin typeface="Arial" pitchFamily="34" charset="0"/>
                <a:cs typeface="Arial" pitchFamily="34" charset="0"/>
                <a:sym typeface="Wingdings" pitchFamily="2" charset="2"/>
              </a:rPr>
              <a:t>Medicago</a:t>
            </a:r>
            <a:r>
              <a:rPr lang="de-DE" i="1" dirty="0" smtClean="0">
                <a:latin typeface="Arial" pitchFamily="34" charset="0"/>
                <a:cs typeface="Arial" pitchFamily="34" charset="0"/>
                <a:sym typeface="Wingdings" pitchFamily="2" charset="2"/>
              </a:rPr>
              <a:t> </a:t>
            </a:r>
            <a:r>
              <a:rPr lang="de-DE" i="1" dirty="0" err="1">
                <a:latin typeface="Arial" pitchFamily="34" charset="0"/>
                <a:cs typeface="Arial" pitchFamily="34" charset="0"/>
                <a:sym typeface="Wingdings" pitchFamily="2" charset="2"/>
              </a:rPr>
              <a:t>sativa</a:t>
            </a:r>
            <a:r>
              <a:rPr lang="de-DE" i="1" dirty="0">
                <a:latin typeface="Arial" pitchFamily="34" charset="0"/>
                <a:cs typeface="Arial" pitchFamily="34" charset="0"/>
                <a:sym typeface="Wingdings" pitchFamily="2" charset="2"/>
              </a:rPr>
              <a:t> </a:t>
            </a:r>
            <a:r>
              <a:rPr lang="de-DE" dirty="0">
                <a:latin typeface="Arial" pitchFamily="34" charset="0"/>
                <a:cs typeface="Arial" pitchFamily="34" charset="0"/>
                <a:sym typeface="Wingdings" pitchFamily="2" charset="2"/>
              </a:rPr>
              <a:t>L</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presterar</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dåligt</a:t>
            </a:r>
            <a:r>
              <a:rPr lang="de-DE" dirty="0" smtClean="0">
                <a:latin typeface="Arial" pitchFamily="34" charset="0"/>
                <a:cs typeface="Arial" pitchFamily="34" charset="0"/>
                <a:sym typeface="Wingdings" pitchFamily="2" charset="2"/>
              </a:rPr>
              <a:t>?</a:t>
            </a:r>
            <a:endParaRPr lang="en-US" dirty="0"/>
          </a:p>
        </p:txBody>
      </p:sp>
      <p:sp>
        <p:nvSpPr>
          <p:cNvPr id="3" name="Rechteck 2"/>
          <p:cNvSpPr/>
          <p:nvPr/>
        </p:nvSpPr>
        <p:spPr>
          <a:xfrm>
            <a:off x="191072" y="224600"/>
            <a:ext cx="7506269" cy="830997"/>
          </a:xfrm>
          <a:prstGeom prst="rect">
            <a:avLst/>
          </a:prstGeom>
        </p:spPr>
        <p:txBody>
          <a:bodyPr wrap="square">
            <a:spAutoFit/>
          </a:bodyPr>
          <a:lstStyle/>
          <a:p>
            <a:r>
              <a:rPr lang="de-DE" sz="2400" b="1" dirty="0" err="1" smtClean="0">
                <a:latin typeface="Arial" pitchFamily="34" charset="0"/>
                <a:cs typeface="Arial" pitchFamily="34" charset="0"/>
                <a:sym typeface="Wingdings" pitchFamily="2" charset="2"/>
              </a:rPr>
              <a:t>Ytterligare</a:t>
            </a:r>
            <a:r>
              <a:rPr lang="de-DE" sz="2400" b="1" dirty="0" smtClean="0">
                <a:latin typeface="Arial" pitchFamily="34" charset="0"/>
                <a:cs typeface="Arial" pitchFamily="34" charset="0"/>
                <a:sym typeface="Wingdings" pitchFamily="2" charset="2"/>
              </a:rPr>
              <a:t> alternativ </a:t>
            </a:r>
            <a:r>
              <a:rPr lang="de-DE" sz="2400" b="1" dirty="0" err="1" smtClean="0">
                <a:latin typeface="Arial" pitchFamily="34" charset="0"/>
                <a:cs typeface="Arial" pitchFamily="34" charset="0"/>
                <a:sym typeface="Wingdings" pitchFamily="2" charset="2"/>
              </a:rPr>
              <a:t>för</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högre</a:t>
            </a:r>
            <a:r>
              <a:rPr lang="de-DE" sz="2400" b="1" dirty="0" smtClean="0">
                <a:latin typeface="Arial" pitchFamily="34" charset="0"/>
                <a:cs typeface="Arial" pitchFamily="34" charset="0"/>
                <a:sym typeface="Wingdings" pitchFamily="2" charset="2"/>
              </a:rPr>
              <a:t> N-</a:t>
            </a:r>
            <a:r>
              <a:rPr lang="de-DE" sz="2400" b="1" dirty="0" err="1" smtClean="0">
                <a:latin typeface="Arial" pitchFamily="34" charset="0"/>
                <a:cs typeface="Arial" pitchFamily="34" charset="0"/>
                <a:sym typeface="Wingdings" pitchFamily="2" charset="2"/>
              </a:rPr>
              <a:t>utnyttjande</a:t>
            </a:r>
            <a:r>
              <a:rPr lang="de-DE" sz="2400" b="1" dirty="0" smtClean="0">
                <a:latin typeface="Arial" pitchFamily="34" charset="0"/>
                <a:cs typeface="Arial" pitchFamily="34" charset="0"/>
                <a:sym typeface="Wingdings" pitchFamily="2" charset="2"/>
              </a:rPr>
              <a:t> i </a:t>
            </a:r>
            <a:r>
              <a:rPr lang="de-DE" sz="2400" b="1" dirty="0" err="1" smtClean="0">
                <a:latin typeface="Arial" pitchFamily="34" charset="0"/>
                <a:cs typeface="Arial" pitchFamily="34" charset="0"/>
                <a:sym typeface="Wingdings" pitchFamily="2" charset="2"/>
              </a:rPr>
              <a:t>vallproduktion</a:t>
            </a:r>
            <a:r>
              <a:rPr lang="de-DE" sz="2400" b="1" dirty="0" smtClean="0">
                <a:latin typeface="Arial" pitchFamily="34" charset="0"/>
                <a:cs typeface="Arial" pitchFamily="34" charset="0"/>
                <a:sym typeface="Wingdings" pitchFamily="2" charset="2"/>
              </a:rPr>
              <a:t> – </a:t>
            </a:r>
            <a:r>
              <a:rPr lang="de-DE" sz="2400" b="1" dirty="0" err="1" smtClean="0">
                <a:latin typeface="Arial" pitchFamily="34" charset="0"/>
                <a:cs typeface="Arial" pitchFamily="34" charset="0"/>
                <a:sym typeface="Wingdings" pitchFamily="2" charset="2"/>
              </a:rPr>
              <a:t>hemmaodlat</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protein</a:t>
            </a:r>
            <a:r>
              <a:rPr lang="de-DE" sz="2400" b="1" dirty="0" smtClean="0">
                <a:latin typeface="Arial" pitchFamily="34" charset="0"/>
                <a:cs typeface="Arial" pitchFamily="34" charset="0"/>
                <a:sym typeface="Wingdings" pitchFamily="2" charset="2"/>
              </a:rPr>
              <a:t>?</a:t>
            </a:r>
            <a:endParaRPr lang="en-US" sz="2400" dirty="0"/>
          </a:p>
        </p:txBody>
      </p:sp>
    </p:spTree>
    <p:extLst>
      <p:ext uri="{BB962C8B-B14F-4D97-AF65-F5344CB8AC3E}">
        <p14:creationId xmlns:p14="http://schemas.microsoft.com/office/powerpoint/2010/main" val="4120598723"/>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2276872"/>
            <a:ext cx="8820472" cy="4072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3"/>
          <p:cNvSpPr>
            <a:spLocks noGrp="1"/>
          </p:cNvSpPr>
          <p:nvPr>
            <p:ph type="title"/>
          </p:nvPr>
        </p:nvSpPr>
        <p:spPr>
          <a:xfrm>
            <a:off x="179123" y="908720"/>
            <a:ext cx="7849261" cy="667696"/>
          </a:xfrm>
        </p:spPr>
        <p:txBody>
          <a:bodyPr>
            <a:noAutofit/>
          </a:bodyPr>
          <a:lstStyle/>
          <a:p>
            <a:pPr marL="285750" indent="-285750" algn="l">
              <a:buFont typeface="Arial" pitchFamily="34" charset="0"/>
              <a:buChar char="•"/>
            </a:pPr>
            <a:r>
              <a:rPr lang="sv-SE" sz="1800" b="0" dirty="0" smtClean="0">
                <a:solidFill>
                  <a:schemeClr val="tx1"/>
                </a:solidFill>
                <a:latin typeface="Arial" pitchFamily="34" charset="0"/>
                <a:ea typeface="+mn-ea"/>
                <a:cs typeface="Arial" pitchFamily="34" charset="0"/>
                <a:sym typeface="Wingdings" pitchFamily="2" charset="2"/>
              </a:rPr>
              <a:t>Sådd: Renbestånd i slutet </a:t>
            </a:r>
            <a:r>
              <a:rPr lang="sv-SE" sz="1800" b="0" dirty="0">
                <a:solidFill>
                  <a:schemeClr val="tx1"/>
                </a:solidFill>
                <a:latin typeface="Arial" pitchFamily="34" charset="0"/>
                <a:ea typeface="+mn-ea"/>
                <a:cs typeface="Arial" pitchFamily="34" charset="0"/>
                <a:sym typeface="Wingdings" pitchFamily="2" charset="2"/>
              </a:rPr>
              <a:t>av april med eller utan </a:t>
            </a:r>
            <a:r>
              <a:rPr lang="sv-SE" sz="1800" b="0" dirty="0" smtClean="0">
                <a:solidFill>
                  <a:schemeClr val="tx1"/>
                </a:solidFill>
                <a:latin typeface="Arial" pitchFamily="34" charset="0"/>
                <a:ea typeface="+mn-ea"/>
                <a:cs typeface="Arial" pitchFamily="34" charset="0"/>
                <a:sym typeface="Wingdings" pitchFamily="2" charset="2"/>
              </a:rPr>
              <a:t>ympning och </a:t>
            </a:r>
            <a:r>
              <a:rPr lang="sv-SE" sz="1800" b="0" dirty="0">
                <a:solidFill>
                  <a:schemeClr val="tx1"/>
                </a:solidFill>
                <a:latin typeface="Arial" pitchFamily="34" charset="0"/>
                <a:ea typeface="+mn-ea"/>
                <a:cs typeface="Arial" pitchFamily="34" charset="0"/>
                <a:sym typeface="Wingdings" pitchFamily="2" charset="2"/>
              </a:rPr>
              <a:t>kalkning med 15 </a:t>
            </a:r>
            <a:r>
              <a:rPr lang="sv-SE" sz="1800" b="0" dirty="0" err="1">
                <a:solidFill>
                  <a:schemeClr val="tx1"/>
                </a:solidFill>
                <a:latin typeface="Arial" pitchFamily="34" charset="0"/>
                <a:ea typeface="+mn-ea"/>
                <a:cs typeface="Arial" pitchFamily="34" charset="0"/>
                <a:sym typeface="Wingdings" pitchFamily="2" charset="2"/>
              </a:rPr>
              <a:t>deciton</a:t>
            </a:r>
            <a:r>
              <a:rPr lang="sv-SE" sz="1800" b="0" dirty="0">
                <a:solidFill>
                  <a:schemeClr val="tx1"/>
                </a:solidFill>
                <a:latin typeface="Arial" pitchFamily="34" charset="0"/>
                <a:ea typeface="+mn-ea"/>
                <a:cs typeface="Arial" pitchFamily="34" charset="0"/>
                <a:sym typeface="Wingdings" pitchFamily="2" charset="2"/>
              </a:rPr>
              <a:t> </a:t>
            </a:r>
            <a:r>
              <a:rPr lang="sv-SE" sz="1800" b="0" dirty="0">
                <a:solidFill>
                  <a:schemeClr val="tx1"/>
                </a:solidFill>
                <a:latin typeface="Arial" pitchFamily="34" charset="0"/>
                <a:cs typeface="Arial" pitchFamily="34" charset="0"/>
                <a:sym typeface="Wingdings" pitchFamily="2" charset="2"/>
              </a:rPr>
              <a:t>kalk </a:t>
            </a:r>
            <a:r>
              <a:rPr lang="sv-SE" sz="1800" b="0" dirty="0" smtClean="0">
                <a:solidFill>
                  <a:schemeClr val="tx1"/>
                </a:solidFill>
                <a:latin typeface="Arial" pitchFamily="34" charset="0"/>
                <a:ea typeface="+mn-ea"/>
                <a:cs typeface="Arial" pitchFamily="34" charset="0"/>
                <a:sym typeface="Wingdings" pitchFamily="2" charset="2"/>
              </a:rPr>
              <a:t>per hektar</a:t>
            </a:r>
            <a:endParaRPr lang="sv-SE" sz="1800" b="0" dirty="0">
              <a:solidFill>
                <a:schemeClr val="tx1"/>
              </a:solidFill>
              <a:latin typeface="Arial" pitchFamily="34" charset="0"/>
              <a:ea typeface="+mn-ea"/>
              <a:cs typeface="Arial" pitchFamily="34" charset="0"/>
              <a:sym typeface="Wingdings" pitchFamily="2" charset="2"/>
            </a:endParaRPr>
          </a:p>
        </p:txBody>
      </p:sp>
      <p:sp>
        <p:nvSpPr>
          <p:cNvPr id="4" name="Textfeld 3"/>
          <p:cNvSpPr txBox="1"/>
          <p:nvPr/>
        </p:nvSpPr>
        <p:spPr>
          <a:xfrm>
            <a:off x="827583" y="2712636"/>
            <a:ext cx="3430518" cy="369332"/>
          </a:xfrm>
          <a:prstGeom prst="rect">
            <a:avLst/>
          </a:prstGeom>
          <a:solidFill>
            <a:schemeClr val="bg1"/>
          </a:solidFill>
        </p:spPr>
        <p:txBody>
          <a:bodyPr wrap="square" rtlCol="0">
            <a:spAutoFit/>
          </a:bodyPr>
          <a:lstStyle/>
          <a:p>
            <a:r>
              <a:rPr lang="de-DE" b="1" dirty="0" smtClean="0">
                <a:latin typeface="Arial" pitchFamily="34" charset="0"/>
                <a:cs typeface="Arial" pitchFamily="34" charset="0"/>
              </a:rPr>
              <a:t>Ingen kalk, </a:t>
            </a:r>
            <a:r>
              <a:rPr lang="de-DE" b="1" dirty="0" err="1" smtClean="0">
                <a:latin typeface="Arial" pitchFamily="34" charset="0"/>
                <a:cs typeface="Arial" pitchFamily="34" charset="0"/>
              </a:rPr>
              <a:t>ingen</a:t>
            </a:r>
            <a:r>
              <a:rPr lang="de-DE" b="1" dirty="0" smtClean="0">
                <a:latin typeface="Arial" pitchFamily="34" charset="0"/>
                <a:cs typeface="Arial" pitchFamily="34" charset="0"/>
              </a:rPr>
              <a:t> </a:t>
            </a:r>
            <a:r>
              <a:rPr lang="de-DE" b="1" i="1" dirty="0" err="1" smtClean="0">
                <a:latin typeface="Arial" pitchFamily="34" charset="0"/>
                <a:cs typeface="Arial" pitchFamily="34" charset="0"/>
              </a:rPr>
              <a:t>Rhizobium</a:t>
            </a:r>
            <a:endParaRPr lang="en-US" b="1" i="1" dirty="0">
              <a:latin typeface="Arial" pitchFamily="34" charset="0"/>
              <a:cs typeface="Arial" pitchFamily="34" charset="0"/>
            </a:endParaRPr>
          </a:p>
        </p:txBody>
      </p:sp>
      <p:sp>
        <p:nvSpPr>
          <p:cNvPr id="7" name="Textfeld 6"/>
          <p:cNvSpPr txBox="1"/>
          <p:nvPr/>
        </p:nvSpPr>
        <p:spPr>
          <a:xfrm>
            <a:off x="5364088" y="2677562"/>
            <a:ext cx="2664296" cy="369332"/>
          </a:xfrm>
          <a:prstGeom prst="rect">
            <a:avLst/>
          </a:prstGeom>
          <a:solidFill>
            <a:schemeClr val="bg1"/>
          </a:solidFill>
        </p:spPr>
        <p:txBody>
          <a:bodyPr wrap="square" rtlCol="0">
            <a:spAutoFit/>
          </a:bodyPr>
          <a:lstStyle/>
          <a:p>
            <a:r>
              <a:rPr lang="de-DE" b="1" dirty="0" err="1" smtClean="0">
                <a:latin typeface="Arial" pitchFamily="34" charset="0"/>
                <a:cs typeface="Arial" pitchFamily="34" charset="0"/>
              </a:rPr>
              <a:t>Med</a:t>
            </a:r>
            <a:r>
              <a:rPr lang="de-DE" b="1" dirty="0" smtClean="0">
                <a:latin typeface="Arial" pitchFamily="34" charset="0"/>
                <a:cs typeface="Arial" pitchFamily="34" charset="0"/>
              </a:rPr>
              <a:t> kalk + </a:t>
            </a:r>
            <a:r>
              <a:rPr lang="de-DE" b="1" i="1" dirty="0" err="1">
                <a:latin typeface="Arial" pitchFamily="34" charset="0"/>
                <a:cs typeface="Arial" pitchFamily="34" charset="0"/>
              </a:rPr>
              <a:t>Rhizobium</a:t>
            </a:r>
            <a:endParaRPr lang="en-US" b="1" dirty="0">
              <a:latin typeface="Arial" pitchFamily="34" charset="0"/>
              <a:cs typeface="Arial" pitchFamily="34" charset="0"/>
            </a:endParaRPr>
          </a:p>
        </p:txBody>
      </p:sp>
      <p:sp>
        <p:nvSpPr>
          <p:cNvPr id="9" name="Titel 3"/>
          <p:cNvSpPr txBox="1">
            <a:spLocks/>
          </p:cNvSpPr>
          <p:nvPr/>
        </p:nvSpPr>
        <p:spPr>
          <a:xfrm>
            <a:off x="179453" y="235696"/>
            <a:ext cx="9170392" cy="6676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400" b="1" dirty="0" smtClean="0">
                <a:latin typeface="Arial" pitchFamily="34" charset="0"/>
                <a:cs typeface="Arial" pitchFamily="34" charset="0"/>
                <a:sym typeface="Wingdings" pitchFamily="2" charset="2"/>
              </a:rPr>
              <a:t>Resultat </a:t>
            </a:r>
            <a:r>
              <a:rPr lang="de-DE" sz="2400" b="1" dirty="0" err="1" smtClean="0">
                <a:latin typeface="Arial" pitchFamily="34" charset="0"/>
                <a:cs typeface="Arial" pitchFamily="34" charset="0"/>
                <a:sym typeface="Wingdings" pitchFamily="2" charset="2"/>
              </a:rPr>
              <a:t>av</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lusern</a:t>
            </a:r>
            <a:r>
              <a:rPr lang="de-DE" sz="2400" b="1" dirty="0" smtClean="0">
                <a:latin typeface="Arial" pitchFamily="34" charset="0"/>
                <a:cs typeface="Arial" pitchFamily="34" charset="0"/>
                <a:sym typeface="Wingdings" pitchFamily="2" charset="2"/>
              </a:rPr>
              <a:t> och </a:t>
            </a:r>
            <a:r>
              <a:rPr lang="de-DE" sz="2400" b="1" dirty="0" err="1" smtClean="0">
                <a:latin typeface="Arial" pitchFamily="34" charset="0"/>
                <a:cs typeface="Arial" pitchFamily="34" charset="0"/>
                <a:sym typeface="Wingdings" pitchFamily="2" charset="2"/>
              </a:rPr>
              <a:t>lusern</a:t>
            </a:r>
            <a:r>
              <a:rPr lang="de-DE" sz="2400" b="1" dirty="0" smtClean="0">
                <a:latin typeface="Arial" pitchFamily="34" charset="0"/>
                <a:cs typeface="Arial" pitchFamily="34" charset="0"/>
                <a:sym typeface="Wingdings" pitchFamily="2" charset="2"/>
              </a:rPr>
              <a:t>/</a:t>
            </a:r>
            <a:r>
              <a:rPr lang="de-DE" sz="2400" b="1" dirty="0" err="1" smtClean="0">
                <a:latin typeface="Arial" pitchFamily="34" charset="0"/>
                <a:cs typeface="Arial" pitchFamily="34" charset="0"/>
                <a:sym typeface="Wingdings" pitchFamily="2" charset="2"/>
              </a:rPr>
              <a:t>gräs</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på</a:t>
            </a:r>
            <a:r>
              <a:rPr lang="de-DE" sz="2400" b="1" dirty="0" smtClean="0">
                <a:latin typeface="Arial" pitchFamily="34" charset="0"/>
                <a:cs typeface="Arial" pitchFamily="34" charset="0"/>
                <a:sym typeface="Wingdings" pitchFamily="2" charset="2"/>
              </a:rPr>
              <a:t> </a:t>
            </a:r>
            <a:r>
              <a:rPr lang="de-DE" sz="2400" b="1" dirty="0" err="1" smtClean="0">
                <a:latin typeface="Arial" pitchFamily="34" charset="0"/>
                <a:cs typeface="Arial" pitchFamily="34" charset="0"/>
                <a:sym typeface="Wingdings" pitchFamily="2" charset="2"/>
              </a:rPr>
              <a:t>sandjord</a:t>
            </a:r>
            <a:endParaRPr lang="de-DE" sz="2400" b="1" dirty="0">
              <a:latin typeface="Arial" pitchFamily="34" charset="0"/>
              <a:cs typeface="Arial" pitchFamily="34" charset="0"/>
              <a:sym typeface="Wingdings" pitchFamily="2" charset="2"/>
            </a:endParaRPr>
          </a:p>
        </p:txBody>
      </p:sp>
      <p:sp>
        <p:nvSpPr>
          <p:cNvPr id="8" name="Rechteck 7"/>
          <p:cNvSpPr/>
          <p:nvPr/>
        </p:nvSpPr>
        <p:spPr>
          <a:xfrm>
            <a:off x="163776" y="1630541"/>
            <a:ext cx="7379617" cy="369332"/>
          </a:xfrm>
          <a:prstGeom prst="rect">
            <a:avLst/>
          </a:prstGeom>
        </p:spPr>
        <p:txBody>
          <a:bodyPr wrap="square">
            <a:spAutoFit/>
          </a:bodyPr>
          <a:lstStyle/>
          <a:p>
            <a:pPr marL="285750" indent="-285750">
              <a:buFont typeface="Arial" pitchFamily="34" charset="0"/>
              <a:buChar char="•"/>
            </a:pPr>
            <a:r>
              <a:rPr lang="en-US" dirty="0" smtClean="0">
                <a:latin typeface="Arial" pitchFamily="34" charset="0"/>
                <a:cs typeface="Arial" pitchFamily="34" charset="0"/>
              </a:rPr>
              <a:t>Plats: </a:t>
            </a:r>
            <a:r>
              <a:rPr lang="en-US" dirty="0" err="1" smtClean="0">
                <a:latin typeface="Arial" pitchFamily="34" charset="0"/>
                <a:cs typeface="Arial" pitchFamily="34" charset="0"/>
              </a:rPr>
              <a:t>Mullrik</a:t>
            </a:r>
            <a:r>
              <a:rPr lang="en-US" dirty="0" smtClean="0">
                <a:latin typeface="Arial" pitchFamily="34" charset="0"/>
                <a:cs typeface="Arial" pitchFamily="34" charset="0"/>
              </a:rPr>
              <a:t> </a:t>
            </a:r>
            <a:r>
              <a:rPr lang="en-US" dirty="0" err="1" smtClean="0">
                <a:latin typeface="Arial" pitchFamily="34" charset="0"/>
                <a:cs typeface="Arial" pitchFamily="34" charset="0"/>
              </a:rPr>
              <a:t>podsol</a:t>
            </a:r>
            <a:r>
              <a:rPr lang="en-US" dirty="0" smtClean="0">
                <a:latin typeface="Arial" pitchFamily="34" charset="0"/>
                <a:cs typeface="Arial" pitchFamily="34" charset="0"/>
              </a:rPr>
              <a:t>, </a:t>
            </a:r>
            <a:r>
              <a:rPr lang="en-US" dirty="0" err="1" smtClean="0">
                <a:latin typeface="Arial" pitchFamily="34" charset="0"/>
                <a:cs typeface="Arial" pitchFamily="34" charset="0"/>
              </a:rPr>
              <a:t>sandjord</a:t>
            </a:r>
            <a:r>
              <a:rPr lang="en-US" dirty="0" smtClean="0">
                <a:latin typeface="Arial" pitchFamily="34" charset="0"/>
                <a:cs typeface="Arial" pitchFamily="34" charset="0"/>
              </a:rPr>
              <a:t>, </a:t>
            </a:r>
            <a:r>
              <a:rPr lang="en-US" dirty="0">
                <a:latin typeface="Arial" pitchFamily="34" charset="0"/>
                <a:cs typeface="Arial" pitchFamily="34" charset="0"/>
              </a:rPr>
              <a:t>pH </a:t>
            </a:r>
            <a:r>
              <a:rPr lang="en-US" dirty="0" smtClean="0">
                <a:latin typeface="Arial" pitchFamily="34" charset="0"/>
                <a:cs typeface="Arial" pitchFamily="34" charset="0"/>
              </a:rPr>
              <a:t>~ 5 </a:t>
            </a:r>
            <a:endParaRPr lang="en-US" dirty="0"/>
          </a:p>
        </p:txBody>
      </p:sp>
    </p:spTree>
    <p:extLst>
      <p:ext uri="{BB962C8B-B14F-4D97-AF65-F5344CB8AC3E}">
        <p14:creationId xmlns:p14="http://schemas.microsoft.com/office/powerpoint/2010/main" val="1636581092"/>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a:spLocks noGrp="1"/>
          </p:cNvSpPr>
          <p:nvPr>
            <p:ph type="title"/>
          </p:nvPr>
        </p:nvSpPr>
        <p:spPr>
          <a:xfrm>
            <a:off x="159363" y="332656"/>
            <a:ext cx="8157053" cy="667696"/>
          </a:xfrm>
        </p:spPr>
        <p:txBody>
          <a:bodyPr>
            <a:noAutofit/>
          </a:bodyPr>
          <a:lstStyle/>
          <a:p>
            <a:pPr algn="l">
              <a:spcBef>
                <a:spcPts val="1200"/>
              </a:spcBef>
            </a:pPr>
            <a:r>
              <a:rPr lang="sv-SE" sz="2400" b="1" dirty="0" smtClean="0">
                <a:solidFill>
                  <a:schemeClr val="tx1"/>
                </a:solidFill>
                <a:latin typeface="Arial" pitchFamily="34" charset="0"/>
                <a:cs typeface="Arial" pitchFamily="34" charset="0"/>
                <a:sym typeface="Wingdings" pitchFamily="2" charset="2"/>
              </a:rPr>
              <a:t>Betydelse av anläggning av lusern </a:t>
            </a:r>
            <a:endParaRPr lang="sv-SE" sz="2400" b="1" dirty="0">
              <a:solidFill>
                <a:schemeClr val="tx1"/>
              </a:solidFill>
              <a:latin typeface="Arial" pitchFamily="34" charset="0"/>
              <a:cs typeface="Arial" pitchFamily="34" charset="0"/>
              <a:sym typeface="Wingdings" pitchFamily="2" charset="2"/>
            </a:endParaRPr>
          </a:p>
        </p:txBody>
      </p:sp>
      <p:grpSp>
        <p:nvGrpSpPr>
          <p:cNvPr id="2" name="Gruppieren 1"/>
          <p:cNvGrpSpPr/>
          <p:nvPr/>
        </p:nvGrpSpPr>
        <p:grpSpPr>
          <a:xfrm>
            <a:off x="1" y="1124744"/>
            <a:ext cx="8476571" cy="5446991"/>
            <a:chOff x="1" y="1124744"/>
            <a:chExt cx="8476571" cy="5446991"/>
          </a:xfrm>
        </p:grpSpPr>
        <p:grpSp>
          <p:nvGrpSpPr>
            <p:cNvPr id="4" name="Gruppieren 3"/>
            <p:cNvGrpSpPr/>
            <p:nvPr/>
          </p:nvGrpSpPr>
          <p:grpSpPr>
            <a:xfrm>
              <a:off x="1" y="1124744"/>
              <a:ext cx="8316415" cy="5042123"/>
              <a:chOff x="1" y="1052736"/>
              <a:chExt cx="8399310" cy="5114131"/>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052736"/>
                <a:ext cx="8399310" cy="511413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rot="16200000">
                <a:off x="-983359" y="3006008"/>
                <a:ext cx="3240362" cy="341929"/>
              </a:xfrm>
              <a:prstGeom prst="rect">
                <a:avLst/>
              </a:prstGeom>
              <a:solidFill>
                <a:schemeClr val="bg1"/>
              </a:solidFill>
            </p:spPr>
            <p:txBody>
              <a:bodyPr wrap="square" rtlCol="0">
                <a:spAutoFit/>
              </a:bodyPr>
              <a:lstStyle/>
              <a:p>
                <a:pPr algn="ctr"/>
                <a:r>
                  <a:rPr lang="en-US" sz="1600" b="1" dirty="0" err="1" smtClean="0">
                    <a:latin typeface="Arial" pitchFamily="34" charset="0"/>
                    <a:cs typeface="Arial" pitchFamily="34" charset="0"/>
                  </a:rPr>
                  <a:t>Andel</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ogräs</a:t>
                </a:r>
                <a:endParaRPr lang="en-US" sz="1600" b="1" dirty="0">
                  <a:latin typeface="Arial" pitchFamily="34" charset="0"/>
                  <a:cs typeface="Arial" pitchFamily="34" charset="0"/>
                </a:endParaRPr>
              </a:p>
            </p:txBody>
          </p:sp>
          <p:sp>
            <p:nvSpPr>
              <p:cNvPr id="7" name="Textfeld 6"/>
              <p:cNvSpPr txBox="1"/>
              <p:nvPr/>
            </p:nvSpPr>
            <p:spPr>
              <a:xfrm>
                <a:off x="1357049" y="4930715"/>
                <a:ext cx="864096" cy="530692"/>
              </a:xfrm>
              <a:prstGeom prst="rect">
                <a:avLst/>
              </a:prstGeom>
              <a:solidFill>
                <a:schemeClr val="bg1"/>
              </a:solidFill>
            </p:spPr>
            <p:txBody>
              <a:bodyPr wrap="square" rtlCol="0">
                <a:spAutoFit/>
              </a:bodyPr>
              <a:lstStyle/>
              <a:p>
                <a:pPr algn="ctr"/>
                <a:r>
                  <a:rPr lang="en-US" sz="1400" dirty="0" smtClean="0">
                    <a:latin typeface="Arial" pitchFamily="34" charset="0"/>
                    <a:cs typeface="Arial" pitchFamily="34" charset="0"/>
                  </a:rPr>
                  <a:t>Ingen </a:t>
                </a:r>
                <a:r>
                  <a:rPr lang="en-US" sz="1400" dirty="0" err="1" smtClean="0">
                    <a:latin typeface="Arial" pitchFamily="34" charset="0"/>
                    <a:cs typeface="Arial" pitchFamily="34" charset="0"/>
                  </a:rPr>
                  <a:t>kalk</a:t>
                </a:r>
                <a:endParaRPr lang="en-US" sz="1400" dirty="0">
                  <a:latin typeface="Arial" pitchFamily="34" charset="0"/>
                  <a:cs typeface="Arial" pitchFamily="34" charset="0"/>
                </a:endParaRPr>
              </a:p>
            </p:txBody>
          </p:sp>
          <p:sp>
            <p:nvSpPr>
              <p:cNvPr id="8" name="Textfeld 7"/>
              <p:cNvSpPr txBox="1"/>
              <p:nvPr/>
            </p:nvSpPr>
            <p:spPr>
              <a:xfrm>
                <a:off x="2339752" y="4869160"/>
                <a:ext cx="792088" cy="749213"/>
              </a:xfrm>
              <a:prstGeom prst="rect">
                <a:avLst/>
              </a:prstGeom>
              <a:solidFill>
                <a:schemeClr val="bg1"/>
              </a:solidFill>
            </p:spPr>
            <p:txBody>
              <a:bodyPr wrap="square" rtlCol="0">
                <a:spAutoFit/>
              </a:bodyPr>
              <a:lstStyle/>
              <a:p>
                <a:pPr algn="ct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kalk</a:t>
                </a:r>
                <a:r>
                  <a:rPr lang="en-US" sz="1400" dirty="0" smtClean="0">
                    <a:latin typeface="Arial" pitchFamily="34" charset="0"/>
                    <a:cs typeface="Arial" pitchFamily="34" charset="0"/>
                  </a:rPr>
                  <a:t> top-dress</a:t>
                </a:r>
                <a:endParaRPr lang="en-US" sz="1400" dirty="0">
                  <a:latin typeface="Arial" pitchFamily="34" charset="0"/>
                  <a:cs typeface="Arial" pitchFamily="34" charset="0"/>
                </a:endParaRPr>
              </a:p>
            </p:txBody>
          </p:sp>
          <p:sp>
            <p:nvSpPr>
              <p:cNvPr id="9" name="Textfeld 8"/>
              <p:cNvSpPr txBox="1"/>
              <p:nvPr/>
            </p:nvSpPr>
            <p:spPr>
              <a:xfrm>
                <a:off x="3275856" y="4942262"/>
                <a:ext cx="864096" cy="530692"/>
              </a:xfrm>
              <a:prstGeom prst="rect">
                <a:avLst/>
              </a:prstGeom>
              <a:solidFill>
                <a:schemeClr val="bg1"/>
              </a:solidFill>
            </p:spPr>
            <p:txBody>
              <a:bodyPr wrap="square" rtlCol="0">
                <a:spAutoFit/>
              </a:bodyPr>
              <a:lstStyle/>
              <a:p>
                <a:pPr algn="ct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kalk</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inbland</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p:txBody>
          </p:sp>
          <p:sp>
            <p:nvSpPr>
              <p:cNvPr id="10" name="Textfeld 9"/>
              <p:cNvSpPr txBox="1"/>
              <p:nvPr/>
            </p:nvSpPr>
            <p:spPr>
              <a:xfrm>
                <a:off x="4204989" y="4902932"/>
                <a:ext cx="983357" cy="530692"/>
              </a:xfrm>
              <a:prstGeom prst="rect">
                <a:avLst/>
              </a:prstGeom>
              <a:solidFill>
                <a:schemeClr val="bg1"/>
              </a:solidFill>
            </p:spPr>
            <p:txBody>
              <a:bodyPr wrap="square" rtlCol="0">
                <a:spAutoFit/>
              </a:bodyPr>
              <a:lstStyle/>
              <a:p>
                <a:pPr algn="ctr"/>
                <a:r>
                  <a:rPr lang="en-US" sz="1400" dirty="0" smtClean="0">
                    <a:latin typeface="Arial" pitchFamily="34" charset="0"/>
                    <a:cs typeface="Arial" pitchFamily="34" charset="0"/>
                  </a:rPr>
                  <a:t>Ingen </a:t>
                </a:r>
                <a:r>
                  <a:rPr lang="en-US" sz="1400" dirty="0" err="1" smtClean="0">
                    <a:latin typeface="Arial" pitchFamily="34" charset="0"/>
                    <a:cs typeface="Arial" pitchFamily="34" charset="0"/>
                  </a:rPr>
                  <a:t>kalk</a:t>
                </a:r>
                <a:endParaRPr lang="en-US" sz="1400" dirty="0">
                  <a:latin typeface="Arial" pitchFamily="34" charset="0"/>
                  <a:cs typeface="Arial" pitchFamily="34" charset="0"/>
                </a:endParaRPr>
              </a:p>
            </p:txBody>
          </p:sp>
          <p:sp>
            <p:nvSpPr>
              <p:cNvPr id="11" name="Textfeld 10"/>
              <p:cNvSpPr txBox="1"/>
              <p:nvPr/>
            </p:nvSpPr>
            <p:spPr>
              <a:xfrm>
                <a:off x="5188346" y="4902932"/>
                <a:ext cx="884784" cy="749213"/>
              </a:xfrm>
              <a:prstGeom prst="rect">
                <a:avLst/>
              </a:prstGeom>
              <a:solidFill>
                <a:schemeClr val="bg1"/>
              </a:solidFill>
            </p:spPr>
            <p:txBody>
              <a:bodyPr wrap="square" rtlCol="0">
                <a:spAutoFit/>
              </a:bodyPr>
              <a:lstStyle/>
              <a:p>
                <a:pPr algn="ct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kalk</a:t>
                </a:r>
                <a:r>
                  <a:rPr lang="en-US" sz="1400" dirty="0" smtClean="0">
                    <a:latin typeface="Arial" pitchFamily="34" charset="0"/>
                    <a:cs typeface="Arial" pitchFamily="34" charset="0"/>
                  </a:rPr>
                  <a:t> top-dress</a:t>
                </a:r>
                <a:endParaRPr lang="en-US" sz="1400" dirty="0">
                  <a:latin typeface="Arial" pitchFamily="34" charset="0"/>
                  <a:cs typeface="Arial" pitchFamily="34" charset="0"/>
                </a:endParaRPr>
              </a:p>
            </p:txBody>
          </p:sp>
          <p:sp>
            <p:nvSpPr>
              <p:cNvPr id="12" name="Textfeld 11"/>
              <p:cNvSpPr txBox="1"/>
              <p:nvPr/>
            </p:nvSpPr>
            <p:spPr>
              <a:xfrm>
                <a:off x="6115012" y="4976882"/>
                <a:ext cx="914349" cy="530692"/>
              </a:xfrm>
              <a:prstGeom prst="rect">
                <a:avLst/>
              </a:prstGeom>
              <a:solidFill>
                <a:schemeClr val="bg1"/>
              </a:solidFill>
            </p:spPr>
            <p:txBody>
              <a:bodyPr wrap="square" rtlCol="0">
                <a:spAutoFit/>
              </a:bodyPr>
              <a:lstStyle/>
              <a:p>
                <a:pPr algn="ct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kalk</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inbland</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p:txBody>
          </p:sp>
          <p:sp>
            <p:nvSpPr>
              <p:cNvPr id="13" name="Textfeld 12"/>
              <p:cNvSpPr txBox="1"/>
              <p:nvPr/>
            </p:nvSpPr>
            <p:spPr>
              <a:xfrm>
                <a:off x="4946488" y="5641596"/>
                <a:ext cx="1368499" cy="343389"/>
              </a:xfrm>
              <a:prstGeom prst="rect">
                <a:avLst/>
              </a:prstGeom>
              <a:solidFill>
                <a:schemeClr val="bg1"/>
              </a:solidFill>
            </p:spPr>
            <p:txBody>
              <a:bodyPr wrap="square" rtlCol="0">
                <a:spAutoFit/>
              </a:bodyPr>
              <a:lstStyle/>
              <a:p>
                <a:pPr algn="ctr"/>
                <a:r>
                  <a:rPr lang="en-US" sz="1600" dirty="0" smtClean="0">
                    <a:latin typeface="Arial" pitchFamily="34" charset="0"/>
                    <a:cs typeface="Arial" pitchFamily="34" charset="0"/>
                  </a:rPr>
                  <a:t>+ </a:t>
                </a:r>
                <a:r>
                  <a:rPr lang="en-US" sz="1600" i="1" dirty="0" smtClean="0">
                    <a:latin typeface="Arial" pitchFamily="34" charset="0"/>
                    <a:cs typeface="Arial" pitchFamily="34" charset="0"/>
                  </a:rPr>
                  <a:t>Rhizobium</a:t>
                </a:r>
                <a:endParaRPr lang="en-US" sz="1600" i="1" dirty="0">
                  <a:latin typeface="Arial" pitchFamily="34" charset="0"/>
                  <a:cs typeface="Arial" pitchFamily="34" charset="0"/>
                </a:endParaRPr>
              </a:p>
            </p:txBody>
          </p:sp>
          <p:sp>
            <p:nvSpPr>
              <p:cNvPr id="18" name="Textfeld 17"/>
              <p:cNvSpPr txBox="1"/>
              <p:nvPr/>
            </p:nvSpPr>
            <p:spPr>
              <a:xfrm>
                <a:off x="2051546" y="5607824"/>
                <a:ext cx="1835485" cy="343389"/>
              </a:xfrm>
              <a:prstGeom prst="rect">
                <a:avLst/>
              </a:prstGeom>
              <a:solidFill>
                <a:schemeClr val="bg1"/>
              </a:solidFill>
            </p:spPr>
            <p:txBody>
              <a:bodyPr wrap="square" rtlCol="0">
                <a:spAutoFit/>
              </a:bodyPr>
              <a:lstStyle/>
              <a:p>
                <a:pPr algn="ctr"/>
                <a:r>
                  <a:rPr lang="en-US" sz="1600" dirty="0" smtClean="0">
                    <a:latin typeface="Arial" pitchFamily="34" charset="0"/>
                    <a:cs typeface="Arial" pitchFamily="34" charset="0"/>
                  </a:rPr>
                  <a:t>Ingen </a:t>
                </a:r>
                <a:r>
                  <a:rPr lang="en-US" sz="1600" dirty="0" err="1" smtClean="0">
                    <a:latin typeface="Arial" pitchFamily="34" charset="0"/>
                    <a:cs typeface="Arial" pitchFamily="34" charset="0"/>
                  </a:rPr>
                  <a:t>ympning</a:t>
                </a:r>
                <a:endParaRPr lang="en-US" sz="1600" dirty="0">
                  <a:latin typeface="Arial" pitchFamily="34" charset="0"/>
                  <a:cs typeface="Arial" pitchFamily="34" charset="0"/>
                </a:endParaRPr>
              </a:p>
            </p:txBody>
          </p:sp>
        </p:grpSp>
        <p:sp>
          <p:nvSpPr>
            <p:cNvPr id="14" name="Textfeld 13"/>
            <p:cNvSpPr txBox="1"/>
            <p:nvPr/>
          </p:nvSpPr>
          <p:spPr>
            <a:xfrm>
              <a:off x="5643062" y="6233181"/>
              <a:ext cx="2833510" cy="338554"/>
            </a:xfrm>
            <a:prstGeom prst="rect">
              <a:avLst/>
            </a:prstGeom>
            <a:noFill/>
          </p:spPr>
          <p:txBody>
            <a:bodyPr wrap="square" rtlCol="0">
              <a:spAutoFit/>
            </a:bodyPr>
            <a:lstStyle/>
            <a:p>
              <a:pPr algn="r"/>
              <a:r>
                <a:rPr lang="de-DE" sz="1600" dirty="0" smtClean="0">
                  <a:latin typeface="Arial" panose="020B0604020202020204" pitchFamily="34" charset="0"/>
                  <a:cs typeface="Arial" panose="020B0604020202020204" pitchFamily="34" charset="0"/>
                </a:rPr>
                <a:t>(Pils, 2015, </a:t>
              </a:r>
              <a:r>
                <a:rPr lang="de-DE" sz="1600" dirty="0" err="1" smtClean="0">
                  <a:latin typeface="Arial" panose="020B0604020202020204" pitchFamily="34" charset="0"/>
                  <a:cs typeface="Arial" panose="020B0604020202020204" pitchFamily="34" charset="0"/>
                </a:rPr>
                <a:t>unpubl</a:t>
              </a:r>
              <a:r>
                <a:rPr lang="de-DE"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grpSp>
      <p:sp>
        <p:nvSpPr>
          <p:cNvPr id="16" name="Textfeld 11"/>
          <p:cNvSpPr txBox="1"/>
          <p:nvPr/>
        </p:nvSpPr>
        <p:spPr>
          <a:xfrm>
            <a:off x="7032521" y="5575206"/>
            <a:ext cx="896828" cy="307777"/>
          </a:xfrm>
          <a:prstGeom prst="rect">
            <a:avLst/>
          </a:prstGeom>
          <a:solidFill>
            <a:schemeClr val="bg1"/>
          </a:solidFill>
        </p:spPr>
        <p:txBody>
          <a:bodyPr wrap="square" rtlCol="0">
            <a:spAutoFit/>
          </a:bodyPr>
          <a:lstStyle/>
          <a:p>
            <a:pPr algn="ctr"/>
            <a:r>
              <a:rPr lang="en-US" sz="1400" dirty="0" smtClean="0">
                <a:latin typeface="Arial" pitchFamily="34" charset="0"/>
                <a:cs typeface="Arial" pitchFamily="34" charset="0"/>
              </a:rPr>
              <a:t>Eng. raj</a:t>
            </a:r>
            <a:endParaRPr lang="en-US" sz="1400" dirty="0">
              <a:latin typeface="Arial" pitchFamily="34" charset="0"/>
              <a:cs typeface="Arial" pitchFamily="34" charset="0"/>
            </a:endParaRPr>
          </a:p>
        </p:txBody>
      </p:sp>
    </p:spTree>
    <p:extLst>
      <p:ext uri="{BB962C8B-B14F-4D97-AF65-F5344CB8AC3E}">
        <p14:creationId xmlns:p14="http://schemas.microsoft.com/office/powerpoint/2010/main" val="1941004968"/>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3"/>
          <p:cNvSpPr>
            <a:spLocks noGrp="1"/>
          </p:cNvSpPr>
          <p:nvPr>
            <p:ph type="title"/>
          </p:nvPr>
        </p:nvSpPr>
        <p:spPr>
          <a:xfrm>
            <a:off x="181962" y="306182"/>
            <a:ext cx="7103552" cy="1222367"/>
          </a:xfrm>
        </p:spPr>
        <p:txBody>
          <a:bodyPr>
            <a:noAutofit/>
          </a:bodyPr>
          <a:lstStyle/>
          <a:p>
            <a:pPr algn="l">
              <a:spcBef>
                <a:spcPts val="1200"/>
              </a:spcBef>
            </a:pPr>
            <a:r>
              <a:rPr lang="sv-SE" sz="2400" b="1" dirty="0" smtClean="0">
                <a:solidFill>
                  <a:schemeClr val="tx1"/>
                </a:solidFill>
                <a:latin typeface="Arial" pitchFamily="34" charset="0"/>
                <a:cs typeface="Arial" pitchFamily="34" charset="0"/>
                <a:sym typeface="Wingdings" pitchFamily="2" charset="2"/>
              </a:rPr>
              <a:t>Betydelse av kalkgiva (ytligt eller inblandad) och </a:t>
            </a:r>
            <a:r>
              <a:rPr lang="sv-SE" sz="2400" b="1" i="1" dirty="0" smtClean="0">
                <a:solidFill>
                  <a:schemeClr val="tx1"/>
                </a:solidFill>
                <a:latin typeface="Arial" pitchFamily="34" charset="0"/>
                <a:cs typeface="Arial" pitchFamily="34" charset="0"/>
                <a:sym typeface="Wingdings" pitchFamily="2" charset="2"/>
              </a:rPr>
              <a:t>Rhizobium-ympning</a:t>
            </a:r>
            <a:r>
              <a:rPr lang="sv-SE" sz="2400" b="1" dirty="0" smtClean="0">
                <a:solidFill>
                  <a:schemeClr val="tx1"/>
                </a:solidFill>
                <a:latin typeface="Arial" pitchFamily="34" charset="0"/>
                <a:cs typeface="Arial" pitchFamily="34" charset="0"/>
                <a:sym typeface="Wingdings" pitchFamily="2" charset="2"/>
              </a:rPr>
              <a:t> på skörden under etableringsåret  (3 skördar)</a:t>
            </a:r>
            <a:endParaRPr lang="sv-SE" sz="2400" b="1" dirty="0">
              <a:solidFill>
                <a:schemeClr val="tx1"/>
              </a:solidFill>
              <a:latin typeface="Arial" pitchFamily="34" charset="0"/>
              <a:cs typeface="Arial" pitchFamily="34" charset="0"/>
              <a:sym typeface="Wingdings" pitchFamily="2" charset="2"/>
            </a:endParaRPr>
          </a:p>
        </p:txBody>
      </p:sp>
      <p:sp>
        <p:nvSpPr>
          <p:cNvPr id="31" name="Titel 3"/>
          <p:cNvSpPr txBox="1">
            <a:spLocks/>
          </p:cNvSpPr>
          <p:nvPr/>
        </p:nvSpPr>
        <p:spPr>
          <a:xfrm>
            <a:off x="336030" y="6021288"/>
            <a:ext cx="8835271" cy="6676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spcBef>
                <a:spcPts val="600"/>
              </a:spcBef>
              <a:buFont typeface="Arial" pitchFamily="34" charset="0"/>
              <a:buChar char="•"/>
            </a:pPr>
            <a:r>
              <a:rPr lang="en-US" sz="1600" dirty="0" err="1" smtClean="0">
                <a:latin typeface="Arial" pitchFamily="34" charset="0"/>
                <a:cs typeface="Arial" pitchFamily="34" charset="0"/>
                <a:sym typeface="Wingdings" pitchFamily="2" charset="2"/>
              </a:rPr>
              <a:t>Kalk</a:t>
            </a:r>
            <a:r>
              <a:rPr lang="en-US" sz="1600" dirty="0" smtClean="0">
                <a:latin typeface="Arial" pitchFamily="34" charset="0"/>
                <a:cs typeface="Arial" pitchFamily="34" charset="0"/>
                <a:sym typeface="Wingdings" pitchFamily="2" charset="2"/>
              </a:rPr>
              <a:t> </a:t>
            </a:r>
            <a:r>
              <a:rPr lang="en-US" sz="1600" dirty="0" err="1" smtClean="0">
                <a:latin typeface="Arial" pitchFamily="34" charset="0"/>
                <a:cs typeface="Arial" pitchFamily="34" charset="0"/>
                <a:sym typeface="Wingdings" pitchFamily="2" charset="2"/>
              </a:rPr>
              <a:t>antingen</a:t>
            </a:r>
            <a:r>
              <a:rPr lang="en-US" sz="1600" dirty="0" smtClean="0">
                <a:latin typeface="Arial" pitchFamily="34" charset="0"/>
                <a:cs typeface="Arial" pitchFamily="34" charset="0"/>
                <a:sym typeface="Wingdings" pitchFamily="2" charset="2"/>
              </a:rPr>
              <a:t> </a:t>
            </a:r>
            <a:r>
              <a:rPr lang="en-US" sz="1600" dirty="0" err="1" smtClean="0">
                <a:latin typeface="Arial" pitchFamily="34" charset="0"/>
                <a:cs typeface="Arial" pitchFamily="34" charset="0"/>
                <a:sym typeface="Wingdings" pitchFamily="2" charset="2"/>
              </a:rPr>
              <a:t>inblandad</a:t>
            </a:r>
            <a:r>
              <a:rPr lang="en-US" sz="1600" dirty="0" smtClean="0">
                <a:latin typeface="Arial" pitchFamily="34" charset="0"/>
                <a:cs typeface="Arial" pitchFamily="34" charset="0"/>
                <a:sym typeface="Wingdings" pitchFamily="2" charset="2"/>
              </a:rPr>
              <a:t> </a:t>
            </a:r>
            <a:r>
              <a:rPr lang="en-US" sz="1600" dirty="0" err="1" smtClean="0">
                <a:latin typeface="Arial" pitchFamily="34" charset="0"/>
                <a:cs typeface="Arial" pitchFamily="34" charset="0"/>
                <a:sym typeface="Wingdings" pitchFamily="2" charset="2"/>
              </a:rPr>
              <a:t>före</a:t>
            </a:r>
            <a:r>
              <a:rPr lang="en-US" sz="1600" dirty="0" smtClean="0">
                <a:latin typeface="Arial" pitchFamily="34" charset="0"/>
                <a:cs typeface="Arial" pitchFamily="34" charset="0"/>
                <a:sym typeface="Wingdings" pitchFamily="2" charset="2"/>
              </a:rPr>
              <a:t> </a:t>
            </a:r>
            <a:r>
              <a:rPr lang="en-US" sz="1600" dirty="0" err="1" smtClean="0">
                <a:latin typeface="Arial" pitchFamily="34" charset="0"/>
                <a:cs typeface="Arial" pitchFamily="34" charset="0"/>
                <a:sym typeface="Wingdings" pitchFamily="2" charset="2"/>
              </a:rPr>
              <a:t>sådd</a:t>
            </a:r>
            <a:r>
              <a:rPr lang="en-US" sz="1600" dirty="0" smtClean="0">
                <a:latin typeface="Arial" pitchFamily="34" charset="0"/>
                <a:cs typeface="Arial" pitchFamily="34" charset="0"/>
                <a:sym typeface="Wingdings" pitchFamily="2" charset="2"/>
              </a:rPr>
              <a:t> </a:t>
            </a:r>
            <a:r>
              <a:rPr lang="en-US" sz="1600" dirty="0" err="1" smtClean="0">
                <a:latin typeface="Arial" pitchFamily="34" charset="0"/>
                <a:cs typeface="Arial" pitchFamily="34" charset="0"/>
                <a:sym typeface="Wingdings" pitchFamily="2" charset="2"/>
              </a:rPr>
              <a:t>eller</a:t>
            </a:r>
            <a:r>
              <a:rPr lang="en-US" sz="1600" dirty="0" smtClean="0">
                <a:latin typeface="Arial" pitchFamily="34" charset="0"/>
                <a:cs typeface="Arial" pitchFamily="34" charset="0"/>
                <a:sym typeface="Wingdings" pitchFamily="2" charset="2"/>
              </a:rPr>
              <a:t> </a:t>
            </a:r>
            <a:r>
              <a:rPr lang="en-US" sz="1600" dirty="0" err="1" smtClean="0">
                <a:latin typeface="Arial" pitchFamily="34" charset="0"/>
                <a:cs typeface="Arial" pitchFamily="34" charset="0"/>
                <a:sym typeface="Wingdings" pitchFamily="2" charset="2"/>
              </a:rPr>
              <a:t>topdressad</a:t>
            </a:r>
            <a:r>
              <a:rPr lang="en-US" sz="1600" dirty="0" smtClean="0">
                <a:latin typeface="Arial" pitchFamily="34" charset="0"/>
                <a:cs typeface="Arial" pitchFamily="34" charset="0"/>
                <a:sym typeface="Wingdings" pitchFamily="2" charset="2"/>
              </a:rPr>
              <a:t> </a:t>
            </a:r>
            <a:r>
              <a:rPr lang="en-US" sz="1600" dirty="0" err="1" smtClean="0">
                <a:latin typeface="Arial" pitchFamily="34" charset="0"/>
                <a:cs typeface="Arial" pitchFamily="34" charset="0"/>
                <a:sym typeface="Wingdings" pitchFamily="2" charset="2"/>
              </a:rPr>
              <a:t>efter</a:t>
            </a:r>
            <a:r>
              <a:rPr lang="en-US" sz="1600" dirty="0" smtClean="0">
                <a:latin typeface="Arial" pitchFamily="34" charset="0"/>
                <a:cs typeface="Arial" pitchFamily="34" charset="0"/>
                <a:sym typeface="Wingdings" pitchFamily="2" charset="2"/>
              </a:rPr>
              <a:t> </a:t>
            </a:r>
            <a:r>
              <a:rPr lang="en-US" sz="1600" dirty="0" err="1" smtClean="0">
                <a:latin typeface="Arial" pitchFamily="34" charset="0"/>
                <a:cs typeface="Arial" pitchFamily="34" charset="0"/>
                <a:sym typeface="Wingdings" pitchFamily="2" charset="2"/>
              </a:rPr>
              <a:t>sådd</a:t>
            </a:r>
            <a:endParaRPr lang="en-US" sz="1600" dirty="0" smtClean="0">
              <a:latin typeface="Arial" pitchFamily="34" charset="0"/>
              <a:cs typeface="Arial" pitchFamily="34" charset="0"/>
              <a:sym typeface="Wingdings" pitchFamily="2" charset="2"/>
            </a:endParaRPr>
          </a:p>
          <a:p>
            <a:pPr marL="285750" indent="-285750" algn="l">
              <a:spcBef>
                <a:spcPts val="600"/>
              </a:spcBef>
              <a:buFont typeface="Arial" pitchFamily="34" charset="0"/>
              <a:buChar char="•"/>
            </a:pPr>
            <a:r>
              <a:rPr lang="en-US" sz="1600" dirty="0" smtClean="0">
                <a:latin typeface="Arial" pitchFamily="34" charset="0"/>
                <a:cs typeface="Arial" pitchFamily="34" charset="0"/>
                <a:sym typeface="Wingdings" pitchFamily="2" charset="2"/>
              </a:rPr>
              <a:t>*</a:t>
            </a:r>
            <a:r>
              <a:rPr lang="en-US" sz="1600" dirty="0" err="1" smtClean="0">
                <a:latin typeface="Arial" pitchFamily="34" charset="0"/>
                <a:cs typeface="Arial" pitchFamily="34" charset="0"/>
                <a:sym typeface="Wingdings" pitchFamily="2" charset="2"/>
              </a:rPr>
              <a:t>blandning</a:t>
            </a:r>
            <a:r>
              <a:rPr lang="en-US" sz="1600" dirty="0" smtClean="0">
                <a:latin typeface="Arial" pitchFamily="34" charset="0"/>
                <a:cs typeface="Arial" pitchFamily="34" charset="0"/>
                <a:sym typeface="Wingdings" pitchFamily="2" charset="2"/>
              </a:rPr>
              <a:t> </a:t>
            </a:r>
            <a:r>
              <a:rPr lang="en-US" sz="1600" dirty="0" err="1" smtClean="0">
                <a:latin typeface="Arial" pitchFamily="34" charset="0"/>
                <a:cs typeface="Arial" pitchFamily="34" charset="0"/>
                <a:sym typeface="Wingdings" pitchFamily="2" charset="2"/>
              </a:rPr>
              <a:t>av</a:t>
            </a:r>
            <a:r>
              <a:rPr lang="en-US" sz="1600" dirty="0" smtClean="0">
                <a:latin typeface="Arial" pitchFamily="34" charset="0"/>
                <a:cs typeface="Arial" pitchFamily="34" charset="0"/>
                <a:sym typeface="Wingdings" pitchFamily="2" charset="2"/>
              </a:rPr>
              <a:t> </a:t>
            </a:r>
            <a:r>
              <a:rPr lang="en-US" sz="1600" dirty="0" err="1" smtClean="0">
                <a:latin typeface="Arial" pitchFamily="34" charset="0"/>
                <a:cs typeface="Arial" pitchFamily="34" charset="0"/>
                <a:sym typeface="Wingdings" pitchFamily="2" charset="2"/>
              </a:rPr>
              <a:t>lusern</a:t>
            </a:r>
            <a:r>
              <a:rPr lang="en-US" sz="1600" dirty="0" smtClean="0">
                <a:latin typeface="Arial" pitchFamily="34" charset="0"/>
                <a:cs typeface="Arial" pitchFamily="34" charset="0"/>
                <a:sym typeface="Wingdings" pitchFamily="2" charset="2"/>
              </a:rPr>
              <a:t> och </a:t>
            </a:r>
            <a:r>
              <a:rPr lang="en-US" sz="1600" dirty="0" err="1" smtClean="0">
                <a:latin typeface="Arial" pitchFamily="34" charset="0"/>
                <a:cs typeface="Arial" pitchFamily="34" charset="0"/>
                <a:sym typeface="Wingdings" pitchFamily="2" charset="2"/>
              </a:rPr>
              <a:t>rörsvingel</a:t>
            </a:r>
            <a:r>
              <a:rPr lang="en-US" sz="1600" dirty="0" smtClean="0">
                <a:latin typeface="Arial" pitchFamily="34" charset="0"/>
                <a:cs typeface="Arial" pitchFamily="34" charset="0"/>
                <a:sym typeface="Wingdings" pitchFamily="2" charset="2"/>
              </a:rPr>
              <a:t> (</a:t>
            </a:r>
            <a:r>
              <a:rPr lang="en-US" sz="1600" i="1" dirty="0" err="1" smtClean="0">
                <a:latin typeface="Arial" pitchFamily="34" charset="0"/>
                <a:cs typeface="Arial" pitchFamily="34" charset="0"/>
                <a:sym typeface="Wingdings" pitchFamily="2" charset="2"/>
              </a:rPr>
              <a:t>Festuca</a:t>
            </a:r>
            <a:r>
              <a:rPr lang="en-US" sz="1600" i="1" dirty="0" smtClean="0">
                <a:latin typeface="Arial" pitchFamily="34" charset="0"/>
                <a:cs typeface="Arial" pitchFamily="34" charset="0"/>
                <a:sym typeface="Wingdings" pitchFamily="2" charset="2"/>
              </a:rPr>
              <a:t> </a:t>
            </a:r>
            <a:r>
              <a:rPr lang="en-US" sz="1600" i="1" dirty="0" err="1" smtClean="0">
                <a:latin typeface="Arial" pitchFamily="34" charset="0"/>
                <a:cs typeface="Arial" pitchFamily="34" charset="0"/>
                <a:sym typeface="Wingdings" pitchFamily="2" charset="2"/>
              </a:rPr>
              <a:t>arundinacea</a:t>
            </a:r>
            <a:r>
              <a:rPr lang="en-US" sz="1600" i="1" dirty="0" smtClean="0">
                <a:latin typeface="Arial" pitchFamily="34" charset="0"/>
                <a:cs typeface="Arial" pitchFamily="34" charset="0"/>
                <a:sym typeface="Wingdings" pitchFamily="2" charset="2"/>
              </a:rPr>
              <a:t>)</a:t>
            </a:r>
            <a:r>
              <a:rPr lang="en-US" sz="1600" dirty="0" smtClean="0">
                <a:latin typeface="Arial" pitchFamily="34" charset="0"/>
                <a:cs typeface="Arial" pitchFamily="34" charset="0"/>
                <a:sym typeface="Wingdings" pitchFamily="2" charset="2"/>
              </a:rPr>
              <a:t> (15 and 20 kg ha</a:t>
            </a:r>
            <a:r>
              <a:rPr lang="en-US" sz="1600" baseline="30000" dirty="0" smtClean="0">
                <a:latin typeface="Arial" pitchFamily="34" charset="0"/>
                <a:cs typeface="Arial" pitchFamily="34" charset="0"/>
                <a:sym typeface="Wingdings" pitchFamily="2" charset="2"/>
              </a:rPr>
              <a:t>-1</a:t>
            </a:r>
            <a:r>
              <a:rPr lang="en-US" sz="1600" dirty="0" smtClean="0">
                <a:latin typeface="Arial" pitchFamily="34" charset="0"/>
                <a:cs typeface="Arial" pitchFamily="34" charset="0"/>
                <a:sym typeface="Wingdings" pitchFamily="2" charset="2"/>
              </a:rPr>
              <a:t> </a:t>
            </a:r>
            <a:r>
              <a:rPr lang="en-US" sz="1600" dirty="0" err="1" smtClean="0">
                <a:latin typeface="Arial" pitchFamily="34" charset="0"/>
                <a:cs typeface="Arial" pitchFamily="34" charset="0"/>
                <a:sym typeface="Wingdings" pitchFamily="2" charset="2"/>
              </a:rPr>
              <a:t>lusern</a:t>
            </a:r>
            <a:r>
              <a:rPr lang="en-US" sz="1600" dirty="0" smtClean="0">
                <a:latin typeface="Arial" pitchFamily="34" charset="0"/>
                <a:cs typeface="Arial" pitchFamily="34" charset="0"/>
                <a:sym typeface="Wingdings" pitchFamily="2" charset="2"/>
              </a:rPr>
              <a:t> </a:t>
            </a:r>
            <a:r>
              <a:rPr lang="en-US" sz="1600" dirty="0" err="1" smtClean="0">
                <a:latin typeface="Arial" pitchFamily="34" charset="0"/>
                <a:cs typeface="Arial" pitchFamily="34" charset="0"/>
                <a:sym typeface="Wingdings" pitchFamily="2" charset="2"/>
              </a:rPr>
              <a:t>respektive</a:t>
            </a:r>
            <a:r>
              <a:rPr lang="en-US" sz="1600" dirty="0" smtClean="0">
                <a:latin typeface="Arial" pitchFamily="34" charset="0"/>
                <a:cs typeface="Arial" pitchFamily="34" charset="0"/>
                <a:sym typeface="Wingdings" pitchFamily="2" charset="2"/>
              </a:rPr>
              <a:t> </a:t>
            </a:r>
            <a:r>
              <a:rPr lang="en-US" sz="1600" dirty="0" err="1" smtClean="0">
                <a:latin typeface="Arial" pitchFamily="34" charset="0"/>
                <a:cs typeface="Arial" pitchFamily="34" charset="0"/>
                <a:sym typeface="Wingdings" pitchFamily="2" charset="2"/>
              </a:rPr>
              <a:t>rörsvingel</a:t>
            </a:r>
            <a:r>
              <a:rPr lang="en-US" sz="1600" dirty="0" smtClean="0">
                <a:latin typeface="Arial" pitchFamily="34" charset="0"/>
                <a:cs typeface="Arial" pitchFamily="34" charset="0"/>
                <a:sym typeface="Wingdings" pitchFamily="2" charset="2"/>
              </a:rPr>
              <a:t>)</a:t>
            </a:r>
            <a:endParaRPr lang="en-US" sz="1600" dirty="0">
              <a:latin typeface="Arial" pitchFamily="34" charset="0"/>
              <a:cs typeface="Arial" pitchFamily="34" charset="0"/>
              <a:sym typeface="Wingdings" pitchFamily="2" charset="2"/>
            </a:endParaRPr>
          </a:p>
        </p:txBody>
      </p:sp>
      <p:grpSp>
        <p:nvGrpSpPr>
          <p:cNvPr id="3" name="Gruppieren 2"/>
          <p:cNvGrpSpPr/>
          <p:nvPr/>
        </p:nvGrpSpPr>
        <p:grpSpPr>
          <a:xfrm>
            <a:off x="632990" y="1632396"/>
            <a:ext cx="7581094" cy="4294573"/>
            <a:chOff x="611560" y="1196752"/>
            <a:chExt cx="8485994" cy="4973726"/>
          </a:xfrm>
        </p:grpSpPr>
        <p:grpSp>
          <p:nvGrpSpPr>
            <p:cNvPr id="5" name="Gruppieren 4"/>
            <p:cNvGrpSpPr/>
            <p:nvPr/>
          </p:nvGrpSpPr>
          <p:grpSpPr>
            <a:xfrm>
              <a:off x="611560" y="1196752"/>
              <a:ext cx="7456260" cy="4680520"/>
              <a:chOff x="611560" y="1196752"/>
              <a:chExt cx="7456260" cy="468052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1196752"/>
                <a:ext cx="7456260"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2843808" y="5489325"/>
                <a:ext cx="1008112" cy="338554"/>
              </a:xfrm>
              <a:prstGeom prst="rect">
                <a:avLst/>
              </a:prstGeom>
              <a:solidFill>
                <a:schemeClr val="bg1"/>
              </a:solidFill>
            </p:spPr>
            <p:txBody>
              <a:bodyPr wrap="square" rtlCol="0">
                <a:spAutoFit/>
              </a:bodyPr>
              <a:lstStyle/>
              <a:p>
                <a:r>
                  <a:rPr lang="en-US" sz="1600" b="1" smtClean="0">
                    <a:latin typeface="Arial" pitchFamily="34" charset="0"/>
                    <a:cs typeface="Arial" pitchFamily="34" charset="0"/>
                  </a:rPr>
                  <a:t>first</a:t>
                </a:r>
                <a:endParaRPr lang="en-US" sz="1600" b="1">
                  <a:latin typeface="Arial" pitchFamily="34" charset="0"/>
                  <a:cs typeface="Arial" pitchFamily="34" charset="0"/>
                </a:endParaRPr>
              </a:p>
            </p:txBody>
          </p:sp>
          <p:sp>
            <p:nvSpPr>
              <p:cNvPr id="8" name="Textfeld 7"/>
              <p:cNvSpPr txBox="1"/>
              <p:nvPr/>
            </p:nvSpPr>
            <p:spPr>
              <a:xfrm>
                <a:off x="4139952" y="5487270"/>
                <a:ext cx="1008112" cy="338554"/>
              </a:xfrm>
              <a:prstGeom prst="rect">
                <a:avLst/>
              </a:prstGeom>
              <a:solidFill>
                <a:schemeClr val="bg1"/>
              </a:solidFill>
            </p:spPr>
            <p:txBody>
              <a:bodyPr wrap="square" rtlCol="0">
                <a:spAutoFit/>
              </a:bodyPr>
              <a:lstStyle/>
              <a:p>
                <a:r>
                  <a:rPr lang="en-US" sz="1600" b="1" smtClean="0">
                    <a:latin typeface="Arial" pitchFamily="34" charset="0"/>
                    <a:cs typeface="Arial" pitchFamily="34" charset="0"/>
                  </a:rPr>
                  <a:t>second</a:t>
                </a:r>
                <a:endParaRPr lang="en-US" sz="1600" b="1">
                  <a:latin typeface="Arial" pitchFamily="34" charset="0"/>
                  <a:cs typeface="Arial" pitchFamily="34" charset="0"/>
                </a:endParaRPr>
              </a:p>
            </p:txBody>
          </p:sp>
          <p:sp>
            <p:nvSpPr>
              <p:cNvPr id="9" name="Textfeld 8"/>
              <p:cNvSpPr txBox="1"/>
              <p:nvPr/>
            </p:nvSpPr>
            <p:spPr>
              <a:xfrm>
                <a:off x="5508104" y="5489325"/>
                <a:ext cx="1008112" cy="338554"/>
              </a:xfrm>
              <a:prstGeom prst="rect">
                <a:avLst/>
              </a:prstGeom>
              <a:solidFill>
                <a:schemeClr val="bg1"/>
              </a:solidFill>
            </p:spPr>
            <p:txBody>
              <a:bodyPr wrap="square" rtlCol="0">
                <a:spAutoFit/>
              </a:bodyPr>
              <a:lstStyle/>
              <a:p>
                <a:r>
                  <a:rPr lang="en-US" sz="1600" b="1" smtClean="0">
                    <a:latin typeface="Arial" pitchFamily="34" charset="0"/>
                    <a:cs typeface="Arial" pitchFamily="34" charset="0"/>
                  </a:rPr>
                  <a:t>third cut</a:t>
                </a:r>
                <a:endParaRPr lang="en-US" sz="1600" b="1">
                  <a:latin typeface="Arial" pitchFamily="34" charset="0"/>
                  <a:cs typeface="Arial" pitchFamily="34" charset="0"/>
                </a:endParaRPr>
              </a:p>
            </p:txBody>
          </p:sp>
          <p:sp>
            <p:nvSpPr>
              <p:cNvPr id="10" name="Textfeld 9"/>
              <p:cNvSpPr txBox="1"/>
              <p:nvPr/>
            </p:nvSpPr>
            <p:spPr>
              <a:xfrm>
                <a:off x="5148064" y="5138404"/>
                <a:ext cx="2000969" cy="338554"/>
              </a:xfrm>
              <a:prstGeom prst="rect">
                <a:avLst/>
              </a:prstGeom>
              <a:solidFill>
                <a:schemeClr val="bg1"/>
              </a:solidFill>
            </p:spPr>
            <p:txBody>
              <a:bodyPr wrap="square" rtlCol="0">
                <a:spAutoFit/>
              </a:bodyPr>
              <a:lstStyle/>
              <a:p>
                <a:r>
                  <a:rPr lang="en-US" sz="1600" b="1" smtClean="0">
                    <a:latin typeface="Arial" pitchFamily="34" charset="0"/>
                    <a:cs typeface="Arial" pitchFamily="34" charset="0"/>
                  </a:rPr>
                  <a:t>alfalfa + *grass</a:t>
                </a:r>
                <a:endParaRPr lang="en-US" sz="1600" b="1">
                  <a:latin typeface="Arial" pitchFamily="34" charset="0"/>
                  <a:cs typeface="Arial" pitchFamily="34" charset="0"/>
                </a:endParaRPr>
              </a:p>
            </p:txBody>
          </p:sp>
          <p:sp>
            <p:nvSpPr>
              <p:cNvPr id="11" name="Textfeld 10"/>
              <p:cNvSpPr txBox="1"/>
              <p:nvPr/>
            </p:nvSpPr>
            <p:spPr>
              <a:xfrm>
                <a:off x="1850951" y="5150854"/>
                <a:ext cx="2000969" cy="338554"/>
              </a:xfrm>
              <a:prstGeom prst="rect">
                <a:avLst/>
              </a:prstGeom>
              <a:solidFill>
                <a:schemeClr val="bg1"/>
              </a:solidFill>
            </p:spPr>
            <p:txBody>
              <a:bodyPr wrap="square" rtlCol="0">
                <a:spAutoFit/>
              </a:bodyPr>
              <a:lstStyle/>
              <a:p>
                <a:pPr algn="ctr"/>
                <a:r>
                  <a:rPr lang="en-US" sz="1600" b="1" smtClean="0">
                    <a:latin typeface="Arial" pitchFamily="34" charset="0"/>
                    <a:cs typeface="Arial" pitchFamily="34" charset="0"/>
                  </a:rPr>
                  <a:t>alfalfa</a:t>
                </a:r>
                <a:endParaRPr lang="en-US" sz="1600" b="1">
                  <a:latin typeface="Arial" pitchFamily="34" charset="0"/>
                  <a:cs typeface="Arial" pitchFamily="34" charset="0"/>
                </a:endParaRPr>
              </a:p>
            </p:txBody>
          </p:sp>
          <p:sp>
            <p:nvSpPr>
              <p:cNvPr id="12" name="Textfeld 11"/>
              <p:cNvSpPr txBox="1"/>
              <p:nvPr/>
            </p:nvSpPr>
            <p:spPr>
              <a:xfrm>
                <a:off x="1475657" y="4843077"/>
                <a:ext cx="1368152" cy="307777"/>
              </a:xfrm>
              <a:prstGeom prst="rect">
                <a:avLst/>
              </a:prstGeom>
              <a:solidFill>
                <a:schemeClr val="bg1"/>
              </a:solidFill>
            </p:spPr>
            <p:txBody>
              <a:bodyPr wrap="square" rtlCol="0">
                <a:spAutoFit/>
              </a:bodyPr>
              <a:lstStyle/>
              <a:p>
                <a:pPr algn="ctr"/>
                <a:r>
                  <a:rPr lang="en-US" sz="1400" smtClean="0">
                    <a:latin typeface="Arial" pitchFamily="34" charset="0"/>
                    <a:cs typeface="Arial" pitchFamily="34" charset="0"/>
                  </a:rPr>
                  <a:t>no rhizobia</a:t>
                </a:r>
                <a:endParaRPr lang="en-US" sz="1400">
                  <a:latin typeface="Arial" pitchFamily="34" charset="0"/>
                  <a:cs typeface="Arial" pitchFamily="34" charset="0"/>
                </a:endParaRPr>
              </a:p>
            </p:txBody>
          </p:sp>
          <p:sp>
            <p:nvSpPr>
              <p:cNvPr id="13" name="Textfeld 12"/>
              <p:cNvSpPr txBox="1"/>
              <p:nvPr/>
            </p:nvSpPr>
            <p:spPr>
              <a:xfrm>
                <a:off x="3034886" y="4859204"/>
                <a:ext cx="1304803" cy="338554"/>
              </a:xfrm>
              <a:prstGeom prst="rect">
                <a:avLst/>
              </a:prstGeom>
              <a:solidFill>
                <a:schemeClr val="bg1"/>
              </a:solidFill>
            </p:spPr>
            <p:txBody>
              <a:bodyPr wrap="square" rtlCol="0">
                <a:spAutoFit/>
              </a:bodyPr>
              <a:lstStyle/>
              <a:p>
                <a:pPr algn="ctr"/>
                <a:r>
                  <a:rPr lang="en-US" sz="1600" dirty="0" smtClean="0">
                    <a:latin typeface="Arial" pitchFamily="34" charset="0"/>
                    <a:cs typeface="Arial" pitchFamily="34" charset="0"/>
                  </a:rPr>
                  <a:t>rhizobia</a:t>
                </a:r>
                <a:endParaRPr lang="en-US" sz="1600" dirty="0">
                  <a:latin typeface="Arial" pitchFamily="34" charset="0"/>
                  <a:cs typeface="Arial" pitchFamily="34" charset="0"/>
                </a:endParaRPr>
              </a:p>
            </p:txBody>
          </p:sp>
          <p:sp>
            <p:nvSpPr>
              <p:cNvPr id="14" name="Textfeld 13"/>
              <p:cNvSpPr txBox="1"/>
              <p:nvPr/>
            </p:nvSpPr>
            <p:spPr>
              <a:xfrm>
                <a:off x="4572000" y="4843077"/>
                <a:ext cx="1368152" cy="307777"/>
              </a:xfrm>
              <a:prstGeom prst="rect">
                <a:avLst/>
              </a:prstGeom>
              <a:solidFill>
                <a:schemeClr val="bg1"/>
              </a:solidFill>
            </p:spPr>
            <p:txBody>
              <a:bodyPr wrap="square" rtlCol="0">
                <a:spAutoFit/>
              </a:bodyPr>
              <a:lstStyle/>
              <a:p>
                <a:pPr algn="ctr"/>
                <a:r>
                  <a:rPr lang="en-US" sz="1400" smtClean="0">
                    <a:latin typeface="Arial" pitchFamily="34" charset="0"/>
                    <a:cs typeface="Arial" pitchFamily="34" charset="0"/>
                  </a:rPr>
                  <a:t>no rhizobia</a:t>
                </a:r>
                <a:endParaRPr lang="en-US" sz="1400">
                  <a:latin typeface="Arial" pitchFamily="34" charset="0"/>
                  <a:cs typeface="Arial" pitchFamily="34" charset="0"/>
                </a:endParaRPr>
              </a:p>
            </p:txBody>
          </p:sp>
          <p:sp>
            <p:nvSpPr>
              <p:cNvPr id="15" name="Textfeld 14"/>
              <p:cNvSpPr txBox="1"/>
              <p:nvPr/>
            </p:nvSpPr>
            <p:spPr>
              <a:xfrm>
                <a:off x="6186097" y="4843077"/>
                <a:ext cx="1304803" cy="338554"/>
              </a:xfrm>
              <a:prstGeom prst="rect">
                <a:avLst/>
              </a:prstGeom>
              <a:solidFill>
                <a:schemeClr val="bg1"/>
              </a:solidFill>
            </p:spPr>
            <p:txBody>
              <a:bodyPr wrap="square" rtlCol="0">
                <a:spAutoFit/>
              </a:bodyPr>
              <a:lstStyle/>
              <a:p>
                <a:pPr algn="ctr"/>
                <a:r>
                  <a:rPr lang="en-US" sz="1600" smtClean="0">
                    <a:latin typeface="Arial" pitchFamily="34" charset="0"/>
                    <a:cs typeface="Arial" pitchFamily="34" charset="0"/>
                  </a:rPr>
                  <a:t>rhizobia</a:t>
                </a:r>
                <a:endParaRPr lang="en-US" sz="1600">
                  <a:latin typeface="Arial" pitchFamily="34" charset="0"/>
                  <a:cs typeface="Arial" pitchFamily="34" charset="0"/>
                </a:endParaRPr>
              </a:p>
            </p:txBody>
          </p:sp>
        </p:grpSp>
        <p:sp>
          <p:nvSpPr>
            <p:cNvPr id="17" name="Textfeld 16"/>
            <p:cNvSpPr txBox="1"/>
            <p:nvPr/>
          </p:nvSpPr>
          <p:spPr>
            <a:xfrm rot="16200000">
              <a:off x="-355817" y="2367120"/>
              <a:ext cx="2290508" cy="344514"/>
            </a:xfrm>
            <a:prstGeom prst="rect">
              <a:avLst/>
            </a:prstGeom>
            <a:solidFill>
              <a:schemeClr val="bg1"/>
            </a:solidFill>
          </p:spPr>
          <p:txBody>
            <a:bodyPr wrap="square" rtlCol="0">
              <a:spAutoFit/>
            </a:bodyPr>
            <a:lstStyle/>
            <a:p>
              <a:pPr algn="ctr"/>
              <a:r>
                <a:rPr lang="en-US" sz="1400" b="1" dirty="0" smtClean="0">
                  <a:latin typeface="Arial" pitchFamily="34" charset="0"/>
                  <a:cs typeface="Arial" pitchFamily="34" charset="0"/>
                </a:rPr>
                <a:t>DM </a:t>
              </a:r>
              <a:r>
                <a:rPr lang="en-US" sz="1400" b="1" dirty="0" err="1" smtClean="0">
                  <a:latin typeface="Arial" pitchFamily="34" charset="0"/>
                  <a:cs typeface="Arial" pitchFamily="34" charset="0"/>
                </a:rPr>
                <a:t>ts-skörd</a:t>
              </a:r>
              <a:r>
                <a:rPr lang="en-US" sz="1400" b="1" dirty="0" smtClean="0">
                  <a:latin typeface="Arial" pitchFamily="34" charset="0"/>
                  <a:cs typeface="Arial" pitchFamily="34" charset="0"/>
                </a:rPr>
                <a:t> [</a:t>
              </a:r>
              <a:r>
                <a:rPr lang="en-US" sz="1400" b="1" dirty="0" err="1" smtClean="0">
                  <a:latin typeface="Arial" pitchFamily="34" charset="0"/>
                  <a:cs typeface="Arial" pitchFamily="34" charset="0"/>
                </a:rPr>
                <a:t>dt</a:t>
              </a:r>
              <a:r>
                <a:rPr lang="en-US" sz="1400" b="1" dirty="0" smtClean="0">
                  <a:latin typeface="Arial" pitchFamily="34" charset="0"/>
                  <a:cs typeface="Arial" pitchFamily="34" charset="0"/>
                </a:rPr>
                <a:t> ha</a:t>
              </a:r>
              <a:r>
                <a:rPr lang="en-US" sz="1400" b="1" baseline="30000" dirty="0" smtClean="0">
                  <a:latin typeface="Arial" pitchFamily="34" charset="0"/>
                  <a:cs typeface="Arial" pitchFamily="34" charset="0"/>
                </a:rPr>
                <a:t>-1</a:t>
              </a:r>
              <a:r>
                <a:rPr lang="en-US" sz="1400" b="1" dirty="0" smtClean="0">
                  <a:latin typeface="Arial" pitchFamily="34" charset="0"/>
                  <a:cs typeface="Arial" pitchFamily="34" charset="0"/>
                </a:rPr>
                <a:t>]</a:t>
              </a:r>
              <a:endParaRPr lang="en-US" sz="1400" b="1" dirty="0">
                <a:latin typeface="Arial" pitchFamily="34" charset="0"/>
                <a:cs typeface="Arial" pitchFamily="34" charset="0"/>
              </a:endParaRPr>
            </a:p>
          </p:txBody>
        </p:sp>
        <p:sp>
          <p:nvSpPr>
            <p:cNvPr id="18" name="Textfeld 17"/>
            <p:cNvSpPr txBox="1"/>
            <p:nvPr/>
          </p:nvSpPr>
          <p:spPr>
            <a:xfrm rot="16200000">
              <a:off x="1056296" y="3996282"/>
              <a:ext cx="1149950" cy="307777"/>
            </a:xfrm>
            <a:prstGeom prst="rect">
              <a:avLst/>
            </a:prstGeom>
            <a:solidFill>
              <a:schemeClr val="bg1"/>
            </a:solidFill>
          </p:spPr>
          <p:txBody>
            <a:bodyPr wrap="square" rtlCol="0">
              <a:spAutoFit/>
            </a:bodyPr>
            <a:lstStyle/>
            <a:p>
              <a:pPr algn="ctr"/>
              <a:r>
                <a:rPr lang="en-US" sz="1400" smtClean="0">
                  <a:latin typeface="Arial" pitchFamily="34" charset="0"/>
                  <a:cs typeface="Arial" pitchFamily="34" charset="0"/>
                </a:rPr>
                <a:t>no lime</a:t>
              </a:r>
              <a:endParaRPr lang="en-US" sz="1400">
                <a:latin typeface="Arial" pitchFamily="34" charset="0"/>
                <a:cs typeface="Arial" pitchFamily="34" charset="0"/>
              </a:endParaRPr>
            </a:p>
          </p:txBody>
        </p:sp>
        <p:sp>
          <p:nvSpPr>
            <p:cNvPr id="19" name="Textfeld 18"/>
            <p:cNvSpPr txBox="1"/>
            <p:nvPr/>
          </p:nvSpPr>
          <p:spPr>
            <a:xfrm rot="16200000">
              <a:off x="1620763" y="3960278"/>
              <a:ext cx="1077942" cy="307777"/>
            </a:xfrm>
            <a:prstGeom prst="rect">
              <a:avLst/>
            </a:prstGeom>
            <a:solidFill>
              <a:schemeClr val="bg1"/>
            </a:solidFill>
          </p:spPr>
          <p:txBody>
            <a:bodyPr wrap="square" rtlCol="0">
              <a:spAutoFit/>
            </a:bodyPr>
            <a:lstStyle/>
            <a:p>
              <a:pPr algn="ctr"/>
              <a:r>
                <a:rPr lang="en-US" sz="1400" smtClean="0">
                  <a:latin typeface="Arial" pitchFamily="34" charset="0"/>
                  <a:cs typeface="Arial" pitchFamily="34" charset="0"/>
                </a:rPr>
                <a:t>topdress</a:t>
              </a:r>
              <a:endParaRPr lang="en-US" sz="1400">
                <a:latin typeface="Arial" pitchFamily="34" charset="0"/>
                <a:cs typeface="Arial" pitchFamily="34" charset="0"/>
              </a:endParaRPr>
            </a:p>
          </p:txBody>
        </p:sp>
        <p:sp>
          <p:nvSpPr>
            <p:cNvPr id="20" name="Textfeld 19"/>
            <p:cNvSpPr txBox="1"/>
            <p:nvPr/>
          </p:nvSpPr>
          <p:spPr>
            <a:xfrm rot="16200000">
              <a:off x="2069161" y="3934876"/>
              <a:ext cx="1097500" cy="307777"/>
            </a:xfrm>
            <a:prstGeom prst="rect">
              <a:avLst/>
            </a:prstGeom>
            <a:solidFill>
              <a:schemeClr val="bg1"/>
            </a:solidFill>
          </p:spPr>
          <p:txBody>
            <a:bodyPr wrap="square" rtlCol="0">
              <a:spAutoFit/>
            </a:bodyPr>
            <a:lstStyle/>
            <a:p>
              <a:pPr algn="ctr"/>
              <a:r>
                <a:rPr lang="en-US" sz="1400" smtClean="0">
                  <a:latin typeface="Arial" pitchFamily="34" charset="0"/>
                  <a:cs typeface="Arial" pitchFamily="34" charset="0"/>
                </a:rPr>
                <a:t>incorp.</a:t>
              </a:r>
              <a:endParaRPr lang="en-US" sz="1400">
                <a:latin typeface="Arial" pitchFamily="34" charset="0"/>
                <a:cs typeface="Arial" pitchFamily="34" charset="0"/>
              </a:endParaRPr>
            </a:p>
          </p:txBody>
        </p:sp>
        <p:sp>
          <p:nvSpPr>
            <p:cNvPr id="21" name="Textfeld 20"/>
            <p:cNvSpPr txBox="1"/>
            <p:nvPr/>
          </p:nvSpPr>
          <p:spPr>
            <a:xfrm rot="16200000">
              <a:off x="2578337" y="4031463"/>
              <a:ext cx="1149950" cy="307777"/>
            </a:xfrm>
            <a:prstGeom prst="rect">
              <a:avLst/>
            </a:prstGeom>
            <a:solidFill>
              <a:schemeClr val="bg1"/>
            </a:solidFill>
          </p:spPr>
          <p:txBody>
            <a:bodyPr wrap="square" rtlCol="0">
              <a:spAutoFit/>
            </a:bodyPr>
            <a:lstStyle/>
            <a:p>
              <a:pPr algn="ctr"/>
              <a:r>
                <a:rPr lang="en-US" sz="1400" smtClean="0">
                  <a:latin typeface="Arial" pitchFamily="34" charset="0"/>
                  <a:cs typeface="Arial" pitchFamily="34" charset="0"/>
                </a:rPr>
                <a:t>no lime</a:t>
              </a:r>
              <a:endParaRPr lang="en-US" sz="1400">
                <a:latin typeface="Arial" pitchFamily="34" charset="0"/>
                <a:cs typeface="Arial" pitchFamily="34" charset="0"/>
              </a:endParaRPr>
            </a:p>
          </p:txBody>
        </p:sp>
        <p:sp>
          <p:nvSpPr>
            <p:cNvPr id="22" name="Textfeld 21"/>
            <p:cNvSpPr txBox="1"/>
            <p:nvPr/>
          </p:nvSpPr>
          <p:spPr>
            <a:xfrm rot="16200000">
              <a:off x="3142804" y="3995459"/>
              <a:ext cx="1077942" cy="307777"/>
            </a:xfrm>
            <a:prstGeom prst="rect">
              <a:avLst/>
            </a:prstGeom>
            <a:solidFill>
              <a:schemeClr val="bg1"/>
            </a:solidFill>
          </p:spPr>
          <p:txBody>
            <a:bodyPr wrap="square" rtlCol="0">
              <a:spAutoFit/>
            </a:bodyPr>
            <a:lstStyle/>
            <a:p>
              <a:pPr algn="ctr"/>
              <a:r>
                <a:rPr lang="en-US" sz="1400" smtClean="0">
                  <a:latin typeface="Arial" pitchFamily="34" charset="0"/>
                  <a:cs typeface="Arial" pitchFamily="34" charset="0"/>
                </a:rPr>
                <a:t>topdress</a:t>
              </a:r>
              <a:endParaRPr lang="en-US" sz="1400">
                <a:latin typeface="Arial" pitchFamily="34" charset="0"/>
                <a:cs typeface="Arial" pitchFamily="34" charset="0"/>
              </a:endParaRPr>
            </a:p>
          </p:txBody>
        </p:sp>
        <p:sp>
          <p:nvSpPr>
            <p:cNvPr id="23" name="Textfeld 22"/>
            <p:cNvSpPr txBox="1"/>
            <p:nvPr/>
          </p:nvSpPr>
          <p:spPr>
            <a:xfrm rot="16200000">
              <a:off x="3591202" y="3970057"/>
              <a:ext cx="1097500" cy="307777"/>
            </a:xfrm>
            <a:prstGeom prst="rect">
              <a:avLst/>
            </a:prstGeom>
            <a:solidFill>
              <a:schemeClr val="bg1"/>
            </a:solidFill>
          </p:spPr>
          <p:txBody>
            <a:bodyPr wrap="square" rtlCol="0">
              <a:spAutoFit/>
            </a:bodyPr>
            <a:lstStyle/>
            <a:p>
              <a:pPr algn="ctr"/>
              <a:r>
                <a:rPr lang="en-US" sz="1400" smtClean="0">
                  <a:latin typeface="Arial" pitchFamily="34" charset="0"/>
                  <a:cs typeface="Arial" pitchFamily="34" charset="0"/>
                </a:rPr>
                <a:t>incorp.</a:t>
              </a:r>
              <a:endParaRPr lang="en-US" sz="1400">
                <a:latin typeface="Arial" pitchFamily="34" charset="0"/>
                <a:cs typeface="Arial" pitchFamily="34" charset="0"/>
              </a:endParaRPr>
            </a:p>
          </p:txBody>
        </p:sp>
        <p:sp>
          <p:nvSpPr>
            <p:cNvPr id="24" name="Textfeld 23"/>
            <p:cNvSpPr txBox="1"/>
            <p:nvPr/>
          </p:nvSpPr>
          <p:spPr>
            <a:xfrm rot="16200000">
              <a:off x="4100378" y="4029284"/>
              <a:ext cx="1149950" cy="307777"/>
            </a:xfrm>
            <a:prstGeom prst="rect">
              <a:avLst/>
            </a:prstGeom>
            <a:solidFill>
              <a:schemeClr val="bg1"/>
            </a:solidFill>
          </p:spPr>
          <p:txBody>
            <a:bodyPr wrap="square" rtlCol="0">
              <a:spAutoFit/>
            </a:bodyPr>
            <a:lstStyle/>
            <a:p>
              <a:pPr algn="ctr"/>
              <a:r>
                <a:rPr lang="en-US" sz="1400" smtClean="0">
                  <a:latin typeface="Arial" pitchFamily="34" charset="0"/>
                  <a:cs typeface="Arial" pitchFamily="34" charset="0"/>
                </a:rPr>
                <a:t>no lime</a:t>
              </a:r>
              <a:endParaRPr lang="en-US" sz="1400">
                <a:latin typeface="Arial" pitchFamily="34" charset="0"/>
                <a:cs typeface="Arial" pitchFamily="34" charset="0"/>
              </a:endParaRPr>
            </a:p>
          </p:txBody>
        </p:sp>
        <p:sp>
          <p:nvSpPr>
            <p:cNvPr id="25" name="Textfeld 24"/>
            <p:cNvSpPr txBox="1"/>
            <p:nvPr/>
          </p:nvSpPr>
          <p:spPr>
            <a:xfrm rot="16200000">
              <a:off x="4664845" y="3993280"/>
              <a:ext cx="1077942" cy="307777"/>
            </a:xfrm>
            <a:prstGeom prst="rect">
              <a:avLst/>
            </a:prstGeom>
            <a:solidFill>
              <a:schemeClr val="bg1"/>
            </a:solidFill>
          </p:spPr>
          <p:txBody>
            <a:bodyPr wrap="square" rtlCol="0">
              <a:spAutoFit/>
            </a:bodyPr>
            <a:lstStyle/>
            <a:p>
              <a:pPr algn="ctr"/>
              <a:r>
                <a:rPr lang="en-US" sz="1400" smtClean="0">
                  <a:latin typeface="Arial" pitchFamily="34" charset="0"/>
                  <a:cs typeface="Arial" pitchFamily="34" charset="0"/>
                </a:rPr>
                <a:t>topdress</a:t>
              </a:r>
              <a:endParaRPr lang="en-US" sz="1400">
                <a:latin typeface="Arial" pitchFamily="34" charset="0"/>
                <a:cs typeface="Arial" pitchFamily="34" charset="0"/>
              </a:endParaRPr>
            </a:p>
          </p:txBody>
        </p:sp>
        <p:sp>
          <p:nvSpPr>
            <p:cNvPr id="26" name="Textfeld 25"/>
            <p:cNvSpPr txBox="1"/>
            <p:nvPr/>
          </p:nvSpPr>
          <p:spPr>
            <a:xfrm rot="16200000">
              <a:off x="5113243" y="3967878"/>
              <a:ext cx="1097500" cy="307777"/>
            </a:xfrm>
            <a:prstGeom prst="rect">
              <a:avLst/>
            </a:prstGeom>
            <a:solidFill>
              <a:schemeClr val="bg1"/>
            </a:solidFill>
          </p:spPr>
          <p:txBody>
            <a:bodyPr wrap="square" rtlCol="0">
              <a:spAutoFit/>
            </a:bodyPr>
            <a:lstStyle/>
            <a:p>
              <a:pPr algn="ctr"/>
              <a:r>
                <a:rPr lang="en-US" sz="1400" smtClean="0">
                  <a:latin typeface="Arial" pitchFamily="34" charset="0"/>
                  <a:cs typeface="Arial" pitchFamily="34" charset="0"/>
                </a:rPr>
                <a:t>incorp.</a:t>
              </a:r>
              <a:endParaRPr lang="en-US" sz="1400">
                <a:latin typeface="Arial" pitchFamily="34" charset="0"/>
                <a:cs typeface="Arial" pitchFamily="34" charset="0"/>
              </a:endParaRPr>
            </a:p>
          </p:txBody>
        </p:sp>
        <p:sp>
          <p:nvSpPr>
            <p:cNvPr id="27" name="Textfeld 26"/>
            <p:cNvSpPr txBox="1"/>
            <p:nvPr/>
          </p:nvSpPr>
          <p:spPr>
            <a:xfrm rot="16200000">
              <a:off x="5587418" y="3989296"/>
              <a:ext cx="1149950" cy="307777"/>
            </a:xfrm>
            <a:prstGeom prst="rect">
              <a:avLst/>
            </a:prstGeom>
            <a:solidFill>
              <a:schemeClr val="bg1"/>
            </a:solidFill>
          </p:spPr>
          <p:txBody>
            <a:bodyPr wrap="square" rtlCol="0">
              <a:spAutoFit/>
            </a:bodyPr>
            <a:lstStyle/>
            <a:p>
              <a:pPr algn="ctr"/>
              <a:r>
                <a:rPr lang="en-US" sz="1400" smtClean="0">
                  <a:latin typeface="Arial" pitchFamily="34" charset="0"/>
                  <a:cs typeface="Arial" pitchFamily="34" charset="0"/>
                </a:rPr>
                <a:t>no lime</a:t>
              </a:r>
              <a:endParaRPr lang="en-US" sz="1400">
                <a:latin typeface="Arial" pitchFamily="34" charset="0"/>
                <a:cs typeface="Arial" pitchFamily="34" charset="0"/>
              </a:endParaRPr>
            </a:p>
          </p:txBody>
        </p:sp>
        <p:sp>
          <p:nvSpPr>
            <p:cNvPr id="28" name="Textfeld 27"/>
            <p:cNvSpPr txBox="1"/>
            <p:nvPr/>
          </p:nvSpPr>
          <p:spPr>
            <a:xfrm rot="16200000">
              <a:off x="6151885" y="3953292"/>
              <a:ext cx="1077942" cy="307777"/>
            </a:xfrm>
            <a:prstGeom prst="rect">
              <a:avLst/>
            </a:prstGeom>
            <a:solidFill>
              <a:schemeClr val="bg1"/>
            </a:solidFill>
          </p:spPr>
          <p:txBody>
            <a:bodyPr wrap="square" rtlCol="0">
              <a:spAutoFit/>
            </a:bodyPr>
            <a:lstStyle/>
            <a:p>
              <a:pPr algn="ctr"/>
              <a:r>
                <a:rPr lang="en-US" sz="1400" smtClean="0">
                  <a:latin typeface="Arial" pitchFamily="34" charset="0"/>
                  <a:cs typeface="Arial" pitchFamily="34" charset="0"/>
                </a:rPr>
                <a:t>topdress</a:t>
              </a:r>
              <a:endParaRPr lang="en-US" sz="1400">
                <a:latin typeface="Arial" pitchFamily="34" charset="0"/>
                <a:cs typeface="Arial" pitchFamily="34" charset="0"/>
              </a:endParaRPr>
            </a:p>
          </p:txBody>
        </p:sp>
        <p:sp>
          <p:nvSpPr>
            <p:cNvPr id="29" name="Textfeld 28"/>
            <p:cNvSpPr txBox="1"/>
            <p:nvPr/>
          </p:nvSpPr>
          <p:spPr>
            <a:xfrm rot="16200000">
              <a:off x="6600283" y="3927890"/>
              <a:ext cx="1097500" cy="307777"/>
            </a:xfrm>
            <a:prstGeom prst="rect">
              <a:avLst/>
            </a:prstGeom>
            <a:solidFill>
              <a:schemeClr val="bg1"/>
            </a:solidFill>
          </p:spPr>
          <p:txBody>
            <a:bodyPr wrap="square" rtlCol="0">
              <a:spAutoFit/>
            </a:bodyPr>
            <a:lstStyle/>
            <a:p>
              <a:pPr algn="ctr"/>
              <a:r>
                <a:rPr lang="en-US" sz="1400" smtClean="0">
                  <a:latin typeface="Arial" pitchFamily="34" charset="0"/>
                  <a:cs typeface="Arial" pitchFamily="34" charset="0"/>
                </a:rPr>
                <a:t>incorp.</a:t>
              </a:r>
              <a:endParaRPr lang="en-US" sz="1400">
                <a:latin typeface="Arial" pitchFamily="34" charset="0"/>
                <a:cs typeface="Arial" pitchFamily="34" charset="0"/>
              </a:endParaRPr>
            </a:p>
          </p:txBody>
        </p:sp>
        <p:sp>
          <p:nvSpPr>
            <p:cNvPr id="30" name="Textfeld 29"/>
            <p:cNvSpPr txBox="1"/>
            <p:nvPr/>
          </p:nvSpPr>
          <p:spPr>
            <a:xfrm rot="16200000">
              <a:off x="6972887" y="4144892"/>
              <a:ext cx="1396368" cy="307777"/>
            </a:xfrm>
            <a:prstGeom prst="rect">
              <a:avLst/>
            </a:prstGeom>
            <a:solidFill>
              <a:schemeClr val="bg1"/>
            </a:solidFill>
          </p:spPr>
          <p:txBody>
            <a:bodyPr wrap="square" rtlCol="0">
              <a:spAutoFit/>
            </a:bodyPr>
            <a:lstStyle/>
            <a:p>
              <a:pPr algn="ctr"/>
              <a:r>
                <a:rPr lang="en-US" sz="1400" smtClean="0">
                  <a:latin typeface="Arial" pitchFamily="34" charset="0"/>
                  <a:cs typeface="Arial" pitchFamily="34" charset="0"/>
                </a:rPr>
                <a:t>L. </a:t>
              </a:r>
              <a:r>
                <a:rPr lang="en-US" sz="1400" i="1" smtClean="0">
                  <a:latin typeface="Arial" pitchFamily="34" charset="0"/>
                  <a:cs typeface="Arial" pitchFamily="34" charset="0"/>
                </a:rPr>
                <a:t>perenne</a:t>
              </a:r>
              <a:endParaRPr lang="en-US" sz="1400">
                <a:latin typeface="Arial" pitchFamily="34" charset="0"/>
                <a:cs typeface="Arial" pitchFamily="34" charset="0"/>
              </a:endParaRPr>
            </a:p>
          </p:txBody>
        </p:sp>
        <p:sp>
          <p:nvSpPr>
            <p:cNvPr id="32" name="Textfeld 31"/>
            <p:cNvSpPr txBox="1"/>
            <p:nvPr/>
          </p:nvSpPr>
          <p:spPr>
            <a:xfrm>
              <a:off x="7471994" y="5421935"/>
              <a:ext cx="1625560" cy="748543"/>
            </a:xfrm>
            <a:prstGeom prst="rect">
              <a:avLst/>
            </a:prstGeom>
            <a:noFill/>
          </p:spPr>
          <p:txBody>
            <a:bodyPr wrap="square" rtlCol="0">
              <a:spAutoFit/>
            </a:bodyPr>
            <a:lstStyle/>
            <a:p>
              <a:r>
                <a:rPr lang="de-DE" dirty="0" smtClean="0">
                  <a:latin typeface="Arial" panose="020B0604020202020204" pitchFamily="34" charset="0"/>
                  <a:cs typeface="Arial" panose="020B0604020202020204" pitchFamily="34" charset="0"/>
                </a:rPr>
                <a:t>(Herrmann </a:t>
              </a:r>
              <a:r>
                <a:rPr lang="de-DE" i="1" dirty="0" smtClean="0">
                  <a:latin typeface="Arial" panose="020B0604020202020204" pitchFamily="34" charset="0"/>
                  <a:cs typeface="Arial" panose="020B0604020202020204" pitchFamily="34" charset="0"/>
                </a:rPr>
                <a:t>et al</a:t>
              </a:r>
              <a:r>
                <a:rPr lang="de-DE" dirty="0" smtClean="0">
                  <a:latin typeface="Arial" panose="020B0604020202020204" pitchFamily="34" charset="0"/>
                  <a:cs typeface="Arial" panose="020B0604020202020204" pitchFamily="34" charset="0"/>
                </a:rPr>
                <a:t>., 2015)</a:t>
              </a:r>
              <a:endParaRPr lang="de-DE"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5230062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524" y="883146"/>
            <a:ext cx="9081476" cy="528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3"/>
          <p:cNvSpPr>
            <a:spLocks noGrp="1"/>
          </p:cNvSpPr>
          <p:nvPr>
            <p:ph type="title"/>
          </p:nvPr>
        </p:nvSpPr>
        <p:spPr>
          <a:xfrm>
            <a:off x="95884" y="356320"/>
            <a:ext cx="9170392" cy="667696"/>
          </a:xfrm>
        </p:spPr>
        <p:txBody>
          <a:bodyPr>
            <a:noAutofit/>
          </a:bodyPr>
          <a:lstStyle/>
          <a:p>
            <a:pPr algn="l">
              <a:spcBef>
                <a:spcPts val="1200"/>
              </a:spcBef>
            </a:pPr>
            <a:r>
              <a:rPr lang="sv-SE" sz="2400" b="1" dirty="0" smtClean="0">
                <a:solidFill>
                  <a:schemeClr val="tx1"/>
                </a:solidFill>
                <a:latin typeface="Arial" pitchFamily="34" charset="0"/>
                <a:cs typeface="Arial" pitchFamily="34" charset="0"/>
                <a:sym typeface="Wingdings" pitchFamily="2" charset="2"/>
              </a:rPr>
              <a:t>Energivärde i lusern och lusern/gräs (Bayern)</a:t>
            </a:r>
            <a:endParaRPr lang="sv-SE" sz="2400" b="1" dirty="0">
              <a:solidFill>
                <a:schemeClr val="tx1"/>
              </a:solidFill>
              <a:latin typeface="Arial" pitchFamily="34" charset="0"/>
              <a:cs typeface="Arial" pitchFamily="34" charset="0"/>
              <a:sym typeface="Wingdings" pitchFamily="2" charset="2"/>
            </a:endParaRPr>
          </a:p>
        </p:txBody>
      </p:sp>
      <p:sp>
        <p:nvSpPr>
          <p:cNvPr id="6" name="Textfeld 5"/>
          <p:cNvSpPr txBox="1"/>
          <p:nvPr/>
        </p:nvSpPr>
        <p:spPr>
          <a:xfrm>
            <a:off x="7164287" y="6165304"/>
            <a:ext cx="1493937" cy="338554"/>
          </a:xfrm>
          <a:prstGeom prst="rect">
            <a:avLst/>
          </a:prstGeom>
          <a:solidFill>
            <a:schemeClr val="bg1"/>
          </a:solidFill>
        </p:spPr>
        <p:txBody>
          <a:bodyPr wrap="square" rtlCol="0">
            <a:spAutoFit/>
          </a:bodyPr>
          <a:lstStyle/>
          <a:p>
            <a:r>
              <a:rPr lang="de-DE" sz="1600" dirty="0" smtClean="0">
                <a:latin typeface="Arial" pitchFamily="34" charset="0"/>
                <a:cs typeface="Arial" pitchFamily="34" charset="0"/>
              </a:rPr>
              <a:t>(</a:t>
            </a:r>
            <a:r>
              <a:rPr lang="de-DE" sz="1600" dirty="0" err="1" smtClean="0">
                <a:latin typeface="Arial" pitchFamily="34" charset="0"/>
                <a:cs typeface="Arial" pitchFamily="34" charset="0"/>
              </a:rPr>
              <a:t>LfL</a:t>
            </a:r>
            <a:r>
              <a:rPr lang="de-DE" sz="1600" dirty="0" smtClean="0">
                <a:latin typeface="Arial" pitchFamily="34" charset="0"/>
                <a:cs typeface="Arial" pitchFamily="34" charset="0"/>
              </a:rPr>
              <a:t>, 2014)</a:t>
            </a:r>
            <a:endParaRPr lang="en-US" sz="1600" dirty="0">
              <a:latin typeface="Arial" pitchFamily="34" charset="0"/>
              <a:cs typeface="Arial" pitchFamily="34" charset="0"/>
            </a:endParaRPr>
          </a:p>
        </p:txBody>
      </p:sp>
      <p:sp>
        <p:nvSpPr>
          <p:cNvPr id="7" name="Textfeld 6"/>
          <p:cNvSpPr txBox="1"/>
          <p:nvPr/>
        </p:nvSpPr>
        <p:spPr>
          <a:xfrm>
            <a:off x="467544" y="5746932"/>
            <a:ext cx="4073542" cy="338554"/>
          </a:xfrm>
          <a:prstGeom prst="rect">
            <a:avLst/>
          </a:prstGeom>
          <a:solidFill>
            <a:schemeClr val="bg1"/>
          </a:solidFill>
        </p:spPr>
        <p:txBody>
          <a:bodyPr wrap="square" rtlCol="0">
            <a:spAutoFit/>
          </a:bodyPr>
          <a:lstStyle/>
          <a:p>
            <a:r>
              <a:rPr lang="de-DE" sz="1600" dirty="0" err="1" smtClean="0">
                <a:latin typeface="Arial" pitchFamily="34" charset="0"/>
                <a:cs typeface="Arial" pitchFamily="34" charset="0"/>
              </a:rPr>
              <a:t>average</a:t>
            </a:r>
            <a:r>
              <a:rPr lang="de-DE" sz="1600" dirty="0" smtClean="0">
                <a:latin typeface="Arial" pitchFamily="34" charset="0"/>
                <a:cs typeface="Arial" pitchFamily="34" charset="0"/>
              </a:rPr>
              <a:t> </a:t>
            </a:r>
            <a:r>
              <a:rPr lang="de-DE" sz="1600" dirty="0" err="1" smtClean="0">
                <a:latin typeface="Arial" pitchFamily="34" charset="0"/>
                <a:cs typeface="Arial" pitchFamily="34" charset="0"/>
              </a:rPr>
              <a:t>energy</a:t>
            </a:r>
            <a:r>
              <a:rPr lang="de-DE" sz="1600" dirty="0" smtClean="0">
                <a:latin typeface="Arial" pitchFamily="34" charset="0"/>
                <a:cs typeface="Arial" pitchFamily="34" charset="0"/>
              </a:rPr>
              <a:t> </a:t>
            </a:r>
            <a:r>
              <a:rPr lang="de-DE" sz="1600" dirty="0" err="1" smtClean="0">
                <a:latin typeface="Arial" pitchFamily="34" charset="0"/>
                <a:cs typeface="Arial" pitchFamily="34" charset="0"/>
              </a:rPr>
              <a:t>concentration</a:t>
            </a:r>
            <a:r>
              <a:rPr lang="de-DE" sz="1600" dirty="0" smtClean="0">
                <a:latin typeface="Arial" pitchFamily="34" charset="0"/>
                <a:cs typeface="Arial" pitchFamily="34" charset="0"/>
              </a:rPr>
              <a:t> </a:t>
            </a:r>
            <a:r>
              <a:rPr lang="de-DE" sz="1600" b="1" dirty="0" smtClean="0">
                <a:latin typeface="Arial" pitchFamily="34" charset="0"/>
                <a:cs typeface="Arial" pitchFamily="34" charset="0"/>
              </a:rPr>
              <a:t>marginal</a:t>
            </a:r>
            <a:endParaRPr lang="en-US" sz="1600" b="1" dirty="0">
              <a:latin typeface="Arial" pitchFamily="34" charset="0"/>
              <a:cs typeface="Arial" pitchFamily="34" charset="0"/>
            </a:endParaRPr>
          </a:p>
        </p:txBody>
      </p:sp>
    </p:spTree>
    <p:extLst>
      <p:ext uri="{BB962C8B-B14F-4D97-AF65-F5344CB8AC3E}">
        <p14:creationId xmlns:p14="http://schemas.microsoft.com/office/powerpoint/2010/main" val="2298229032"/>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1340768"/>
            <a:ext cx="8485744" cy="4516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156177" y="6289129"/>
            <a:ext cx="2502048" cy="338554"/>
          </a:xfrm>
          <a:prstGeom prst="rect">
            <a:avLst/>
          </a:prstGeom>
          <a:solidFill>
            <a:schemeClr val="bg1"/>
          </a:solidFill>
        </p:spPr>
        <p:txBody>
          <a:bodyPr wrap="square" rtlCol="0">
            <a:spAutoFit/>
          </a:bodyPr>
          <a:lstStyle/>
          <a:p>
            <a:r>
              <a:rPr lang="de-DE" sz="1600" dirty="0" smtClean="0">
                <a:latin typeface="Arial" pitchFamily="34" charset="0"/>
                <a:cs typeface="Arial" pitchFamily="34" charset="0"/>
              </a:rPr>
              <a:t>(</a:t>
            </a:r>
            <a:r>
              <a:rPr lang="de-DE" sz="1600" dirty="0" err="1" smtClean="0">
                <a:latin typeface="Arial" pitchFamily="34" charset="0"/>
                <a:cs typeface="Arial" pitchFamily="34" charset="0"/>
              </a:rPr>
              <a:t>Dewhurst</a:t>
            </a:r>
            <a:r>
              <a:rPr lang="de-DE" sz="1600" dirty="0" smtClean="0">
                <a:latin typeface="Arial" pitchFamily="34" charset="0"/>
                <a:cs typeface="Arial" pitchFamily="34" charset="0"/>
              </a:rPr>
              <a:t> </a:t>
            </a:r>
            <a:r>
              <a:rPr lang="de-DE" sz="1600" i="1" dirty="0" smtClean="0">
                <a:latin typeface="Arial" pitchFamily="34" charset="0"/>
                <a:cs typeface="Arial" pitchFamily="34" charset="0"/>
              </a:rPr>
              <a:t>et a</a:t>
            </a:r>
            <a:r>
              <a:rPr lang="de-DE" sz="1600" dirty="0" smtClean="0">
                <a:latin typeface="Arial" pitchFamily="34" charset="0"/>
                <a:cs typeface="Arial" pitchFamily="34" charset="0"/>
              </a:rPr>
              <a:t>l., 2003)</a:t>
            </a:r>
            <a:endParaRPr lang="en-US" sz="1600" dirty="0">
              <a:latin typeface="Arial" pitchFamily="34" charset="0"/>
              <a:cs typeface="Arial" pitchFamily="34" charset="0"/>
            </a:endParaRPr>
          </a:p>
        </p:txBody>
      </p:sp>
      <p:sp>
        <p:nvSpPr>
          <p:cNvPr id="6" name="Textfeld 5"/>
          <p:cNvSpPr txBox="1"/>
          <p:nvPr/>
        </p:nvSpPr>
        <p:spPr>
          <a:xfrm>
            <a:off x="3784403" y="5445224"/>
            <a:ext cx="2502048" cy="338554"/>
          </a:xfrm>
          <a:prstGeom prst="rect">
            <a:avLst/>
          </a:prstGeom>
          <a:solidFill>
            <a:schemeClr val="bg1"/>
          </a:solidFill>
        </p:spPr>
        <p:txBody>
          <a:bodyPr wrap="square" rtlCol="0">
            <a:spAutoFit/>
          </a:bodyPr>
          <a:lstStyle/>
          <a:p>
            <a:r>
              <a:rPr lang="de-DE" sz="1600" b="1" dirty="0" err="1" smtClean="0">
                <a:latin typeface="Arial" pitchFamily="34" charset="0"/>
                <a:cs typeface="Arial" pitchFamily="34" charset="0"/>
              </a:rPr>
              <a:t>Digestibility</a:t>
            </a:r>
            <a:r>
              <a:rPr lang="de-DE" sz="1600" b="1" dirty="0" smtClean="0">
                <a:latin typeface="Arial" pitchFamily="34" charset="0"/>
                <a:cs typeface="Arial" pitchFamily="34" charset="0"/>
              </a:rPr>
              <a:t> (%)</a:t>
            </a:r>
            <a:endParaRPr lang="en-US" sz="1600" b="1" dirty="0">
              <a:latin typeface="Arial" pitchFamily="34" charset="0"/>
              <a:cs typeface="Arial" pitchFamily="34" charset="0"/>
            </a:endParaRPr>
          </a:p>
        </p:txBody>
      </p:sp>
      <p:sp>
        <p:nvSpPr>
          <p:cNvPr id="7" name="Textfeld 6"/>
          <p:cNvSpPr txBox="1"/>
          <p:nvPr/>
        </p:nvSpPr>
        <p:spPr>
          <a:xfrm>
            <a:off x="1835696" y="1916832"/>
            <a:ext cx="2502048" cy="338554"/>
          </a:xfrm>
          <a:prstGeom prst="rect">
            <a:avLst/>
          </a:prstGeom>
          <a:solidFill>
            <a:schemeClr val="bg1"/>
          </a:solidFill>
        </p:spPr>
        <p:txBody>
          <a:bodyPr wrap="square" rtlCol="0">
            <a:spAutoFit/>
          </a:bodyPr>
          <a:lstStyle/>
          <a:p>
            <a:r>
              <a:rPr lang="de-DE" sz="1600" b="1" dirty="0" smtClean="0">
                <a:solidFill>
                  <a:srgbClr val="FF0000"/>
                </a:solidFill>
                <a:latin typeface="Arial" pitchFamily="34" charset="0"/>
                <a:cs typeface="Arial" pitchFamily="34" charset="0"/>
              </a:rPr>
              <a:t>+0,6 kg </a:t>
            </a:r>
            <a:r>
              <a:rPr lang="de-DE" sz="1600" b="1" dirty="0" err="1" smtClean="0">
                <a:solidFill>
                  <a:srgbClr val="FF0000"/>
                </a:solidFill>
                <a:latin typeface="Arial" pitchFamily="34" charset="0"/>
                <a:cs typeface="Arial" pitchFamily="34" charset="0"/>
              </a:rPr>
              <a:t>ts</a:t>
            </a:r>
            <a:r>
              <a:rPr lang="de-DE" sz="1600" b="1" dirty="0" smtClean="0">
                <a:solidFill>
                  <a:srgbClr val="FF0000"/>
                </a:solidFill>
                <a:latin typeface="Arial" pitchFamily="34" charset="0"/>
                <a:cs typeface="Arial" pitchFamily="34" charset="0"/>
              </a:rPr>
              <a:t>/</a:t>
            </a:r>
            <a:r>
              <a:rPr lang="de-DE" sz="1600" b="1" dirty="0" err="1" smtClean="0">
                <a:solidFill>
                  <a:srgbClr val="FF0000"/>
                </a:solidFill>
                <a:latin typeface="Arial" pitchFamily="34" charset="0"/>
                <a:cs typeface="Arial" pitchFamily="34" charset="0"/>
              </a:rPr>
              <a:t>djur</a:t>
            </a:r>
            <a:r>
              <a:rPr lang="de-DE" sz="1600" b="1" dirty="0" smtClean="0">
                <a:solidFill>
                  <a:srgbClr val="FF0000"/>
                </a:solidFill>
                <a:latin typeface="Arial" pitchFamily="34" charset="0"/>
                <a:cs typeface="Arial" pitchFamily="34" charset="0"/>
              </a:rPr>
              <a:t>/</a:t>
            </a:r>
            <a:r>
              <a:rPr lang="de-DE" sz="1600" b="1" dirty="0" err="1" smtClean="0">
                <a:solidFill>
                  <a:srgbClr val="FF0000"/>
                </a:solidFill>
                <a:latin typeface="Arial" pitchFamily="34" charset="0"/>
                <a:cs typeface="Arial" pitchFamily="34" charset="0"/>
              </a:rPr>
              <a:t>dag</a:t>
            </a:r>
            <a:endParaRPr lang="en-US" sz="1600" b="1" dirty="0">
              <a:solidFill>
                <a:srgbClr val="FF0000"/>
              </a:solidFill>
              <a:latin typeface="Arial" pitchFamily="34" charset="0"/>
              <a:cs typeface="Arial" pitchFamily="34" charset="0"/>
            </a:endParaRPr>
          </a:p>
        </p:txBody>
      </p:sp>
      <p:sp>
        <p:nvSpPr>
          <p:cNvPr id="4" name="Textfeld 3"/>
          <p:cNvSpPr txBox="1"/>
          <p:nvPr/>
        </p:nvSpPr>
        <p:spPr>
          <a:xfrm>
            <a:off x="341299" y="5806014"/>
            <a:ext cx="8625279" cy="369332"/>
          </a:xfrm>
          <a:prstGeom prst="rect">
            <a:avLst/>
          </a:prstGeom>
          <a:noFill/>
        </p:spPr>
        <p:txBody>
          <a:bodyPr wrap="square" rtlCol="0">
            <a:spAutoFit/>
          </a:bodyPr>
          <a:lstStyle/>
          <a:p>
            <a:r>
              <a:rPr lang="de-DE" dirty="0" smtClean="0">
                <a:latin typeface="Arial" pitchFamily="34" charset="0"/>
                <a:cs typeface="Arial" pitchFamily="34" charset="0"/>
                <a:sym typeface="Wingdings" pitchFamily="2" charset="2"/>
              </a:rPr>
              <a:t> Hög </a:t>
            </a:r>
            <a:r>
              <a:rPr lang="de-DE" dirty="0" err="1" smtClean="0">
                <a:latin typeface="Arial" pitchFamily="34" charset="0"/>
                <a:cs typeface="Arial" pitchFamily="34" charset="0"/>
                <a:sym typeface="Wingdings" pitchFamily="2" charset="2"/>
              </a:rPr>
              <a:t>smältbarhet</a:t>
            </a:r>
            <a:r>
              <a:rPr lang="de-DE" dirty="0" smtClean="0">
                <a:latin typeface="Arial" pitchFamily="34" charset="0"/>
                <a:cs typeface="Arial" pitchFamily="34" charset="0"/>
                <a:sym typeface="Wingdings" pitchFamily="2" charset="2"/>
              </a:rPr>
              <a:t> och </a:t>
            </a:r>
            <a:r>
              <a:rPr lang="de-DE" dirty="0" err="1" smtClean="0">
                <a:latin typeface="Arial" pitchFamily="34" charset="0"/>
                <a:cs typeface="Arial" pitchFamily="34" charset="0"/>
                <a:sym typeface="Wingdings" pitchFamily="2" charset="2"/>
              </a:rPr>
              <a:t>därför</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stort</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intag</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av</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baljväxter</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t.ex</a:t>
            </a:r>
            <a:r>
              <a:rPr lang="de-DE" dirty="0" smtClean="0">
                <a:latin typeface="Arial" pitchFamily="34" charset="0"/>
                <a:cs typeface="Arial" pitchFamily="34" charset="0"/>
                <a:sym typeface="Wingdings" pitchFamily="2" charset="2"/>
              </a:rPr>
              <a:t>. </a:t>
            </a:r>
            <a:r>
              <a:rPr lang="de-DE" dirty="0" err="1" smtClean="0">
                <a:latin typeface="Arial" pitchFamily="34" charset="0"/>
                <a:cs typeface="Arial" pitchFamily="34" charset="0"/>
                <a:sym typeface="Wingdings" pitchFamily="2" charset="2"/>
              </a:rPr>
              <a:t>lusern</a:t>
            </a:r>
            <a:r>
              <a:rPr lang="de-DE" dirty="0" smtClean="0">
                <a:latin typeface="Arial" pitchFamily="34" charset="0"/>
                <a:cs typeface="Arial" pitchFamily="34" charset="0"/>
                <a:sym typeface="Wingdings" pitchFamily="2" charset="2"/>
              </a:rPr>
              <a:t> och </a:t>
            </a:r>
            <a:r>
              <a:rPr lang="de-DE" dirty="0" err="1" smtClean="0">
                <a:latin typeface="Arial" pitchFamily="34" charset="0"/>
                <a:cs typeface="Arial" pitchFamily="34" charset="0"/>
                <a:sym typeface="Wingdings" pitchFamily="2" charset="2"/>
              </a:rPr>
              <a:t>käringtand</a:t>
            </a:r>
            <a:endParaRPr lang="en-US" dirty="0">
              <a:latin typeface="Arial" pitchFamily="34" charset="0"/>
              <a:cs typeface="Arial" pitchFamily="34" charset="0"/>
            </a:endParaRPr>
          </a:p>
        </p:txBody>
      </p:sp>
      <p:sp>
        <p:nvSpPr>
          <p:cNvPr id="9" name="Textfeld 8"/>
          <p:cNvSpPr txBox="1"/>
          <p:nvPr/>
        </p:nvSpPr>
        <p:spPr>
          <a:xfrm>
            <a:off x="341300" y="404664"/>
            <a:ext cx="7992888" cy="461665"/>
          </a:xfrm>
          <a:prstGeom prst="rect">
            <a:avLst/>
          </a:prstGeom>
          <a:noFill/>
        </p:spPr>
        <p:txBody>
          <a:bodyPr wrap="square" rtlCol="0">
            <a:spAutoFit/>
          </a:bodyPr>
          <a:lstStyle/>
          <a:p>
            <a:r>
              <a:rPr lang="de-DE" sz="2400" b="1" dirty="0" err="1" smtClean="0">
                <a:latin typeface="Arial" pitchFamily="34" charset="0"/>
                <a:cs typeface="Arial" pitchFamily="34" charset="0"/>
                <a:sym typeface="Wingdings" pitchFamily="2" charset="2"/>
              </a:rPr>
              <a:t>Vallkvalitet</a:t>
            </a:r>
            <a:r>
              <a:rPr lang="de-DE" sz="2400" b="1" dirty="0" smtClean="0">
                <a:latin typeface="Arial" pitchFamily="34" charset="0"/>
                <a:cs typeface="Arial" pitchFamily="34" charset="0"/>
                <a:sym typeface="Wingdings" pitchFamily="2" charset="2"/>
              </a:rPr>
              <a:t> – </a:t>
            </a:r>
            <a:r>
              <a:rPr lang="de-DE" sz="2400" b="1" dirty="0" err="1" smtClean="0">
                <a:latin typeface="Arial" pitchFamily="34" charset="0"/>
                <a:cs typeface="Arial" pitchFamily="34" charset="0"/>
                <a:sym typeface="Wingdings" pitchFamily="2" charset="2"/>
              </a:rPr>
              <a:t>ts-intag</a:t>
            </a:r>
            <a:r>
              <a:rPr lang="de-DE" sz="2400" b="1" dirty="0" smtClean="0">
                <a:latin typeface="Arial" pitchFamily="34" charset="0"/>
                <a:cs typeface="Arial" pitchFamily="34" charset="0"/>
                <a:sym typeface="Wingdings" pitchFamily="2" charset="2"/>
              </a:rPr>
              <a:t> </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1386999123"/>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56936" y="462202"/>
            <a:ext cx="7237288" cy="461665"/>
          </a:xfrm>
          <a:prstGeom prst="rect">
            <a:avLst/>
          </a:prstGeom>
          <a:noFill/>
        </p:spPr>
        <p:txBody>
          <a:bodyPr wrap="square" rtlCol="0">
            <a:spAutoFit/>
          </a:bodyPr>
          <a:lstStyle/>
          <a:p>
            <a:r>
              <a:rPr lang="de-DE" sz="2400" b="1" dirty="0" err="1" smtClean="0">
                <a:latin typeface="Arial" pitchFamily="34" charset="0"/>
                <a:cs typeface="Arial" pitchFamily="34" charset="0"/>
              </a:rPr>
              <a:t>Sortförsök</a:t>
            </a:r>
            <a:r>
              <a:rPr lang="de-DE" sz="2400" b="1" dirty="0" smtClean="0">
                <a:latin typeface="Arial" pitchFamily="34" charset="0"/>
                <a:cs typeface="Arial" pitchFamily="34" charset="0"/>
              </a:rPr>
              <a:t> i </a:t>
            </a:r>
            <a:r>
              <a:rPr lang="de-DE" sz="2400" b="1" dirty="0" err="1" smtClean="0">
                <a:latin typeface="Arial" pitchFamily="34" charset="0"/>
                <a:cs typeface="Arial" pitchFamily="34" charset="0"/>
              </a:rPr>
              <a:t>norra</a:t>
            </a:r>
            <a:r>
              <a:rPr lang="de-DE" sz="2400" b="1" dirty="0" smtClean="0">
                <a:latin typeface="Arial" pitchFamily="34" charset="0"/>
                <a:cs typeface="Arial" pitchFamily="34" charset="0"/>
              </a:rPr>
              <a:t> </a:t>
            </a:r>
            <a:r>
              <a:rPr lang="de-DE" sz="2400" b="1" dirty="0" err="1" smtClean="0">
                <a:latin typeface="Arial" pitchFamily="34" charset="0"/>
                <a:cs typeface="Arial" pitchFamily="34" charset="0"/>
              </a:rPr>
              <a:t>Tyskland</a:t>
            </a:r>
            <a:r>
              <a:rPr lang="de-DE" sz="2400" b="1" dirty="0" smtClean="0">
                <a:latin typeface="Arial" pitchFamily="34" charset="0"/>
                <a:cs typeface="Arial" pitchFamily="34" charset="0"/>
              </a:rPr>
              <a:t> – </a:t>
            </a:r>
            <a:r>
              <a:rPr lang="de-DE" sz="2400" b="1" dirty="0" err="1" smtClean="0">
                <a:latin typeface="Arial" pitchFamily="34" charset="0"/>
                <a:cs typeface="Arial" pitchFamily="34" charset="0"/>
              </a:rPr>
              <a:t>sandjord</a:t>
            </a:r>
            <a:endParaRPr lang="en-US" sz="2400" b="1" dirty="0">
              <a:latin typeface="Arial" pitchFamily="34" charset="0"/>
              <a:cs typeface="Arial" pitchFamily="34" charset="0"/>
            </a:endParaRPr>
          </a:p>
        </p:txBody>
      </p:sp>
      <p:grpSp>
        <p:nvGrpSpPr>
          <p:cNvPr id="3" name="Gruppieren 2"/>
          <p:cNvGrpSpPr/>
          <p:nvPr/>
        </p:nvGrpSpPr>
        <p:grpSpPr>
          <a:xfrm>
            <a:off x="323529" y="1278052"/>
            <a:ext cx="8064894" cy="4680520"/>
            <a:chOff x="323529" y="908720"/>
            <a:chExt cx="8064894" cy="4680520"/>
          </a:xfrm>
        </p:grpSpPr>
        <p:grpSp>
          <p:nvGrpSpPr>
            <p:cNvPr id="5" name="Gruppieren 4"/>
            <p:cNvGrpSpPr/>
            <p:nvPr/>
          </p:nvGrpSpPr>
          <p:grpSpPr>
            <a:xfrm>
              <a:off x="323529" y="908720"/>
              <a:ext cx="8064894" cy="4680520"/>
              <a:chOff x="323528" y="1412776"/>
              <a:chExt cx="8555477" cy="5049366"/>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528" y="1412776"/>
                <a:ext cx="8402703" cy="5049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835695" y="1412776"/>
                <a:ext cx="6814146" cy="398437"/>
              </a:xfrm>
              <a:prstGeom prst="rect">
                <a:avLst/>
              </a:prstGeom>
              <a:solidFill>
                <a:schemeClr val="bg1"/>
              </a:solidFill>
            </p:spPr>
            <p:txBody>
              <a:bodyPr wrap="square" rtlCol="0">
                <a:spAutoFit/>
              </a:bodyPr>
              <a:lstStyle/>
              <a:p>
                <a:r>
                  <a:rPr lang="de-DE" dirty="0" smtClean="0">
                    <a:latin typeface="Arial" pitchFamily="34" charset="0"/>
                    <a:cs typeface="Arial" pitchFamily="34" charset="0"/>
                  </a:rPr>
                  <a:t>59 </a:t>
                </a:r>
                <a:r>
                  <a:rPr lang="de-DE" dirty="0" err="1" smtClean="0">
                    <a:latin typeface="Arial" pitchFamily="34" charset="0"/>
                    <a:cs typeface="Arial" pitchFamily="34" charset="0"/>
                  </a:rPr>
                  <a:t>dt</a:t>
                </a:r>
                <a:r>
                  <a:rPr lang="de-DE" dirty="0" smtClean="0">
                    <a:latin typeface="Arial" pitchFamily="34" charset="0"/>
                    <a:cs typeface="Arial" pitchFamily="34" charset="0"/>
                  </a:rPr>
                  <a:t> </a:t>
                </a:r>
                <a:r>
                  <a:rPr lang="de-DE" dirty="0" err="1" smtClean="0">
                    <a:latin typeface="Arial" pitchFamily="34" charset="0"/>
                    <a:cs typeface="Arial" pitchFamily="34" charset="0"/>
                  </a:rPr>
                  <a:t>ts</a:t>
                </a:r>
                <a:r>
                  <a:rPr lang="de-DE" dirty="0" smtClean="0">
                    <a:latin typeface="Arial" pitchFamily="34" charset="0"/>
                    <a:cs typeface="Arial" pitchFamily="34" charset="0"/>
                  </a:rPr>
                  <a:t> ha</a:t>
                </a:r>
                <a:r>
                  <a:rPr lang="de-DE" baseline="30000" dirty="0" smtClean="0">
                    <a:latin typeface="Arial" pitchFamily="34" charset="0"/>
                    <a:cs typeface="Arial" pitchFamily="34" charset="0"/>
                  </a:rPr>
                  <a:t>-1</a:t>
                </a:r>
                <a:r>
                  <a:rPr lang="de-DE" dirty="0" smtClean="0">
                    <a:latin typeface="Arial" pitchFamily="34" charset="0"/>
                    <a:cs typeface="Arial" pitchFamily="34" charset="0"/>
                  </a:rPr>
                  <a:t> (</a:t>
                </a:r>
                <a:r>
                  <a:rPr lang="de-DE" dirty="0" err="1" smtClean="0">
                    <a:latin typeface="Arial" pitchFamily="34" charset="0"/>
                    <a:cs typeface="Arial" pitchFamily="34" charset="0"/>
                  </a:rPr>
                  <a:t>sandjord</a:t>
                </a:r>
                <a:r>
                  <a:rPr lang="de-DE" dirty="0" smtClean="0">
                    <a:latin typeface="Arial" pitchFamily="34" charset="0"/>
                    <a:cs typeface="Arial" pitchFamily="34" charset="0"/>
                  </a:rPr>
                  <a:t>, pH 5,1, GD 5% = 7,7)</a:t>
                </a:r>
                <a:endParaRPr lang="en-US" dirty="0">
                  <a:latin typeface="Arial" pitchFamily="34" charset="0"/>
                  <a:cs typeface="Arial" pitchFamily="34" charset="0"/>
                </a:endParaRPr>
              </a:p>
            </p:txBody>
          </p:sp>
          <p:sp>
            <p:nvSpPr>
              <p:cNvPr id="7" name="Textfeld 6"/>
              <p:cNvSpPr txBox="1"/>
              <p:nvPr/>
            </p:nvSpPr>
            <p:spPr>
              <a:xfrm>
                <a:off x="1835695" y="1916832"/>
                <a:ext cx="7043310" cy="398437"/>
              </a:xfrm>
              <a:prstGeom prst="rect">
                <a:avLst/>
              </a:prstGeom>
              <a:solidFill>
                <a:schemeClr val="bg1"/>
              </a:solidFill>
            </p:spPr>
            <p:txBody>
              <a:bodyPr wrap="square" rtlCol="0">
                <a:spAutoFit/>
              </a:bodyPr>
              <a:lstStyle/>
              <a:p>
                <a:r>
                  <a:rPr lang="de-DE" dirty="0" smtClean="0">
                    <a:latin typeface="Arial" pitchFamily="34" charset="0"/>
                    <a:cs typeface="Arial" pitchFamily="34" charset="0"/>
                  </a:rPr>
                  <a:t>135 </a:t>
                </a:r>
                <a:r>
                  <a:rPr lang="de-DE" dirty="0" err="1" smtClean="0">
                    <a:latin typeface="Arial" pitchFamily="34" charset="0"/>
                    <a:cs typeface="Arial" pitchFamily="34" charset="0"/>
                  </a:rPr>
                  <a:t>dt</a:t>
                </a:r>
                <a:r>
                  <a:rPr lang="de-DE" dirty="0" smtClean="0">
                    <a:latin typeface="Arial" pitchFamily="34" charset="0"/>
                    <a:cs typeface="Arial" pitchFamily="34" charset="0"/>
                  </a:rPr>
                  <a:t> </a:t>
                </a:r>
                <a:r>
                  <a:rPr lang="de-DE" dirty="0" err="1" smtClean="0">
                    <a:latin typeface="Arial" pitchFamily="34" charset="0"/>
                    <a:cs typeface="Arial" pitchFamily="34" charset="0"/>
                  </a:rPr>
                  <a:t>ts</a:t>
                </a:r>
                <a:r>
                  <a:rPr lang="de-DE" dirty="0" smtClean="0">
                    <a:latin typeface="Arial" pitchFamily="34" charset="0"/>
                    <a:cs typeface="Arial" pitchFamily="34" charset="0"/>
                  </a:rPr>
                  <a:t> ha</a:t>
                </a:r>
                <a:r>
                  <a:rPr lang="de-DE" baseline="30000" dirty="0" smtClean="0">
                    <a:latin typeface="Arial" pitchFamily="34" charset="0"/>
                    <a:cs typeface="Arial" pitchFamily="34" charset="0"/>
                  </a:rPr>
                  <a:t>-1</a:t>
                </a:r>
                <a:r>
                  <a:rPr lang="de-DE" dirty="0" smtClean="0">
                    <a:latin typeface="Arial" pitchFamily="34" charset="0"/>
                    <a:cs typeface="Arial" pitchFamily="34" charset="0"/>
                  </a:rPr>
                  <a:t> (</a:t>
                </a:r>
                <a:r>
                  <a:rPr lang="de-DE" dirty="0" err="1" smtClean="0">
                    <a:latin typeface="Arial" pitchFamily="34" charset="0"/>
                    <a:cs typeface="Arial" pitchFamily="34" charset="0"/>
                  </a:rPr>
                  <a:t>lerjord</a:t>
                </a:r>
                <a:r>
                  <a:rPr lang="de-DE" dirty="0" smtClean="0">
                    <a:latin typeface="Arial" pitchFamily="34" charset="0"/>
                    <a:cs typeface="Arial" pitchFamily="34" charset="0"/>
                  </a:rPr>
                  <a:t>, pH 6,9, GD 5% = 5,2)</a:t>
                </a:r>
                <a:endParaRPr lang="en-US" dirty="0">
                  <a:latin typeface="Arial" pitchFamily="34" charset="0"/>
                  <a:cs typeface="Arial" pitchFamily="34" charset="0"/>
                </a:endParaRPr>
              </a:p>
            </p:txBody>
          </p:sp>
        </p:grpSp>
        <p:sp>
          <p:nvSpPr>
            <p:cNvPr id="2" name="Textfeld 1"/>
            <p:cNvSpPr txBox="1"/>
            <p:nvPr/>
          </p:nvSpPr>
          <p:spPr>
            <a:xfrm rot="16200000">
              <a:off x="-654940" y="3026597"/>
              <a:ext cx="2595713" cy="369332"/>
            </a:xfrm>
            <a:prstGeom prst="rect">
              <a:avLst/>
            </a:prstGeom>
            <a:solidFill>
              <a:schemeClr val="bg1"/>
            </a:solidFill>
          </p:spPr>
          <p:txBody>
            <a:bodyPr wrap="square" rtlCol="0">
              <a:spAutoFit/>
            </a:bodyPr>
            <a:lstStyle/>
            <a:p>
              <a:pPr algn="ctr"/>
              <a:r>
                <a:rPr lang="en-US" b="1" dirty="0" smtClean="0">
                  <a:latin typeface="Arial" pitchFamily="34" charset="0"/>
                  <a:cs typeface="Arial" pitchFamily="34" charset="0"/>
                </a:rPr>
                <a:t>DM yield [</a:t>
              </a:r>
              <a:r>
                <a:rPr lang="en-US" b="1" dirty="0" err="1" smtClean="0">
                  <a:latin typeface="Arial" pitchFamily="34" charset="0"/>
                  <a:cs typeface="Arial" pitchFamily="34" charset="0"/>
                </a:rPr>
                <a:t>dt</a:t>
              </a:r>
              <a:r>
                <a:rPr lang="en-US" b="1" dirty="0" smtClean="0">
                  <a:latin typeface="Arial" pitchFamily="34" charset="0"/>
                  <a:cs typeface="Arial" pitchFamily="34" charset="0"/>
                </a:rPr>
                <a:t> DM ha</a:t>
              </a:r>
              <a:r>
                <a:rPr lang="en-US" b="1" baseline="30000" dirty="0" smtClean="0">
                  <a:latin typeface="Arial" pitchFamily="34" charset="0"/>
                  <a:cs typeface="Arial" pitchFamily="34" charset="0"/>
                </a:rPr>
                <a:t>-1</a:t>
              </a:r>
              <a:r>
                <a:rPr lang="en-US" b="1" dirty="0" smtClean="0">
                  <a:latin typeface="Arial" pitchFamily="34" charset="0"/>
                  <a:cs typeface="Arial" pitchFamily="34" charset="0"/>
                </a:rPr>
                <a:t>]</a:t>
              </a:r>
              <a:endParaRPr lang="en-US" b="1" dirty="0">
                <a:latin typeface="Arial" pitchFamily="34" charset="0"/>
                <a:cs typeface="Arial" pitchFamily="34" charset="0"/>
              </a:endParaRPr>
            </a:p>
          </p:txBody>
        </p:sp>
      </p:grpSp>
    </p:spTree>
    <p:extLst>
      <p:ext uri="{BB962C8B-B14F-4D97-AF65-F5344CB8AC3E}">
        <p14:creationId xmlns:p14="http://schemas.microsoft.com/office/powerpoint/2010/main" val="2137409110"/>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50996" y="343207"/>
            <a:ext cx="6914653" cy="830997"/>
          </a:xfrm>
          <a:prstGeom prst="rect">
            <a:avLst/>
          </a:prstGeom>
          <a:noFill/>
        </p:spPr>
        <p:txBody>
          <a:bodyPr wrap="square" rtlCol="0">
            <a:spAutoFit/>
          </a:bodyPr>
          <a:lstStyle/>
          <a:p>
            <a:r>
              <a:rPr lang="de-DE" sz="2400" b="1" dirty="0" smtClean="0">
                <a:latin typeface="Arial" pitchFamily="34" charset="0"/>
                <a:cs typeface="Arial" pitchFamily="34" charset="0"/>
              </a:rPr>
              <a:t>Alternativ </a:t>
            </a:r>
            <a:r>
              <a:rPr lang="de-DE" sz="2400" b="1" dirty="0" err="1" smtClean="0">
                <a:latin typeface="Arial" pitchFamily="34" charset="0"/>
                <a:cs typeface="Arial" pitchFamily="34" charset="0"/>
              </a:rPr>
              <a:t>baljväxt</a:t>
            </a:r>
            <a:r>
              <a:rPr lang="de-DE" sz="2400" b="1" dirty="0" smtClean="0">
                <a:latin typeface="Arial" pitchFamily="34" charset="0"/>
                <a:cs typeface="Arial" pitchFamily="34" charset="0"/>
              </a:rPr>
              <a:t> – </a:t>
            </a:r>
            <a:r>
              <a:rPr lang="de-DE" sz="2400" b="1" dirty="0" err="1" smtClean="0">
                <a:latin typeface="Arial" pitchFamily="34" charset="0"/>
                <a:cs typeface="Arial" pitchFamily="34" charset="0"/>
              </a:rPr>
              <a:t>Rödklöver</a:t>
            </a:r>
            <a:r>
              <a:rPr lang="de-DE" sz="2400" b="1" dirty="0" smtClean="0">
                <a:latin typeface="Arial" pitchFamily="34" charset="0"/>
                <a:cs typeface="Arial" pitchFamily="34" charset="0"/>
              </a:rPr>
              <a:t> (</a:t>
            </a:r>
            <a:r>
              <a:rPr lang="de-DE" sz="2400" b="1" i="1" dirty="0" smtClean="0">
                <a:latin typeface="Arial" pitchFamily="34" charset="0"/>
                <a:cs typeface="Arial" pitchFamily="34" charset="0"/>
              </a:rPr>
              <a:t>Trifolium </a:t>
            </a:r>
            <a:r>
              <a:rPr lang="de-DE" sz="2400" b="1" i="1" dirty="0" err="1" smtClean="0">
                <a:latin typeface="Arial" pitchFamily="34" charset="0"/>
                <a:cs typeface="Arial" pitchFamily="34" charset="0"/>
              </a:rPr>
              <a:t>pratense</a:t>
            </a:r>
            <a:r>
              <a:rPr lang="de-DE" sz="2400" b="1" i="1" dirty="0" smtClean="0">
                <a:latin typeface="Arial" pitchFamily="34" charset="0"/>
                <a:cs typeface="Arial" pitchFamily="34" charset="0"/>
              </a:rPr>
              <a:t>)</a:t>
            </a:r>
            <a:endParaRPr lang="en-US" sz="2400" b="1" i="1" dirty="0">
              <a:latin typeface="Arial" pitchFamily="34" charset="0"/>
              <a:cs typeface="Arial" pitchFamily="34" charset="0"/>
            </a:endParaRPr>
          </a:p>
        </p:txBody>
      </p:sp>
      <p:sp>
        <p:nvSpPr>
          <p:cNvPr id="17" name="Textfeld 16"/>
          <p:cNvSpPr txBox="1"/>
          <p:nvPr/>
        </p:nvSpPr>
        <p:spPr>
          <a:xfrm>
            <a:off x="387927" y="5521864"/>
            <a:ext cx="9144000" cy="1046440"/>
          </a:xfrm>
          <a:prstGeom prst="rect">
            <a:avLst/>
          </a:prstGeom>
          <a:noFill/>
        </p:spPr>
        <p:txBody>
          <a:bodyPr wrap="square" rtlCol="0">
            <a:spAutoFit/>
          </a:bodyPr>
          <a:lstStyle/>
          <a:p>
            <a:pPr marL="285750" indent="-285750">
              <a:spcBef>
                <a:spcPts val="1200"/>
              </a:spcBef>
              <a:buFont typeface="Arial" pitchFamily="34" charset="0"/>
              <a:buChar char="•"/>
            </a:pPr>
            <a:r>
              <a:rPr lang="en-US" sz="1400" dirty="0" smtClean="0">
                <a:latin typeface="Arial" pitchFamily="34" charset="0"/>
                <a:cs typeface="Arial" pitchFamily="34" charset="0"/>
              </a:rPr>
              <a:t>Blandning1: 21, 21, 29, 29% </a:t>
            </a:r>
            <a:r>
              <a:rPr lang="en-US" sz="1400" dirty="0" err="1" smtClean="0">
                <a:latin typeface="Arial" pitchFamily="34" charset="0"/>
                <a:cs typeface="Arial" pitchFamily="34" charset="0"/>
              </a:rPr>
              <a:t>italienskt</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rajgräs</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hybridrajgräs</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engelskt</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rajgräs</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rödklöver</a:t>
            </a:r>
            <a:endParaRPr lang="en-US" sz="1400" dirty="0" smtClean="0">
              <a:latin typeface="Arial" pitchFamily="34" charset="0"/>
              <a:cs typeface="Arial" pitchFamily="34" charset="0"/>
            </a:endParaRPr>
          </a:p>
          <a:p>
            <a:pPr marL="285750" indent="-285750">
              <a:spcBef>
                <a:spcPts val="1200"/>
              </a:spcBef>
              <a:buFont typeface="Arial" pitchFamily="34" charset="0"/>
              <a:buChar char="•"/>
            </a:pPr>
            <a:r>
              <a:rPr lang="en-US" sz="1400" dirty="0" err="1" smtClean="0">
                <a:latin typeface="Arial" pitchFamily="34" charset="0"/>
                <a:cs typeface="Arial" pitchFamily="34" charset="0"/>
              </a:rPr>
              <a:t>Blandning</a:t>
            </a:r>
            <a:r>
              <a:rPr lang="en-US" sz="1400" dirty="0" smtClean="0">
                <a:latin typeface="Arial" pitchFamily="34" charset="0"/>
                <a:cs typeface="Arial" pitchFamily="34" charset="0"/>
              </a:rPr>
              <a:t> 2: 67, 33% </a:t>
            </a:r>
            <a:r>
              <a:rPr lang="en-US" sz="1400" dirty="0" err="1" smtClean="0">
                <a:latin typeface="Arial" pitchFamily="34" charset="0"/>
                <a:cs typeface="Arial" pitchFamily="34" charset="0"/>
              </a:rPr>
              <a:t>engelskt</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rajgräs</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rödklöver</a:t>
            </a:r>
            <a:endParaRPr lang="en-US" sz="1400" dirty="0" smtClean="0">
              <a:latin typeface="Arial" pitchFamily="34" charset="0"/>
              <a:cs typeface="Arial" pitchFamily="34" charset="0"/>
            </a:endParaRPr>
          </a:p>
          <a:p>
            <a:pPr marL="285750" indent="-285750">
              <a:spcBef>
                <a:spcPts val="1200"/>
              </a:spcBef>
              <a:buFont typeface="Arial" pitchFamily="34" charset="0"/>
              <a:buChar char="•"/>
            </a:pPr>
            <a:r>
              <a:rPr lang="en-US" sz="1400" dirty="0" err="1" smtClean="0">
                <a:latin typeface="Arial" pitchFamily="34" charset="0"/>
                <a:cs typeface="Arial" pitchFamily="34" charset="0"/>
              </a:rPr>
              <a:t>Blandning</a:t>
            </a:r>
            <a:r>
              <a:rPr lang="en-US" sz="1400" dirty="0" smtClean="0">
                <a:latin typeface="Arial" pitchFamily="34" charset="0"/>
                <a:cs typeface="Arial" pitchFamily="34" charset="0"/>
              </a:rPr>
              <a:t> 3: 17, 33, 17, 20, 13% </a:t>
            </a:r>
            <a:r>
              <a:rPr lang="en-US" sz="1400" dirty="0" err="1" smtClean="0">
                <a:latin typeface="Arial" pitchFamily="34" charset="0"/>
                <a:cs typeface="Arial" pitchFamily="34" charset="0"/>
              </a:rPr>
              <a:t>engelskt</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rajgräs</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ängssvingel</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timotej</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rödklöver</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vitklöver</a:t>
            </a:r>
            <a:endParaRPr lang="en-US" sz="1400" dirty="0">
              <a:latin typeface="Arial" pitchFamily="34" charset="0"/>
              <a:cs typeface="Arial" pitchFamily="34" charset="0"/>
            </a:endParaRPr>
          </a:p>
        </p:txBody>
      </p:sp>
      <p:grpSp>
        <p:nvGrpSpPr>
          <p:cNvPr id="3" name="Gruppieren 2"/>
          <p:cNvGrpSpPr/>
          <p:nvPr/>
        </p:nvGrpSpPr>
        <p:grpSpPr>
          <a:xfrm>
            <a:off x="637291" y="1151877"/>
            <a:ext cx="6994541" cy="4265327"/>
            <a:chOff x="637291" y="1029045"/>
            <a:chExt cx="6994541" cy="4265327"/>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3568" y="1052736"/>
              <a:ext cx="6948264" cy="424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637291" y="4888170"/>
              <a:ext cx="3024336" cy="369332"/>
            </a:xfrm>
            <a:prstGeom prst="rect">
              <a:avLst/>
            </a:prstGeom>
            <a:solidFill>
              <a:schemeClr val="bg1"/>
            </a:solidFill>
          </p:spPr>
          <p:txBody>
            <a:bodyPr wrap="square" rtlCol="0">
              <a:spAutoFit/>
            </a:bodyPr>
            <a:lstStyle/>
            <a:p>
              <a:pPr algn="ctr"/>
              <a:r>
                <a:rPr lang="de-DE" b="1" dirty="0" err="1" smtClean="0">
                  <a:latin typeface="Arial" pitchFamily="34" charset="0"/>
                  <a:cs typeface="Arial" pitchFamily="34" charset="0"/>
                </a:rPr>
                <a:t>Rödklöver</a:t>
              </a:r>
              <a:endParaRPr lang="en-US" b="1" dirty="0">
                <a:latin typeface="Arial" pitchFamily="34" charset="0"/>
                <a:cs typeface="Arial" pitchFamily="34" charset="0"/>
              </a:endParaRPr>
            </a:p>
          </p:txBody>
        </p:sp>
        <p:sp>
          <p:nvSpPr>
            <p:cNvPr id="10" name="Textfeld 9"/>
            <p:cNvSpPr txBox="1"/>
            <p:nvPr/>
          </p:nvSpPr>
          <p:spPr>
            <a:xfrm>
              <a:off x="3925813" y="4888170"/>
              <a:ext cx="3240360" cy="369332"/>
            </a:xfrm>
            <a:prstGeom prst="rect">
              <a:avLst/>
            </a:prstGeom>
            <a:solidFill>
              <a:schemeClr val="bg1"/>
            </a:solidFill>
          </p:spPr>
          <p:txBody>
            <a:bodyPr wrap="square" rtlCol="0">
              <a:spAutoFit/>
            </a:bodyPr>
            <a:lstStyle/>
            <a:p>
              <a:pPr algn="ctr"/>
              <a:r>
                <a:rPr lang="de-DE" b="1" dirty="0" err="1" smtClean="0">
                  <a:latin typeface="Arial" pitchFamily="34" charset="0"/>
                  <a:cs typeface="Arial" pitchFamily="34" charset="0"/>
                </a:rPr>
                <a:t>Rödklöver</a:t>
              </a:r>
              <a:r>
                <a:rPr lang="de-DE" b="1" dirty="0" smtClean="0">
                  <a:latin typeface="Arial" pitchFamily="34" charset="0"/>
                  <a:cs typeface="Arial" pitchFamily="34" charset="0"/>
                </a:rPr>
                <a:t>/</a:t>
              </a:r>
              <a:r>
                <a:rPr lang="de-DE" b="1" dirty="0" err="1" smtClean="0">
                  <a:latin typeface="Arial" pitchFamily="34" charset="0"/>
                  <a:cs typeface="Arial" pitchFamily="34" charset="0"/>
                </a:rPr>
                <a:t>gräs</a:t>
              </a:r>
              <a:endParaRPr lang="en-US" b="1" dirty="0">
                <a:latin typeface="Arial" pitchFamily="34" charset="0"/>
                <a:cs typeface="Arial" pitchFamily="34" charset="0"/>
              </a:endParaRPr>
            </a:p>
          </p:txBody>
        </p:sp>
        <p:sp>
          <p:nvSpPr>
            <p:cNvPr id="11" name="Textfeld 10"/>
            <p:cNvSpPr txBox="1"/>
            <p:nvPr/>
          </p:nvSpPr>
          <p:spPr>
            <a:xfrm rot="19209459">
              <a:off x="1016962" y="3888846"/>
              <a:ext cx="1275235" cy="369332"/>
            </a:xfrm>
            <a:prstGeom prst="rect">
              <a:avLst/>
            </a:prstGeom>
            <a:solidFill>
              <a:schemeClr val="bg1"/>
            </a:solidFill>
          </p:spPr>
          <p:txBody>
            <a:bodyPr wrap="square" rtlCol="0">
              <a:spAutoFit/>
            </a:bodyPr>
            <a:lstStyle/>
            <a:p>
              <a:pPr algn="ctr"/>
              <a:r>
                <a:rPr lang="de-DE" b="1" dirty="0" err="1" smtClean="0">
                  <a:latin typeface="Arial" pitchFamily="34" charset="0"/>
                  <a:cs typeface="Arial" pitchFamily="34" charset="0"/>
                </a:rPr>
                <a:t>Sort</a:t>
              </a:r>
              <a:r>
                <a:rPr lang="de-DE" b="1" dirty="0" smtClean="0">
                  <a:latin typeface="Arial" pitchFamily="34" charset="0"/>
                  <a:cs typeface="Arial" pitchFamily="34" charset="0"/>
                </a:rPr>
                <a:t> 1</a:t>
              </a:r>
              <a:endParaRPr lang="en-US" b="1" dirty="0">
                <a:latin typeface="Arial" pitchFamily="34" charset="0"/>
                <a:cs typeface="Arial" pitchFamily="34" charset="0"/>
              </a:endParaRPr>
            </a:p>
          </p:txBody>
        </p:sp>
        <p:sp>
          <p:nvSpPr>
            <p:cNvPr id="12" name="Textfeld 11"/>
            <p:cNvSpPr txBox="1"/>
            <p:nvPr/>
          </p:nvSpPr>
          <p:spPr>
            <a:xfrm rot="19209459">
              <a:off x="2021984" y="3888845"/>
              <a:ext cx="1275235" cy="369332"/>
            </a:xfrm>
            <a:prstGeom prst="rect">
              <a:avLst/>
            </a:prstGeom>
            <a:solidFill>
              <a:schemeClr val="bg1"/>
            </a:solidFill>
          </p:spPr>
          <p:txBody>
            <a:bodyPr wrap="square" rtlCol="0">
              <a:spAutoFit/>
            </a:bodyPr>
            <a:lstStyle/>
            <a:p>
              <a:pPr algn="ctr"/>
              <a:r>
                <a:rPr lang="de-DE" b="1" dirty="0" err="1" smtClean="0">
                  <a:latin typeface="Arial" pitchFamily="34" charset="0"/>
                  <a:cs typeface="Arial" pitchFamily="34" charset="0"/>
                </a:rPr>
                <a:t>Sort</a:t>
              </a:r>
              <a:r>
                <a:rPr lang="de-DE" b="1" dirty="0" smtClean="0">
                  <a:latin typeface="Arial" pitchFamily="34" charset="0"/>
                  <a:cs typeface="Arial" pitchFamily="34" charset="0"/>
                </a:rPr>
                <a:t> 2</a:t>
              </a:r>
              <a:endParaRPr lang="en-US" b="1" dirty="0">
                <a:latin typeface="Arial" pitchFamily="34" charset="0"/>
                <a:cs typeface="Arial" pitchFamily="34" charset="0"/>
              </a:endParaRPr>
            </a:p>
          </p:txBody>
        </p:sp>
        <p:sp>
          <p:nvSpPr>
            <p:cNvPr id="13" name="Textfeld 12"/>
            <p:cNvSpPr txBox="1"/>
            <p:nvPr/>
          </p:nvSpPr>
          <p:spPr>
            <a:xfrm rot="19209459">
              <a:off x="2961340" y="3844507"/>
              <a:ext cx="1275235" cy="369332"/>
            </a:xfrm>
            <a:prstGeom prst="rect">
              <a:avLst/>
            </a:prstGeom>
            <a:solidFill>
              <a:schemeClr val="bg1"/>
            </a:solidFill>
          </p:spPr>
          <p:txBody>
            <a:bodyPr wrap="square" rtlCol="0">
              <a:spAutoFit/>
            </a:bodyPr>
            <a:lstStyle/>
            <a:p>
              <a:pPr algn="ctr"/>
              <a:r>
                <a:rPr lang="de-DE" b="1" dirty="0" err="1" smtClean="0">
                  <a:latin typeface="Arial" pitchFamily="34" charset="0"/>
                  <a:cs typeface="Arial" pitchFamily="34" charset="0"/>
                </a:rPr>
                <a:t>Sort</a:t>
              </a:r>
              <a:r>
                <a:rPr lang="de-DE" b="1" dirty="0" smtClean="0">
                  <a:latin typeface="Arial" pitchFamily="34" charset="0"/>
                  <a:cs typeface="Arial" pitchFamily="34" charset="0"/>
                </a:rPr>
                <a:t> 3</a:t>
              </a:r>
              <a:endParaRPr lang="en-US" b="1" dirty="0">
                <a:latin typeface="Arial" pitchFamily="34" charset="0"/>
                <a:cs typeface="Arial" pitchFamily="34" charset="0"/>
              </a:endParaRPr>
            </a:p>
          </p:txBody>
        </p:sp>
        <p:sp>
          <p:nvSpPr>
            <p:cNvPr id="14" name="Textfeld 13"/>
            <p:cNvSpPr txBox="1"/>
            <p:nvPr/>
          </p:nvSpPr>
          <p:spPr>
            <a:xfrm rot="19209459">
              <a:off x="3524948" y="4067457"/>
              <a:ext cx="1797777" cy="369332"/>
            </a:xfrm>
            <a:prstGeom prst="rect">
              <a:avLst/>
            </a:prstGeom>
            <a:solidFill>
              <a:schemeClr val="bg1"/>
            </a:solidFill>
          </p:spPr>
          <p:txBody>
            <a:bodyPr wrap="square" rtlCol="0">
              <a:spAutoFit/>
            </a:bodyPr>
            <a:lstStyle/>
            <a:p>
              <a:pPr algn="ctr"/>
              <a:r>
                <a:rPr lang="de-DE" b="1" dirty="0" err="1" smtClean="0">
                  <a:latin typeface="Arial" pitchFamily="34" charset="0"/>
                  <a:cs typeface="Arial" pitchFamily="34" charset="0"/>
                </a:rPr>
                <a:t>Blandning</a:t>
              </a:r>
              <a:r>
                <a:rPr lang="de-DE" b="1" dirty="0" smtClean="0">
                  <a:latin typeface="Arial" pitchFamily="34" charset="0"/>
                  <a:cs typeface="Arial" pitchFamily="34" charset="0"/>
                </a:rPr>
                <a:t> 1</a:t>
              </a:r>
              <a:endParaRPr lang="en-US" b="1" dirty="0">
                <a:latin typeface="Arial" pitchFamily="34" charset="0"/>
                <a:cs typeface="Arial" pitchFamily="34" charset="0"/>
              </a:endParaRPr>
            </a:p>
          </p:txBody>
        </p:sp>
        <p:sp>
          <p:nvSpPr>
            <p:cNvPr id="15" name="Textfeld 14"/>
            <p:cNvSpPr txBox="1"/>
            <p:nvPr/>
          </p:nvSpPr>
          <p:spPr>
            <a:xfrm rot="19209459">
              <a:off x="4485836" y="4036202"/>
              <a:ext cx="1797777" cy="369332"/>
            </a:xfrm>
            <a:prstGeom prst="rect">
              <a:avLst/>
            </a:prstGeom>
            <a:solidFill>
              <a:schemeClr val="bg1"/>
            </a:solidFill>
          </p:spPr>
          <p:txBody>
            <a:bodyPr wrap="square" rtlCol="0">
              <a:spAutoFit/>
            </a:bodyPr>
            <a:lstStyle/>
            <a:p>
              <a:pPr algn="ctr"/>
              <a:r>
                <a:rPr lang="de-DE" b="1" dirty="0" err="1" smtClean="0">
                  <a:latin typeface="Arial" pitchFamily="34" charset="0"/>
                  <a:cs typeface="Arial" pitchFamily="34" charset="0"/>
                </a:rPr>
                <a:t>Blandning</a:t>
              </a:r>
              <a:r>
                <a:rPr lang="de-DE" b="1" dirty="0" smtClean="0">
                  <a:latin typeface="Arial" pitchFamily="34" charset="0"/>
                  <a:cs typeface="Arial" pitchFamily="34" charset="0"/>
                </a:rPr>
                <a:t> 2</a:t>
              </a:r>
              <a:endParaRPr lang="en-US" b="1" dirty="0">
                <a:latin typeface="Arial" pitchFamily="34" charset="0"/>
                <a:cs typeface="Arial" pitchFamily="34" charset="0"/>
              </a:endParaRPr>
            </a:p>
          </p:txBody>
        </p:sp>
        <p:sp>
          <p:nvSpPr>
            <p:cNvPr id="16" name="Textfeld 15"/>
            <p:cNvSpPr txBox="1"/>
            <p:nvPr/>
          </p:nvSpPr>
          <p:spPr>
            <a:xfrm rot="19209459">
              <a:off x="5470208" y="4036202"/>
              <a:ext cx="1797777" cy="369332"/>
            </a:xfrm>
            <a:prstGeom prst="rect">
              <a:avLst/>
            </a:prstGeom>
            <a:solidFill>
              <a:schemeClr val="bg1"/>
            </a:solidFill>
          </p:spPr>
          <p:txBody>
            <a:bodyPr wrap="square" rtlCol="0">
              <a:spAutoFit/>
            </a:bodyPr>
            <a:lstStyle/>
            <a:p>
              <a:pPr algn="ctr"/>
              <a:r>
                <a:rPr lang="de-DE" b="1" dirty="0" err="1" smtClean="0">
                  <a:latin typeface="Arial" pitchFamily="34" charset="0"/>
                  <a:cs typeface="Arial" pitchFamily="34" charset="0"/>
                </a:rPr>
                <a:t>Blandning</a:t>
              </a:r>
              <a:r>
                <a:rPr lang="de-DE" b="1" dirty="0" smtClean="0">
                  <a:latin typeface="Arial" pitchFamily="34" charset="0"/>
                  <a:cs typeface="Arial" pitchFamily="34" charset="0"/>
                </a:rPr>
                <a:t> 3</a:t>
              </a:r>
              <a:endParaRPr lang="en-US" b="1" dirty="0">
                <a:latin typeface="Arial" pitchFamily="34" charset="0"/>
                <a:cs typeface="Arial" pitchFamily="34" charset="0"/>
              </a:endParaRPr>
            </a:p>
          </p:txBody>
        </p:sp>
        <p:sp>
          <p:nvSpPr>
            <p:cNvPr id="19" name="Textfeld 18"/>
            <p:cNvSpPr txBox="1"/>
            <p:nvPr/>
          </p:nvSpPr>
          <p:spPr>
            <a:xfrm rot="16200000">
              <a:off x="-383332" y="2095947"/>
              <a:ext cx="2503135" cy="369332"/>
            </a:xfrm>
            <a:prstGeom prst="rect">
              <a:avLst/>
            </a:prstGeom>
            <a:solidFill>
              <a:schemeClr val="bg1"/>
            </a:solidFill>
          </p:spPr>
          <p:txBody>
            <a:bodyPr wrap="square" rtlCol="0">
              <a:spAutoFit/>
            </a:bodyPr>
            <a:lstStyle/>
            <a:p>
              <a:pPr algn="ctr"/>
              <a:r>
                <a:rPr lang="de-DE" b="1" dirty="0" smtClean="0">
                  <a:latin typeface="Arial" pitchFamily="34" charset="0"/>
                  <a:cs typeface="Arial" pitchFamily="34" charset="0"/>
                </a:rPr>
                <a:t>TS </a:t>
              </a:r>
              <a:r>
                <a:rPr lang="de-DE" b="1" dirty="0" err="1" smtClean="0">
                  <a:latin typeface="Arial" pitchFamily="34" charset="0"/>
                  <a:cs typeface="Arial" pitchFamily="34" charset="0"/>
                </a:rPr>
                <a:t>skörd</a:t>
              </a:r>
              <a:r>
                <a:rPr lang="de-DE" b="1" dirty="0" smtClean="0">
                  <a:latin typeface="Arial" pitchFamily="34" charset="0"/>
                  <a:cs typeface="Arial" pitchFamily="34" charset="0"/>
                </a:rPr>
                <a:t> [</a:t>
              </a:r>
              <a:r>
                <a:rPr lang="de-DE" b="1" dirty="0" err="1" smtClean="0">
                  <a:latin typeface="Arial" pitchFamily="34" charset="0"/>
                  <a:cs typeface="Arial" pitchFamily="34" charset="0"/>
                </a:rPr>
                <a:t>dt</a:t>
              </a:r>
              <a:r>
                <a:rPr lang="de-DE" b="1" dirty="0" smtClean="0">
                  <a:latin typeface="Arial" pitchFamily="34" charset="0"/>
                  <a:cs typeface="Arial" pitchFamily="34" charset="0"/>
                </a:rPr>
                <a:t> DM ha</a:t>
              </a:r>
              <a:r>
                <a:rPr lang="de-DE" b="1" baseline="30000" dirty="0" smtClean="0">
                  <a:latin typeface="Arial" pitchFamily="34" charset="0"/>
                  <a:cs typeface="Arial" pitchFamily="34" charset="0"/>
                </a:rPr>
                <a:t>-1</a:t>
              </a:r>
              <a:r>
                <a:rPr lang="de-DE" b="1" dirty="0" smtClean="0">
                  <a:latin typeface="Arial" pitchFamily="34" charset="0"/>
                  <a:cs typeface="Arial" pitchFamily="34" charset="0"/>
                </a:rPr>
                <a:t>]</a:t>
              </a:r>
              <a:endParaRPr lang="en-US" b="1" dirty="0">
                <a:latin typeface="Arial" pitchFamily="34" charset="0"/>
                <a:cs typeface="Arial" pitchFamily="34" charset="0"/>
              </a:endParaRPr>
            </a:p>
          </p:txBody>
        </p:sp>
        <p:sp>
          <p:nvSpPr>
            <p:cNvPr id="20" name="Textfeld 19"/>
            <p:cNvSpPr txBox="1"/>
            <p:nvPr/>
          </p:nvSpPr>
          <p:spPr>
            <a:xfrm>
              <a:off x="2063371" y="1160305"/>
              <a:ext cx="1080120" cy="276999"/>
            </a:xfrm>
            <a:prstGeom prst="rect">
              <a:avLst/>
            </a:prstGeom>
            <a:solidFill>
              <a:schemeClr val="bg1"/>
            </a:solidFill>
          </p:spPr>
          <p:txBody>
            <a:bodyPr wrap="square" rtlCol="0">
              <a:spAutoFit/>
            </a:bodyPr>
            <a:lstStyle/>
            <a:p>
              <a:r>
                <a:rPr lang="de-DE" sz="1200" dirty="0" smtClean="0">
                  <a:latin typeface="Arial" pitchFamily="34" charset="0"/>
                  <a:cs typeface="Arial" pitchFamily="34" charset="0"/>
                </a:rPr>
                <a:t>2013</a:t>
              </a:r>
              <a:endParaRPr lang="en-US" sz="1200" dirty="0">
                <a:latin typeface="Arial" pitchFamily="34" charset="0"/>
                <a:cs typeface="Arial" pitchFamily="34" charset="0"/>
              </a:endParaRPr>
            </a:p>
          </p:txBody>
        </p:sp>
        <p:sp>
          <p:nvSpPr>
            <p:cNvPr id="21" name="Textfeld 20"/>
            <p:cNvSpPr txBox="1"/>
            <p:nvPr/>
          </p:nvSpPr>
          <p:spPr>
            <a:xfrm>
              <a:off x="3491880" y="1174205"/>
              <a:ext cx="1080120" cy="276999"/>
            </a:xfrm>
            <a:prstGeom prst="rect">
              <a:avLst/>
            </a:prstGeom>
            <a:solidFill>
              <a:schemeClr val="bg1"/>
            </a:solidFill>
          </p:spPr>
          <p:txBody>
            <a:bodyPr wrap="square" rtlCol="0">
              <a:spAutoFit/>
            </a:bodyPr>
            <a:lstStyle/>
            <a:p>
              <a:r>
                <a:rPr lang="de-DE" sz="1200" dirty="0" smtClean="0">
                  <a:latin typeface="Arial" pitchFamily="34" charset="0"/>
                  <a:cs typeface="Arial" pitchFamily="34" charset="0"/>
                </a:rPr>
                <a:t>2014</a:t>
              </a:r>
              <a:endParaRPr lang="en-US" sz="1200" dirty="0">
                <a:latin typeface="Arial" pitchFamily="34" charset="0"/>
                <a:cs typeface="Arial" pitchFamily="34" charset="0"/>
              </a:endParaRPr>
            </a:p>
          </p:txBody>
        </p:sp>
        <p:sp>
          <p:nvSpPr>
            <p:cNvPr id="22" name="Textfeld 21"/>
            <p:cNvSpPr txBox="1"/>
            <p:nvPr/>
          </p:nvSpPr>
          <p:spPr>
            <a:xfrm>
              <a:off x="4860032" y="1174204"/>
              <a:ext cx="1080120" cy="276999"/>
            </a:xfrm>
            <a:prstGeom prst="rect">
              <a:avLst/>
            </a:prstGeom>
            <a:solidFill>
              <a:schemeClr val="bg1"/>
            </a:solidFill>
          </p:spPr>
          <p:txBody>
            <a:bodyPr wrap="square" rtlCol="0">
              <a:spAutoFit/>
            </a:bodyPr>
            <a:lstStyle/>
            <a:p>
              <a:r>
                <a:rPr lang="de-DE" sz="1200" dirty="0" smtClean="0">
                  <a:latin typeface="Arial" pitchFamily="34" charset="0"/>
                  <a:cs typeface="Arial" pitchFamily="34" charset="0"/>
                </a:rPr>
                <a:t>2015</a:t>
              </a:r>
              <a:endParaRPr lang="en-US" sz="1200" dirty="0">
                <a:latin typeface="Arial" pitchFamily="34" charset="0"/>
                <a:cs typeface="Arial" pitchFamily="34" charset="0"/>
              </a:endParaRPr>
            </a:p>
          </p:txBody>
        </p:sp>
      </p:grpSp>
    </p:spTree>
    <p:extLst>
      <p:ext uri="{BB962C8B-B14F-4D97-AF65-F5344CB8AC3E}">
        <p14:creationId xmlns:p14="http://schemas.microsoft.com/office/powerpoint/2010/main" val="152584369"/>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8808" y="1732922"/>
            <a:ext cx="9144000" cy="3354765"/>
          </a:xfrm>
          <a:prstGeom prst="rect">
            <a:avLst/>
          </a:prstGeom>
          <a:noFill/>
        </p:spPr>
        <p:txBody>
          <a:bodyPr wrap="square" rtlCol="0">
            <a:spAutoFit/>
          </a:bodyPr>
          <a:lstStyle/>
          <a:p>
            <a:pPr marL="742950" lvl="1" indent="-285750">
              <a:spcBef>
                <a:spcPts val="1200"/>
              </a:spcBef>
              <a:buFont typeface="Arial" pitchFamily="34" charset="0"/>
              <a:buChar char="•"/>
            </a:pPr>
            <a:r>
              <a:rPr lang="de-DE" dirty="0" smtClean="0">
                <a:latin typeface="Arial" pitchFamily="34" charset="0"/>
                <a:cs typeface="Arial" pitchFamily="34" charset="0"/>
              </a:rPr>
              <a:t>Ingen </a:t>
            </a:r>
            <a:r>
              <a:rPr lang="de-DE" dirty="0" err="1" smtClean="0">
                <a:latin typeface="Arial" pitchFamily="34" charset="0"/>
                <a:cs typeface="Arial" pitchFamily="34" charset="0"/>
              </a:rPr>
              <a:t>flytgödsel</a:t>
            </a:r>
            <a:r>
              <a:rPr lang="de-DE" dirty="0" smtClean="0">
                <a:latin typeface="Arial" pitchFamily="34" charset="0"/>
                <a:cs typeface="Arial" pitchFamily="34" charset="0"/>
              </a:rPr>
              <a:t> </a:t>
            </a:r>
            <a:r>
              <a:rPr lang="de-DE" dirty="0" err="1" smtClean="0">
                <a:latin typeface="Arial" pitchFamily="34" charset="0"/>
                <a:cs typeface="Arial" pitchFamily="34" charset="0"/>
              </a:rPr>
              <a:t>efter</a:t>
            </a:r>
            <a:r>
              <a:rPr lang="de-DE" dirty="0" smtClean="0">
                <a:latin typeface="Arial" pitchFamily="34" charset="0"/>
                <a:cs typeface="Arial" pitchFamily="34" charset="0"/>
              </a:rPr>
              <a:t> </a:t>
            </a:r>
            <a:r>
              <a:rPr lang="de-DE" dirty="0" err="1" smtClean="0">
                <a:latin typeface="Arial" pitchFamily="34" charset="0"/>
                <a:cs typeface="Arial" pitchFamily="34" charset="0"/>
              </a:rPr>
              <a:t>sista</a:t>
            </a:r>
            <a:r>
              <a:rPr lang="de-DE" dirty="0" smtClean="0">
                <a:latin typeface="Arial" pitchFamily="34" charset="0"/>
                <a:cs typeface="Arial" pitchFamily="34" charset="0"/>
              </a:rPr>
              <a:t> </a:t>
            </a:r>
            <a:r>
              <a:rPr lang="de-DE" dirty="0" err="1" smtClean="0">
                <a:latin typeface="Arial" pitchFamily="34" charset="0"/>
                <a:cs typeface="Arial" pitchFamily="34" charset="0"/>
              </a:rPr>
              <a:t>skörd</a:t>
            </a:r>
            <a:r>
              <a:rPr lang="de-DE" dirty="0" smtClean="0">
                <a:latin typeface="Arial" pitchFamily="34" charset="0"/>
                <a:cs typeface="Arial" pitchFamily="34" charset="0"/>
              </a:rPr>
              <a:t> </a:t>
            </a:r>
            <a:r>
              <a:rPr lang="de-DE" dirty="0" err="1" smtClean="0">
                <a:latin typeface="Arial" pitchFamily="34" charset="0"/>
                <a:cs typeface="Arial" pitchFamily="34" charset="0"/>
              </a:rPr>
              <a:t>på</a:t>
            </a:r>
            <a:r>
              <a:rPr lang="de-DE" dirty="0" smtClean="0">
                <a:latin typeface="Arial" pitchFamily="34" charset="0"/>
                <a:cs typeface="Arial" pitchFamily="34" charset="0"/>
              </a:rPr>
              <a:t> </a:t>
            </a:r>
            <a:r>
              <a:rPr lang="de-DE" dirty="0" err="1" smtClean="0">
                <a:latin typeface="Arial" pitchFamily="34" charset="0"/>
                <a:cs typeface="Arial" pitchFamily="34" charset="0"/>
              </a:rPr>
              <a:t>hösten</a:t>
            </a:r>
            <a:r>
              <a:rPr lang="de-DE" dirty="0" smtClean="0">
                <a:latin typeface="Arial" pitchFamily="34" charset="0"/>
                <a:cs typeface="Arial" pitchFamily="34" charset="0"/>
              </a:rPr>
              <a:t> (</a:t>
            </a:r>
            <a:r>
              <a:rPr lang="de-DE" dirty="0" err="1" smtClean="0">
                <a:latin typeface="Arial" pitchFamily="34" charset="0"/>
                <a:cs typeface="Arial" pitchFamily="34" charset="0"/>
              </a:rPr>
              <a:t>låg</a:t>
            </a:r>
            <a:r>
              <a:rPr lang="de-DE" dirty="0" smtClean="0">
                <a:latin typeface="Arial" pitchFamily="34" charset="0"/>
                <a:cs typeface="Arial" pitchFamily="34" charset="0"/>
              </a:rPr>
              <a:t> N-</a:t>
            </a:r>
            <a:r>
              <a:rPr lang="de-DE" dirty="0" err="1" smtClean="0">
                <a:latin typeface="Arial" pitchFamily="34" charset="0"/>
                <a:cs typeface="Arial" pitchFamily="34" charset="0"/>
              </a:rPr>
              <a:t>effektivitet</a:t>
            </a:r>
            <a:r>
              <a:rPr lang="de-DE" dirty="0" smtClean="0">
                <a:latin typeface="Arial" pitchFamily="34" charset="0"/>
                <a:cs typeface="Arial" pitchFamily="34" charset="0"/>
              </a:rPr>
              <a:t> och hög </a:t>
            </a:r>
            <a:r>
              <a:rPr lang="de-DE" b="1" dirty="0" smtClean="0">
                <a:latin typeface="Arial" pitchFamily="34" charset="0"/>
                <a:cs typeface="Arial" pitchFamily="34" charset="0"/>
              </a:rPr>
              <a:t>N</a:t>
            </a:r>
            <a:r>
              <a:rPr lang="de-DE" baseline="-25000" dirty="0" smtClean="0">
                <a:latin typeface="Arial" pitchFamily="34" charset="0"/>
                <a:cs typeface="Arial" pitchFamily="34" charset="0"/>
              </a:rPr>
              <a:t>2</a:t>
            </a:r>
            <a:r>
              <a:rPr lang="de-DE" dirty="0" smtClean="0">
                <a:latin typeface="Arial" pitchFamily="34" charset="0"/>
                <a:cs typeface="Arial" pitchFamily="34" charset="0"/>
              </a:rPr>
              <a:t>O- </a:t>
            </a:r>
            <a:r>
              <a:rPr lang="de-DE" dirty="0" err="1" smtClean="0">
                <a:latin typeface="Arial" pitchFamily="34" charset="0"/>
                <a:cs typeface="Arial" pitchFamily="34" charset="0"/>
              </a:rPr>
              <a:t>emission</a:t>
            </a:r>
            <a:r>
              <a:rPr lang="de-DE" dirty="0" smtClean="0">
                <a:latin typeface="Arial" pitchFamily="34" charset="0"/>
                <a:cs typeface="Arial" pitchFamily="34" charset="0"/>
              </a:rPr>
              <a:t>)</a:t>
            </a:r>
            <a:endParaRPr lang="en-US" dirty="0" smtClean="0">
              <a:latin typeface="Arial" pitchFamily="34" charset="0"/>
              <a:cs typeface="Arial" pitchFamily="34" charset="0"/>
            </a:endParaRPr>
          </a:p>
          <a:p>
            <a:pPr marL="742950" lvl="1" indent="-285750">
              <a:spcBef>
                <a:spcPts val="1200"/>
              </a:spcBef>
              <a:buFont typeface="Arial" pitchFamily="34" charset="0"/>
              <a:buChar char="•"/>
            </a:pPr>
            <a:r>
              <a:rPr lang="en-US" dirty="0" err="1" smtClean="0">
                <a:latin typeface="Arial" pitchFamily="34" charset="0"/>
                <a:cs typeface="Arial" pitchFamily="34" charset="0"/>
              </a:rPr>
              <a:t>Principiellt</a:t>
            </a:r>
            <a:r>
              <a:rPr lang="en-US" dirty="0" smtClean="0">
                <a:latin typeface="Arial" pitchFamily="34" charset="0"/>
                <a:cs typeface="Arial" pitchFamily="34" charset="0"/>
              </a:rPr>
              <a:t> </a:t>
            </a:r>
            <a:r>
              <a:rPr lang="en-US" dirty="0" err="1" smtClean="0">
                <a:latin typeface="Arial" pitchFamily="34" charset="0"/>
                <a:cs typeface="Arial" pitchFamily="34" charset="0"/>
              </a:rPr>
              <a:t>möjligt</a:t>
            </a:r>
            <a:r>
              <a:rPr lang="en-US" dirty="0" smtClean="0">
                <a:latin typeface="Arial" pitchFamily="34" charset="0"/>
                <a:cs typeface="Arial" pitchFamily="34" charset="0"/>
              </a:rPr>
              <a:t> </a:t>
            </a:r>
            <a:r>
              <a:rPr lang="en-US" dirty="0" err="1" smtClean="0">
                <a:latin typeface="Arial" pitchFamily="34" charset="0"/>
                <a:cs typeface="Arial" pitchFamily="34" charset="0"/>
              </a:rPr>
              <a:t>att</a:t>
            </a:r>
            <a:r>
              <a:rPr lang="en-US" dirty="0" smtClean="0">
                <a:latin typeface="Arial" pitchFamily="34" charset="0"/>
                <a:cs typeface="Arial" pitchFamily="34" charset="0"/>
              </a:rPr>
              <a:t> </a:t>
            </a:r>
            <a:r>
              <a:rPr lang="en-US" dirty="0" err="1" smtClean="0">
                <a:latin typeface="Arial" pitchFamily="34" charset="0"/>
                <a:cs typeface="Arial" pitchFamily="34" charset="0"/>
              </a:rPr>
              <a:t>odla</a:t>
            </a:r>
            <a:r>
              <a:rPr lang="en-US" dirty="0" smtClean="0">
                <a:latin typeface="Arial" pitchFamily="34" charset="0"/>
                <a:cs typeface="Arial" pitchFamily="34" charset="0"/>
              </a:rPr>
              <a:t> </a:t>
            </a:r>
            <a:r>
              <a:rPr lang="en-US" dirty="0" err="1" smtClean="0">
                <a:latin typeface="Arial" pitchFamily="34" charset="0"/>
                <a:cs typeface="Arial" pitchFamily="34" charset="0"/>
              </a:rPr>
              <a:t>lusern</a:t>
            </a:r>
            <a:r>
              <a:rPr lang="en-US" dirty="0" smtClean="0">
                <a:latin typeface="Arial" pitchFamily="34" charset="0"/>
                <a:cs typeface="Arial" pitchFamily="34" charset="0"/>
              </a:rPr>
              <a:t> </a:t>
            </a:r>
            <a:r>
              <a:rPr lang="en-US" dirty="0" err="1" smtClean="0">
                <a:latin typeface="Arial" pitchFamily="34" charset="0"/>
                <a:cs typeface="Arial" pitchFamily="34" charset="0"/>
              </a:rPr>
              <a:t>på</a:t>
            </a:r>
            <a:r>
              <a:rPr lang="en-US" dirty="0" smtClean="0">
                <a:latin typeface="Arial" pitchFamily="34" charset="0"/>
                <a:cs typeface="Arial" pitchFamily="34" charset="0"/>
              </a:rPr>
              <a:t> </a:t>
            </a:r>
            <a:r>
              <a:rPr lang="en-US" dirty="0" err="1" smtClean="0">
                <a:latin typeface="Arial" pitchFamily="34" charset="0"/>
                <a:cs typeface="Arial" pitchFamily="34" charset="0"/>
              </a:rPr>
              <a:t>lätta</a:t>
            </a:r>
            <a:r>
              <a:rPr lang="en-US" dirty="0" smtClean="0">
                <a:latin typeface="Arial" pitchFamily="34" charset="0"/>
                <a:cs typeface="Arial" pitchFamily="34" charset="0"/>
              </a:rPr>
              <a:t> </a:t>
            </a:r>
            <a:r>
              <a:rPr lang="en-US" dirty="0" err="1" smtClean="0">
                <a:latin typeface="Arial" pitchFamily="34" charset="0"/>
                <a:cs typeface="Arial" pitchFamily="34" charset="0"/>
              </a:rPr>
              <a:t>sandjordar</a:t>
            </a:r>
            <a:r>
              <a:rPr lang="en-US" dirty="0" smtClean="0">
                <a:latin typeface="Arial" pitchFamily="34" charset="0"/>
                <a:cs typeface="Arial" pitchFamily="34" charset="0"/>
              </a:rPr>
              <a:t> om man </a:t>
            </a:r>
            <a:r>
              <a:rPr lang="en-US" dirty="0" err="1" smtClean="0">
                <a:latin typeface="Arial" pitchFamily="34" charset="0"/>
                <a:cs typeface="Arial" pitchFamily="34" charset="0"/>
              </a:rPr>
              <a:t>kalkar</a:t>
            </a:r>
            <a:r>
              <a:rPr lang="en-US" dirty="0" smtClean="0">
                <a:latin typeface="Arial" pitchFamily="34" charset="0"/>
                <a:cs typeface="Arial" pitchFamily="34" charset="0"/>
              </a:rPr>
              <a:t> </a:t>
            </a:r>
            <a:r>
              <a:rPr lang="en-US" dirty="0" err="1" smtClean="0">
                <a:latin typeface="Arial" pitchFamily="34" charset="0"/>
                <a:cs typeface="Arial" pitchFamily="34" charset="0"/>
              </a:rPr>
              <a:t>och</a:t>
            </a:r>
            <a:r>
              <a:rPr lang="en-US" dirty="0" smtClean="0">
                <a:latin typeface="Arial" pitchFamily="34" charset="0"/>
                <a:cs typeface="Arial" pitchFamily="34" charset="0"/>
              </a:rPr>
              <a:t> </a:t>
            </a:r>
            <a:r>
              <a:rPr lang="en-US" dirty="0" err="1" smtClean="0">
                <a:latin typeface="Arial" pitchFamily="34" charset="0"/>
                <a:cs typeface="Arial" pitchFamily="34" charset="0"/>
              </a:rPr>
              <a:t>ympar</a:t>
            </a:r>
            <a:r>
              <a:rPr lang="en-US" dirty="0" smtClean="0">
                <a:latin typeface="Arial" pitchFamily="34" charset="0"/>
                <a:cs typeface="Arial" pitchFamily="34" charset="0"/>
              </a:rPr>
              <a:t> med </a:t>
            </a:r>
            <a:r>
              <a:rPr lang="en-US" i="1" dirty="0">
                <a:latin typeface="Arial" pitchFamily="34" charset="0"/>
                <a:cs typeface="Arial" pitchFamily="34" charset="0"/>
              </a:rPr>
              <a:t>Rhizobium</a:t>
            </a:r>
          </a:p>
          <a:p>
            <a:pPr marL="742950" lvl="1" indent="-285750">
              <a:spcBef>
                <a:spcPts val="1200"/>
              </a:spcBef>
              <a:buFont typeface="Arial" pitchFamily="34" charset="0"/>
              <a:buChar char="•"/>
            </a:pPr>
            <a:r>
              <a:rPr lang="de-DE" dirty="0" err="1" smtClean="0">
                <a:latin typeface="Arial" pitchFamily="34" charset="0"/>
                <a:cs typeface="Arial" pitchFamily="34" charset="0"/>
              </a:rPr>
              <a:t>Mycket</a:t>
            </a:r>
            <a:r>
              <a:rPr lang="de-DE" dirty="0" smtClean="0">
                <a:latin typeface="Arial" pitchFamily="34" charset="0"/>
                <a:cs typeface="Arial" pitchFamily="34" charset="0"/>
              </a:rPr>
              <a:t> </a:t>
            </a:r>
            <a:r>
              <a:rPr lang="de-DE" dirty="0" err="1" smtClean="0">
                <a:latin typeface="Arial" pitchFamily="34" charset="0"/>
                <a:cs typeface="Arial" pitchFamily="34" charset="0"/>
              </a:rPr>
              <a:t>bra</a:t>
            </a:r>
            <a:r>
              <a:rPr lang="de-DE" dirty="0" smtClean="0">
                <a:latin typeface="Arial" pitchFamily="34" charset="0"/>
                <a:cs typeface="Arial" pitchFamily="34" charset="0"/>
              </a:rPr>
              <a:t> </a:t>
            </a:r>
            <a:r>
              <a:rPr lang="de-DE" dirty="0" err="1" smtClean="0">
                <a:latin typeface="Arial" pitchFamily="34" charset="0"/>
                <a:cs typeface="Arial" pitchFamily="34" charset="0"/>
              </a:rPr>
              <a:t>vallkvalitet</a:t>
            </a:r>
            <a:r>
              <a:rPr lang="de-DE" dirty="0">
                <a:latin typeface="Arial" pitchFamily="34" charset="0"/>
                <a:cs typeface="Arial" pitchFamily="34" charset="0"/>
              </a:rPr>
              <a:t> </a:t>
            </a:r>
            <a:r>
              <a:rPr lang="de-DE" dirty="0" smtClean="0">
                <a:latin typeface="Arial" pitchFamily="34" charset="0"/>
                <a:cs typeface="Arial" pitchFamily="34" charset="0"/>
              </a:rPr>
              <a:t>+ högt </a:t>
            </a:r>
            <a:r>
              <a:rPr lang="de-DE" b="1" dirty="0" smtClean="0">
                <a:solidFill>
                  <a:srgbClr val="FF0000"/>
                </a:solidFill>
                <a:latin typeface="Arial" pitchFamily="34" charset="0"/>
                <a:cs typeface="Arial" pitchFamily="34" charset="0"/>
              </a:rPr>
              <a:t>N</a:t>
            </a:r>
            <a:r>
              <a:rPr lang="de-DE" dirty="0" smtClean="0">
                <a:latin typeface="Arial" pitchFamily="34" charset="0"/>
                <a:cs typeface="Arial" pitchFamily="34" charset="0"/>
              </a:rPr>
              <a:t>-</a:t>
            </a:r>
            <a:r>
              <a:rPr lang="de-DE" dirty="0" err="1" smtClean="0">
                <a:latin typeface="Arial" pitchFamily="34" charset="0"/>
                <a:cs typeface="Arial" pitchFamily="34" charset="0"/>
              </a:rPr>
              <a:t>innehåll</a:t>
            </a:r>
            <a:r>
              <a:rPr lang="de-DE" dirty="0" smtClean="0">
                <a:latin typeface="Arial" pitchFamily="34" charset="0"/>
                <a:cs typeface="Arial" pitchFamily="34" charset="0"/>
              </a:rPr>
              <a:t> (</a:t>
            </a:r>
            <a:r>
              <a:rPr lang="de-DE" dirty="0" err="1" smtClean="0">
                <a:latin typeface="Arial" pitchFamily="34" charset="0"/>
                <a:cs typeface="Arial" pitchFamily="34" charset="0"/>
              </a:rPr>
              <a:t>upp</a:t>
            </a:r>
            <a:r>
              <a:rPr lang="de-DE" dirty="0" smtClean="0">
                <a:latin typeface="Arial" pitchFamily="34" charset="0"/>
                <a:cs typeface="Arial" pitchFamily="34" charset="0"/>
              </a:rPr>
              <a:t> </a:t>
            </a:r>
            <a:r>
              <a:rPr lang="de-DE" dirty="0" err="1" smtClean="0">
                <a:latin typeface="Arial" pitchFamily="34" charset="0"/>
                <a:cs typeface="Arial" pitchFamily="34" charset="0"/>
              </a:rPr>
              <a:t>till</a:t>
            </a:r>
            <a:r>
              <a:rPr lang="de-DE" dirty="0" smtClean="0">
                <a:latin typeface="Arial" pitchFamily="34" charset="0"/>
                <a:cs typeface="Arial" pitchFamily="34" charset="0"/>
              </a:rPr>
              <a:t> 350 kg N ha</a:t>
            </a:r>
            <a:r>
              <a:rPr lang="de-DE" baseline="30000" dirty="0" smtClean="0">
                <a:latin typeface="Arial" pitchFamily="34" charset="0"/>
                <a:cs typeface="Arial" pitchFamily="34" charset="0"/>
              </a:rPr>
              <a:t>-1</a:t>
            </a:r>
            <a:r>
              <a:rPr lang="de-DE" dirty="0" smtClean="0">
                <a:latin typeface="Arial" pitchFamily="34" charset="0"/>
                <a:cs typeface="Arial" pitchFamily="34" charset="0"/>
              </a:rPr>
              <a:t> per </a:t>
            </a:r>
            <a:r>
              <a:rPr lang="de-DE" dirty="0" err="1" smtClean="0">
                <a:latin typeface="Arial" pitchFamily="34" charset="0"/>
                <a:cs typeface="Arial" pitchFamily="34" charset="0"/>
              </a:rPr>
              <a:t>år</a:t>
            </a:r>
            <a:r>
              <a:rPr lang="de-DE" dirty="0" smtClean="0">
                <a:latin typeface="Arial" pitchFamily="34" charset="0"/>
                <a:cs typeface="Arial" pitchFamily="34" charset="0"/>
              </a:rPr>
              <a:t>)</a:t>
            </a:r>
            <a:endParaRPr lang="en-US" dirty="0" smtClean="0">
              <a:latin typeface="Arial" pitchFamily="34" charset="0"/>
              <a:cs typeface="Arial" pitchFamily="34" charset="0"/>
            </a:endParaRPr>
          </a:p>
          <a:p>
            <a:pPr marL="742950" lvl="1" indent="-285750">
              <a:spcBef>
                <a:spcPts val="1200"/>
              </a:spcBef>
              <a:buFont typeface="Arial" pitchFamily="34" charset="0"/>
              <a:buChar char="•"/>
            </a:pPr>
            <a:r>
              <a:rPr lang="en-US" dirty="0" smtClean="0">
                <a:latin typeface="Arial" pitchFamily="34" charset="0"/>
                <a:cs typeface="Arial" pitchFamily="34" charset="0"/>
              </a:rPr>
              <a:t>Bra </a:t>
            </a:r>
            <a:r>
              <a:rPr lang="en-US" dirty="0" err="1" smtClean="0">
                <a:latin typeface="Arial" pitchFamily="34" charset="0"/>
                <a:cs typeface="Arial" pitchFamily="34" charset="0"/>
              </a:rPr>
              <a:t>marginalprestation</a:t>
            </a:r>
            <a:r>
              <a:rPr lang="en-US" dirty="0">
                <a:latin typeface="Arial" pitchFamily="34" charset="0"/>
                <a:cs typeface="Arial" pitchFamily="34" charset="0"/>
              </a:rPr>
              <a:t> </a:t>
            </a:r>
            <a:r>
              <a:rPr lang="en-US" dirty="0" smtClean="0">
                <a:latin typeface="Arial" pitchFamily="34" charset="0"/>
                <a:cs typeface="Arial" pitchFamily="34" charset="0"/>
              </a:rPr>
              <a:t>– </a:t>
            </a:r>
            <a:r>
              <a:rPr lang="en-US" dirty="0" err="1" smtClean="0">
                <a:latin typeface="Arial" pitchFamily="34" charset="0"/>
                <a:cs typeface="Arial" pitchFamily="34" charset="0"/>
              </a:rPr>
              <a:t>rödklöver</a:t>
            </a:r>
            <a:r>
              <a:rPr lang="en-US" dirty="0" smtClean="0">
                <a:latin typeface="Arial" pitchFamily="34" charset="0"/>
                <a:cs typeface="Arial" pitchFamily="34" charset="0"/>
              </a:rPr>
              <a:t> </a:t>
            </a:r>
            <a:r>
              <a:rPr lang="en-US" dirty="0" err="1" smtClean="0">
                <a:latin typeface="Arial" pitchFamily="34" charset="0"/>
                <a:cs typeface="Arial" pitchFamily="34" charset="0"/>
              </a:rPr>
              <a:t>passar</a:t>
            </a:r>
            <a:r>
              <a:rPr lang="en-US" dirty="0" smtClean="0">
                <a:latin typeface="Arial" pitchFamily="34" charset="0"/>
                <a:cs typeface="Arial" pitchFamily="34" charset="0"/>
              </a:rPr>
              <a:t> </a:t>
            </a:r>
            <a:r>
              <a:rPr lang="en-US" dirty="0" err="1" smtClean="0">
                <a:latin typeface="Arial" pitchFamily="34" charset="0"/>
                <a:cs typeface="Arial" pitchFamily="34" charset="0"/>
              </a:rPr>
              <a:t>bättre</a:t>
            </a:r>
            <a:r>
              <a:rPr lang="en-US" dirty="0">
                <a:latin typeface="Arial" pitchFamily="34" charset="0"/>
                <a:cs typeface="Arial" pitchFamily="34" charset="0"/>
              </a:rPr>
              <a:t> </a:t>
            </a:r>
            <a:r>
              <a:rPr lang="en-US" dirty="0" smtClean="0">
                <a:latin typeface="Arial" pitchFamily="34" charset="0"/>
                <a:cs typeface="Arial" pitchFamily="34" charset="0"/>
              </a:rPr>
              <a:t>(&gt;100 </a:t>
            </a:r>
            <a:r>
              <a:rPr lang="en-US" dirty="0" err="1" smtClean="0">
                <a:latin typeface="Arial" pitchFamily="34" charset="0"/>
                <a:cs typeface="Arial" pitchFamily="34" charset="0"/>
              </a:rPr>
              <a:t>dt</a:t>
            </a:r>
            <a:r>
              <a:rPr lang="en-US" dirty="0" smtClean="0">
                <a:latin typeface="Arial" pitchFamily="34" charset="0"/>
                <a:cs typeface="Arial" pitchFamily="34" charset="0"/>
              </a:rPr>
              <a:t> </a:t>
            </a:r>
            <a:r>
              <a:rPr lang="en-US" dirty="0" err="1" smtClean="0">
                <a:latin typeface="Arial" pitchFamily="34" charset="0"/>
                <a:cs typeface="Arial" pitchFamily="34" charset="0"/>
              </a:rPr>
              <a:t>ts</a:t>
            </a:r>
            <a:r>
              <a:rPr lang="en-US" dirty="0" smtClean="0">
                <a:latin typeface="Arial" pitchFamily="34" charset="0"/>
                <a:cs typeface="Arial" pitchFamily="34" charset="0"/>
              </a:rPr>
              <a:t> ha</a:t>
            </a:r>
            <a:r>
              <a:rPr lang="en-US" baseline="30000" dirty="0" smtClean="0">
                <a:latin typeface="Arial" pitchFamily="34" charset="0"/>
                <a:cs typeface="Arial" pitchFamily="34" charset="0"/>
              </a:rPr>
              <a:t>-1</a:t>
            </a:r>
            <a:r>
              <a:rPr lang="en-US" dirty="0" smtClean="0">
                <a:latin typeface="Arial" pitchFamily="34" charset="0"/>
                <a:cs typeface="Arial" pitchFamily="34" charset="0"/>
              </a:rPr>
              <a:t>)</a:t>
            </a:r>
          </a:p>
          <a:p>
            <a:pPr marL="742950" lvl="1" indent="-285750">
              <a:spcBef>
                <a:spcPts val="1200"/>
              </a:spcBef>
              <a:buFont typeface="Arial" pitchFamily="34" charset="0"/>
              <a:buChar char="•"/>
            </a:pPr>
            <a:r>
              <a:rPr lang="en-US" b="1" dirty="0" smtClean="0">
                <a:latin typeface="Arial" pitchFamily="34" charset="0"/>
                <a:cs typeface="Arial" pitchFamily="34" charset="0"/>
              </a:rPr>
              <a:t>Ingen </a:t>
            </a:r>
            <a:r>
              <a:rPr lang="en-US" b="1" dirty="0" err="1" smtClean="0">
                <a:latin typeface="Arial" pitchFamily="34" charset="0"/>
                <a:cs typeface="Arial" pitchFamily="34" charset="0"/>
              </a:rPr>
              <a:t>gödsling</a:t>
            </a:r>
            <a:r>
              <a:rPr lang="en-US" b="1" dirty="0" smtClean="0">
                <a:latin typeface="Arial" pitchFamily="34" charset="0"/>
                <a:cs typeface="Arial" pitchFamily="34" charset="0"/>
              </a:rPr>
              <a:t> </a:t>
            </a:r>
            <a:r>
              <a:rPr lang="en-US" dirty="0" err="1" smtClean="0">
                <a:latin typeface="Arial" pitchFamily="34" charset="0"/>
                <a:cs typeface="Arial" pitchFamily="34" charset="0"/>
              </a:rPr>
              <a:t>behövs</a:t>
            </a:r>
            <a:endParaRPr lang="en-US" dirty="0" smtClean="0">
              <a:latin typeface="Arial" pitchFamily="34" charset="0"/>
              <a:cs typeface="Arial" pitchFamily="34" charset="0"/>
            </a:endParaRPr>
          </a:p>
          <a:p>
            <a:pPr marL="742950" lvl="1" indent="-285750">
              <a:spcBef>
                <a:spcPts val="1200"/>
              </a:spcBef>
              <a:buFont typeface="Arial" pitchFamily="34" charset="0"/>
              <a:buChar char="•"/>
            </a:pPr>
            <a:r>
              <a:rPr lang="en-US" dirty="0" err="1" smtClean="0">
                <a:latin typeface="Arial" pitchFamily="34" charset="0"/>
                <a:cs typeface="Arial" pitchFamily="34" charset="0"/>
              </a:rPr>
              <a:t>Alternativ</a:t>
            </a:r>
            <a:r>
              <a:rPr lang="en-US" dirty="0" smtClean="0">
                <a:latin typeface="Arial" pitchFamily="34" charset="0"/>
                <a:cs typeface="Arial" pitchFamily="34" charset="0"/>
              </a:rPr>
              <a:t> </a:t>
            </a:r>
            <a:r>
              <a:rPr lang="en-US" dirty="0" err="1" smtClean="0">
                <a:latin typeface="Arial" pitchFamily="34" charset="0"/>
                <a:cs typeface="Arial" pitchFamily="34" charset="0"/>
              </a:rPr>
              <a:t>för</a:t>
            </a:r>
            <a:r>
              <a:rPr lang="en-US" dirty="0" smtClean="0">
                <a:latin typeface="Arial" pitchFamily="34" charset="0"/>
                <a:cs typeface="Arial" pitchFamily="34" charset="0"/>
              </a:rPr>
              <a:t> </a:t>
            </a:r>
            <a:r>
              <a:rPr lang="en-US" dirty="0" err="1" smtClean="0">
                <a:latin typeface="Arial" pitchFamily="34" charset="0"/>
                <a:cs typeface="Arial" pitchFamily="34" charset="0"/>
              </a:rPr>
              <a:t>gårdar</a:t>
            </a:r>
            <a:r>
              <a:rPr lang="en-US" dirty="0" smtClean="0">
                <a:latin typeface="Arial" pitchFamily="34" charset="0"/>
                <a:cs typeface="Arial" pitchFamily="34" charset="0"/>
              </a:rPr>
              <a:t> </a:t>
            </a:r>
            <a:r>
              <a:rPr lang="en-US" dirty="0" err="1" smtClean="0">
                <a:latin typeface="Arial" pitchFamily="34" charset="0"/>
                <a:cs typeface="Arial" pitchFamily="34" charset="0"/>
              </a:rPr>
              <a:t>som</a:t>
            </a:r>
            <a:r>
              <a:rPr lang="en-US" dirty="0" smtClean="0">
                <a:latin typeface="Arial" pitchFamily="34" charset="0"/>
                <a:cs typeface="Arial" pitchFamily="34" charset="0"/>
              </a:rPr>
              <a:t> </a:t>
            </a:r>
            <a:r>
              <a:rPr lang="en-US" dirty="0" err="1" smtClean="0">
                <a:latin typeface="Arial" pitchFamily="34" charset="0"/>
                <a:cs typeface="Arial" pitchFamily="34" charset="0"/>
              </a:rPr>
              <a:t>har</a:t>
            </a:r>
            <a:r>
              <a:rPr lang="en-US" dirty="0" smtClean="0">
                <a:latin typeface="Arial" pitchFamily="34" charset="0"/>
                <a:cs typeface="Arial" pitchFamily="34" charset="0"/>
              </a:rPr>
              <a:t> problem med </a:t>
            </a:r>
            <a:r>
              <a:rPr lang="en-US" dirty="0" err="1" smtClean="0">
                <a:latin typeface="Arial" pitchFamily="34" charset="0"/>
                <a:cs typeface="Arial" pitchFamily="34" charset="0"/>
              </a:rPr>
              <a:t>att</a:t>
            </a:r>
            <a:r>
              <a:rPr lang="en-US" dirty="0" smtClean="0">
                <a:latin typeface="Arial" pitchFamily="34" charset="0"/>
                <a:cs typeface="Arial" pitchFamily="34" charset="0"/>
              </a:rPr>
              <a:t> </a:t>
            </a:r>
            <a:r>
              <a:rPr lang="en-US" dirty="0" err="1" smtClean="0">
                <a:latin typeface="Arial" pitchFamily="34" charset="0"/>
                <a:cs typeface="Arial" pitchFamily="34" charset="0"/>
              </a:rPr>
              <a:t>uppfylla</a:t>
            </a:r>
            <a:r>
              <a:rPr lang="en-US" dirty="0" smtClean="0">
                <a:latin typeface="Arial" pitchFamily="34" charset="0"/>
                <a:cs typeface="Arial" pitchFamily="34" charset="0"/>
              </a:rPr>
              <a:t> </a:t>
            </a:r>
            <a:r>
              <a:rPr lang="en-US" dirty="0" err="1" smtClean="0">
                <a:latin typeface="Arial" pitchFamily="34" charset="0"/>
                <a:cs typeface="Arial" pitchFamily="34" charset="0"/>
              </a:rPr>
              <a:t>växtnäringsbalansen</a:t>
            </a:r>
            <a:r>
              <a:rPr lang="en-US" dirty="0" smtClean="0">
                <a:latin typeface="Arial" pitchFamily="34" charset="0"/>
                <a:cs typeface="Arial" pitchFamily="34" charset="0"/>
              </a:rPr>
              <a:t>   (‘</a:t>
            </a:r>
            <a:r>
              <a:rPr lang="en-US" i="1" dirty="0" err="1" smtClean="0">
                <a:latin typeface="Arial" pitchFamily="34" charset="0"/>
                <a:cs typeface="Arial" pitchFamily="34" charset="0"/>
              </a:rPr>
              <a:t>hemmaodlat</a:t>
            </a:r>
            <a:r>
              <a:rPr lang="en-US" i="1" dirty="0" smtClean="0">
                <a:latin typeface="Arial" pitchFamily="34" charset="0"/>
                <a:cs typeface="Arial" pitchFamily="34" charset="0"/>
              </a:rPr>
              <a:t> protein’</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2" name="Rechthoek 1"/>
          <p:cNvSpPr/>
          <p:nvPr/>
        </p:nvSpPr>
        <p:spPr>
          <a:xfrm>
            <a:off x="432932" y="341842"/>
            <a:ext cx="7070581" cy="1200329"/>
          </a:xfrm>
          <a:prstGeom prst="rect">
            <a:avLst/>
          </a:prstGeom>
        </p:spPr>
        <p:txBody>
          <a:bodyPr wrap="square">
            <a:spAutoFit/>
          </a:bodyPr>
          <a:lstStyle/>
          <a:p>
            <a:pPr>
              <a:spcBef>
                <a:spcPts val="1200"/>
              </a:spcBef>
            </a:pPr>
            <a:r>
              <a:rPr lang="de-DE" sz="2400" b="1" dirty="0" err="1" smtClean="0">
                <a:latin typeface="Arial" pitchFamily="34" charset="0"/>
                <a:cs typeface="Arial" pitchFamily="34" charset="0"/>
              </a:rPr>
              <a:t>Anpassning</a:t>
            </a:r>
            <a:r>
              <a:rPr lang="de-DE" sz="2400" b="1" dirty="0" smtClean="0">
                <a:latin typeface="Arial" pitchFamily="34" charset="0"/>
                <a:cs typeface="Arial" pitchFamily="34" charset="0"/>
              </a:rPr>
              <a:t> </a:t>
            </a:r>
            <a:r>
              <a:rPr lang="de-DE" sz="2400" b="1" dirty="0" err="1" smtClean="0">
                <a:latin typeface="Arial" pitchFamily="34" charset="0"/>
                <a:cs typeface="Arial" pitchFamily="34" charset="0"/>
              </a:rPr>
              <a:t>av</a:t>
            </a:r>
            <a:r>
              <a:rPr lang="de-DE" sz="2400" b="1" dirty="0" smtClean="0">
                <a:latin typeface="Arial" pitchFamily="34" charset="0"/>
                <a:cs typeface="Arial" pitchFamily="34" charset="0"/>
              </a:rPr>
              <a:t> </a:t>
            </a:r>
            <a:r>
              <a:rPr lang="de-DE" sz="2400" b="1" dirty="0" err="1" smtClean="0">
                <a:latin typeface="Arial" pitchFamily="34" charset="0"/>
                <a:cs typeface="Arial" pitchFamily="34" charset="0"/>
              </a:rPr>
              <a:t>produktionsplatser</a:t>
            </a:r>
            <a:r>
              <a:rPr lang="de-DE" sz="2400" b="1" dirty="0" smtClean="0">
                <a:latin typeface="Arial" pitchFamily="34" charset="0"/>
                <a:cs typeface="Arial" pitchFamily="34" charset="0"/>
              </a:rPr>
              <a:t> </a:t>
            </a:r>
            <a:r>
              <a:rPr lang="de-DE" sz="2400" b="1" dirty="0" err="1" smtClean="0">
                <a:latin typeface="Arial" pitchFamily="34" charset="0"/>
                <a:cs typeface="Arial" pitchFamily="34" charset="0"/>
              </a:rPr>
              <a:t>för</a:t>
            </a:r>
            <a:r>
              <a:rPr lang="de-DE" sz="2400" b="1" dirty="0" smtClean="0">
                <a:latin typeface="Arial" pitchFamily="34" charset="0"/>
                <a:cs typeface="Arial" pitchFamily="34" charset="0"/>
              </a:rPr>
              <a:t> </a:t>
            </a:r>
            <a:r>
              <a:rPr lang="de-DE" sz="2400" b="1" dirty="0" err="1" smtClean="0">
                <a:latin typeface="Arial" pitchFamily="34" charset="0"/>
                <a:cs typeface="Arial" pitchFamily="34" charset="0"/>
              </a:rPr>
              <a:t>nötkreatur</a:t>
            </a:r>
            <a:r>
              <a:rPr lang="de-DE" sz="2400" b="1" dirty="0" smtClean="0">
                <a:latin typeface="Arial" pitchFamily="34" charset="0"/>
                <a:cs typeface="Arial" pitchFamily="34" charset="0"/>
              </a:rPr>
              <a:t> i </a:t>
            </a:r>
            <a:r>
              <a:rPr lang="de-DE" sz="2400" b="1" dirty="0" err="1" smtClean="0">
                <a:latin typeface="Arial" pitchFamily="34" charset="0"/>
                <a:cs typeface="Arial" pitchFamily="34" charset="0"/>
              </a:rPr>
              <a:t>nordtyska</a:t>
            </a:r>
            <a:r>
              <a:rPr lang="de-DE" sz="2400" b="1" dirty="0" smtClean="0">
                <a:latin typeface="Arial" pitchFamily="34" charset="0"/>
                <a:cs typeface="Arial" pitchFamily="34" charset="0"/>
              </a:rPr>
              <a:t> </a:t>
            </a:r>
            <a:r>
              <a:rPr lang="de-DE" sz="2400" b="1" dirty="0" err="1" smtClean="0">
                <a:latin typeface="Arial" pitchFamily="34" charset="0"/>
                <a:cs typeface="Arial" pitchFamily="34" charset="0"/>
              </a:rPr>
              <a:t>sandjordsplatån</a:t>
            </a:r>
            <a:r>
              <a:rPr lang="de-DE" sz="2400" b="1" dirty="0" smtClean="0">
                <a:latin typeface="Arial" pitchFamily="34" charset="0"/>
                <a:cs typeface="Arial" pitchFamily="34" charset="0"/>
              </a:rPr>
              <a:t> </a:t>
            </a:r>
            <a:r>
              <a:rPr lang="de-DE" sz="2400" b="1" dirty="0" err="1" smtClean="0">
                <a:latin typeface="Arial" pitchFamily="34" charset="0"/>
                <a:cs typeface="Arial" pitchFamily="34" charset="0"/>
              </a:rPr>
              <a:t>med</a:t>
            </a:r>
            <a:r>
              <a:rPr lang="de-DE" sz="2400" b="1" dirty="0" smtClean="0">
                <a:latin typeface="Arial" pitchFamily="34" charset="0"/>
                <a:cs typeface="Arial" pitchFamily="34" charset="0"/>
              </a:rPr>
              <a:t> </a:t>
            </a:r>
            <a:r>
              <a:rPr lang="de-DE" sz="2400" b="1" dirty="0" err="1" smtClean="0">
                <a:latin typeface="Arial" pitchFamily="34" charset="0"/>
                <a:cs typeface="Arial" pitchFamily="34" charset="0"/>
              </a:rPr>
              <a:t>lågt</a:t>
            </a:r>
            <a:r>
              <a:rPr lang="de-DE" sz="2400" b="1" dirty="0" smtClean="0">
                <a:latin typeface="Arial" pitchFamily="34" charset="0"/>
                <a:cs typeface="Arial" pitchFamily="34" charset="0"/>
              </a:rPr>
              <a:t> pH</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1690692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8671" y="594622"/>
            <a:ext cx="7310911" cy="1196997"/>
          </a:xfrm>
        </p:spPr>
        <p:txBody>
          <a:bodyPr/>
          <a:lstStyle/>
          <a:p>
            <a:r>
              <a:rPr lang="sv-SE" sz="2400" dirty="0" smtClean="0">
                <a:solidFill>
                  <a:schemeClr val="tx1"/>
                </a:solidFill>
                <a:latin typeface="+mn-lt"/>
              </a:rPr>
              <a:t>Naturbetesmarker passar bäst för lättare köttraser, rekryteringskvigor, hästar och får</a:t>
            </a:r>
            <a:endParaRPr lang="sv-SE" sz="2400" dirty="0">
              <a:solidFill>
                <a:schemeClr val="tx1"/>
              </a:solidFill>
              <a:latin typeface="+mn-lt"/>
            </a:endParaRPr>
          </a:p>
        </p:txBody>
      </p:sp>
      <p:pic>
        <p:nvPicPr>
          <p:cNvPr id="7" name="Bildobjekt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98102" y="1922165"/>
            <a:ext cx="6925558" cy="4537939"/>
          </a:xfrm>
          <a:prstGeom prst="rect">
            <a:avLst/>
          </a:prstGeom>
        </p:spPr>
      </p:pic>
      <p:sp>
        <p:nvSpPr>
          <p:cNvPr id="10" name="textruta 9"/>
          <p:cNvSpPr txBox="1"/>
          <p:nvPr/>
        </p:nvSpPr>
        <p:spPr>
          <a:xfrm>
            <a:off x="6764297" y="6083337"/>
            <a:ext cx="15913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Eva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70498567"/>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sv-SE" sz="2400" dirty="0" smtClean="0"/>
              <a:t>Polen</a:t>
            </a:r>
            <a:endParaRPr lang="sv-SE" sz="2400" dirty="0"/>
          </a:p>
        </p:txBody>
      </p:sp>
      <p:sp>
        <p:nvSpPr>
          <p:cNvPr id="3" name="Titel 2"/>
          <p:cNvSpPr>
            <a:spLocks noGrp="1"/>
          </p:cNvSpPr>
          <p:nvPr>
            <p:ph type="ctrTitle"/>
          </p:nvPr>
        </p:nvSpPr>
        <p:spPr/>
        <p:txBody>
          <a:bodyPr/>
          <a:lstStyle/>
          <a:p>
            <a:endParaRPr lang="sv-SE" dirty="0"/>
          </a:p>
        </p:txBody>
      </p:sp>
    </p:spTree>
    <p:extLst>
      <p:ext uri="{BB962C8B-B14F-4D97-AF65-F5344CB8AC3E}">
        <p14:creationId xmlns:p14="http://schemas.microsoft.com/office/powerpoint/2010/main" val="347856495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00826" y="1629175"/>
            <a:ext cx="7951604" cy="2001130"/>
          </a:xfrm>
        </p:spPr>
        <p:txBody>
          <a:bodyPr/>
          <a:lstStyle/>
          <a:p>
            <a:pPr algn="l"/>
            <a:r>
              <a:rPr lang="sv-SE"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Effektiv användning av permanenta vallar vid utfodring av mjölkkor i Polen </a:t>
            </a:r>
            <a:br>
              <a:rPr lang="sv-SE"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br>
            <a:endParaRPr lang="sv-SE" sz="40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Untertitel 2"/>
          <p:cNvSpPr>
            <a:spLocks noGrp="1"/>
          </p:cNvSpPr>
          <p:nvPr>
            <p:ph type="subTitle" idx="1"/>
          </p:nvPr>
        </p:nvSpPr>
        <p:spPr>
          <a:xfrm>
            <a:off x="468313" y="4365104"/>
            <a:ext cx="5831880" cy="560854"/>
          </a:xfrm>
        </p:spPr>
        <p:txBody>
          <a:bodyPr/>
          <a:lstStyle/>
          <a:p>
            <a:r>
              <a:rPr lang="sv-SE" altLang="pl-PL" b="1" dirty="0" smtClean="0">
                <a:solidFill>
                  <a:schemeClr val="tx1"/>
                </a:solidFill>
                <a:latin typeface="Tahoma" panose="020B0604030504040204" pitchFamily="34" charset="0"/>
              </a:rPr>
              <a:t>Piotr </a:t>
            </a:r>
            <a:r>
              <a:rPr lang="sv-SE" altLang="pl-PL" b="1" dirty="0" err="1" smtClean="0">
                <a:solidFill>
                  <a:schemeClr val="tx1"/>
                </a:solidFill>
                <a:latin typeface="Tahoma" panose="020B0604030504040204" pitchFamily="34" charset="0"/>
              </a:rPr>
              <a:t>Goliński</a:t>
            </a:r>
            <a:endParaRPr lang="sv-SE" altLang="pl-PL" b="1" dirty="0" smtClean="0">
              <a:solidFill>
                <a:schemeClr val="tx1"/>
              </a:solidFill>
              <a:latin typeface="Tahoma" panose="020B0604030504040204" pitchFamily="34" charset="0"/>
            </a:endParaRPr>
          </a:p>
          <a:p>
            <a:r>
              <a:rPr lang="sv-SE" altLang="pl-PL" b="1" dirty="0" smtClean="0">
                <a:solidFill>
                  <a:schemeClr val="tx1"/>
                </a:solidFill>
                <a:latin typeface="Tahoma" panose="020B0604030504040204" pitchFamily="34" charset="0"/>
              </a:rPr>
              <a:t>Barbara </a:t>
            </a:r>
            <a:r>
              <a:rPr lang="sv-SE" altLang="pl-PL" b="1" dirty="0" err="1" smtClean="0">
                <a:solidFill>
                  <a:schemeClr val="tx1"/>
                </a:solidFill>
                <a:latin typeface="Tahoma" panose="020B0604030504040204" pitchFamily="34" charset="0"/>
              </a:rPr>
              <a:t>Golińska</a:t>
            </a:r>
            <a:endParaRPr lang="sv-SE" altLang="pl-PL" b="1" dirty="0" smtClean="0">
              <a:solidFill>
                <a:schemeClr val="tx1"/>
              </a:solidFill>
              <a:latin typeface="Tahoma" panose="020B0604030504040204" pitchFamily="34" charset="0"/>
            </a:endParaRPr>
          </a:p>
          <a:p>
            <a:r>
              <a:rPr lang="sv-SE" altLang="pl-PL" b="1" dirty="0" smtClean="0">
                <a:solidFill>
                  <a:schemeClr val="tx1"/>
                </a:solidFill>
                <a:latin typeface="Tahoma" panose="020B0604030504040204" pitchFamily="34" charset="0"/>
              </a:rPr>
              <a:t>Artur </a:t>
            </a:r>
            <a:r>
              <a:rPr lang="sv-SE" altLang="pl-PL" b="1" dirty="0" err="1" smtClean="0">
                <a:solidFill>
                  <a:schemeClr val="tx1"/>
                </a:solidFill>
                <a:latin typeface="Tahoma" panose="020B0604030504040204" pitchFamily="34" charset="0"/>
              </a:rPr>
              <a:t>Paszkowski</a:t>
            </a:r>
            <a:endParaRPr lang="sv-SE" altLang="pl-PL" b="1" dirty="0" smtClean="0">
              <a:solidFill>
                <a:schemeClr val="tx1"/>
              </a:solidFill>
              <a:latin typeface="Tahoma" panose="020B0604030504040204" pitchFamily="34" charset="0"/>
            </a:endParaRPr>
          </a:p>
          <a:p>
            <a:endParaRPr lang="sv-SE" altLang="pl-PL" b="1" baseline="30000" dirty="0" smtClean="0">
              <a:solidFill>
                <a:schemeClr val="tx1"/>
              </a:solidFill>
              <a:latin typeface="Tahoma" panose="020B0604030504040204" pitchFamily="34" charset="0"/>
            </a:endParaRPr>
          </a:p>
          <a:p>
            <a:endParaRPr lang="sv-SE" dirty="0"/>
          </a:p>
        </p:txBody>
      </p:sp>
      <p:sp>
        <p:nvSpPr>
          <p:cNvPr id="4" name="Text Box 3"/>
          <p:cNvSpPr txBox="1">
            <a:spLocks noChangeArrowheads="1"/>
          </p:cNvSpPr>
          <p:nvPr/>
        </p:nvSpPr>
        <p:spPr bwMode="auto">
          <a:xfrm>
            <a:off x="981413" y="116631"/>
            <a:ext cx="5102755" cy="943200"/>
          </a:xfrm>
          <a:prstGeom prst="rect">
            <a:avLst/>
          </a:prstGeom>
          <a:solidFill>
            <a:schemeClr val="accent1"/>
          </a:solidFill>
          <a:ln w="9525">
            <a:noFill/>
            <a:miter lim="800000"/>
            <a:headEnd/>
            <a:tailEnd/>
          </a:ln>
          <a:effectLst/>
        </p:spPr>
        <p:txBody>
          <a:bodyPr wrap="square">
            <a:noAutofit/>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Arial" charset="0"/>
              <a:buNone/>
              <a:tabLst/>
              <a:defRPr/>
            </a:pPr>
            <a:r>
              <a:rPr kumimoji="0" lang="en-US" sz="28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a:ea typeface="+mn-ea"/>
                <a:cs typeface="+mn-cs"/>
              </a:rPr>
              <a:t>Department </a:t>
            </a:r>
            <a:r>
              <a:rPr kumimoji="0" lang="en-US" sz="2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t>of Grassland </a:t>
            </a:r>
            <a:endParaRPr kumimoji="0" lang="pl-PL" sz="28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a:p>
            <a:pPr marL="0" marR="0" lvl="0" indent="0" algn="l" defTabSz="449263" rtl="0" eaLnBrk="1" fontAlgn="base" latinLnBrk="0" hangingPunct="1">
              <a:lnSpc>
                <a:spcPct val="93000"/>
              </a:lnSpc>
              <a:spcBef>
                <a:spcPct val="0"/>
              </a:spcBef>
              <a:spcAft>
                <a:spcPct val="0"/>
              </a:spcAft>
              <a:buClr>
                <a:srgbClr val="000000"/>
              </a:buClr>
              <a:buSzPct val="100000"/>
              <a:buFont typeface="Arial" charset="0"/>
              <a:buNone/>
              <a:tabLst/>
              <a:defRPr/>
            </a:pPr>
            <a:r>
              <a:rPr kumimoji="0" lang="en-US" sz="28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a:ea typeface="+mn-ea"/>
                <a:cs typeface="+mn-cs"/>
              </a:rPr>
              <a:t>and Natural Landscape Sciences</a:t>
            </a:r>
            <a:endParaRPr kumimoji="0" lang="pl-PL" sz="28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pic>
        <p:nvPicPr>
          <p:cNvPr id="5" name="Picture 11" descr="Logo%20anglojezyczn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35052" y="1059831"/>
            <a:ext cx="1632351" cy="89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946501"/>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36799" y="280408"/>
            <a:ext cx="5544615" cy="936104"/>
          </a:xfrm>
        </p:spPr>
        <p:txBody>
          <a:bodyPr/>
          <a:lstStyle/>
          <a:p>
            <a:r>
              <a:rPr lang="sv-SE" altLang="pl-PL" sz="2800" b="1" dirty="0" smtClean="0">
                <a:solidFill>
                  <a:srgbClr val="006600"/>
                </a:solidFill>
                <a:latin typeface="Tahoma" panose="020B0604030504040204" pitchFamily="34" charset="0"/>
              </a:rPr>
              <a:t>Jordbruksareal i Polen</a:t>
            </a:r>
            <a:br>
              <a:rPr lang="sv-SE" altLang="pl-PL" sz="2800" b="1" dirty="0" smtClean="0">
                <a:solidFill>
                  <a:srgbClr val="006600"/>
                </a:solidFill>
                <a:latin typeface="Tahoma" panose="020B0604030504040204" pitchFamily="34" charset="0"/>
              </a:rPr>
            </a:br>
            <a:r>
              <a:rPr lang="sv-SE" altLang="pl-PL" sz="2400" dirty="0" smtClean="0">
                <a:solidFill>
                  <a:srgbClr val="006600"/>
                </a:solidFill>
                <a:latin typeface="Tahoma" panose="020B0604030504040204" pitchFamily="34" charset="0"/>
              </a:rPr>
              <a:t>1 000-tal </a:t>
            </a:r>
            <a:r>
              <a:rPr lang="sv-SE" altLang="pl-PL" sz="2400" b="1" dirty="0" smtClean="0">
                <a:solidFill>
                  <a:srgbClr val="006600"/>
                </a:solidFill>
                <a:latin typeface="Tahoma" panose="020B0604030504040204" pitchFamily="34" charset="0"/>
              </a:rPr>
              <a:t>hektar</a:t>
            </a:r>
            <a:endParaRPr lang="sv-SE" sz="2400" dirty="0"/>
          </a:p>
        </p:txBody>
      </p:sp>
      <p:graphicFrame>
        <p:nvGraphicFramePr>
          <p:cNvPr id="6" name="Symbol zastępczy zawartości 5"/>
          <p:cNvGraphicFramePr>
            <a:graphicFrameLocks noGrp="1"/>
          </p:cNvGraphicFramePr>
          <p:nvPr>
            <p:ph idx="1"/>
            <p:extLst>
              <p:ext uri="{D42A27DB-BD31-4B8C-83A1-F6EECF244321}">
                <p14:modId xmlns:p14="http://schemas.microsoft.com/office/powerpoint/2010/main" val="2782344490"/>
              </p:ext>
            </p:extLst>
          </p:nvPr>
        </p:nvGraphicFramePr>
        <p:xfrm>
          <a:off x="179512" y="1628800"/>
          <a:ext cx="8568952" cy="2852901"/>
        </p:xfrm>
        <a:graphic>
          <a:graphicData uri="http://schemas.openxmlformats.org/drawingml/2006/table">
            <a:tbl>
              <a:tblPr firstRow="1" firstCol="1" bandRow="1">
                <a:tableStyleId>{F5AB1C69-6EDB-4FF4-983F-18BD219EF322}</a:tableStyleId>
              </a:tblPr>
              <a:tblGrid>
                <a:gridCol w="3178042">
                  <a:extLst>
                    <a:ext uri="{9D8B030D-6E8A-4147-A177-3AD203B41FA5}">
                      <a16:colId xmlns:a16="http://schemas.microsoft.com/office/drawing/2014/main" val="20000"/>
                    </a:ext>
                  </a:extLst>
                </a:gridCol>
                <a:gridCol w="1078182">
                  <a:extLst>
                    <a:ext uri="{9D8B030D-6E8A-4147-A177-3AD203B41FA5}">
                      <a16:colId xmlns:a16="http://schemas.microsoft.com/office/drawing/2014/main" val="20001"/>
                    </a:ext>
                  </a:extLst>
                </a:gridCol>
                <a:gridCol w="1078182">
                  <a:extLst>
                    <a:ext uri="{9D8B030D-6E8A-4147-A177-3AD203B41FA5}">
                      <a16:colId xmlns:a16="http://schemas.microsoft.com/office/drawing/2014/main" val="20002"/>
                    </a:ext>
                  </a:extLst>
                </a:gridCol>
                <a:gridCol w="1078182">
                  <a:extLst>
                    <a:ext uri="{9D8B030D-6E8A-4147-A177-3AD203B41FA5}">
                      <a16:colId xmlns:a16="http://schemas.microsoft.com/office/drawing/2014/main" val="20003"/>
                    </a:ext>
                  </a:extLst>
                </a:gridCol>
                <a:gridCol w="1078182">
                  <a:extLst>
                    <a:ext uri="{9D8B030D-6E8A-4147-A177-3AD203B41FA5}">
                      <a16:colId xmlns:a16="http://schemas.microsoft.com/office/drawing/2014/main" val="20004"/>
                    </a:ext>
                  </a:extLst>
                </a:gridCol>
                <a:gridCol w="1078182">
                  <a:extLst>
                    <a:ext uri="{9D8B030D-6E8A-4147-A177-3AD203B41FA5}">
                      <a16:colId xmlns:a16="http://schemas.microsoft.com/office/drawing/2014/main" val="20005"/>
                    </a:ext>
                  </a:extLst>
                </a:gridCol>
              </a:tblGrid>
              <a:tr h="303001">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1990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2000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2005	</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2010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sz="2800" dirty="0" smtClean="0">
                          <a:ln>
                            <a:noFill/>
                          </a:ln>
                        </a:rPr>
                        <a:t>2017</a:t>
                      </a:r>
                      <a:endParaRPr lang="pl-PL" sz="2800" b="1"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extLst>
                  <a:ext uri="{0D108BD9-81ED-4DB2-BD59-A6C34878D82A}">
                    <a16:rowId xmlns:a16="http://schemas.microsoft.com/office/drawing/2014/main" val="10000"/>
                  </a:ext>
                </a:extLst>
              </a:tr>
              <a:tr h="303001">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r>
                        <a:rPr lang="sv-SE" sz="2400" kern="1200" dirty="0" smtClean="0">
                          <a:ln>
                            <a:noFill/>
                          </a:ln>
                        </a:rPr>
                        <a:t>Jordbruksmark</a:t>
                      </a:r>
                      <a:endParaRPr lang="pl-PL" sz="24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14388</a:t>
                      </a:r>
                      <a:endParaRPr lang="pl-PL" sz="2800" dirty="0" smtClean="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13940</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12220</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10428</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10757</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1"/>
                  </a:ext>
                </a:extLst>
              </a:tr>
              <a:tr h="409943">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r>
                        <a:rPr lang="sv-SE" altLang="pl-PL" sz="1200" kern="1200" dirty="0" smtClean="0">
                          <a:ln>
                            <a:noFill/>
                          </a:ln>
                        </a:rPr>
                        <a:t>varav</a:t>
                      </a:r>
                      <a:r>
                        <a:rPr lang="pl-PL" altLang="pl-PL" sz="2400" kern="1200" dirty="0" smtClean="0">
                          <a:ln>
                            <a:noFill/>
                          </a:ln>
                        </a:rPr>
                        <a:t>  </a:t>
                      </a:r>
                      <a:r>
                        <a:rPr lang="sv-SE" altLang="pl-PL" sz="2400" kern="1200" dirty="0" smtClean="0">
                          <a:ln>
                            <a:noFill/>
                          </a:ln>
                        </a:rPr>
                        <a:t>Temporär</a:t>
                      </a:r>
                      <a:r>
                        <a:rPr lang="sv-SE" altLang="pl-PL" sz="2400" kern="1200" baseline="0" dirty="0" smtClean="0">
                          <a:ln>
                            <a:noFill/>
                          </a:ln>
                        </a:rPr>
                        <a:t> s</a:t>
                      </a:r>
                      <a:r>
                        <a:rPr lang="sv-SE" sz="2400" dirty="0" smtClean="0">
                          <a:ln>
                            <a:noFill/>
                          </a:ln>
                        </a:rPr>
                        <a:t>låttervall (åker)</a:t>
                      </a:r>
                      <a:endParaRPr lang="pl-PL" sz="24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n/a</a:t>
                      </a:r>
                      <a:endParaRPr lang="pl-PL" sz="2800" dirty="0" smtClean="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n/a</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kern="1200" dirty="0" smtClean="0">
                          <a:ln>
                            <a:noFill/>
                          </a:ln>
                        </a:rPr>
                        <a:t>n/a</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kern="1200" dirty="0" smtClean="0">
                          <a:ln>
                            <a:noFill/>
                          </a:ln>
                        </a:rPr>
                        <a:t>n/a</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414</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2"/>
                  </a:ext>
                </a:extLst>
              </a:tr>
              <a:tr h="303001">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marL="0" indent="0" algn="l" defTabSz="914400" rtl="0" eaLnBrk="1" latinLnBrk="0" hangingPunct="1"/>
                      <a:r>
                        <a:rPr lang="sv-SE" sz="2400" kern="1200" dirty="0" smtClean="0">
                          <a:ln>
                            <a:noFill/>
                          </a:ln>
                        </a:rPr>
                        <a:t>Permanent ängsmark</a:t>
                      </a:r>
                      <a:endParaRPr lang="pl-PL" sz="24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2475</a:t>
                      </a:r>
                      <a:endParaRPr lang="pl-PL" sz="2800" dirty="0" smtClean="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2503</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2528</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2629</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2796</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3"/>
                  </a:ext>
                </a:extLst>
              </a:tr>
              <a:tr h="303001">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marL="0" indent="0"/>
                      <a:r>
                        <a:rPr lang="sv-SE" sz="2400" dirty="0" smtClean="0">
                          <a:ln>
                            <a:noFill/>
                          </a:ln>
                        </a:rPr>
                        <a:t>Permanenta beten</a:t>
                      </a:r>
                      <a:endParaRPr lang="pl-PL" sz="24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1585</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1369</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859</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654</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375</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4"/>
                  </a:ext>
                </a:extLst>
              </a:tr>
            </a:tbl>
          </a:graphicData>
        </a:graphic>
      </p:graphicFrame>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sv-SE"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Egen uppskattning,</a:t>
            </a:r>
            <a:r>
              <a:rPr kumimoji="0" lang="sv-SE" altLang="pl-PL" sz="1400" b="0" i="0" u="none" strike="noStrike" kern="1200" cap="none" spc="0" normalizeH="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baserat på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881714"/>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Figure 4_righ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567" y="935447"/>
            <a:ext cx="5544617" cy="522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2"/>
          <p:cNvSpPr txBox="1"/>
          <p:nvPr/>
        </p:nvSpPr>
        <p:spPr>
          <a:xfrm>
            <a:off x="1041339" y="152239"/>
            <a:ext cx="6396691" cy="830997"/>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sv-SE"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Lokalisering</a:t>
            </a:r>
            <a:r>
              <a:rPr kumimoji="0" lang="sv-SE" sz="2400" b="1" i="0" u="none" strike="noStrike" kern="1200" cap="none" spc="0" normalizeH="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av permanenta vallar </a:t>
            </a:r>
            <a:r>
              <a:rPr kumimoji="0" 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(PG) </a:t>
            </a:r>
            <a:r>
              <a:rPr lang="en-US" sz="24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i </a:t>
            </a:r>
            <a:r>
              <a:rPr kumimoji="0" lang="en-US"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Polen</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lang="sv-SE" sz="2400" b="1" noProof="0" dirty="0" smtClean="0">
                <a:solidFill>
                  <a:srgbClr val="006600"/>
                </a:solidFill>
                <a:latin typeface="Tahoma" panose="020B0604030504040204" pitchFamily="34" charset="0"/>
                <a:ea typeface="Tahoma" panose="020B0604030504040204" pitchFamily="34" charset="0"/>
                <a:cs typeface="Tahoma" panose="020B0604030504040204" pitchFamily="34" charset="0"/>
              </a:rPr>
              <a:t>b</a:t>
            </a:r>
            <a:r>
              <a:rPr kumimoji="0" lang="sv-SE"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aserat på fjärranalys </a:t>
            </a:r>
            <a:endParaRPr kumimoji="0" lang="pl-PL" sz="24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pole tekstowe 4"/>
          <p:cNvSpPr txBox="1"/>
          <p:nvPr/>
        </p:nvSpPr>
        <p:spPr>
          <a:xfrm>
            <a:off x="6705601" y="839034"/>
            <a:ext cx="2438398" cy="861774"/>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Area</a:t>
            </a:r>
            <a:r>
              <a:rPr kumimoji="0" lang="sv-SE"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l</a:t>
            </a:r>
            <a:r>
              <a:rPr kumimoji="0" lang="pl-PL"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PG</a:t>
            </a:r>
            <a:br>
              <a:rPr kumimoji="0" lang="pl-PL"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pl-PL"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20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3</a:t>
            </a:r>
            <a:r>
              <a:rPr kumimoji="0" lang="sv-SE" sz="20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pl-PL" sz="20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17 </a:t>
            </a:r>
            <a:r>
              <a:rPr kumimoji="0" lang="sv-SE" sz="20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milj</a:t>
            </a:r>
            <a:r>
              <a:rPr kumimoji="0" lang="pl-PL" sz="20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ha</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pl-PL"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GUS, 2018</a:t>
            </a:r>
            <a:endParaRPr kumimoji="0" lang="pl-PL"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pole tekstowe 5"/>
          <p:cNvSpPr txBox="1"/>
          <p:nvPr/>
        </p:nvSpPr>
        <p:spPr>
          <a:xfrm>
            <a:off x="6732240" y="1744360"/>
            <a:ext cx="2411759" cy="892552"/>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Andel</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PG</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av</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sv-SE"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UAA </a:t>
            </a:r>
            <a:r>
              <a:rPr kumimoji="0" lang="pl-PL" sz="24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21</a:t>
            </a:r>
            <a:r>
              <a:rPr kumimoji="0" lang="sv-SE" sz="24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pl-PL" sz="24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7%</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pl-PL"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GUS, 2018</a:t>
            </a:r>
            <a:endParaRPr kumimoji="0" lang="pl-PL"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pole tekstowe 6"/>
          <p:cNvSpPr txBox="1"/>
          <p:nvPr/>
        </p:nvSpPr>
        <p:spPr>
          <a:xfrm>
            <a:off x="6732241" y="2708920"/>
            <a:ext cx="2411759" cy="1569660"/>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Högt </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habitat och </a:t>
            </a:r>
            <a:r>
              <a:rPr kumimoji="0" lang="en-US" sz="16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fysiografisk</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diversitet</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449263" rtl="0" eaLnBrk="0" fontAlgn="base" latinLnBrk="0" hangingPunct="0">
              <a:lnSpc>
                <a:spcPct val="100000"/>
              </a:lnSpc>
              <a:spcBef>
                <a:spcPct val="0"/>
              </a:spcBef>
              <a:spcAft>
                <a:spcPct val="0"/>
              </a:spcAft>
              <a:buClrTx/>
              <a:buSzTx/>
              <a:buFontTx/>
              <a:buNone/>
              <a:tabLst/>
              <a:defRPr/>
            </a:pPr>
            <a:r>
              <a:rPr lang="sv-SE" sz="1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be</a:t>
            </a:r>
            <a:r>
              <a:rPr kumimoji="0" lang="sv-SE"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gränsar </a:t>
            </a:r>
            <a:r>
              <a:rPr kumimoji="0" lang="en-US" sz="16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intensiteten</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av</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dess</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användning</a:t>
            </a:r>
            <a:endParaRPr kumimoji="0" lang="pl-PL" sz="16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pole tekstowe 7"/>
          <p:cNvSpPr txBox="1"/>
          <p:nvPr/>
        </p:nvSpPr>
        <p:spPr>
          <a:xfrm>
            <a:off x="6705602" y="4149080"/>
            <a:ext cx="2455334" cy="1708160"/>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sv-SE"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Intensiva </a:t>
            </a:r>
            <a:r>
              <a:rPr kumimoji="0" lang="pl-PL"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PG </a:t>
            </a:r>
            <a:r>
              <a:rPr kumimoji="0" lang="en-US" sz="15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producerar</a:t>
            </a:r>
            <a:r>
              <a:rPr kumimoji="0" lang="en-US"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bra </a:t>
            </a:r>
            <a:r>
              <a:rPr kumimoji="0" lang="en-US" sz="15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foder</a:t>
            </a:r>
            <a:r>
              <a:rPr kumimoji="0" lang="en-US"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ca 50% </a:t>
            </a:r>
            <a:r>
              <a:rPr kumimoji="0" lang="en-US" sz="15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av</a:t>
            </a:r>
            <a:r>
              <a:rPr kumimoji="0" lang="en-US"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5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arealen</a:t>
            </a:r>
            <a:endParaRPr kumimoji="0" lang="pl-PL"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Extensiva</a:t>
            </a:r>
            <a:r>
              <a:rPr kumimoji="0" lang="en-US"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PG, </a:t>
            </a:r>
            <a:r>
              <a:rPr kumimoji="0" lang="en-US" sz="15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naturbetesmarker</a:t>
            </a:r>
            <a:r>
              <a:rPr kumimoji="0" lang="en-US"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5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och</a:t>
            </a:r>
            <a:r>
              <a:rPr kumimoji="0" lang="en-US"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5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ängar</a:t>
            </a:r>
            <a:r>
              <a:rPr lang="en-US" sz="15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kumimoji="0" lang="pl-PL"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sv-SE" sz="1500" b="1" i="0" u="none" strike="noStrike" kern="1200" cap="none" spc="0" normalizeH="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ca 50% </a:t>
            </a:r>
            <a:r>
              <a:rPr kumimoji="0" lang="en-US" sz="15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av</a:t>
            </a:r>
            <a:r>
              <a:rPr kumimoji="0" lang="en-US"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5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arealen</a:t>
            </a:r>
            <a:endParaRPr kumimoji="0" lang="pl-PL" sz="1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 Box 2"/>
          <p:cNvSpPr txBox="1">
            <a:spLocks noChangeArrowheads="1"/>
          </p:cNvSpPr>
          <p:nvPr/>
        </p:nvSpPr>
        <p:spPr bwMode="auto">
          <a:xfrm>
            <a:off x="323528" y="5949860"/>
            <a:ext cx="3528392" cy="215444"/>
          </a:xfrm>
          <a:prstGeom prst="rect">
            <a:avLst/>
          </a:prstGeom>
          <a:noFill/>
          <a:ln>
            <a:noFill/>
          </a:ln>
          <a:extLst/>
        </p:spPr>
        <p:txBody>
          <a:bodyPr wrap="square" lIns="0" tIns="0" rIns="0" bIns="0">
            <a:spAutoFit/>
          </a:bodyPr>
          <a:lstStyle>
            <a:lvl1pPr marL="342900" indent="-342900">
              <a:spcBef>
                <a:spcPct val="20000"/>
              </a:spcBef>
              <a:buChar char="•"/>
              <a:defRPr sz="3200">
                <a:solidFill>
                  <a:schemeClr val="tx1"/>
                </a:solidFill>
                <a:latin typeface="Times New Roman" panose="02020603050405020304" pitchFamily="18" charset="0"/>
              </a:defRPr>
            </a:lvl1pPr>
            <a:lvl2pPr marL="812800" indent="-8128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812800" marR="0" lvl="1" indent="-812800" algn="l" defTabSz="914400" rtl="0" eaLnBrk="0" fontAlgn="base" latinLnBrk="0" hangingPunct="0">
              <a:lnSpc>
                <a:spcPct val="100000"/>
              </a:lnSpc>
              <a:spcBef>
                <a:spcPct val="40000"/>
              </a:spcBef>
              <a:spcAft>
                <a:spcPct val="0"/>
              </a:spcAft>
              <a:buClrTx/>
              <a:buSzTx/>
              <a:buFontTx/>
              <a:buNone/>
              <a:tabLst/>
              <a:defRPr/>
            </a:pPr>
            <a:r>
              <a:rPr kumimoji="0" lang="pl-PL" alt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Dąbrowska-Zielińska </a:t>
            </a:r>
            <a:r>
              <a:rPr kumimoji="0" lang="pl-PL" altLang="pl-PL" sz="1400" b="0" i="1"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et al</a:t>
            </a:r>
            <a:r>
              <a:rPr kumimoji="0" lang="pl-PL" alt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2015 </a:t>
            </a:r>
            <a:endParaRPr kumimoji="0" lang="pl-PL" alt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336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115616" y="188640"/>
            <a:ext cx="5760640" cy="1530978"/>
          </a:xfrm>
        </p:spPr>
        <p:txBody>
          <a:bodyPr/>
          <a:lstStyle/>
          <a:p>
            <a:r>
              <a:rPr lang="sv-SE" altLang="pl-PL" sz="2800" b="1" kern="1200" dirty="0" smtClean="0">
                <a:solidFill>
                  <a:srgbClr val="006600"/>
                </a:solidFill>
                <a:latin typeface="Tahoma" panose="020B0604030504040204" pitchFamily="34" charset="0"/>
                <a:ea typeface="+mn-ea"/>
                <a:cs typeface="+mn-cs"/>
              </a:rPr>
              <a:t>Andel permanenta vallar av total jordbruksmark </a:t>
            </a:r>
            <a:r>
              <a:rPr lang="sv-SE" altLang="pl-PL" sz="2800" dirty="0">
                <a:solidFill>
                  <a:srgbClr val="006600"/>
                </a:solidFill>
                <a:latin typeface="Tahoma" panose="020B0604030504040204" pitchFamily="34" charset="0"/>
                <a:ea typeface="+mn-ea"/>
                <a:cs typeface="+mn-cs"/>
              </a:rPr>
              <a:t>i</a:t>
            </a:r>
            <a:r>
              <a:rPr lang="sv-SE" altLang="pl-PL" sz="2800" b="1" kern="1200" dirty="0" smtClean="0">
                <a:solidFill>
                  <a:srgbClr val="006600"/>
                </a:solidFill>
                <a:latin typeface="Tahoma" panose="020B0604030504040204" pitchFamily="34" charset="0"/>
                <a:ea typeface="+mn-ea"/>
                <a:cs typeface="+mn-cs"/>
              </a:rPr>
              <a:t> utvalda omr</a:t>
            </a:r>
            <a:r>
              <a:rPr lang="sv-SE" altLang="pl-PL" sz="2800" dirty="0" smtClean="0">
                <a:solidFill>
                  <a:srgbClr val="006600"/>
                </a:solidFill>
                <a:latin typeface="Tahoma" panose="020B0604030504040204" pitchFamily="34" charset="0"/>
                <a:ea typeface="+mn-ea"/>
                <a:cs typeface="+mn-cs"/>
              </a:rPr>
              <a:t>åden</a:t>
            </a:r>
            <a:r>
              <a:rPr lang="sv-SE" altLang="pl-PL" sz="2800" b="1" kern="1200" dirty="0" smtClean="0">
                <a:solidFill>
                  <a:srgbClr val="006600"/>
                </a:solidFill>
                <a:latin typeface="Tahoma" panose="020B0604030504040204" pitchFamily="34" charset="0"/>
                <a:ea typeface="+mn-ea"/>
                <a:cs typeface="+mn-cs"/>
              </a:rPr>
              <a:t> (%)</a:t>
            </a:r>
            <a:endParaRPr lang="sv-SE" altLang="pl-PL" sz="2800" b="1" kern="1200" dirty="0">
              <a:solidFill>
                <a:srgbClr val="006600"/>
              </a:solidFill>
              <a:latin typeface="Tahoma" panose="020B0604030504040204" pitchFamily="34" charset="0"/>
              <a:ea typeface="+mn-ea"/>
              <a:cs typeface="+mn-cs"/>
            </a:endParaRPr>
          </a:p>
        </p:txBody>
      </p:sp>
      <p:graphicFrame>
        <p:nvGraphicFramePr>
          <p:cNvPr id="21507" name="Object 3"/>
          <p:cNvGraphicFramePr>
            <a:graphicFrameLocks noGrp="1" noChangeAspect="1"/>
          </p:cNvGraphicFramePr>
          <p:nvPr>
            <p:ph idx="1"/>
            <p:extLst>
              <p:ext uri="{D42A27DB-BD31-4B8C-83A1-F6EECF244321}">
                <p14:modId xmlns:p14="http://schemas.microsoft.com/office/powerpoint/2010/main" val="8967744"/>
              </p:ext>
            </p:extLst>
          </p:nvPr>
        </p:nvGraphicFramePr>
        <p:xfrm>
          <a:off x="702469" y="1874837"/>
          <a:ext cx="7431881" cy="3868160"/>
        </p:xfrm>
        <a:graphic>
          <a:graphicData uri="http://schemas.openxmlformats.org/presentationml/2006/ole">
            <mc:AlternateContent xmlns:mc="http://schemas.openxmlformats.org/markup-compatibility/2006">
              <mc:Choice xmlns:v="urn:schemas-microsoft-com:vml" Requires="v">
                <p:oleObj spid="_x0000_s45178" name="Chart" r:id="rId4" imgW="9882431" imgH="5143500" progId="MSGraph.Chart.8">
                  <p:embed followColorScheme="full"/>
                </p:oleObj>
              </mc:Choice>
              <mc:Fallback>
                <p:oleObj name="Chart" r:id="rId4" imgW="9882431" imgH="5143500" progId="MSGraph.Chart.8">
                  <p:embed followColorScheme="full"/>
                  <p:pic>
                    <p:nvPicPr>
                      <p:cNvPr id="21507" name="Object 3"/>
                      <p:cNvPicPr>
                        <a:picLocks noGrp="1" noChangeAspect="1" noChangeArrowheads="1"/>
                      </p:cNvPicPr>
                      <p:nvPr/>
                    </p:nvPicPr>
                    <p:blipFill>
                      <a:blip r:embed="rId5"/>
                      <a:srcRect/>
                      <a:stretch>
                        <a:fillRect/>
                      </a:stretch>
                    </p:blipFill>
                    <p:spPr bwMode="auto">
                      <a:xfrm>
                        <a:off x="702469" y="1874837"/>
                        <a:ext cx="7431881" cy="3868160"/>
                      </a:xfrm>
                      <a:prstGeom prst="rect">
                        <a:avLst/>
                      </a:prstGeom>
                      <a:noFill/>
                      <a:extLst/>
                    </p:spPr>
                  </p:pic>
                </p:oleObj>
              </mc:Fallback>
            </mc:AlternateContent>
          </a:graphicData>
        </a:graphic>
      </p:graphicFrame>
      <p:pic>
        <p:nvPicPr>
          <p:cNvPr id="6"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0" defTabSz="449263" eaLnBrk="0" fontAlgn="base" hangingPunct="0">
              <a:spcBef>
                <a:spcPct val="50000"/>
              </a:spcBef>
              <a:spcAft>
                <a:spcPct val="0"/>
              </a:spcAft>
              <a:buNone/>
              <a:defRPr/>
            </a:pPr>
            <a:r>
              <a:rPr lang="sv-SE" altLang="pl-PL" sz="1400" dirty="0">
                <a:solidFill>
                  <a:srgbClr val="000000"/>
                </a:solidFill>
                <a:latin typeface="Tahoma" panose="020B0604030504040204" pitchFamily="34" charset="0"/>
                <a:ea typeface="Tahoma" panose="020B0604030504040204" pitchFamily="34" charset="0"/>
                <a:cs typeface="Tahoma" panose="020B0604030504040204" pitchFamily="34" charset="0"/>
              </a:rPr>
              <a:t>Egen </a:t>
            </a:r>
            <a:r>
              <a:rPr lang="sv-SE"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uppskattning </a:t>
            </a:r>
            <a:r>
              <a:rPr lang="sv-SE" altLang="pl-PL" sz="1400" dirty="0">
                <a:solidFill>
                  <a:srgbClr val="000000"/>
                </a:solidFill>
                <a:latin typeface="Tahoma" panose="020B0604030504040204" pitchFamily="34" charset="0"/>
                <a:ea typeface="Tahoma" panose="020B0604030504040204" pitchFamily="34" charset="0"/>
                <a:cs typeface="Tahoma" panose="020B0604030504040204" pitchFamily="34" charset="0"/>
              </a:rPr>
              <a:t>baserat på </a:t>
            </a:r>
            <a:r>
              <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rPr>
              <a:t>GUS, 2018</a:t>
            </a:r>
          </a:p>
        </p:txBody>
      </p:sp>
    </p:spTree>
    <p:extLst>
      <p:ext uri="{BB962C8B-B14F-4D97-AF65-F5344CB8AC3E}">
        <p14:creationId xmlns:p14="http://schemas.microsoft.com/office/powerpoint/2010/main" val="1278754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306688" y="184029"/>
            <a:ext cx="5760640" cy="936104"/>
          </a:xfrm>
        </p:spPr>
        <p:txBody>
          <a:bodyPr/>
          <a:lstStyle/>
          <a:p>
            <a:r>
              <a:rPr lang="sv-SE" altLang="pl-PL" sz="2800" b="1" kern="1200" dirty="0" smtClean="0">
                <a:solidFill>
                  <a:srgbClr val="006600"/>
                </a:solidFill>
                <a:latin typeface="Tahoma" panose="020B0604030504040204" pitchFamily="34" charset="0"/>
                <a:ea typeface="+mn-ea"/>
                <a:cs typeface="+mn-cs"/>
              </a:rPr>
              <a:t>Nötkreatur och mjölkkor i Polen (tusental)</a:t>
            </a:r>
            <a:endParaRPr lang="sv-SE" altLang="pl-PL" sz="2800" b="1" kern="1200" dirty="0">
              <a:solidFill>
                <a:srgbClr val="006600"/>
              </a:solidFill>
              <a:latin typeface="Tahoma" panose="020B0604030504040204" pitchFamily="34" charset="0"/>
              <a:ea typeface="+mn-ea"/>
              <a:cs typeface="+mn-cs"/>
            </a:endParaRPr>
          </a:p>
        </p:txBody>
      </p:sp>
      <p:graphicFrame>
        <p:nvGraphicFramePr>
          <p:cNvPr id="2" name="Tabela 1"/>
          <p:cNvGraphicFramePr>
            <a:graphicFrameLocks noGrp="1"/>
          </p:cNvGraphicFramePr>
          <p:nvPr>
            <p:extLst>
              <p:ext uri="{D42A27DB-BD31-4B8C-83A1-F6EECF244321}">
                <p14:modId xmlns:p14="http://schemas.microsoft.com/office/powerpoint/2010/main" val="552650753"/>
              </p:ext>
            </p:extLst>
          </p:nvPr>
        </p:nvGraphicFramePr>
        <p:xfrm>
          <a:off x="78663" y="2350368"/>
          <a:ext cx="8917800" cy="1981200"/>
        </p:xfrm>
        <a:graphic>
          <a:graphicData uri="http://schemas.openxmlformats.org/drawingml/2006/table">
            <a:tbl>
              <a:tblPr firstRow="1" firstCol="1" bandRow="1">
                <a:tableStyleId>{F5AB1C69-6EDB-4FF4-983F-18BD219EF322}</a:tableStyleId>
              </a:tblPr>
              <a:tblGrid>
                <a:gridCol w="2850263">
                  <a:extLst>
                    <a:ext uri="{9D8B030D-6E8A-4147-A177-3AD203B41FA5}">
                      <a16:colId xmlns:a16="http://schemas.microsoft.com/office/drawing/2014/main" val="20000"/>
                    </a:ext>
                  </a:extLst>
                </a:gridCol>
                <a:gridCol w="1719485">
                  <a:extLst>
                    <a:ext uri="{9D8B030D-6E8A-4147-A177-3AD203B41FA5}">
                      <a16:colId xmlns:a16="http://schemas.microsoft.com/office/drawing/2014/main" val="20001"/>
                    </a:ext>
                  </a:extLst>
                </a:gridCol>
                <a:gridCol w="1072999">
                  <a:extLst>
                    <a:ext uri="{9D8B030D-6E8A-4147-A177-3AD203B41FA5}">
                      <a16:colId xmlns:a16="http://schemas.microsoft.com/office/drawing/2014/main" val="20002"/>
                    </a:ext>
                  </a:extLst>
                </a:gridCol>
                <a:gridCol w="1072999">
                  <a:extLst>
                    <a:ext uri="{9D8B030D-6E8A-4147-A177-3AD203B41FA5}">
                      <a16:colId xmlns:a16="http://schemas.microsoft.com/office/drawing/2014/main" val="20003"/>
                    </a:ext>
                  </a:extLst>
                </a:gridCol>
                <a:gridCol w="1101027">
                  <a:extLst>
                    <a:ext uri="{9D8B030D-6E8A-4147-A177-3AD203B41FA5}">
                      <a16:colId xmlns:a16="http://schemas.microsoft.com/office/drawing/2014/main" val="20004"/>
                    </a:ext>
                  </a:extLst>
                </a:gridCol>
                <a:gridCol w="1101027">
                  <a:extLst>
                    <a:ext uri="{9D8B030D-6E8A-4147-A177-3AD203B41FA5}">
                      <a16:colId xmlns:a16="http://schemas.microsoft.com/office/drawing/2014/main" val="20005"/>
                    </a:ext>
                  </a:extLst>
                </a:gridCol>
              </a:tblGrid>
              <a:tr h="370840">
                <a:tc>
                  <a:txBody>
                    <a:bodyPr/>
                    <a:lstStyle/>
                    <a:p>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pl-PL" altLang="pl-PL" sz="2800" dirty="0" smtClean="0">
                          <a:ln>
                            <a:noFill/>
                          </a:ln>
                        </a:rPr>
                        <a:t>1990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altLang="pl-PL" sz="2800" dirty="0" smtClean="0">
                          <a:ln>
                            <a:noFill/>
                          </a:ln>
                        </a:rPr>
                        <a:t>2000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altLang="pl-PL" sz="2800" dirty="0" smtClean="0">
                          <a:ln>
                            <a:noFill/>
                          </a:ln>
                        </a:rPr>
                        <a:t>2005	</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altLang="pl-PL" sz="2800" dirty="0" smtClean="0">
                          <a:ln>
                            <a:noFill/>
                          </a:ln>
                        </a:rPr>
                        <a:t>2010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sz="2800" dirty="0" smtClean="0">
                          <a:ln>
                            <a:noFill/>
                          </a:ln>
                        </a:rPr>
                        <a:t>2017</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extLst>
                  <a:ext uri="{0D108BD9-81ED-4DB2-BD59-A6C34878D82A}">
                    <a16:rowId xmlns:a16="http://schemas.microsoft.com/office/drawing/2014/main" val="10000"/>
                  </a:ext>
                </a:extLst>
              </a:tr>
              <a:tr h="370840">
                <a:tc>
                  <a:txBody>
                    <a:bodyPr/>
                    <a:lstStyle/>
                    <a:p>
                      <a:pPr marL="0" indent="174625" algn="l" defTabSz="914400" rtl="0" eaLnBrk="1" latinLnBrk="0" hangingPunct="1"/>
                      <a:r>
                        <a:rPr lang="sv-SE" altLang="pl-PL" sz="2800" kern="1200" dirty="0" smtClean="0">
                          <a:ln>
                            <a:noFill/>
                          </a:ln>
                        </a:rPr>
                        <a:t>Nötkreatur</a:t>
                      </a:r>
                      <a:endParaRPr lang="pl-PL" alt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lnSpc>
                          <a:spcPct val="107000"/>
                        </a:lnSpc>
                        <a:spcAft>
                          <a:spcPts val="0"/>
                        </a:spcAft>
                      </a:pPr>
                      <a:r>
                        <a:rPr lang="en-GB" sz="2800" kern="1200" dirty="0">
                          <a:ln>
                            <a:noFill/>
                          </a:ln>
                        </a:rPr>
                        <a:t>10049</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6083</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5483</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a:ln>
                            <a:noFill/>
                          </a:ln>
                        </a:rPr>
                        <a:t>5742</a:t>
                      </a:r>
                      <a:endParaRPr lang="pl-PL" sz="28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a:ln>
                            <a:noFill/>
                          </a:ln>
                        </a:rPr>
                        <a:t>6143</a:t>
                      </a:r>
                      <a:endParaRPr lang="pl-PL" sz="28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extLst>
                  <a:ext uri="{0D108BD9-81ED-4DB2-BD59-A6C34878D82A}">
                    <a16:rowId xmlns:a16="http://schemas.microsoft.com/office/drawing/2014/main" val="10001"/>
                  </a:ext>
                </a:extLst>
              </a:tr>
              <a:tr h="370840">
                <a:tc>
                  <a:txBody>
                    <a:bodyPr/>
                    <a:lstStyle/>
                    <a:p>
                      <a:pPr marL="0" indent="174625" algn="l" defTabSz="914400" rtl="0" eaLnBrk="1" latinLnBrk="0" hangingPunct="1"/>
                      <a:r>
                        <a:rPr lang="sv-SE" altLang="pl-PL" sz="2000" kern="1200" dirty="0" smtClean="0">
                          <a:ln>
                            <a:noFill/>
                          </a:ln>
                        </a:rPr>
                        <a:t>varav</a:t>
                      </a:r>
                      <a:r>
                        <a:rPr lang="pl-PL" altLang="pl-PL" sz="2800" kern="1200" dirty="0" smtClean="0">
                          <a:ln>
                            <a:noFill/>
                          </a:ln>
                        </a:rPr>
                        <a:t>     </a:t>
                      </a:r>
                      <a:endParaRPr lang="sv-SE" altLang="pl-PL" sz="2800" kern="1200" dirty="0" smtClean="0">
                        <a:ln>
                          <a:noFill/>
                        </a:ln>
                      </a:endParaRPr>
                    </a:p>
                    <a:p>
                      <a:pPr marL="0" indent="174625" algn="l" defTabSz="914400" rtl="0" eaLnBrk="1" latinLnBrk="0" hangingPunct="1"/>
                      <a:r>
                        <a:rPr lang="sv-SE" altLang="pl-PL" sz="2800" kern="1200" dirty="0" smtClean="0">
                          <a:ln>
                            <a:noFill/>
                          </a:ln>
                        </a:rPr>
                        <a:t>Mjölkkor</a:t>
                      </a:r>
                      <a:endParaRPr lang="pl-PL" alt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lnSpc>
                          <a:spcPct val="107000"/>
                        </a:lnSpc>
                        <a:spcAft>
                          <a:spcPts val="0"/>
                        </a:spcAft>
                      </a:pPr>
                      <a:r>
                        <a:rPr lang="en-GB" sz="2800" kern="1200">
                          <a:ln>
                            <a:noFill/>
                          </a:ln>
                        </a:rPr>
                        <a:t>4919</a:t>
                      </a:r>
                      <a:endParaRPr lang="pl-PL" sz="28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3098</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2755</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2529</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2153</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extLst>
                  <a:ext uri="{0D108BD9-81ED-4DB2-BD59-A6C34878D82A}">
                    <a16:rowId xmlns:a16="http://schemas.microsoft.com/office/drawing/2014/main" val="10002"/>
                  </a:ext>
                </a:extLst>
              </a:tr>
            </a:tbl>
          </a:graphicData>
        </a:graphic>
      </p:graphicFrame>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sv-SE"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Egen uppskattning baserat på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30086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79624" y="169540"/>
            <a:ext cx="6210126" cy="936104"/>
          </a:xfrm>
        </p:spPr>
        <p:txBody>
          <a:bodyPr/>
          <a:lstStyle/>
          <a:p>
            <a:r>
              <a:rPr lang="sv-SE" altLang="pl-PL" sz="2800" b="1" kern="1200" dirty="0" smtClean="0">
                <a:solidFill>
                  <a:srgbClr val="006600"/>
                </a:solidFill>
                <a:latin typeface="Tahoma" panose="020B0604030504040204" pitchFamily="34" charset="0"/>
                <a:ea typeface="+mn-ea"/>
                <a:cs typeface="+mn-cs"/>
              </a:rPr>
              <a:t>Mjölkavkastning, Polen</a:t>
            </a:r>
            <a:endParaRPr lang="sv-SE" altLang="pl-PL" sz="2800" b="1" kern="1200" dirty="0">
              <a:solidFill>
                <a:srgbClr val="006600"/>
              </a:solidFill>
              <a:latin typeface="Tahoma" panose="020B0604030504040204" pitchFamily="34" charset="0"/>
              <a:ea typeface="+mn-ea"/>
              <a:cs typeface="+mn-cs"/>
            </a:endParaRPr>
          </a:p>
        </p:txBody>
      </p:sp>
      <p:graphicFrame>
        <p:nvGraphicFramePr>
          <p:cNvPr id="2" name="Tabela 1"/>
          <p:cNvGraphicFramePr>
            <a:graphicFrameLocks noGrp="1"/>
          </p:cNvGraphicFramePr>
          <p:nvPr>
            <p:extLst>
              <p:ext uri="{D42A27DB-BD31-4B8C-83A1-F6EECF244321}">
                <p14:modId xmlns:p14="http://schemas.microsoft.com/office/powerpoint/2010/main" val="2226933261"/>
              </p:ext>
            </p:extLst>
          </p:nvPr>
        </p:nvGraphicFramePr>
        <p:xfrm>
          <a:off x="113100" y="1844824"/>
          <a:ext cx="8923397" cy="2560320"/>
        </p:xfrm>
        <a:graphic>
          <a:graphicData uri="http://schemas.openxmlformats.org/drawingml/2006/table">
            <a:tbl>
              <a:tblPr firstRow="1" firstCol="1" bandRow="1">
                <a:tableStyleId>{F5AB1C69-6EDB-4FF4-983F-18BD219EF322}</a:tableStyleId>
              </a:tblPr>
              <a:tblGrid>
                <a:gridCol w="330677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008113">
                  <a:extLst>
                    <a:ext uri="{9D8B030D-6E8A-4147-A177-3AD203B41FA5}">
                      <a16:colId xmlns:a16="http://schemas.microsoft.com/office/drawing/2014/main" val="20005"/>
                    </a:ext>
                  </a:extLst>
                </a:gridCol>
              </a:tblGrid>
              <a:tr h="370840">
                <a:tc>
                  <a:txBody>
                    <a:bodyPr/>
                    <a:lstStyle/>
                    <a:p>
                      <a:endParaRPr lang="pl-PL" sz="24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pl-PL" altLang="pl-PL" sz="2400" dirty="0" smtClean="0">
                          <a:ln>
                            <a:noFill/>
                          </a:ln>
                        </a:rPr>
                        <a:t>1991-95</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altLang="pl-PL" sz="2400" dirty="0" smtClean="0">
                          <a:ln>
                            <a:noFill/>
                          </a:ln>
                        </a:rPr>
                        <a:t>2000</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400" dirty="0" smtClean="0">
                          <a:ln>
                            <a:noFill/>
                          </a:ln>
                        </a:rPr>
                        <a:t>2005</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sv-SE" altLang="pl-PL" sz="2400" dirty="0" smtClean="0">
                          <a:ln>
                            <a:noFill/>
                          </a:ln>
                        </a:rPr>
                        <a:t> </a:t>
                      </a:r>
                      <a:r>
                        <a:rPr lang="pl-PL" altLang="pl-PL" sz="2400" dirty="0" smtClean="0">
                          <a:ln>
                            <a:noFill/>
                          </a:ln>
                        </a:rPr>
                        <a:t>2010	</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altLang="pl-PL" sz="2400" dirty="0" smtClean="0">
                          <a:ln>
                            <a:noFill/>
                          </a:ln>
                        </a:rPr>
                        <a:t>2017</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0"/>
                  </a:ext>
                </a:extLst>
              </a:tr>
              <a:tr h="522199">
                <a:tc>
                  <a:txBody>
                    <a:bodyPr/>
                    <a:lstStyle/>
                    <a:p>
                      <a:r>
                        <a:rPr lang="sv-SE" altLang="pl-PL" sz="2400" kern="1200" dirty="0" smtClean="0">
                          <a:ln>
                            <a:noFill/>
                          </a:ln>
                        </a:rPr>
                        <a:t>Total mjölkproduktion per år </a:t>
                      </a:r>
                      <a:r>
                        <a:rPr lang="pl-PL" altLang="pl-PL" sz="2400" kern="1200" dirty="0" smtClean="0">
                          <a:ln>
                            <a:noFill/>
                          </a:ln>
                        </a:rPr>
                        <a:t>(bn kg</a:t>
                      </a:r>
                      <a:r>
                        <a:rPr lang="pl-PL" altLang="pl-PL" sz="2400" dirty="0" smtClean="0">
                          <a:ln>
                            <a:noFill/>
                          </a:ln>
                        </a:rPr>
                        <a:t>)</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R="36000" anchor="ctr"/>
                </a:tc>
                <a:tc>
                  <a:txBody>
                    <a:bodyPr/>
                    <a:lstStyle/>
                    <a:p>
                      <a:pPr algn="ctr">
                        <a:lnSpc>
                          <a:spcPct val="107000"/>
                        </a:lnSpc>
                        <a:spcAft>
                          <a:spcPts val="0"/>
                        </a:spcAft>
                      </a:pPr>
                      <a:r>
                        <a:rPr lang="pl-PL" sz="2400" kern="1200" dirty="0" smtClean="0">
                          <a:ln>
                            <a:noFill/>
                          </a:ln>
                        </a:rPr>
                        <a:t>15</a:t>
                      </a:r>
                      <a:r>
                        <a:rPr lang="sv-SE" sz="2400" kern="1200" dirty="0" smtClean="0">
                          <a:ln>
                            <a:noFill/>
                          </a:ln>
                        </a:rPr>
                        <a:t>,</a:t>
                      </a:r>
                      <a:r>
                        <a:rPr lang="pl-PL" sz="2400" kern="1200" dirty="0" smtClean="0">
                          <a:ln>
                            <a:noFill/>
                          </a:ln>
                        </a:rPr>
                        <a:t>40</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smtClean="0">
                          <a:ln>
                            <a:noFill/>
                          </a:ln>
                        </a:rPr>
                        <a:t>11</a:t>
                      </a:r>
                      <a:r>
                        <a:rPr lang="sv-SE" sz="2400" kern="1200" dirty="0" smtClean="0">
                          <a:ln>
                            <a:noFill/>
                          </a:ln>
                        </a:rPr>
                        <a:t>,</a:t>
                      </a:r>
                      <a:r>
                        <a:rPr lang="pl-PL" sz="2400" kern="1200" dirty="0" smtClean="0">
                          <a:ln>
                            <a:noFill/>
                          </a:ln>
                        </a:rPr>
                        <a:t>49</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smtClean="0">
                          <a:ln>
                            <a:noFill/>
                          </a:ln>
                        </a:rPr>
                        <a:t>11</a:t>
                      </a:r>
                      <a:r>
                        <a:rPr lang="sv-SE" sz="2400" kern="1200" dirty="0" smtClean="0">
                          <a:ln>
                            <a:noFill/>
                          </a:ln>
                        </a:rPr>
                        <a:t>,</a:t>
                      </a:r>
                      <a:r>
                        <a:rPr lang="pl-PL" sz="2400" kern="1200" dirty="0" smtClean="0">
                          <a:ln>
                            <a:noFill/>
                          </a:ln>
                        </a:rPr>
                        <a:t>58</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smtClean="0">
                          <a:ln>
                            <a:noFill/>
                          </a:ln>
                        </a:rPr>
                        <a:t>11</a:t>
                      </a:r>
                      <a:r>
                        <a:rPr lang="sv-SE" sz="2400" kern="1200" dirty="0" smtClean="0">
                          <a:ln>
                            <a:noFill/>
                          </a:ln>
                        </a:rPr>
                        <a:t>,</a:t>
                      </a:r>
                      <a:r>
                        <a:rPr lang="pl-PL" sz="2400" kern="1200" dirty="0" smtClean="0">
                          <a:ln>
                            <a:noFill/>
                          </a:ln>
                        </a:rPr>
                        <a:t>92</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smtClean="0">
                          <a:ln>
                            <a:noFill/>
                          </a:ln>
                        </a:rPr>
                        <a:t>13</a:t>
                      </a:r>
                      <a:r>
                        <a:rPr lang="sv-SE" sz="2400" kern="1200" dirty="0" smtClean="0">
                          <a:ln>
                            <a:noFill/>
                          </a:ln>
                        </a:rPr>
                        <a:t>,</a:t>
                      </a:r>
                      <a:r>
                        <a:rPr lang="pl-PL" sz="2400" kern="1200" dirty="0" smtClean="0">
                          <a:ln>
                            <a:noFill/>
                          </a:ln>
                        </a:rPr>
                        <a:t>31</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1"/>
                  </a:ext>
                </a:extLst>
              </a:tr>
              <a:tr h="370840">
                <a:tc>
                  <a:txBody>
                    <a:bodyPr/>
                    <a:lstStyle/>
                    <a:p>
                      <a:r>
                        <a:rPr lang="sv-SE" altLang="pl-PL" sz="2400" dirty="0" smtClean="0">
                          <a:ln>
                            <a:noFill/>
                          </a:ln>
                        </a:rPr>
                        <a:t>Genomsnitt per ko </a:t>
                      </a:r>
                      <a:r>
                        <a:rPr lang="pl-PL" altLang="pl-PL" sz="2400" baseline="0" dirty="0" smtClean="0">
                          <a:ln>
                            <a:noFill/>
                          </a:ln>
                        </a:rPr>
                        <a:t>(kg)</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R="36000" anchor="ctr"/>
                </a:tc>
                <a:tc>
                  <a:txBody>
                    <a:bodyPr/>
                    <a:lstStyle/>
                    <a:p>
                      <a:pPr algn="ctr">
                        <a:lnSpc>
                          <a:spcPct val="107000"/>
                        </a:lnSpc>
                        <a:spcAft>
                          <a:spcPts val="0"/>
                        </a:spcAft>
                      </a:pPr>
                      <a:r>
                        <a:rPr lang="pl-PL" sz="2400" kern="1200">
                          <a:ln>
                            <a:noFill/>
                          </a:ln>
                        </a:rPr>
                        <a:t>3083</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3828</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4147</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4487</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5687</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2"/>
                  </a:ext>
                </a:extLst>
              </a:tr>
              <a:tr h="370840">
                <a:tc>
                  <a:txBody>
                    <a:bodyPr/>
                    <a:lstStyle/>
                    <a:p>
                      <a:pPr marL="0" indent="0"/>
                      <a:r>
                        <a:rPr lang="sv-SE" altLang="pl-PL" sz="2400" dirty="0" smtClean="0">
                          <a:ln>
                            <a:noFill/>
                          </a:ln>
                        </a:rPr>
                        <a:t>Genomsnitt</a:t>
                      </a:r>
                      <a:r>
                        <a:rPr lang="sv-SE" altLang="pl-PL" sz="2400" baseline="0" dirty="0" smtClean="0">
                          <a:ln>
                            <a:noFill/>
                          </a:ln>
                        </a:rPr>
                        <a:t> av kontrollerade kor </a:t>
                      </a:r>
                      <a:r>
                        <a:rPr lang="pl-PL" altLang="pl-PL" sz="2400" dirty="0" smtClean="0">
                          <a:ln>
                            <a:noFill/>
                          </a:ln>
                        </a:rPr>
                        <a:t>(kg)</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lnSpc>
                          <a:spcPct val="107000"/>
                        </a:lnSpc>
                        <a:spcAft>
                          <a:spcPts val="0"/>
                        </a:spcAft>
                      </a:pPr>
                      <a:r>
                        <a:rPr lang="pl-PL" sz="2400" kern="1200" dirty="0">
                          <a:ln>
                            <a:noFill/>
                          </a:ln>
                        </a:rPr>
                        <a:t>4209</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5379</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6508</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6980</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7771</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3"/>
                  </a:ext>
                </a:extLst>
              </a:tr>
            </a:tbl>
          </a:graphicData>
        </a:graphic>
      </p:graphicFrame>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0" defTabSz="449263" eaLnBrk="0" fontAlgn="base" hangingPunct="0">
              <a:spcBef>
                <a:spcPct val="50000"/>
              </a:spcBef>
              <a:spcAft>
                <a:spcPct val="0"/>
              </a:spcAft>
              <a:buNone/>
              <a:defRPr/>
            </a:pPr>
            <a:r>
              <a:rPr lang="sv-SE" altLang="pl-PL" sz="1400" dirty="0">
                <a:solidFill>
                  <a:srgbClr val="000000"/>
                </a:solidFill>
                <a:latin typeface="Tahoma" panose="020B0604030504040204" pitchFamily="34" charset="0"/>
                <a:ea typeface="Tahoma" panose="020B0604030504040204" pitchFamily="34" charset="0"/>
                <a:cs typeface="Tahoma" panose="020B0604030504040204" pitchFamily="34" charset="0"/>
              </a:rPr>
              <a:t>Egen </a:t>
            </a:r>
            <a:r>
              <a:rPr lang="sv-SE"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uppskattning </a:t>
            </a:r>
            <a:r>
              <a:rPr lang="sv-SE" altLang="pl-PL" sz="1400" dirty="0">
                <a:solidFill>
                  <a:srgbClr val="000000"/>
                </a:solidFill>
                <a:latin typeface="Tahoma" panose="020B0604030504040204" pitchFamily="34" charset="0"/>
                <a:ea typeface="Tahoma" panose="020B0604030504040204" pitchFamily="34" charset="0"/>
                <a:cs typeface="Tahoma" panose="020B0604030504040204" pitchFamily="34" charset="0"/>
              </a:rPr>
              <a:t>baserat på </a:t>
            </a:r>
            <a:r>
              <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rPr>
              <a:t>GUS, 2018</a:t>
            </a:r>
          </a:p>
        </p:txBody>
      </p:sp>
    </p:spTree>
    <p:extLst>
      <p:ext uri="{BB962C8B-B14F-4D97-AF65-F5344CB8AC3E}">
        <p14:creationId xmlns:p14="http://schemas.microsoft.com/office/powerpoint/2010/main" val="367107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5864" y="357911"/>
            <a:ext cx="5616624" cy="915892"/>
          </a:xfrm>
        </p:spPr>
        <p:txBody>
          <a:bodyPr wrap="square">
            <a:spAutoFit/>
          </a:bodyPr>
          <a:lstStyle/>
          <a:p>
            <a:pPr defTabSz="449263" eaLnBrk="1" hangingPunct="1">
              <a:lnSpc>
                <a:spcPct val="93000"/>
              </a:lnSpc>
              <a:buClr>
                <a:srgbClr val="000000"/>
              </a:buClr>
              <a:buSzPct val="100000"/>
              <a:defRPr/>
            </a:pPr>
            <a:r>
              <a:rPr lang="sv-SE" sz="3200" b="1" kern="1200" dirty="0" smtClean="0">
                <a:solidFill>
                  <a:srgbClr val="006600"/>
                </a:solidFill>
                <a:latin typeface="Tahoma" pitchFamily="34" charset="0"/>
                <a:ea typeface="+mn-ea"/>
                <a:cs typeface="+mn-cs"/>
              </a:rPr>
              <a:t>Foderareal i Polen (%)</a:t>
            </a:r>
            <a:endParaRPr lang="sv-SE" sz="3200" b="1" kern="1200" dirty="0">
              <a:solidFill>
                <a:srgbClr val="006600"/>
              </a:solidFill>
              <a:latin typeface="Tahoma" pitchFamily="34" charset="0"/>
              <a:ea typeface="+mn-ea"/>
              <a:cs typeface="+mn-cs"/>
            </a:endParaRPr>
          </a:p>
        </p:txBody>
      </p:sp>
      <p:graphicFrame>
        <p:nvGraphicFramePr>
          <p:cNvPr id="7" name="Wykres 6"/>
          <p:cNvGraphicFramePr/>
          <p:nvPr>
            <p:extLst>
              <p:ext uri="{D42A27DB-BD31-4B8C-83A1-F6EECF244321}">
                <p14:modId xmlns:p14="http://schemas.microsoft.com/office/powerpoint/2010/main" val="231766061"/>
              </p:ext>
            </p:extLst>
          </p:nvPr>
        </p:nvGraphicFramePr>
        <p:xfrm>
          <a:off x="1043607" y="1397000"/>
          <a:ext cx="7465393" cy="41529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sv-SE"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Egen uppskattning</a:t>
            </a:r>
            <a:r>
              <a:rPr kumimoji="0" lang="sv-SE" altLang="pl-PL" sz="1400" b="0" i="0" u="none" strike="noStrike" kern="1200" cap="none" spc="0" normalizeH="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baserat på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695424"/>
      </p:ext>
    </p:extLst>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1115616" y="271262"/>
            <a:ext cx="5616624" cy="926976"/>
          </a:xfrm>
          <a:solidFill>
            <a:schemeClr val="bg1"/>
          </a:solidFill>
        </p:spPr>
        <p:txBody>
          <a:bodyPr/>
          <a:lstStyle/>
          <a:p>
            <a:pPr>
              <a:defRPr/>
            </a:pPr>
            <a:r>
              <a:rPr lang="sv-SE" sz="2800" b="1" kern="1200" dirty="0" smtClean="0">
                <a:solidFill>
                  <a:srgbClr val="006600"/>
                </a:solidFill>
                <a:latin typeface="Tahoma" panose="020B0604030504040204" pitchFamily="34" charset="0"/>
                <a:ea typeface="+mn-ea"/>
                <a:cs typeface="+mn-cs"/>
              </a:rPr>
              <a:t>Avkastning, permanenta vallar (2017)</a:t>
            </a:r>
            <a:endParaRPr lang="sv-SE" sz="28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755576" y="1844824"/>
            <a:ext cx="7543800" cy="3455665"/>
          </a:xfrm>
          <a:gradFill rotWithShape="1">
            <a:gsLst>
              <a:gs pos="0">
                <a:srgbClr val="99CC00">
                  <a:alpha val="50999"/>
                </a:srgbClr>
              </a:gs>
              <a:gs pos="100000">
                <a:srgbClr val="CCFF66">
                  <a:alpha val="66000"/>
                </a:srgbClr>
              </a:gs>
            </a:gsLst>
            <a:lin ang="5400000" scaled="1"/>
          </a:gradFill>
        </p:spPr>
        <p:txBody>
          <a:bodyPr/>
          <a:lstStyle/>
          <a:p>
            <a:pPr>
              <a:lnSpc>
                <a:spcPct val="80000"/>
              </a:lnSpc>
              <a:buFont typeface="Arial" charset="0"/>
              <a:buChar char="•"/>
              <a:defRPr/>
            </a:pPr>
            <a:endParaRPr lang="sv-SE" kern="1200" dirty="0" smtClean="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sv-SE" sz="2800" kern="1200" dirty="0" smtClean="0">
                <a:latin typeface="Tahoma" panose="020B0604030504040204" pitchFamily="34" charset="0"/>
                <a:ea typeface="Tahoma" panose="020B0604030504040204" pitchFamily="34" charset="0"/>
                <a:cs typeface="Tahoma" panose="020B0604030504040204" pitchFamily="34" charset="0"/>
              </a:rPr>
              <a:t>Ängsmark – 15,15 tusen ton hö</a:t>
            </a:r>
          </a:p>
          <a:p>
            <a:pPr>
              <a:lnSpc>
                <a:spcPct val="80000"/>
              </a:lnSpc>
              <a:buFont typeface="Arial" charset="0"/>
              <a:buChar char="•"/>
              <a:defRPr/>
            </a:pPr>
            <a:r>
              <a:rPr lang="sv-SE" sz="2800" kern="1200" dirty="0" smtClean="0">
                <a:latin typeface="Tahoma" panose="020B0604030504040204" pitchFamily="34" charset="0"/>
                <a:ea typeface="Tahoma" panose="020B0604030504040204" pitchFamily="34" charset="0"/>
                <a:cs typeface="Tahoma" panose="020B0604030504040204" pitchFamily="34" charset="0"/>
              </a:rPr>
              <a:t>Beten – 1,37 tusen ton hö</a:t>
            </a:r>
          </a:p>
          <a:p>
            <a:pPr>
              <a:lnSpc>
                <a:spcPct val="80000"/>
              </a:lnSpc>
              <a:buFont typeface="Arial" charset="0"/>
              <a:buChar char="•"/>
              <a:defRPr/>
            </a:pPr>
            <a:endParaRPr lang="sv-SE" sz="2800" kern="1200" dirty="0" smtClean="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sv-SE" sz="2800" kern="1200" dirty="0" smtClean="0">
                <a:latin typeface="Tahoma" panose="020B0604030504040204" pitchFamily="34" charset="0"/>
                <a:ea typeface="Tahoma" panose="020B0604030504040204" pitchFamily="34" charset="0"/>
                <a:cs typeface="Tahoma" panose="020B0604030504040204" pitchFamily="34" charset="0"/>
              </a:rPr>
              <a:t>Hektarskörd – </a:t>
            </a:r>
            <a:r>
              <a:rPr lang="sv-SE" sz="2800" dirty="0" smtClean="0">
                <a:latin typeface="Tahoma" panose="020B0604030504040204" pitchFamily="34" charset="0"/>
                <a:ea typeface="Tahoma" panose="020B0604030504040204" pitchFamily="34" charset="0"/>
                <a:cs typeface="Tahoma" panose="020B0604030504040204" pitchFamily="34" charset="0"/>
              </a:rPr>
              <a:t>5</a:t>
            </a:r>
            <a:r>
              <a:rPr lang="sv-SE" sz="2800" dirty="0">
                <a:latin typeface="Tahoma" panose="020B0604030504040204" pitchFamily="34" charset="0"/>
                <a:ea typeface="Tahoma" panose="020B0604030504040204" pitchFamily="34" charset="0"/>
                <a:cs typeface="Tahoma" panose="020B0604030504040204" pitchFamily="34" charset="0"/>
              </a:rPr>
              <a:t>,</a:t>
            </a:r>
            <a:r>
              <a:rPr lang="sv-SE" sz="2800" kern="1200" dirty="0" smtClean="0">
                <a:latin typeface="Tahoma" panose="020B0604030504040204" pitchFamily="34" charset="0"/>
                <a:ea typeface="Tahoma" panose="020B0604030504040204" pitchFamily="34" charset="0"/>
                <a:cs typeface="Tahoma" panose="020B0604030504040204" pitchFamily="34" charset="0"/>
              </a:rPr>
              <a:t>21 ton hö per ha</a:t>
            </a:r>
          </a:p>
          <a:p>
            <a:pPr>
              <a:lnSpc>
                <a:spcPct val="80000"/>
              </a:lnSpc>
              <a:buFont typeface="Arial" charset="0"/>
              <a:buChar char="•"/>
              <a:defRPr/>
            </a:pPr>
            <a:endParaRPr lang="sv-SE" sz="2800" kern="1200" dirty="0" smtClean="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sv-SE" sz="2800" kern="1200" dirty="0" smtClean="0">
                <a:latin typeface="Tahoma" panose="020B0604030504040204" pitchFamily="34" charset="0"/>
                <a:ea typeface="Tahoma" panose="020B0604030504040204" pitchFamily="34" charset="0"/>
                <a:cs typeface="Tahoma" panose="020B0604030504040204" pitchFamily="34" charset="0"/>
              </a:rPr>
              <a:t>Första skörd &gt;60% </a:t>
            </a:r>
            <a:br>
              <a:rPr lang="sv-SE" sz="2800" kern="1200" dirty="0" smtClean="0">
                <a:latin typeface="Tahoma" panose="020B0604030504040204" pitchFamily="34" charset="0"/>
                <a:ea typeface="Tahoma" panose="020B0604030504040204" pitchFamily="34" charset="0"/>
                <a:cs typeface="Tahoma" panose="020B0604030504040204" pitchFamily="34" charset="0"/>
              </a:rPr>
            </a:br>
            <a:r>
              <a:rPr lang="sv-SE" sz="2800" kern="1200" dirty="0" smtClean="0">
                <a:latin typeface="Tahoma" panose="020B0604030504040204" pitchFamily="34" charset="0"/>
                <a:ea typeface="Tahoma" panose="020B0604030504040204" pitchFamily="34" charset="0"/>
                <a:cs typeface="Tahoma" panose="020B0604030504040204" pitchFamily="34" charset="0"/>
              </a:rPr>
              <a:t>Andra skörd &gt;50% </a:t>
            </a:r>
          </a:p>
          <a:p>
            <a:pPr>
              <a:lnSpc>
                <a:spcPct val="80000"/>
              </a:lnSpc>
              <a:buFont typeface="Arial" charset="0"/>
              <a:buChar char="•"/>
              <a:defRPr/>
            </a:pPr>
            <a:endParaRPr lang="sv-SE" kern="12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0" defTabSz="449263" eaLnBrk="0" fontAlgn="base" hangingPunct="0">
              <a:spcBef>
                <a:spcPct val="50000"/>
              </a:spcBef>
              <a:spcAft>
                <a:spcPct val="0"/>
              </a:spcAft>
              <a:buNone/>
              <a:defRPr/>
            </a:pPr>
            <a:r>
              <a:rPr lang="sv-SE" altLang="pl-PL" sz="1400" dirty="0">
                <a:solidFill>
                  <a:srgbClr val="000000"/>
                </a:solidFill>
                <a:latin typeface="Tahoma" panose="020B0604030504040204" pitchFamily="34" charset="0"/>
                <a:ea typeface="Tahoma" panose="020B0604030504040204" pitchFamily="34" charset="0"/>
                <a:cs typeface="Tahoma" panose="020B0604030504040204" pitchFamily="34" charset="0"/>
              </a:rPr>
              <a:t>Egen </a:t>
            </a:r>
            <a:r>
              <a:rPr lang="sv-SE"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uppskattning </a:t>
            </a:r>
            <a:r>
              <a:rPr lang="sv-SE" altLang="pl-PL" sz="1400" dirty="0">
                <a:solidFill>
                  <a:srgbClr val="000000"/>
                </a:solidFill>
                <a:latin typeface="Tahoma" panose="020B0604030504040204" pitchFamily="34" charset="0"/>
                <a:ea typeface="Tahoma" panose="020B0604030504040204" pitchFamily="34" charset="0"/>
                <a:cs typeface="Tahoma" panose="020B0604030504040204" pitchFamily="34" charset="0"/>
              </a:rPr>
              <a:t>baserat på </a:t>
            </a:r>
            <a:r>
              <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rPr>
              <a:t>GUS, 2018</a:t>
            </a:r>
          </a:p>
        </p:txBody>
      </p:sp>
    </p:spTree>
    <p:extLst>
      <p:ext uri="{BB962C8B-B14F-4D97-AF65-F5344CB8AC3E}">
        <p14:creationId xmlns:p14="http://schemas.microsoft.com/office/powerpoint/2010/main" val="3268268712"/>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Symbol zastępczy zawartości 5"/>
          <p:cNvGraphicFramePr>
            <a:graphicFrameLocks noGrp="1"/>
          </p:cNvGraphicFramePr>
          <p:nvPr>
            <p:ph idx="4294967295"/>
            <p:extLst>
              <p:ext uri="{D42A27DB-BD31-4B8C-83A1-F6EECF244321}">
                <p14:modId xmlns:p14="http://schemas.microsoft.com/office/powerpoint/2010/main" val="3257066494"/>
              </p:ext>
            </p:extLst>
          </p:nvPr>
        </p:nvGraphicFramePr>
        <p:xfrm>
          <a:off x="294497" y="1105471"/>
          <a:ext cx="4114800" cy="4857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Symbol zastępczy zawartości 5"/>
          <p:cNvGraphicFramePr>
            <a:graphicFrameLocks/>
          </p:cNvGraphicFramePr>
          <p:nvPr>
            <p:extLst>
              <p:ext uri="{D42A27DB-BD31-4B8C-83A1-F6EECF244321}">
                <p14:modId xmlns:p14="http://schemas.microsoft.com/office/powerpoint/2010/main" val="3795356711"/>
              </p:ext>
            </p:extLst>
          </p:nvPr>
        </p:nvGraphicFramePr>
        <p:xfrm>
          <a:off x="4644008" y="1105644"/>
          <a:ext cx="4114800" cy="4857403"/>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2"/>
          <p:cNvSpPr>
            <a:spLocks noGrp="1"/>
          </p:cNvSpPr>
          <p:nvPr>
            <p:ph type="title" idx="4294967295"/>
          </p:nvPr>
        </p:nvSpPr>
        <p:spPr>
          <a:xfrm>
            <a:off x="1187624" y="284012"/>
            <a:ext cx="5860876" cy="971760"/>
          </a:xfrm>
          <a:solidFill>
            <a:schemeClr val="bg1"/>
          </a:solidFill>
        </p:spPr>
        <p:txBody>
          <a:bodyPr/>
          <a:lstStyle/>
          <a:p>
            <a:pPr>
              <a:defRPr/>
            </a:pPr>
            <a:r>
              <a:rPr lang="sv-SE" sz="2800" b="1" kern="1200" dirty="0" smtClean="0">
                <a:solidFill>
                  <a:srgbClr val="006600"/>
                </a:solidFill>
                <a:latin typeface="Tahoma" panose="020B0604030504040204" pitchFamily="34" charset="0"/>
                <a:ea typeface="+mn-ea"/>
                <a:cs typeface="+mn-cs"/>
              </a:rPr>
              <a:t>Potentiell skörd av vall i Polen</a:t>
            </a:r>
            <a:endParaRPr lang="sv-SE" sz="2800" b="1" kern="1200" dirty="0">
              <a:solidFill>
                <a:srgbClr val="006600"/>
              </a:solidFill>
              <a:latin typeface="Tahoma" panose="020B0604030504040204" pitchFamily="34" charset="0"/>
              <a:ea typeface="+mn-ea"/>
              <a:cs typeface="+mn-cs"/>
            </a:endParaRPr>
          </a:p>
        </p:txBody>
      </p:sp>
      <p:sp>
        <p:nvSpPr>
          <p:cNvPr id="12" name="Text Box 4"/>
          <p:cNvSpPr txBox="1">
            <a:spLocks noChangeArrowheads="1"/>
          </p:cNvSpPr>
          <p:nvPr/>
        </p:nvSpPr>
        <p:spPr bwMode="auto">
          <a:xfrm>
            <a:off x="179512" y="6185049"/>
            <a:ext cx="53285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sv-SE"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Egen uppskattning</a:t>
            </a:r>
            <a:r>
              <a:rPr kumimoji="0" lang="sv-SE" altLang="pl-PL" sz="1400" b="0" i="0" u="none" strike="noStrike" kern="1200" cap="none" spc="0" normalizeH="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baserat på </a:t>
            </a:r>
            <a:r>
              <a:rPr kumimoji="0" lang="sv-SE"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mångårig forskning på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PULS</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16251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6" y="710630"/>
            <a:ext cx="6984269" cy="479995"/>
          </a:xfrm>
        </p:spPr>
        <p:txBody>
          <a:bodyPr/>
          <a:lstStyle/>
          <a:p>
            <a:r>
              <a:rPr lang="sv-SE" sz="2400" dirty="0" smtClean="0">
                <a:solidFill>
                  <a:schemeClr val="tx1"/>
                </a:solidFill>
                <a:latin typeface="+mn-lt"/>
              </a:rPr>
              <a:t>Svensk lagstiftning kräver bete sommartid</a:t>
            </a:r>
            <a:endParaRPr lang="sv-SE" sz="2400" dirty="0">
              <a:solidFill>
                <a:schemeClr val="tx1"/>
              </a:solidFill>
              <a:latin typeface="+mn-lt"/>
            </a:endParaRPr>
          </a:p>
        </p:txBody>
      </p:sp>
      <p:sp>
        <p:nvSpPr>
          <p:cNvPr id="3" name="Rectangle 7"/>
          <p:cNvSpPr>
            <a:spLocks noChangeArrowheads="1"/>
          </p:cNvSpPr>
          <p:nvPr/>
        </p:nvSpPr>
        <p:spPr bwMode="auto">
          <a:xfrm>
            <a:off x="611188" y="1550574"/>
            <a:ext cx="7858551" cy="302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Mjölkkor</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måste</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lang="en-US" altLang="sv-SE" sz="2200" dirty="0" smtClean="0">
                <a:solidFill>
                  <a:prstClr val="black"/>
                </a:solidFill>
                <a:latin typeface="Calibri"/>
              </a:rPr>
              <a:t>ha </a:t>
            </a:r>
            <a:r>
              <a:rPr lang="en-US" altLang="sv-SE" sz="2200" dirty="0" err="1" smtClean="0">
                <a:solidFill>
                  <a:prstClr val="black"/>
                </a:solidFill>
                <a:latin typeface="Calibri"/>
              </a:rPr>
              <a:t>tillgång</a:t>
            </a:r>
            <a:r>
              <a:rPr lang="en-US" altLang="sv-SE" sz="2200" dirty="0" smtClean="0">
                <a:solidFill>
                  <a:prstClr val="black"/>
                </a:solidFill>
                <a:latin typeface="Calibri"/>
              </a:rPr>
              <a:t> till </a:t>
            </a:r>
            <a:r>
              <a:rPr lang="en-US" altLang="sv-SE" sz="2200" dirty="0" err="1" smtClean="0">
                <a:solidFill>
                  <a:prstClr val="black"/>
                </a:solidFill>
                <a:latin typeface="Calibri"/>
              </a:rPr>
              <a:t>bete</a:t>
            </a:r>
            <a:r>
              <a:rPr lang="en-US" altLang="sv-SE" sz="2200" dirty="0" smtClean="0">
                <a:solidFill>
                  <a:prstClr val="black"/>
                </a:solidFill>
                <a:latin typeface="Calibri"/>
              </a:rPr>
              <a:t> </a:t>
            </a:r>
            <a:r>
              <a:rPr lang="en-US" altLang="sv-SE" sz="2200" dirty="0" err="1" smtClean="0">
                <a:solidFill>
                  <a:prstClr val="black"/>
                </a:solidFill>
                <a:latin typeface="Calibri"/>
              </a:rPr>
              <a:t>minst</a:t>
            </a:r>
            <a:r>
              <a:rPr lang="en-US" altLang="sv-SE" sz="2200" dirty="0" smtClean="0">
                <a:solidFill>
                  <a:prstClr val="black"/>
                </a:solidFill>
                <a:latin typeface="Calibri"/>
              </a:rPr>
              <a:t> 6 </a:t>
            </a:r>
            <a:r>
              <a:rPr lang="en-US" altLang="sv-SE" sz="2200" dirty="0" err="1" smtClean="0">
                <a:solidFill>
                  <a:prstClr val="black"/>
                </a:solidFill>
                <a:latin typeface="Calibri"/>
              </a:rPr>
              <a:t>timmar</a:t>
            </a:r>
            <a:r>
              <a:rPr lang="en-US" altLang="sv-SE" sz="2200" dirty="0" smtClean="0">
                <a:solidFill>
                  <a:prstClr val="black"/>
                </a:solidFill>
                <a:latin typeface="Calibri"/>
              </a:rPr>
              <a:t>/dag</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Andra</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nötkreatur</a:t>
            </a:r>
            <a:r>
              <a:rPr kumimoji="0" lang="en-US" altLang="sv-SE" sz="2200" b="0" i="0" u="none" strike="noStrike" kern="1200" cap="none" spc="0" normalizeH="0" baseline="30000" noProof="0" dirty="0" smtClean="0">
                <a:ln>
                  <a:noFill/>
                </a:ln>
                <a:solidFill>
                  <a:prstClr val="black"/>
                </a:solidFill>
                <a:effectLst/>
                <a:uLnTx/>
                <a:uFillTx/>
                <a:latin typeface="Calibri"/>
                <a:ea typeface="+mn-ea"/>
                <a:cs typeface="+mn-cs"/>
              </a:rPr>
              <a:t>1</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och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får</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måste</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hållas</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på</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bete</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24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timmar</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/dag</a:t>
            </a:r>
            <a:r>
              <a:rPr kumimoji="0" lang="en-US" altLang="sv-SE" sz="22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noProof="0" dirty="0" err="1" smtClean="0">
                <a:ln>
                  <a:noFill/>
                </a:ln>
                <a:solidFill>
                  <a:prstClr val="black"/>
                </a:solidFill>
                <a:effectLst/>
                <a:uLnTx/>
                <a:uFillTx/>
                <a:latin typeface="Calibri"/>
                <a:ea typeface="+mn-ea"/>
                <a:cs typeface="+mn-cs"/>
              </a:rPr>
              <a:t>Undantag</a:t>
            </a:r>
            <a:r>
              <a:rPr kumimoji="0" lang="en-US" altLang="sv-SE" sz="22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noProof="0" dirty="0" err="1" smtClean="0">
                <a:ln>
                  <a:noFill/>
                </a:ln>
                <a:solidFill>
                  <a:prstClr val="black"/>
                </a:solidFill>
                <a:effectLst/>
                <a:uLnTx/>
                <a:uFillTx/>
                <a:latin typeface="Calibri"/>
                <a:ea typeface="+mn-ea"/>
                <a:cs typeface="+mn-cs"/>
              </a:rPr>
              <a:t>är</a:t>
            </a:r>
            <a:r>
              <a:rPr kumimoji="0" lang="en-US" altLang="sv-SE" sz="2200" b="0" i="0" u="none" strike="noStrike" kern="1200" cap="none" spc="0" normalizeH="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noProof="0" dirty="0" err="1" smtClean="0">
                <a:ln>
                  <a:noFill/>
                </a:ln>
                <a:solidFill>
                  <a:prstClr val="black"/>
                </a:solidFill>
                <a:effectLst/>
                <a:uLnTx/>
                <a:uFillTx/>
                <a:latin typeface="Calibri"/>
                <a:ea typeface="+mn-ea"/>
                <a:cs typeface="+mn-cs"/>
              </a:rPr>
              <a:t>tjurar</a:t>
            </a:r>
            <a:r>
              <a:rPr kumimoji="0" lang="en-US" altLang="sv-SE" sz="2200" b="0" i="0" u="none" strike="noStrike" kern="1200" cap="none" spc="0" normalizeH="0" noProof="0" dirty="0" smtClean="0">
                <a:ln>
                  <a:noFill/>
                </a:ln>
                <a:solidFill>
                  <a:prstClr val="black"/>
                </a:solidFill>
                <a:effectLst/>
                <a:uLnTx/>
                <a:uFillTx/>
                <a:latin typeface="Calibri"/>
                <a:ea typeface="+mn-ea"/>
                <a:cs typeface="+mn-cs"/>
              </a:rPr>
              <a:t> och </a:t>
            </a:r>
            <a:r>
              <a:rPr lang="en-US" altLang="sv-SE" sz="2200" dirty="0" err="1" smtClean="0">
                <a:solidFill>
                  <a:prstClr val="black"/>
                </a:solidFill>
                <a:latin typeface="Calibri"/>
              </a:rPr>
              <a:t>unga</a:t>
            </a:r>
            <a:r>
              <a:rPr lang="en-US" altLang="sv-SE" sz="2200" dirty="0" smtClean="0">
                <a:solidFill>
                  <a:prstClr val="black"/>
                </a:solidFill>
                <a:latin typeface="Calibri"/>
              </a:rPr>
              <a:t> </a:t>
            </a:r>
            <a:r>
              <a:rPr lang="en-US" altLang="sv-SE" sz="2200" dirty="0" err="1" smtClean="0">
                <a:solidFill>
                  <a:prstClr val="black"/>
                </a:solidFill>
                <a:latin typeface="Calibri"/>
              </a:rPr>
              <a:t>kalvar</a:t>
            </a:r>
            <a:r>
              <a:rPr lang="en-US" altLang="sv-SE" sz="2200" dirty="0">
                <a:solidFill>
                  <a:prstClr val="black"/>
                </a:solidFill>
                <a:latin typeface="Calibri"/>
              </a:rPr>
              <a:t> </a:t>
            </a:r>
            <a:r>
              <a:rPr lang="en-US" altLang="sv-SE" sz="2200" dirty="0" smtClean="0">
                <a:solidFill>
                  <a:prstClr val="black"/>
                </a:solidFill>
                <a:latin typeface="Calibri"/>
              </a:rPr>
              <a:t>(under 6 </a:t>
            </a:r>
            <a:r>
              <a:rPr lang="en-US" altLang="sv-SE" sz="2200" dirty="0" err="1" smtClean="0">
                <a:solidFill>
                  <a:prstClr val="black"/>
                </a:solidFill>
                <a:latin typeface="Calibri"/>
              </a:rPr>
              <a:t>månaders</a:t>
            </a:r>
            <a:r>
              <a:rPr lang="en-US" altLang="sv-SE" sz="2200" dirty="0" smtClean="0">
                <a:solidFill>
                  <a:prstClr val="black"/>
                </a:solidFill>
                <a:latin typeface="Calibri"/>
              </a:rPr>
              <a:t> </a:t>
            </a:r>
            <a:r>
              <a:rPr lang="en-US" altLang="sv-SE" sz="2200" dirty="0" err="1" smtClean="0">
                <a:solidFill>
                  <a:prstClr val="black"/>
                </a:solidFill>
                <a:latin typeface="Calibri"/>
              </a:rPr>
              <a:t>ålder</a:t>
            </a:r>
            <a:r>
              <a:rPr lang="en-US" altLang="sv-SE" sz="2200" dirty="0" smtClean="0">
                <a:solidFill>
                  <a:prstClr val="black"/>
                </a:solidFill>
                <a:latin typeface="Calibri"/>
              </a:rPr>
              <a:t>)</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Betesperiodens</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längd</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måste</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vara</a:t>
            </a:r>
            <a:r>
              <a:rPr kumimoji="0" lang="en-US" altLang="sv-SE" sz="2200" b="0" i="0" u="none" strike="noStrike" kern="1200" cap="none" spc="0" normalizeH="0" noProof="0" dirty="0" smtClean="0">
                <a:ln>
                  <a:noFill/>
                </a:ln>
                <a:solidFill>
                  <a:prstClr val="black"/>
                </a:solidFill>
                <a:effectLst/>
                <a:uLnTx/>
                <a:uFillTx/>
                <a:latin typeface="Calibri"/>
                <a:ea typeface="+mn-ea"/>
                <a:cs typeface="+mn-cs"/>
              </a:rPr>
              <a:t> 60 </a:t>
            </a:r>
            <a:r>
              <a:rPr kumimoji="0" lang="en-US" altLang="sv-SE" sz="2200" b="0" i="0" u="none" strike="noStrike" kern="1200" cap="none" spc="0" normalizeH="0" noProof="0" dirty="0" err="1" smtClean="0">
                <a:ln>
                  <a:noFill/>
                </a:ln>
                <a:solidFill>
                  <a:prstClr val="black"/>
                </a:solidFill>
                <a:effectLst/>
                <a:uLnTx/>
                <a:uFillTx/>
                <a:latin typeface="Calibri"/>
                <a:ea typeface="+mn-ea"/>
                <a:cs typeface="+mn-cs"/>
              </a:rPr>
              <a:t>dagar</a:t>
            </a:r>
            <a:r>
              <a:rPr kumimoji="0" lang="en-US" altLang="sv-SE" sz="2200" b="0" i="0" u="none" strike="noStrike" kern="1200" cap="none" spc="0" normalizeH="0" noProof="0" dirty="0" smtClean="0">
                <a:ln>
                  <a:noFill/>
                </a:ln>
                <a:solidFill>
                  <a:prstClr val="black"/>
                </a:solidFill>
                <a:effectLst/>
                <a:uLnTx/>
                <a:uFillTx/>
                <a:latin typeface="Calibri"/>
                <a:ea typeface="+mn-ea"/>
                <a:cs typeface="+mn-cs"/>
              </a:rPr>
              <a:t> </a:t>
            </a:r>
            <a:r>
              <a:rPr lang="en-US" altLang="sv-SE" sz="2200" dirty="0" smtClean="0">
                <a:solidFill>
                  <a:prstClr val="black"/>
                </a:solidFill>
                <a:latin typeface="Calibri"/>
              </a:rPr>
              <a:t>i </a:t>
            </a:r>
            <a:r>
              <a:rPr lang="en-US" altLang="sv-SE" sz="2200" dirty="0" err="1" smtClean="0">
                <a:solidFill>
                  <a:prstClr val="black"/>
                </a:solidFill>
                <a:latin typeface="Calibri"/>
              </a:rPr>
              <a:t>norra</a:t>
            </a:r>
            <a:r>
              <a:rPr lang="en-US" altLang="sv-SE" sz="2200" dirty="0" smtClean="0">
                <a:solidFill>
                  <a:prstClr val="black"/>
                </a:solidFill>
                <a:latin typeface="Calibri"/>
              </a:rPr>
              <a:t> </a:t>
            </a:r>
            <a:r>
              <a:rPr lang="en-US" altLang="sv-SE" sz="2200" dirty="0" err="1" smtClean="0">
                <a:solidFill>
                  <a:prstClr val="black"/>
                </a:solidFill>
                <a:latin typeface="Calibri"/>
              </a:rPr>
              <a:t>Sverige</a:t>
            </a:r>
            <a:r>
              <a:rPr lang="en-US" altLang="sv-SE" sz="2200" dirty="0" smtClean="0">
                <a:solidFill>
                  <a:prstClr val="black"/>
                </a:solidFill>
                <a:latin typeface="Calibri"/>
              </a:rPr>
              <a:t> och 120 </a:t>
            </a:r>
            <a:r>
              <a:rPr lang="en-US" altLang="sv-SE" sz="2200" dirty="0" err="1" smtClean="0">
                <a:solidFill>
                  <a:prstClr val="black"/>
                </a:solidFill>
                <a:latin typeface="Calibri"/>
              </a:rPr>
              <a:t>dagar</a:t>
            </a:r>
            <a:r>
              <a:rPr lang="en-US" altLang="sv-SE" sz="2200" dirty="0" smtClean="0">
                <a:solidFill>
                  <a:prstClr val="black"/>
                </a:solidFill>
                <a:latin typeface="Calibri"/>
              </a:rPr>
              <a:t> i </a:t>
            </a:r>
            <a:r>
              <a:rPr lang="en-US" altLang="sv-SE" sz="2200" dirty="0" err="1" smtClean="0">
                <a:solidFill>
                  <a:prstClr val="black"/>
                </a:solidFill>
                <a:latin typeface="Calibri"/>
              </a:rPr>
              <a:t>södra</a:t>
            </a:r>
            <a:r>
              <a:rPr lang="en-US" altLang="sv-SE" sz="2200" dirty="0" smtClean="0">
                <a:solidFill>
                  <a:prstClr val="black"/>
                </a:solidFill>
                <a:latin typeface="Calibri"/>
              </a:rPr>
              <a:t> </a:t>
            </a:r>
            <a:r>
              <a:rPr lang="en-US" altLang="sv-SE" sz="2200" dirty="0" err="1" smtClean="0">
                <a:solidFill>
                  <a:prstClr val="black"/>
                </a:solidFill>
                <a:latin typeface="Calibri"/>
              </a:rPr>
              <a:t>Sverige</a:t>
            </a:r>
            <a:endParaRPr kumimoji="0" lang="fr-FR" altLang="sv-SE" sz="1800" b="0" i="0" u="none" strike="noStrike" kern="1200" cap="none" spc="0" normalizeH="0" baseline="0" noProof="0" dirty="0">
              <a:ln>
                <a:noFill/>
              </a:ln>
              <a:solidFill>
                <a:srgbClr val="FFCC99"/>
              </a:solidFill>
              <a:effectLst/>
              <a:uLnTx/>
              <a:uFillTx/>
              <a:latin typeface="Comic Sans MS" pitchFamily="66"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endParaRPr kumimoji="0" lang="fr-FR" altLang="sv-SE" sz="2000" b="0" i="0" u="none" strike="noStrike" kern="1200" cap="none" spc="0" normalizeH="0" baseline="0" noProof="0" dirty="0">
              <a:ln>
                <a:noFill/>
              </a:ln>
              <a:solidFill>
                <a:srgbClr val="FFCC99"/>
              </a:solidFill>
              <a:effectLst/>
              <a:uLnTx/>
              <a:uFillTx/>
              <a:latin typeface="Comic Sans MS" pitchFamily="66" charset="0"/>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de-DE" sz="2000" b="0" i="0" u="none" strike="noStrike" kern="1200" cap="none" spc="0" normalizeH="0" baseline="30000" noProof="0" dirty="0" smtClean="0">
                <a:ln>
                  <a:noFill/>
                </a:ln>
                <a:solidFill>
                  <a:prstClr val="black"/>
                </a:solidFill>
                <a:effectLst/>
                <a:uLnTx/>
                <a:uFillTx/>
                <a:latin typeface="Calibri" pitchFamily="34" charset="0"/>
                <a:ea typeface="+mn-ea"/>
                <a:cs typeface="+mn-cs"/>
              </a:rPr>
              <a:t>1</a:t>
            </a:r>
            <a:r>
              <a:rPr lang="de-DE" sz="2000" dirty="0" err="1" smtClean="0">
                <a:solidFill>
                  <a:prstClr val="black"/>
                </a:solidFill>
              </a:rPr>
              <a:t>Dikor</a:t>
            </a:r>
            <a:r>
              <a:rPr lang="de-DE" sz="2000" dirty="0" smtClean="0">
                <a:solidFill>
                  <a:prstClr val="black"/>
                </a:solidFill>
              </a:rPr>
              <a:t> </a:t>
            </a:r>
            <a:r>
              <a:rPr lang="de-DE" sz="2000" dirty="0" err="1" smtClean="0">
                <a:solidFill>
                  <a:prstClr val="black"/>
                </a:solidFill>
              </a:rPr>
              <a:t>med</a:t>
            </a:r>
            <a:r>
              <a:rPr lang="de-DE" sz="2000" dirty="0" smtClean="0">
                <a:solidFill>
                  <a:prstClr val="black"/>
                </a:solidFill>
              </a:rPr>
              <a:t> </a:t>
            </a:r>
            <a:r>
              <a:rPr lang="de-DE" sz="2000" dirty="0" err="1" smtClean="0">
                <a:solidFill>
                  <a:prstClr val="black"/>
                </a:solidFill>
              </a:rPr>
              <a:t>kalvar</a:t>
            </a:r>
            <a:r>
              <a:rPr lang="de-DE" sz="2000" dirty="0" smtClean="0">
                <a:solidFill>
                  <a:prstClr val="black"/>
                </a:solidFill>
              </a:rPr>
              <a:t>, </a:t>
            </a:r>
            <a:r>
              <a:rPr lang="de-DE" sz="2000" dirty="0" err="1" smtClean="0">
                <a:solidFill>
                  <a:prstClr val="black"/>
                </a:solidFill>
              </a:rPr>
              <a:t>rekryteringskvigor</a:t>
            </a:r>
            <a:r>
              <a:rPr lang="de-DE" sz="2000" dirty="0" smtClean="0">
                <a:solidFill>
                  <a:prstClr val="black"/>
                </a:solidFill>
              </a:rPr>
              <a:t>, </a:t>
            </a:r>
            <a:r>
              <a:rPr lang="de-DE" sz="2000" dirty="0" err="1" smtClean="0">
                <a:solidFill>
                  <a:prstClr val="black"/>
                </a:solidFill>
              </a:rPr>
              <a:t>sinkor</a:t>
            </a:r>
            <a:r>
              <a:rPr lang="de-DE" sz="2000" dirty="0" smtClean="0">
                <a:solidFill>
                  <a:prstClr val="black"/>
                </a:solidFill>
              </a:rPr>
              <a:t> </a:t>
            </a:r>
            <a:r>
              <a:rPr lang="de-DE" sz="2000" dirty="0" err="1" smtClean="0">
                <a:solidFill>
                  <a:prstClr val="black"/>
                </a:solidFill>
              </a:rPr>
              <a:t>m.m</a:t>
            </a:r>
            <a:r>
              <a:rPr kumimoji="0" lang="de-DE" sz="2000" b="0" i="0" u="none" strike="noStrike" kern="1200" cap="none" spc="0" normalizeH="0" baseline="0" noProof="0" dirty="0" smtClean="0">
                <a:ln>
                  <a:noFill/>
                </a:ln>
                <a:solidFill>
                  <a:prstClr val="black"/>
                </a:solidFill>
                <a:effectLst/>
                <a:uLnTx/>
                <a:uFillTx/>
                <a:latin typeface="Calibri" pitchFamily="34" charset="0"/>
                <a:ea typeface="+mn-ea"/>
                <a:cs typeface="+mn-cs"/>
              </a:rPr>
              <a:t>.</a:t>
            </a:r>
            <a:endParaRPr kumimoji="0" lang="de-DE" sz="2000" b="0" i="0" u="none" strike="noStrike" kern="1200" cap="none" spc="0" normalizeH="0" baseline="30000" noProof="0" dirty="0">
              <a:ln>
                <a:noFill/>
              </a:ln>
              <a:solidFill>
                <a:prstClr val="black"/>
              </a:solidFill>
              <a:effectLst/>
              <a:uLnTx/>
              <a:uFillTx/>
              <a:latin typeface="Calibri" pitchFamily="34" charset="0"/>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Bildobjekt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7246" y="4590991"/>
            <a:ext cx="2007897" cy="1972201"/>
          </a:xfrm>
          <a:prstGeom prst="rect">
            <a:avLst/>
          </a:prstGeom>
          <a:ln>
            <a:noFill/>
          </a:ln>
          <a:effectLst>
            <a:outerShdw blurRad="292100" dist="139700" dir="2700000" algn="tl" rotWithShape="0">
              <a:srgbClr val="333333">
                <a:alpha val="65000"/>
              </a:srgbClr>
            </a:outerShdw>
          </a:effectLst>
        </p:spPr>
      </p:pic>
      <p:sp>
        <p:nvSpPr>
          <p:cNvPr id="5" name="textruta 4"/>
          <p:cNvSpPr txBox="1"/>
          <p:nvPr/>
        </p:nvSpPr>
        <p:spPr>
          <a:xfrm>
            <a:off x="5201066" y="6224638"/>
            <a:ext cx="32686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(Jordbruksverket, 2016)</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933271"/>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6632"/>
            <a:ext cx="6400750" cy="936104"/>
          </a:xfrm>
        </p:spPr>
        <p:txBody>
          <a:bodyPr/>
          <a:lstStyle/>
          <a:p>
            <a:pPr algn="ctr"/>
            <a:r>
              <a:rPr lang="sv-SE" sz="2600" dirty="0">
                <a:solidFill>
                  <a:srgbClr val="006600"/>
                </a:solidFill>
                <a:latin typeface="Tahoma" pitchFamily="34" charset="0"/>
              </a:rPr>
              <a:t>M</a:t>
            </a:r>
            <a:r>
              <a:rPr lang="sv-SE" sz="2600" b="1" dirty="0" smtClean="0">
                <a:solidFill>
                  <a:srgbClr val="006600"/>
                </a:solidFill>
                <a:latin typeface="Tahoma" pitchFamily="34" charset="0"/>
              </a:rPr>
              <a:t>odeller av mjölkproduktion </a:t>
            </a:r>
            <a:br>
              <a:rPr lang="sv-SE" sz="2600" b="1" dirty="0" smtClean="0">
                <a:solidFill>
                  <a:srgbClr val="006600"/>
                </a:solidFill>
                <a:latin typeface="Tahoma" pitchFamily="34" charset="0"/>
              </a:rPr>
            </a:br>
            <a:r>
              <a:rPr lang="sv-SE" sz="2600" b="1" dirty="0" smtClean="0">
                <a:solidFill>
                  <a:srgbClr val="006600"/>
                </a:solidFill>
                <a:latin typeface="Tahoma" pitchFamily="34" charset="0"/>
              </a:rPr>
              <a:t>baserade på vallfoder</a:t>
            </a:r>
            <a:endParaRPr lang="sv-SE" sz="2600" dirty="0">
              <a:solidFill>
                <a:srgbClr val="006600"/>
              </a:solidFill>
            </a:endParaRPr>
          </a:p>
        </p:txBody>
      </p:sp>
      <p:sp>
        <p:nvSpPr>
          <p:cNvPr id="4" name="Symbol zastępczy zawartości 3"/>
          <p:cNvSpPr>
            <a:spLocks noGrp="1"/>
          </p:cNvSpPr>
          <p:nvPr>
            <p:ph idx="1"/>
          </p:nvPr>
        </p:nvSpPr>
        <p:spPr>
          <a:xfrm>
            <a:off x="107504" y="1317402"/>
            <a:ext cx="6264696" cy="4813380"/>
          </a:xfrm>
        </p:spPr>
        <p:txBody>
          <a:bodyPr/>
          <a:lstStyle/>
          <a:p>
            <a:pPr>
              <a:lnSpc>
                <a:spcPct val="93000"/>
              </a:lnSpc>
              <a:spcBef>
                <a:spcPts val="1800"/>
              </a:spcBef>
              <a:spcAft>
                <a:spcPts val="600"/>
              </a:spcAft>
              <a:buClr>
                <a:srgbClr val="000000"/>
              </a:buClr>
              <a:buSzPct val="100000"/>
            </a:pPr>
            <a:r>
              <a:rPr lang="sv-SE" altLang="pl-PL" sz="2000" dirty="0" smtClean="0">
                <a:solidFill>
                  <a:srgbClr val="000000"/>
                </a:solidFill>
                <a:latin typeface="Tahoma" panose="020B0604030504040204" pitchFamily="34" charset="0"/>
              </a:rPr>
              <a:t>Intensiv mjölkproduktion med TMR/PMR-system med ensilage/hösilage från permanenta/temporära vallar (mjölkavkastning 10000–12000 kg per ko), HF-ras </a:t>
            </a:r>
          </a:p>
          <a:p>
            <a:pPr>
              <a:lnSpc>
                <a:spcPct val="93000"/>
              </a:lnSpc>
              <a:spcBef>
                <a:spcPts val="1200"/>
              </a:spcBef>
              <a:spcAft>
                <a:spcPts val="600"/>
              </a:spcAft>
              <a:buClr>
                <a:srgbClr val="000000"/>
              </a:buClr>
              <a:buSzPct val="100000"/>
            </a:pPr>
            <a:r>
              <a:rPr lang="sv-SE" altLang="pl-PL" sz="2000" dirty="0" smtClean="0">
                <a:solidFill>
                  <a:srgbClr val="000000"/>
                </a:solidFill>
                <a:latin typeface="Tahoma" panose="020B0604030504040204" pitchFamily="34" charset="0"/>
              </a:rPr>
              <a:t>Lågkostnadsteknologi för mjölkproduktion där bete och/eller ensilage/hösilage från permanenta/temporära vallar (mjölkavkastning 7000-8000 kg per ko), HF-ras och/eller raser anpassade för bete</a:t>
            </a:r>
          </a:p>
          <a:p>
            <a:pPr>
              <a:lnSpc>
                <a:spcPct val="93000"/>
              </a:lnSpc>
              <a:spcBef>
                <a:spcPts val="1200"/>
              </a:spcBef>
              <a:spcAft>
                <a:spcPts val="600"/>
              </a:spcAft>
              <a:buClr>
                <a:srgbClr val="000000"/>
              </a:buClr>
              <a:buSzPct val="100000"/>
            </a:pPr>
            <a:r>
              <a:rPr lang="sv-SE" altLang="pl-PL" sz="2000" dirty="0" smtClean="0">
                <a:solidFill>
                  <a:srgbClr val="000000"/>
                </a:solidFill>
                <a:latin typeface="Tahoma" panose="020B0604030504040204" pitchFamily="34" charset="0"/>
              </a:rPr>
              <a:t>”Pro-Eko” och </a:t>
            </a:r>
            <a:r>
              <a:rPr lang="sv-SE" altLang="pl-PL" sz="2000" dirty="0">
                <a:solidFill>
                  <a:srgbClr val="000000"/>
                </a:solidFill>
                <a:latin typeface="Tahoma" panose="020B0604030504040204" pitchFamily="34" charset="0"/>
              </a:rPr>
              <a:t>e</a:t>
            </a:r>
            <a:r>
              <a:rPr lang="sv-SE" altLang="pl-PL" sz="2000" dirty="0" smtClean="0">
                <a:solidFill>
                  <a:srgbClr val="000000"/>
                </a:solidFill>
                <a:latin typeface="Tahoma" panose="020B0604030504040204" pitchFamily="34" charset="0"/>
              </a:rPr>
              <a:t>komjölkproduktion där bete och/eller hö från permanenta/temporära vallar spelar en avgörande roll men utan ensilage (mjölkavkastning </a:t>
            </a:r>
            <a:r>
              <a:rPr lang="sv-SE" altLang="pl-PL" sz="2000" dirty="0">
                <a:solidFill>
                  <a:srgbClr val="000000"/>
                </a:solidFill>
                <a:latin typeface="Tahoma" panose="020B0604030504040204" pitchFamily="34" charset="0"/>
              </a:rPr>
              <a:t>5000–7000 </a:t>
            </a:r>
            <a:r>
              <a:rPr lang="sv-SE" altLang="pl-PL" sz="2000" dirty="0" smtClean="0">
                <a:solidFill>
                  <a:srgbClr val="000000"/>
                </a:solidFill>
                <a:latin typeface="Tahoma" panose="020B0604030504040204" pitchFamily="34" charset="0"/>
              </a:rPr>
              <a:t>kg per ko), raser anpassade till bete</a:t>
            </a:r>
            <a:endParaRPr lang="sv-SE" altLang="pl-PL" sz="2000" b="1" dirty="0">
              <a:solidFill>
                <a:srgbClr val="000000"/>
              </a:solidFill>
              <a:latin typeface="Tahoma" panose="020B0604030504040204" pitchFamily="34" charset="0"/>
              <a:cs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3798" y="1128264"/>
            <a:ext cx="2640202" cy="1880800"/>
          </a:xfrm>
          <a:prstGeom prst="rect">
            <a:avLst/>
          </a:prstGeom>
        </p:spPr>
      </p:pic>
      <p:pic>
        <p:nvPicPr>
          <p:cNvPr id="7" name="Picture 2" descr="F10000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3520" y="2891652"/>
            <a:ext cx="2630480" cy="181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8" name="Obraz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13520" y="4332773"/>
            <a:ext cx="2630480" cy="179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6873560" y="584707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6946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4864" y="198520"/>
            <a:ext cx="6521400" cy="936104"/>
          </a:xfrm>
        </p:spPr>
        <p:txBody>
          <a:bodyPr/>
          <a:lstStyle/>
          <a:p>
            <a:r>
              <a:rPr lang="sv-SE" sz="2800" b="1" dirty="0" smtClean="0">
                <a:solidFill>
                  <a:srgbClr val="006600"/>
                </a:solidFill>
                <a:latin typeface="Tahoma" pitchFamily="34" charset="0"/>
              </a:rPr>
              <a:t>Foder från vallar i intensiv mjölkproduktionen</a:t>
            </a:r>
            <a:endParaRPr lang="sv-SE" sz="2800" dirty="0">
              <a:solidFill>
                <a:srgbClr val="006600"/>
              </a:solidFill>
            </a:endParaRPr>
          </a:p>
        </p:txBody>
      </p:sp>
      <p:sp>
        <p:nvSpPr>
          <p:cNvPr id="4" name="Symbol zastępczy zawartości 3"/>
          <p:cNvSpPr>
            <a:spLocks noGrp="1"/>
          </p:cNvSpPr>
          <p:nvPr>
            <p:ph idx="1"/>
          </p:nvPr>
        </p:nvSpPr>
        <p:spPr>
          <a:xfrm>
            <a:off x="380474" y="1484784"/>
            <a:ext cx="8223974" cy="4632515"/>
          </a:xfrm>
        </p:spPr>
        <p:txBody>
          <a:bodyPr/>
          <a:lstStyle/>
          <a:p>
            <a:pPr>
              <a:lnSpc>
                <a:spcPct val="93000"/>
              </a:lnSpc>
              <a:spcBef>
                <a:spcPts val="1800"/>
              </a:spcBef>
              <a:spcAft>
                <a:spcPts val="600"/>
              </a:spcAft>
              <a:buClr>
                <a:srgbClr val="000000"/>
              </a:buClr>
              <a:buSzPct val="100000"/>
            </a:pPr>
            <a:r>
              <a:rPr lang="sv-SE" altLang="pl-PL" sz="2400" dirty="0" smtClean="0">
                <a:solidFill>
                  <a:srgbClr val="000000"/>
                </a:solidFill>
                <a:latin typeface="Tahoma" panose="020B0604030504040204" pitchFamily="34" charset="0"/>
              </a:rPr>
              <a:t>Komplettering i foderstaten som använder TMR/PMR-system</a:t>
            </a:r>
          </a:p>
          <a:p>
            <a:pPr>
              <a:lnSpc>
                <a:spcPct val="93000"/>
              </a:lnSpc>
              <a:spcBef>
                <a:spcPts val="1800"/>
              </a:spcBef>
              <a:spcAft>
                <a:spcPts val="600"/>
              </a:spcAft>
              <a:buClr>
                <a:srgbClr val="000000"/>
              </a:buClr>
              <a:buSzPct val="100000"/>
            </a:pPr>
            <a:r>
              <a:rPr lang="sv-SE" altLang="pl-PL" sz="2400" dirty="0" smtClean="0">
                <a:solidFill>
                  <a:srgbClr val="000000"/>
                </a:solidFill>
                <a:latin typeface="Tahoma" panose="020B0604030504040204" pitchFamily="34" charset="0"/>
              </a:rPr>
              <a:t>Högkvalitativt ensilage/</a:t>
            </a:r>
            <a:r>
              <a:rPr lang="sv-SE" altLang="pl-PL" sz="2400" dirty="0" err="1" smtClean="0">
                <a:solidFill>
                  <a:srgbClr val="000000"/>
                </a:solidFill>
                <a:latin typeface="Tahoma" panose="020B0604030504040204" pitchFamily="34" charset="0"/>
              </a:rPr>
              <a:t>hösilage</a:t>
            </a:r>
            <a:r>
              <a:rPr lang="sv-SE" altLang="pl-PL" sz="2400" dirty="0" smtClean="0">
                <a:solidFill>
                  <a:srgbClr val="000000"/>
                </a:solidFill>
                <a:latin typeface="Tahoma" panose="020B0604030504040204" pitchFamily="34" charset="0"/>
              </a:rPr>
              <a:t> från permanenta/temporära vallar </a:t>
            </a:r>
          </a:p>
          <a:p>
            <a:pPr>
              <a:lnSpc>
                <a:spcPct val="93000"/>
              </a:lnSpc>
              <a:spcBef>
                <a:spcPts val="1800"/>
              </a:spcBef>
              <a:spcAft>
                <a:spcPts val="600"/>
              </a:spcAft>
              <a:buClr>
                <a:srgbClr val="000000"/>
              </a:buClr>
              <a:buSzPct val="100000"/>
            </a:pPr>
            <a:r>
              <a:rPr lang="sv-SE" altLang="pl-PL" sz="2400" dirty="0" smtClean="0">
                <a:solidFill>
                  <a:srgbClr val="000000"/>
                </a:solidFill>
                <a:latin typeface="Tahoma" panose="020B0604030504040204" pitchFamily="34" charset="0"/>
              </a:rPr>
              <a:t>Stor kostnad för foderproduktion från permanenta/temporära vallar</a:t>
            </a:r>
          </a:p>
          <a:p>
            <a:pPr>
              <a:lnSpc>
                <a:spcPct val="93000"/>
              </a:lnSpc>
              <a:spcBef>
                <a:spcPts val="1800"/>
              </a:spcBef>
              <a:spcAft>
                <a:spcPts val="600"/>
              </a:spcAft>
              <a:buClr>
                <a:srgbClr val="000000"/>
              </a:buClr>
              <a:buSzPct val="100000"/>
            </a:pPr>
            <a:r>
              <a:rPr lang="sv-SE" altLang="pl-PL" sz="2400" dirty="0" smtClean="0">
                <a:solidFill>
                  <a:srgbClr val="000000"/>
                </a:solidFill>
                <a:latin typeface="Tahoma" panose="020B0604030504040204" pitchFamily="34" charset="0"/>
              </a:rPr>
              <a:t>Regelbunden renovering av permanenta vallar</a:t>
            </a:r>
          </a:p>
          <a:p>
            <a:pPr marL="0" indent="0">
              <a:lnSpc>
                <a:spcPct val="93000"/>
              </a:lnSpc>
              <a:spcBef>
                <a:spcPts val="1800"/>
              </a:spcBef>
              <a:spcAft>
                <a:spcPts val="600"/>
              </a:spcAft>
              <a:buClr>
                <a:srgbClr val="000000"/>
              </a:buClr>
              <a:buSzPct val="100000"/>
              <a:buNone/>
            </a:pPr>
            <a:r>
              <a:rPr lang="sv-SE" altLang="pl-PL" sz="2400" b="1" dirty="0" smtClean="0">
                <a:solidFill>
                  <a:srgbClr val="000000"/>
                </a:solidFill>
                <a:latin typeface="Tahoma" panose="020B0604030504040204" pitchFamily="34" charset="0"/>
              </a:rPr>
              <a:t>	Mål → maximera mjölkproduktionen</a:t>
            </a:r>
            <a:endParaRPr lang="sv-SE"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498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41695" y="266760"/>
            <a:ext cx="6455391" cy="936104"/>
          </a:xfrm>
        </p:spPr>
        <p:txBody>
          <a:bodyPr/>
          <a:lstStyle/>
          <a:p>
            <a:r>
              <a:rPr lang="sv-SE" sz="2800" b="1" dirty="0" smtClean="0">
                <a:solidFill>
                  <a:srgbClr val="006600"/>
                </a:solidFill>
                <a:latin typeface="Tahoma" pitchFamily="34" charset="0"/>
              </a:rPr>
              <a:t>Foder från vallar </a:t>
            </a:r>
            <a:r>
              <a:rPr lang="sv-SE" sz="2800" dirty="0">
                <a:solidFill>
                  <a:srgbClr val="006600"/>
                </a:solidFill>
                <a:latin typeface="Tahoma" pitchFamily="34" charset="0"/>
              </a:rPr>
              <a:t>i</a:t>
            </a:r>
            <a:r>
              <a:rPr lang="sv-SE" sz="2800" b="1" dirty="0" smtClean="0">
                <a:solidFill>
                  <a:srgbClr val="006600"/>
                </a:solidFill>
                <a:latin typeface="Tahoma" pitchFamily="34" charset="0"/>
              </a:rPr>
              <a:t> mjölkproduktion med låga kostnader</a:t>
            </a:r>
            <a:endParaRPr lang="sv-SE" sz="2800" dirty="0">
              <a:solidFill>
                <a:srgbClr val="006600"/>
              </a:solidFill>
            </a:endParaRPr>
          </a:p>
        </p:txBody>
      </p:sp>
      <p:sp>
        <p:nvSpPr>
          <p:cNvPr id="4" name="Symbol zastępczy zawartości 3"/>
          <p:cNvSpPr>
            <a:spLocks noGrp="1"/>
          </p:cNvSpPr>
          <p:nvPr>
            <p:ph idx="1"/>
          </p:nvPr>
        </p:nvSpPr>
        <p:spPr>
          <a:xfrm>
            <a:off x="380474" y="1484784"/>
            <a:ext cx="8592076" cy="4632515"/>
          </a:xfrm>
        </p:spPr>
        <p:txBody>
          <a:bodyPr/>
          <a:lstStyle/>
          <a:p>
            <a:pPr>
              <a:lnSpc>
                <a:spcPct val="93000"/>
              </a:lnSpc>
              <a:spcBef>
                <a:spcPts val="1800"/>
              </a:spcBef>
              <a:spcAft>
                <a:spcPts val="600"/>
              </a:spcAft>
              <a:buClr>
                <a:srgbClr val="000000"/>
              </a:buClr>
              <a:buSzPct val="100000"/>
            </a:pPr>
            <a:r>
              <a:rPr lang="sv-SE" altLang="pl-PL" sz="2400" dirty="0" smtClean="0">
                <a:solidFill>
                  <a:srgbClr val="000000"/>
                </a:solidFill>
                <a:latin typeface="Tahoma" panose="020B0604030504040204" pitchFamily="34" charset="0"/>
              </a:rPr>
              <a:t>Öka andelen bete och/eller </a:t>
            </a:r>
            <a:r>
              <a:rPr lang="sv-SE" altLang="pl-PL" sz="2400" dirty="0" err="1" smtClean="0">
                <a:solidFill>
                  <a:srgbClr val="000000"/>
                </a:solidFill>
                <a:latin typeface="Tahoma" panose="020B0604030504040204" pitchFamily="34" charset="0"/>
              </a:rPr>
              <a:t>hösilage</a:t>
            </a:r>
            <a:r>
              <a:rPr lang="sv-SE" altLang="pl-PL" sz="2400" dirty="0" smtClean="0">
                <a:solidFill>
                  <a:srgbClr val="000000"/>
                </a:solidFill>
                <a:latin typeface="Tahoma" panose="020B0604030504040204" pitchFamily="34" charset="0"/>
              </a:rPr>
              <a:t> från  permanenta/temporära vallar i foderstaten</a:t>
            </a:r>
          </a:p>
          <a:p>
            <a:pPr>
              <a:lnSpc>
                <a:spcPct val="93000"/>
              </a:lnSpc>
              <a:spcBef>
                <a:spcPts val="1800"/>
              </a:spcBef>
              <a:spcAft>
                <a:spcPts val="600"/>
              </a:spcAft>
              <a:buClr>
                <a:srgbClr val="000000"/>
              </a:buClr>
              <a:buSzPct val="100000"/>
            </a:pPr>
            <a:r>
              <a:rPr lang="sv-SE" altLang="pl-PL" sz="2400" dirty="0" smtClean="0">
                <a:solidFill>
                  <a:srgbClr val="000000"/>
                </a:solidFill>
                <a:latin typeface="Tahoma" panose="020B0604030504040204" pitchFamily="34" charset="0"/>
              </a:rPr>
              <a:t>Minskning av kraftfoder i foderstaten </a:t>
            </a:r>
          </a:p>
          <a:p>
            <a:pPr>
              <a:lnSpc>
                <a:spcPct val="93000"/>
              </a:lnSpc>
              <a:spcBef>
                <a:spcPts val="1800"/>
              </a:spcBef>
              <a:spcAft>
                <a:spcPts val="600"/>
              </a:spcAft>
              <a:buClr>
                <a:srgbClr val="000000"/>
              </a:buClr>
              <a:buSzPct val="100000"/>
            </a:pPr>
            <a:r>
              <a:rPr lang="sv-SE" altLang="pl-PL" sz="2400" dirty="0" smtClean="0">
                <a:solidFill>
                  <a:srgbClr val="000000"/>
                </a:solidFill>
                <a:latin typeface="Tahoma" panose="020B0604030504040204" pitchFamily="34" charset="0"/>
              </a:rPr>
              <a:t>Optimering av insatser i produktionen av högkvalitativt foder från permanenta/temporära vallar</a:t>
            </a:r>
          </a:p>
          <a:p>
            <a:pPr>
              <a:lnSpc>
                <a:spcPct val="93000"/>
              </a:lnSpc>
              <a:spcBef>
                <a:spcPts val="1800"/>
              </a:spcBef>
              <a:spcAft>
                <a:spcPts val="600"/>
              </a:spcAft>
              <a:buClr>
                <a:srgbClr val="000000"/>
              </a:buClr>
              <a:buSzPct val="100000"/>
            </a:pPr>
            <a:r>
              <a:rPr lang="sv-SE" altLang="pl-PL" sz="2400" dirty="0" smtClean="0">
                <a:solidFill>
                  <a:srgbClr val="000000"/>
                </a:solidFill>
                <a:latin typeface="Tahoma" panose="020B0604030504040204" pitchFamily="34" charset="0"/>
              </a:rPr>
              <a:t>Regelbunden renovering av vallarna</a:t>
            </a:r>
          </a:p>
          <a:p>
            <a:pPr marL="0" indent="0">
              <a:lnSpc>
                <a:spcPct val="93000"/>
              </a:lnSpc>
              <a:spcBef>
                <a:spcPts val="1800"/>
              </a:spcBef>
              <a:spcAft>
                <a:spcPts val="600"/>
              </a:spcAft>
              <a:buClr>
                <a:srgbClr val="000000"/>
              </a:buClr>
              <a:buSzPct val="100000"/>
              <a:buNone/>
            </a:pPr>
            <a:r>
              <a:rPr lang="sv-SE" altLang="pl-PL" sz="2400" b="1" dirty="0" smtClean="0">
                <a:solidFill>
                  <a:srgbClr val="000000"/>
                </a:solidFill>
                <a:latin typeface="Tahoma" panose="020B0604030504040204" pitchFamily="34" charset="0"/>
              </a:rPr>
              <a:t>	Mål → reducera kostnaden för mjölkproduktionen</a:t>
            </a:r>
          </a:p>
          <a:p>
            <a:pPr>
              <a:lnSpc>
                <a:spcPct val="93000"/>
              </a:lnSpc>
              <a:spcBef>
                <a:spcPts val="1800"/>
              </a:spcBef>
              <a:spcAft>
                <a:spcPts val="600"/>
              </a:spcAft>
              <a:buClr>
                <a:srgbClr val="000000"/>
              </a:buClr>
              <a:buSzPct val="100000"/>
            </a:pPr>
            <a:endParaRPr lang="sv-SE" altLang="pl-PL" sz="26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201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294056"/>
            <a:ext cx="6408712" cy="936104"/>
          </a:xfrm>
        </p:spPr>
        <p:txBody>
          <a:bodyPr/>
          <a:lstStyle/>
          <a:p>
            <a:pPr algn="ctr"/>
            <a:r>
              <a:rPr lang="sv-SE" sz="2800" b="1" dirty="0" smtClean="0">
                <a:solidFill>
                  <a:srgbClr val="006600"/>
                </a:solidFill>
                <a:latin typeface="Tahoma" pitchFamily="34" charset="0"/>
              </a:rPr>
              <a:t>Foder frå</a:t>
            </a:r>
            <a:r>
              <a:rPr lang="sv-SE" sz="2800" dirty="0" smtClean="0">
                <a:solidFill>
                  <a:srgbClr val="006600"/>
                </a:solidFill>
                <a:latin typeface="Tahoma" pitchFamily="34" charset="0"/>
              </a:rPr>
              <a:t>n vallar i </a:t>
            </a:r>
            <a:br>
              <a:rPr lang="sv-SE" sz="2800" dirty="0" smtClean="0">
                <a:solidFill>
                  <a:srgbClr val="006600"/>
                </a:solidFill>
                <a:latin typeface="Tahoma" pitchFamily="34" charset="0"/>
              </a:rPr>
            </a:br>
            <a:r>
              <a:rPr lang="sv-SE" sz="2800" dirty="0" smtClean="0">
                <a:solidFill>
                  <a:srgbClr val="006600"/>
                </a:solidFill>
                <a:latin typeface="Tahoma" pitchFamily="34" charset="0"/>
              </a:rPr>
              <a:t>“pro-ekologisk” mjölkproduktion</a:t>
            </a:r>
            <a:endParaRPr lang="sv-SE" sz="2800" dirty="0">
              <a:solidFill>
                <a:srgbClr val="006600"/>
              </a:solidFill>
            </a:endParaRPr>
          </a:p>
        </p:txBody>
      </p:sp>
      <p:sp>
        <p:nvSpPr>
          <p:cNvPr id="4" name="Symbol zastępczy zawartości 3"/>
          <p:cNvSpPr>
            <a:spLocks noGrp="1"/>
          </p:cNvSpPr>
          <p:nvPr>
            <p:ph idx="1"/>
          </p:nvPr>
        </p:nvSpPr>
        <p:spPr>
          <a:xfrm>
            <a:off x="395536" y="1556792"/>
            <a:ext cx="8223974" cy="4104457"/>
          </a:xfrm>
        </p:spPr>
        <p:txBody>
          <a:bodyPr/>
          <a:lstStyle/>
          <a:p>
            <a:pPr>
              <a:lnSpc>
                <a:spcPct val="93000"/>
              </a:lnSpc>
              <a:spcBef>
                <a:spcPts val="1800"/>
              </a:spcBef>
              <a:spcAft>
                <a:spcPts val="600"/>
              </a:spcAft>
              <a:buClr>
                <a:srgbClr val="000000"/>
              </a:buClr>
              <a:buSzPct val="100000"/>
            </a:pPr>
            <a:r>
              <a:rPr lang="sv-SE" altLang="pl-PL" sz="2400" dirty="0" smtClean="0">
                <a:solidFill>
                  <a:srgbClr val="000000"/>
                </a:solidFill>
                <a:latin typeface="Tahoma" panose="020B0604030504040204" pitchFamily="34" charset="0"/>
              </a:rPr>
              <a:t>Vall som enda grovfoder i foderstaten</a:t>
            </a:r>
          </a:p>
          <a:p>
            <a:pPr>
              <a:lnSpc>
                <a:spcPct val="93000"/>
              </a:lnSpc>
              <a:spcBef>
                <a:spcPts val="1800"/>
              </a:spcBef>
              <a:spcAft>
                <a:spcPts val="600"/>
              </a:spcAft>
              <a:buClr>
                <a:srgbClr val="000000"/>
              </a:buClr>
              <a:buSzPct val="100000"/>
            </a:pPr>
            <a:r>
              <a:rPr lang="sv-SE" altLang="pl-PL" sz="2400" dirty="0" smtClean="0">
                <a:solidFill>
                  <a:srgbClr val="000000"/>
                </a:solidFill>
                <a:latin typeface="Tahoma" panose="020B0604030504040204" pitchFamily="34" charset="0"/>
              </a:rPr>
              <a:t>Bete eller hö från permanenta/temporära vallar har en nyckelroll (utfodring utan ensilage)</a:t>
            </a:r>
          </a:p>
          <a:p>
            <a:pPr>
              <a:lnSpc>
                <a:spcPct val="93000"/>
              </a:lnSpc>
              <a:spcBef>
                <a:spcPts val="1800"/>
              </a:spcBef>
              <a:spcAft>
                <a:spcPts val="600"/>
              </a:spcAft>
              <a:buClr>
                <a:srgbClr val="000000"/>
              </a:buClr>
              <a:buSzPct val="100000"/>
            </a:pPr>
            <a:r>
              <a:rPr lang="sv-SE" altLang="pl-PL" sz="2400" dirty="0" smtClean="0">
                <a:solidFill>
                  <a:srgbClr val="000000"/>
                </a:solidFill>
                <a:latin typeface="Tahoma" panose="020B0604030504040204" pitchFamily="34" charset="0"/>
              </a:rPr>
              <a:t>Regelbunden renovering av vallarna </a:t>
            </a:r>
          </a:p>
          <a:p>
            <a:pPr marL="0" indent="0" algn="ctr">
              <a:lnSpc>
                <a:spcPct val="93000"/>
              </a:lnSpc>
              <a:spcBef>
                <a:spcPts val="1800"/>
              </a:spcBef>
              <a:spcAft>
                <a:spcPts val="600"/>
              </a:spcAft>
              <a:buClr>
                <a:srgbClr val="000000"/>
              </a:buClr>
              <a:buSzPct val="100000"/>
              <a:buNone/>
            </a:pPr>
            <a:r>
              <a:rPr lang="sv-SE" altLang="pl-PL" sz="2400" b="1" dirty="0" smtClean="0">
                <a:solidFill>
                  <a:srgbClr val="000000"/>
                </a:solidFill>
                <a:latin typeface="Tahoma" panose="020B0604030504040204" pitchFamily="34" charset="0"/>
              </a:rPr>
              <a:t>	Mål → högkvalitativt råmaterial (“</a:t>
            </a:r>
            <a:r>
              <a:rPr lang="sv-SE" altLang="pl-PL" sz="2400" b="1" dirty="0" err="1" smtClean="0">
                <a:solidFill>
                  <a:srgbClr val="000000"/>
                </a:solidFill>
                <a:latin typeface="Tahoma" panose="020B0604030504040204" pitchFamily="34" charset="0"/>
              </a:rPr>
              <a:t>hömjölk</a:t>
            </a:r>
            <a:r>
              <a:rPr lang="sv-SE" altLang="pl-PL" sz="2400" b="1" dirty="0" smtClean="0">
                <a:solidFill>
                  <a:srgbClr val="000000"/>
                </a:solidFill>
                <a:latin typeface="Tahoma" panose="020B0604030504040204" pitchFamily="34" charset="0"/>
              </a:rPr>
              <a:t>”) för tillverkning av excellenta högkvalitativa mjölkprodukter (PDO </a:t>
            </a:r>
            <a:r>
              <a:rPr lang="sv-SE" altLang="pl-PL" sz="2400" b="1" dirty="0" err="1" smtClean="0">
                <a:solidFill>
                  <a:srgbClr val="000000"/>
                </a:solidFill>
                <a:latin typeface="Tahoma" panose="020B0604030504040204" pitchFamily="34" charset="0"/>
              </a:rPr>
              <a:t>products</a:t>
            </a:r>
            <a:r>
              <a:rPr lang="sv-SE" altLang="pl-PL" sz="2400" b="1" dirty="0" smtClean="0">
                <a:solidFill>
                  <a:srgbClr val="000000"/>
                </a:solidFill>
                <a:latin typeface="Tahoma" panose="020B0604030504040204" pitchFamily="34" charset="0"/>
              </a:rPr>
              <a:t>)</a:t>
            </a:r>
            <a:endParaRPr lang="sv-SE"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265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308676"/>
            <a:ext cx="5832648" cy="936104"/>
          </a:xfrm>
        </p:spPr>
        <p:txBody>
          <a:bodyPr/>
          <a:lstStyle/>
          <a:p>
            <a:r>
              <a:rPr lang="sv-SE" sz="2600" b="1" dirty="0" smtClean="0">
                <a:solidFill>
                  <a:srgbClr val="006600"/>
                </a:solidFill>
                <a:latin typeface="Tahoma" pitchFamily="34" charset="0"/>
              </a:rPr>
              <a:t>Bete är bästa fodret för nötkreatur när det gäller CLA </a:t>
            </a:r>
            <a:endParaRPr lang="sv-SE" sz="2600" dirty="0">
              <a:solidFill>
                <a:srgbClr val="006600"/>
              </a:solidFill>
            </a:endParaRPr>
          </a:p>
        </p:txBody>
      </p:sp>
      <p:sp>
        <p:nvSpPr>
          <p:cNvPr id="4" name="Symbol zastępczy zawartości 3"/>
          <p:cNvSpPr>
            <a:spLocks noGrp="1"/>
          </p:cNvSpPr>
          <p:nvPr>
            <p:ph idx="1"/>
          </p:nvPr>
        </p:nvSpPr>
        <p:spPr>
          <a:xfrm>
            <a:off x="395536" y="1492536"/>
            <a:ext cx="8223974" cy="4624288"/>
          </a:xfrm>
        </p:spPr>
        <p:txBody>
          <a:bodyPr/>
          <a:lstStyle/>
          <a:p>
            <a:pPr>
              <a:lnSpc>
                <a:spcPct val="93000"/>
              </a:lnSpc>
              <a:spcBef>
                <a:spcPct val="40000"/>
              </a:spcBef>
              <a:buClr>
                <a:srgbClr val="000000"/>
              </a:buClr>
              <a:buSzPct val="100000"/>
            </a:pPr>
            <a:r>
              <a:rPr lang="sv-SE" altLang="pl-PL" sz="2000" dirty="0" smtClean="0">
                <a:solidFill>
                  <a:srgbClr val="000000"/>
                </a:solidFill>
                <a:latin typeface="Tahoma" panose="020B0604030504040204" pitchFamily="34" charset="0"/>
              </a:rPr>
              <a:t>Råfettinnehållet i bete är 3-5% av ts</a:t>
            </a:r>
          </a:p>
          <a:p>
            <a:pPr>
              <a:lnSpc>
                <a:spcPct val="93000"/>
              </a:lnSpc>
              <a:spcBef>
                <a:spcPct val="40000"/>
              </a:spcBef>
              <a:buClr>
                <a:srgbClr val="000000"/>
              </a:buClr>
              <a:buSzPct val="100000"/>
            </a:pPr>
            <a:r>
              <a:rPr lang="sv-SE" altLang="pl-PL" sz="2000" dirty="0" smtClean="0">
                <a:solidFill>
                  <a:srgbClr val="000000"/>
                </a:solidFill>
                <a:latin typeface="Tahoma" panose="020B0604030504040204" pitchFamily="34" charset="0"/>
              </a:rPr>
              <a:t>Fettet består av PUFA som förändras i vommen (till </a:t>
            </a:r>
            <a:r>
              <a:rPr lang="sv-SE" altLang="pl-PL" sz="2000" dirty="0" err="1" smtClean="0">
                <a:solidFill>
                  <a:srgbClr val="000000"/>
                </a:solidFill>
                <a:latin typeface="Tahoma" panose="020B0604030504040204" pitchFamily="34" charset="0"/>
              </a:rPr>
              <a:t>linoleic</a:t>
            </a:r>
            <a:r>
              <a:rPr lang="sv-SE" altLang="pl-PL" sz="2000" dirty="0" smtClean="0">
                <a:solidFill>
                  <a:srgbClr val="000000"/>
                </a:solidFill>
                <a:latin typeface="Tahoma" panose="020B0604030504040204" pitchFamily="34" charset="0"/>
              </a:rPr>
              <a:t>, α-</a:t>
            </a:r>
            <a:r>
              <a:rPr lang="sv-SE" altLang="pl-PL" sz="2000" dirty="0" err="1" smtClean="0">
                <a:solidFill>
                  <a:srgbClr val="000000"/>
                </a:solidFill>
                <a:latin typeface="Tahoma" panose="020B0604030504040204" pitchFamily="34" charset="0"/>
              </a:rPr>
              <a:t>linolenic</a:t>
            </a:r>
            <a:r>
              <a:rPr lang="sv-SE" altLang="pl-PL" sz="2000" dirty="0" smtClean="0">
                <a:solidFill>
                  <a:srgbClr val="000000"/>
                </a:solidFill>
                <a:latin typeface="Tahoma" panose="020B0604030504040204" pitchFamily="34" charset="0"/>
                <a:cs typeface="Tahoma" panose="020B0604030504040204" pitchFamily="34" charset="0"/>
              </a:rPr>
              <a:t>, </a:t>
            </a:r>
            <a:r>
              <a:rPr lang="sv-SE" altLang="pl-PL" sz="2000" dirty="0" err="1" smtClean="0">
                <a:solidFill>
                  <a:srgbClr val="000000"/>
                </a:solidFill>
                <a:latin typeface="Tahoma" panose="020B0604030504040204" pitchFamily="34" charset="0"/>
                <a:cs typeface="Tahoma" panose="020B0604030504040204" pitchFamily="34" charset="0"/>
              </a:rPr>
              <a:t>oleic</a:t>
            </a:r>
            <a:r>
              <a:rPr lang="sv-SE" altLang="pl-PL" sz="2000" dirty="0" smtClean="0">
                <a:solidFill>
                  <a:srgbClr val="000000"/>
                </a:solidFill>
                <a:latin typeface="Tahoma" panose="020B0604030504040204" pitchFamily="34" charset="0"/>
                <a:cs typeface="Tahoma" panose="020B0604030504040204" pitchFamily="34" charset="0"/>
              </a:rPr>
              <a:t> </a:t>
            </a:r>
            <a:r>
              <a:rPr lang="sv-SE" altLang="pl-PL" sz="2000" dirty="0" err="1" smtClean="0">
                <a:solidFill>
                  <a:srgbClr val="000000"/>
                </a:solidFill>
                <a:latin typeface="Tahoma" panose="020B0604030504040204" pitchFamily="34" charset="0"/>
                <a:cs typeface="Tahoma" panose="020B0604030504040204" pitchFamily="34" charset="0"/>
              </a:rPr>
              <a:t>acids</a:t>
            </a:r>
            <a:r>
              <a:rPr lang="sv-SE" altLang="pl-PL" sz="2000" dirty="0" smtClean="0">
                <a:solidFill>
                  <a:srgbClr val="000000"/>
                </a:solidFill>
                <a:latin typeface="Tahoma" panose="020B0604030504040204" pitchFamily="34" charset="0"/>
                <a:cs typeface="Tahoma" panose="020B0604030504040204" pitchFamily="34" charset="0"/>
              </a:rPr>
              <a:t>) </a:t>
            </a:r>
            <a:r>
              <a:rPr lang="sv-SE" altLang="pl-PL" sz="2000" dirty="0" smtClean="0">
                <a:solidFill>
                  <a:srgbClr val="000000"/>
                </a:solidFill>
                <a:latin typeface="Tahoma" panose="020B0604030504040204" pitchFamily="34" charset="0"/>
              </a:rPr>
              <a:t>med hjälp av bakterier, t.ex. </a:t>
            </a:r>
            <a:r>
              <a:rPr lang="sv-SE" altLang="pl-PL" sz="2000" i="1" dirty="0" err="1" smtClean="0">
                <a:solidFill>
                  <a:srgbClr val="000000"/>
                </a:solidFill>
                <a:latin typeface="Tahoma" panose="020B0604030504040204" pitchFamily="34" charset="0"/>
                <a:cs typeface="Tahoma" panose="020B0604030504040204" pitchFamily="34" charset="0"/>
              </a:rPr>
              <a:t>Butyrivibrio</a:t>
            </a:r>
            <a:r>
              <a:rPr lang="sv-SE" altLang="pl-PL" sz="2000" i="1" dirty="0" smtClean="0">
                <a:solidFill>
                  <a:srgbClr val="000000"/>
                </a:solidFill>
                <a:latin typeface="Tahoma" panose="020B0604030504040204" pitchFamily="34" charset="0"/>
                <a:cs typeface="Tahoma" panose="020B0604030504040204" pitchFamily="34" charset="0"/>
              </a:rPr>
              <a:t> </a:t>
            </a:r>
            <a:r>
              <a:rPr lang="sv-SE" altLang="pl-PL" sz="2000" i="1" dirty="0" err="1" smtClean="0">
                <a:solidFill>
                  <a:srgbClr val="000000"/>
                </a:solidFill>
                <a:latin typeface="Tahoma" panose="020B0604030504040204" pitchFamily="34" charset="0"/>
                <a:cs typeface="Tahoma" panose="020B0604030504040204" pitchFamily="34" charset="0"/>
              </a:rPr>
              <a:t>fibrisolvens</a:t>
            </a:r>
            <a:endParaRPr lang="sv-SE" altLang="pl-PL" sz="2000" i="1" dirty="0" smtClean="0">
              <a:solidFill>
                <a:srgbClr val="000000"/>
              </a:solidFill>
              <a:latin typeface="Times New Roman" panose="02020603050405020304" pitchFamily="18" charset="0"/>
            </a:endParaRPr>
          </a:p>
          <a:p>
            <a:pPr>
              <a:lnSpc>
                <a:spcPct val="93000"/>
              </a:lnSpc>
              <a:spcBef>
                <a:spcPct val="40000"/>
              </a:spcBef>
              <a:buClr>
                <a:srgbClr val="000000"/>
              </a:buClr>
              <a:buSzPct val="100000"/>
            </a:pPr>
            <a:r>
              <a:rPr lang="sv-SE" altLang="pl-PL" sz="2000" dirty="0" smtClean="0">
                <a:solidFill>
                  <a:srgbClr val="000000"/>
                </a:solidFill>
                <a:latin typeface="Tahoma" panose="020B0604030504040204" pitchFamily="34" charset="0"/>
              </a:rPr>
              <a:t>Den bästa sammansättningen av PUFA inträffar på sommaren</a:t>
            </a:r>
          </a:p>
          <a:p>
            <a:pPr>
              <a:lnSpc>
                <a:spcPct val="93000"/>
              </a:lnSpc>
              <a:spcBef>
                <a:spcPct val="40000"/>
              </a:spcBef>
              <a:buClr>
                <a:srgbClr val="000000"/>
              </a:buClr>
              <a:buSzPct val="100000"/>
            </a:pPr>
            <a:r>
              <a:rPr lang="sv-SE" altLang="pl-PL" sz="2000" dirty="0">
                <a:solidFill>
                  <a:srgbClr val="000000"/>
                </a:solidFill>
                <a:latin typeface="Tahoma" panose="020B0604030504040204" pitchFamily="34" charset="0"/>
              </a:rPr>
              <a:t>A</a:t>
            </a:r>
            <a:r>
              <a:rPr lang="sv-SE" altLang="pl-PL" sz="2000" dirty="0" smtClean="0">
                <a:solidFill>
                  <a:srgbClr val="000000"/>
                </a:solidFill>
                <a:latin typeface="Tahoma" panose="020B0604030504040204" pitchFamily="34" charset="0"/>
              </a:rPr>
              <a:t>ktiviteten av Δ9-desaturat ökar i bete, vilket från </a:t>
            </a:r>
            <a:r>
              <a:rPr lang="sv-SE" altLang="pl-PL" sz="2000" dirty="0" err="1" smtClean="0">
                <a:solidFill>
                  <a:srgbClr val="000000"/>
                </a:solidFill>
                <a:latin typeface="Tahoma" panose="020B0604030504040204" pitchFamily="34" charset="0"/>
              </a:rPr>
              <a:t>vaccensyra</a:t>
            </a:r>
            <a:r>
              <a:rPr lang="sv-SE" altLang="pl-PL" sz="2000" dirty="0" smtClean="0">
                <a:solidFill>
                  <a:srgbClr val="000000"/>
                </a:solidFill>
                <a:latin typeface="Tahoma" panose="020B0604030504040204" pitchFamily="34" charset="0"/>
              </a:rPr>
              <a:t> intensifierar syntesen av CLA i juvret</a:t>
            </a:r>
          </a:p>
          <a:p>
            <a:pPr>
              <a:lnSpc>
                <a:spcPct val="93000"/>
              </a:lnSpc>
              <a:spcBef>
                <a:spcPct val="40000"/>
              </a:spcBef>
              <a:buClr>
                <a:srgbClr val="000000"/>
              </a:buClr>
              <a:buSzPct val="100000"/>
            </a:pPr>
            <a:r>
              <a:rPr lang="sv-SE" altLang="pl-PL" sz="2000" b="1" dirty="0" smtClean="0">
                <a:solidFill>
                  <a:srgbClr val="000000"/>
                </a:solidFill>
                <a:latin typeface="Tahoma" panose="020B0604030504040204" pitchFamily="34" charset="0"/>
              </a:rPr>
              <a:t>Ett alternativ till bete är att slå vallen och utfodra den som en del i TMR</a:t>
            </a:r>
          </a:p>
          <a:p>
            <a:pPr>
              <a:lnSpc>
                <a:spcPct val="93000"/>
              </a:lnSpc>
              <a:spcBef>
                <a:spcPts val="1800"/>
              </a:spcBef>
              <a:spcAft>
                <a:spcPts val="600"/>
              </a:spcAft>
              <a:buClr>
                <a:srgbClr val="000000"/>
              </a:buClr>
              <a:buSzPct val="100000"/>
            </a:pPr>
            <a:endParaRPr lang="sv-SE"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4015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03616" y="362296"/>
            <a:ext cx="5832648" cy="936104"/>
          </a:xfrm>
        </p:spPr>
        <p:txBody>
          <a:bodyPr/>
          <a:lstStyle/>
          <a:p>
            <a:r>
              <a:rPr lang="sv-SE" sz="2600" b="1" dirty="0" smtClean="0">
                <a:solidFill>
                  <a:srgbClr val="006600"/>
                </a:solidFill>
                <a:latin typeface="Tahoma" pitchFamily="34" charset="0"/>
              </a:rPr>
              <a:t>Högkvalitativ mjölk från kor som utfodrats med enbart vall</a:t>
            </a:r>
            <a:endParaRPr lang="sv-SE" sz="2600" b="1" dirty="0">
              <a:solidFill>
                <a:srgbClr val="006600"/>
              </a:solidFill>
              <a:latin typeface="Tahoma" pitchFamily="34" charset="0"/>
            </a:endParaRPr>
          </a:p>
        </p:txBody>
      </p:sp>
      <p:sp>
        <p:nvSpPr>
          <p:cNvPr id="4" name="Symbol zastępczy zawartości 3"/>
          <p:cNvSpPr>
            <a:spLocks noGrp="1"/>
          </p:cNvSpPr>
          <p:nvPr>
            <p:ph idx="1"/>
          </p:nvPr>
        </p:nvSpPr>
        <p:spPr>
          <a:xfrm>
            <a:off x="395536" y="1650905"/>
            <a:ext cx="8223974" cy="3960440"/>
          </a:xfrm>
        </p:spPr>
        <p:txBody>
          <a:bodyPr/>
          <a:lstStyle/>
          <a:p>
            <a:pPr marL="0" indent="0">
              <a:lnSpc>
                <a:spcPct val="93000"/>
              </a:lnSpc>
              <a:spcBef>
                <a:spcPct val="40000"/>
              </a:spcBef>
              <a:buClr>
                <a:srgbClr val="000000"/>
              </a:buClr>
              <a:buSzPct val="100000"/>
              <a:buNone/>
            </a:pPr>
            <a:r>
              <a:rPr lang="sv-SE" altLang="pl-PL" sz="2000" dirty="0" smtClean="0">
                <a:solidFill>
                  <a:srgbClr val="000000"/>
                </a:solidFill>
                <a:latin typeface="Tahoma" panose="020B0604030504040204" pitchFamily="34" charset="0"/>
              </a:rPr>
              <a:t>Karaktäristika för mjölk från djur som utfodrats med bara vallfoder är</a:t>
            </a:r>
          </a:p>
          <a:p>
            <a:pPr>
              <a:lnSpc>
                <a:spcPct val="93000"/>
              </a:lnSpc>
              <a:spcBef>
                <a:spcPct val="40000"/>
              </a:spcBef>
              <a:buClr>
                <a:srgbClr val="000000"/>
              </a:buClr>
              <a:buSzPct val="100000"/>
            </a:pPr>
            <a:r>
              <a:rPr lang="sv-SE" altLang="pl-PL" sz="2000" dirty="0" smtClean="0">
                <a:solidFill>
                  <a:srgbClr val="000000"/>
                </a:solidFill>
                <a:latin typeface="Tahoma" panose="020B0604030504040204" pitchFamily="34" charset="0"/>
              </a:rPr>
              <a:t>Ökat innehåll av essentiella fettsyror (MUFA and PUFA) omega-3 (α-</a:t>
            </a:r>
            <a:r>
              <a:rPr lang="sv-SE" altLang="pl-PL" sz="2000" dirty="0" err="1" smtClean="0">
                <a:solidFill>
                  <a:srgbClr val="000000"/>
                </a:solidFill>
                <a:latin typeface="Tahoma" panose="020B0604030504040204" pitchFamily="34" charset="0"/>
              </a:rPr>
              <a:t>linolenic</a:t>
            </a:r>
            <a:r>
              <a:rPr lang="sv-SE" altLang="pl-PL" sz="2000" dirty="0" smtClean="0">
                <a:solidFill>
                  <a:srgbClr val="000000"/>
                </a:solidFill>
                <a:latin typeface="Tahoma" panose="020B0604030504040204" pitchFamily="34" charset="0"/>
              </a:rPr>
              <a:t>), omega-6 (</a:t>
            </a:r>
            <a:r>
              <a:rPr lang="sv-SE" altLang="pl-PL" sz="2000" dirty="0" err="1" smtClean="0">
                <a:solidFill>
                  <a:srgbClr val="000000"/>
                </a:solidFill>
                <a:latin typeface="Tahoma" panose="020B0604030504040204" pitchFamily="34" charset="0"/>
              </a:rPr>
              <a:t>linoleic</a:t>
            </a:r>
            <a:r>
              <a:rPr lang="sv-SE" altLang="pl-PL" sz="2000" dirty="0" smtClean="0">
                <a:solidFill>
                  <a:srgbClr val="000000"/>
                </a:solidFill>
                <a:latin typeface="Tahoma" panose="020B0604030504040204" pitchFamily="34" charset="0"/>
              </a:rPr>
              <a:t>), CLA </a:t>
            </a:r>
            <a:r>
              <a:rPr lang="sv-SE" altLang="pl-PL" sz="2000" dirty="0" err="1" smtClean="0">
                <a:solidFill>
                  <a:srgbClr val="000000"/>
                </a:solidFill>
                <a:latin typeface="Tahoma" panose="020B0604030504040204" pitchFamily="34" charset="0"/>
              </a:rPr>
              <a:t>Iso</a:t>
            </a:r>
            <a:r>
              <a:rPr lang="sv-SE" altLang="pl-PL" sz="2000" dirty="0" smtClean="0">
                <a:solidFill>
                  <a:srgbClr val="000000"/>
                </a:solidFill>
                <a:latin typeface="Tahoma" panose="020B0604030504040204" pitchFamily="34" charset="0"/>
              </a:rPr>
              <a:t> cis-9 trans-11</a:t>
            </a:r>
          </a:p>
          <a:p>
            <a:pPr>
              <a:lnSpc>
                <a:spcPct val="93000"/>
              </a:lnSpc>
              <a:spcBef>
                <a:spcPct val="40000"/>
              </a:spcBef>
              <a:buClr>
                <a:srgbClr val="000000"/>
              </a:buClr>
              <a:buSzPct val="100000"/>
            </a:pPr>
            <a:r>
              <a:rPr lang="sv-SE" altLang="pl-PL" sz="2000" dirty="0" smtClean="0">
                <a:solidFill>
                  <a:srgbClr val="000000"/>
                </a:solidFill>
                <a:latin typeface="Tahoma" panose="020B0604030504040204" pitchFamily="34" charset="0"/>
              </a:rPr>
              <a:t>Större innehåll av antioxidanter – karotenoider, flavonoider, </a:t>
            </a:r>
            <a:r>
              <a:rPr lang="sv-SE" altLang="pl-PL" sz="2000" dirty="0" err="1" smtClean="0">
                <a:solidFill>
                  <a:srgbClr val="000000"/>
                </a:solidFill>
                <a:latin typeface="Tahoma" panose="020B0604030504040204" pitchFamily="34" charset="0"/>
              </a:rPr>
              <a:t>tocopheroler</a:t>
            </a:r>
            <a:r>
              <a:rPr lang="sv-SE" altLang="pl-PL" sz="2000" dirty="0" smtClean="0">
                <a:solidFill>
                  <a:srgbClr val="000000"/>
                </a:solidFill>
                <a:latin typeface="Tahoma" panose="020B0604030504040204" pitchFamily="34" charset="0"/>
              </a:rPr>
              <a:t> (β-</a:t>
            </a:r>
            <a:r>
              <a:rPr lang="sv-SE" altLang="pl-PL" sz="2000" dirty="0" err="1" smtClean="0">
                <a:solidFill>
                  <a:srgbClr val="000000"/>
                </a:solidFill>
                <a:latin typeface="Tahoma" panose="020B0604030504040204" pitchFamily="34" charset="0"/>
              </a:rPr>
              <a:t>carotene</a:t>
            </a:r>
            <a:r>
              <a:rPr lang="sv-SE" altLang="pl-PL" sz="2000" dirty="0" smtClean="0">
                <a:solidFill>
                  <a:srgbClr val="000000"/>
                </a:solidFill>
                <a:latin typeface="Tahoma" panose="020B0604030504040204" pitchFamily="34" charset="0"/>
              </a:rPr>
              <a:t>, </a:t>
            </a:r>
            <a:r>
              <a:rPr lang="sv-SE" altLang="pl-PL" sz="2000" dirty="0" err="1" smtClean="0">
                <a:solidFill>
                  <a:srgbClr val="000000"/>
                </a:solidFill>
                <a:latin typeface="Tahoma" panose="020B0604030504040204" pitchFamily="34" charset="0"/>
              </a:rPr>
              <a:t>lutein</a:t>
            </a:r>
            <a:r>
              <a:rPr lang="sv-SE" altLang="pl-PL" sz="2000" dirty="0" smtClean="0">
                <a:solidFill>
                  <a:srgbClr val="000000"/>
                </a:solidFill>
                <a:latin typeface="Tahoma" panose="020B0604030504040204" pitchFamily="34" charset="0"/>
              </a:rPr>
              <a:t>, aktiv form av vitamin E </a:t>
            </a:r>
            <a:br>
              <a:rPr lang="sv-SE" altLang="pl-PL" sz="2000" dirty="0" smtClean="0">
                <a:solidFill>
                  <a:srgbClr val="000000"/>
                </a:solidFill>
                <a:latin typeface="Tahoma" panose="020B0604030504040204" pitchFamily="34" charset="0"/>
              </a:rPr>
            </a:br>
            <a:r>
              <a:rPr lang="sv-SE" altLang="pl-PL" sz="2000" dirty="0" smtClean="0">
                <a:solidFill>
                  <a:srgbClr val="000000"/>
                </a:solidFill>
                <a:latin typeface="Tahoma" panose="020B0604030504040204" pitchFamily="34" charset="0"/>
              </a:rPr>
              <a:t>α-</a:t>
            </a:r>
            <a:r>
              <a:rPr lang="sv-SE" altLang="pl-PL" sz="2000" dirty="0" err="1" smtClean="0">
                <a:solidFill>
                  <a:srgbClr val="000000"/>
                </a:solidFill>
                <a:latin typeface="Tahoma" panose="020B0604030504040204" pitchFamily="34" charset="0"/>
              </a:rPr>
              <a:t>tocopherol</a:t>
            </a:r>
            <a:r>
              <a:rPr lang="sv-SE" altLang="pl-PL" sz="2000" dirty="0" smtClean="0">
                <a:solidFill>
                  <a:srgbClr val="000000"/>
                </a:solidFill>
                <a:latin typeface="Tahoma" panose="020B0604030504040204" pitchFamily="34" charset="0"/>
              </a:rPr>
              <a:t>)</a:t>
            </a:r>
          </a:p>
          <a:p>
            <a:pPr>
              <a:lnSpc>
                <a:spcPct val="93000"/>
              </a:lnSpc>
              <a:spcBef>
                <a:spcPct val="40000"/>
              </a:spcBef>
              <a:buClr>
                <a:srgbClr val="000000"/>
              </a:buClr>
              <a:buSzPct val="100000"/>
            </a:pPr>
            <a:r>
              <a:rPr lang="sv-SE" altLang="pl-PL" sz="2000" dirty="0" smtClean="0">
                <a:solidFill>
                  <a:srgbClr val="000000"/>
                </a:solidFill>
                <a:latin typeface="Tahoma" panose="020B0604030504040204" pitchFamily="34" charset="0"/>
              </a:rPr>
              <a:t>Bättre arom- och </a:t>
            </a:r>
            <a:r>
              <a:rPr lang="sv-SE" altLang="pl-PL" sz="2000" dirty="0" err="1" smtClean="0">
                <a:solidFill>
                  <a:srgbClr val="000000"/>
                </a:solidFill>
                <a:latin typeface="Tahoma" panose="020B0604030504040204" pitchFamily="34" charset="0"/>
              </a:rPr>
              <a:t>smakvärden</a:t>
            </a:r>
            <a:endParaRPr lang="sv-SE" altLang="pl-PL" sz="2000" dirty="0" smtClean="0">
              <a:solidFill>
                <a:srgbClr val="000000"/>
              </a:solidFill>
              <a:latin typeface="Tahoma" panose="020B0604030504040204" pitchFamily="34" charset="0"/>
            </a:endParaRPr>
          </a:p>
          <a:p>
            <a:pPr marL="0" indent="0">
              <a:lnSpc>
                <a:spcPct val="93000"/>
              </a:lnSpc>
              <a:spcBef>
                <a:spcPct val="40000"/>
              </a:spcBef>
              <a:buClr>
                <a:srgbClr val="000000"/>
              </a:buClr>
              <a:buSzPct val="100000"/>
              <a:buNone/>
            </a:pPr>
            <a:endParaRPr lang="sv-SE" altLang="pl-PL" sz="2400" b="1" dirty="0" smtClean="0">
              <a:solidFill>
                <a:srgbClr val="000000"/>
              </a:solidFill>
              <a:latin typeface="Tahoma" panose="020B0604030504040204" pitchFamily="34" charset="0"/>
            </a:endParaRPr>
          </a:p>
          <a:p>
            <a:pPr marL="0" indent="0">
              <a:lnSpc>
                <a:spcPct val="93000"/>
              </a:lnSpc>
              <a:spcBef>
                <a:spcPct val="40000"/>
              </a:spcBef>
              <a:buClr>
                <a:srgbClr val="000000"/>
              </a:buClr>
              <a:buSzPct val="100000"/>
              <a:buNone/>
            </a:pPr>
            <a:endParaRPr lang="sv-SE"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33338" y="5668759"/>
            <a:ext cx="9110662" cy="401637"/>
          </a:xfrm>
          <a:prstGeom prst="rect">
            <a:avLst/>
          </a:prstGeom>
          <a:solidFill>
            <a:schemeClr val="bg1"/>
          </a:solidFill>
          <a:ln>
            <a:noFill/>
          </a:ln>
          <a:extLst/>
        </p:spPr>
        <p:txBody>
          <a:bodyPr lIns="0" tIns="0" rIns="0" bIns="0">
            <a:spAutoFit/>
          </a:bodyPr>
          <a:lstStyle>
            <a:lvl1pPr marL="536575" indent="-536575" eaLnBrk="0" hangingPunct="0">
              <a:tabLst>
                <a:tab pos="0" algn="l"/>
              </a:tabLst>
              <a:defRPr sz="2000">
                <a:solidFill>
                  <a:schemeClr val="bg1"/>
                </a:solidFill>
                <a:latin typeface="Arial" panose="020B0604020202020204" pitchFamily="34" charset="0"/>
              </a:defRPr>
            </a:lvl1pPr>
            <a:lvl2pPr marL="742950" indent="-285750" eaLnBrk="0" hangingPunct="0">
              <a:tabLst>
                <a:tab pos="0" algn="l"/>
              </a:tabLst>
              <a:defRPr sz="2000">
                <a:solidFill>
                  <a:schemeClr val="bg1"/>
                </a:solidFill>
                <a:latin typeface="Arial" panose="020B0604020202020204" pitchFamily="34" charset="0"/>
              </a:defRPr>
            </a:lvl2pPr>
            <a:lvl3pPr marL="1143000" indent="-228600" eaLnBrk="0" hangingPunct="0">
              <a:tabLst>
                <a:tab pos="0" algn="l"/>
              </a:tabLst>
              <a:defRPr sz="2000">
                <a:solidFill>
                  <a:schemeClr val="bg1"/>
                </a:solidFill>
                <a:latin typeface="Arial" panose="020B0604020202020204" pitchFamily="34" charset="0"/>
              </a:defRPr>
            </a:lvl3pPr>
            <a:lvl4pPr marL="1600200" indent="-228600" eaLnBrk="0" hangingPunct="0">
              <a:tabLst>
                <a:tab pos="0" algn="l"/>
              </a:tabLst>
              <a:defRPr sz="2000">
                <a:solidFill>
                  <a:schemeClr val="bg1"/>
                </a:solidFill>
                <a:latin typeface="Arial" panose="020B0604020202020204" pitchFamily="34" charset="0"/>
              </a:defRPr>
            </a:lvl4pPr>
            <a:lvl5pPr marL="2057400" indent="-228600" eaLnBrk="0" hangingPunct="0">
              <a:tabLst>
                <a:tab pos="0" algn="l"/>
              </a:tabLst>
              <a:defRPr sz="2000">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9pPr>
          </a:lstStyle>
          <a:p>
            <a:pPr marL="536575" marR="0" lvl="0" indent="-536575" algn="ctr" defTabSz="449263" rtl="0" eaLnBrk="1" fontAlgn="base" latinLnBrk="0" hangingPunct="1">
              <a:lnSpc>
                <a:spcPct val="93000"/>
              </a:lnSpc>
              <a:spcBef>
                <a:spcPct val="40000"/>
              </a:spcBef>
              <a:spcAft>
                <a:spcPct val="0"/>
              </a:spcAft>
              <a:buClr>
                <a:srgbClr val="000000"/>
              </a:buClr>
              <a:buSzPct val="100000"/>
              <a:buFont typeface="Arial" panose="020B0604020202020204" pitchFamily="34" charset="0"/>
              <a:buNone/>
              <a:tabLst>
                <a:tab pos="0" algn="l"/>
              </a:tabLst>
              <a:defRPr/>
            </a:pPr>
            <a:r>
              <a:rPr kumimoji="0" lang="sv-SE" altLang="pl-PL" sz="2800" b="1" i="1"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Från gräs till glas</a:t>
            </a:r>
            <a:endParaRPr kumimoji="0" lang="pl-PL" altLang="pl-PL" sz="2800" b="1" i="1"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p:txBody>
      </p:sp>
      <p:sp>
        <p:nvSpPr>
          <p:cNvPr id="6" name="Text Box 7"/>
          <p:cNvSpPr txBox="1">
            <a:spLocks noChangeArrowheads="1"/>
          </p:cNvSpPr>
          <p:nvPr/>
        </p:nvSpPr>
        <p:spPr bwMode="auto">
          <a:xfrm>
            <a:off x="251520" y="5805264"/>
            <a:ext cx="1893869" cy="26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9pPr>
          </a:lstStyle>
          <a:p>
            <a:pPr marL="0" marR="0" lvl="0" indent="0" algn="l" defTabSz="449263" rtl="0" eaLnBrk="1" fontAlgn="base" latinLnBrk="0" hangingPunct="1">
              <a:lnSpc>
                <a:spcPct val="93000"/>
              </a:lnSpc>
              <a:spcBef>
                <a:spcPct val="50000"/>
              </a:spcBef>
              <a:spcAft>
                <a:spcPct val="0"/>
              </a:spcAft>
              <a:buClr>
                <a:srgbClr val="000000"/>
              </a:buClr>
              <a:buSzPct val="100000"/>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Scollan </a:t>
            </a:r>
            <a:r>
              <a:rPr kumimoji="0" lang="pl-PL" altLang="pl-PL" sz="14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et al</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2005</a:t>
            </a:r>
          </a:p>
        </p:txBody>
      </p:sp>
    </p:spTree>
    <p:extLst>
      <p:ext uri="{BB962C8B-B14F-4D97-AF65-F5344CB8AC3E}">
        <p14:creationId xmlns:p14="http://schemas.microsoft.com/office/powerpoint/2010/main" val="1003541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2482" y="236796"/>
            <a:ext cx="6890196" cy="936104"/>
          </a:xfrm>
        </p:spPr>
        <p:txBody>
          <a:bodyPr/>
          <a:lstStyle/>
          <a:p>
            <a:r>
              <a:rPr lang="sv-SE" sz="2600" b="1" dirty="0" smtClean="0">
                <a:solidFill>
                  <a:srgbClr val="006600"/>
                </a:solidFill>
                <a:latin typeface="Tahoma" pitchFamily="34" charset="0"/>
              </a:rPr>
              <a:t>CLA-innehåll i mjölk och lagrad ost beroende på utfodringssystem</a:t>
            </a:r>
            <a:br>
              <a:rPr lang="sv-SE" sz="2600" b="1" dirty="0" smtClean="0">
                <a:solidFill>
                  <a:srgbClr val="006600"/>
                </a:solidFill>
                <a:latin typeface="Tahoma" pitchFamily="34" charset="0"/>
              </a:rPr>
            </a:br>
            <a:r>
              <a:rPr lang="sv-SE" sz="2600" b="1" dirty="0" smtClean="0">
                <a:solidFill>
                  <a:srgbClr val="006600"/>
                </a:solidFill>
                <a:latin typeface="Tahoma" pitchFamily="34" charset="0"/>
              </a:rPr>
              <a:t> (i % av </a:t>
            </a:r>
            <a:r>
              <a:rPr lang="sv-SE" sz="2600" dirty="0" smtClean="0">
                <a:solidFill>
                  <a:srgbClr val="006600"/>
                </a:solidFill>
                <a:latin typeface="Tahoma" pitchFamily="34" charset="0"/>
              </a:rPr>
              <a:t>mjölkfett</a:t>
            </a:r>
            <a:r>
              <a:rPr lang="sv-SE" sz="2600" b="1" dirty="0" smtClean="0">
                <a:solidFill>
                  <a:srgbClr val="006600"/>
                </a:solidFill>
                <a:latin typeface="Tahoma" pitchFamily="34" charset="0"/>
              </a:rPr>
              <a:t>)</a:t>
            </a:r>
            <a:endParaRPr lang="sv-SE" sz="2600" b="1" dirty="0">
              <a:solidFill>
                <a:srgbClr val="006600"/>
              </a:solidFill>
              <a:latin typeface="Tahoma"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ymbol zastępczy zawartości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57200" y="1551684"/>
            <a:ext cx="8218488" cy="4386146"/>
          </a:xfrm>
          <a:prstGeom prst="rect">
            <a:avLst/>
          </a:prstGeom>
        </p:spPr>
      </p:pic>
      <p:sp>
        <p:nvSpPr>
          <p:cNvPr id="8" name="Text Box 7"/>
          <p:cNvSpPr txBox="1">
            <a:spLocks noChangeArrowheads="1"/>
          </p:cNvSpPr>
          <p:nvPr/>
        </p:nvSpPr>
        <p:spPr bwMode="auto">
          <a:xfrm>
            <a:off x="251520" y="5805264"/>
            <a:ext cx="1893869" cy="26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9pPr>
          </a:lstStyle>
          <a:p>
            <a:pPr marL="0" marR="0" lvl="0" indent="0" algn="l" defTabSz="449263" rtl="0" eaLnBrk="1" fontAlgn="base" latinLnBrk="0" hangingPunct="1">
              <a:lnSpc>
                <a:spcPct val="93000"/>
              </a:lnSpc>
              <a:spcBef>
                <a:spcPct val="50000"/>
              </a:spcBef>
              <a:spcAft>
                <a:spcPct val="0"/>
              </a:spcAft>
              <a:buClr>
                <a:srgbClr val="000000"/>
              </a:buClr>
              <a:buSzPct val="100000"/>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Khanal</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pl-PL" altLang="pl-PL" sz="14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et a</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2003</a:t>
            </a:r>
          </a:p>
        </p:txBody>
      </p:sp>
    </p:spTree>
    <p:extLst>
      <p:ext uri="{BB962C8B-B14F-4D97-AF65-F5344CB8AC3E}">
        <p14:creationId xmlns:p14="http://schemas.microsoft.com/office/powerpoint/2010/main" val="2671931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115615" y="276639"/>
            <a:ext cx="6343518" cy="1208443"/>
          </a:xfrm>
          <a:noFill/>
        </p:spPr>
        <p:txBody>
          <a:bodyPr wrap="square">
            <a:spAutoFit/>
          </a:bodyPr>
          <a:lstStyle/>
          <a:p>
            <a:pPr algn="ctr"/>
            <a:r>
              <a:rPr lang="sv-SE" altLang="pl-PL" sz="2600" b="1" kern="1200" dirty="0" smtClean="0">
                <a:solidFill>
                  <a:srgbClr val="006600"/>
                </a:solidFill>
                <a:latin typeface="Tahoma" panose="020B0604030504040204" pitchFamily="34" charset="0"/>
                <a:ea typeface="+mn-ea"/>
                <a:cs typeface="+mn-cs"/>
              </a:rPr>
              <a:t>Möjligheter att öka effektiviteten i foderproduktionen från vall  för nötkreatur</a:t>
            </a:r>
            <a:endParaRPr lang="sv-SE" altLang="pl-PL" sz="2600" b="1" kern="1200" dirty="0">
              <a:solidFill>
                <a:srgbClr val="006600"/>
              </a:solidFill>
              <a:latin typeface="Tahoma" panose="020B0604030504040204" pitchFamily="34" charset="0"/>
              <a:ea typeface="+mn-ea"/>
              <a:cs typeface="+mn-cs"/>
            </a:endParaRPr>
          </a:p>
        </p:txBody>
      </p:sp>
      <p:sp>
        <p:nvSpPr>
          <p:cNvPr id="348163" name="Rectangle 3"/>
          <p:cNvSpPr>
            <a:spLocks noChangeArrowheads="1"/>
          </p:cNvSpPr>
          <p:nvPr/>
        </p:nvSpPr>
        <p:spPr bwMode="auto">
          <a:xfrm>
            <a:off x="302344" y="1798688"/>
            <a:ext cx="8639666" cy="349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sv-SE" altLang="pl-PL"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Regelbunden renovering</a:t>
            </a:r>
            <a:r>
              <a:rPr kumimoji="0" lang="sv-SE" altLang="pl-PL" b="0" i="0" u="none" strike="noStrike" kern="1200" cap="none" spc="0" normalizeH="0" noProof="0" dirty="0" smtClean="0">
                <a:ln>
                  <a:noFill/>
                </a:ln>
                <a:solidFill>
                  <a:srgbClr val="000000"/>
                </a:solidFill>
                <a:effectLst/>
                <a:uLnTx/>
                <a:uFillTx/>
                <a:latin typeface="Tahoma" panose="020B0604030504040204" pitchFamily="34" charset="0"/>
                <a:ea typeface="+mn-ea"/>
                <a:cs typeface="+mn-cs"/>
              </a:rPr>
              <a:t> av vallen</a:t>
            </a:r>
            <a:endParaRPr kumimoji="0" lang="pl-PL" altLang="pl-PL"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en-US" altLang="pl-PL"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Användning</a:t>
            </a:r>
            <a:r>
              <a:rPr kumimoji="0" lang="en-US" altLang="pl-PL"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en-US" altLang="pl-PL"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av</a:t>
            </a:r>
            <a:r>
              <a:rPr kumimoji="0" lang="en-US" altLang="pl-PL"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en-US" altLang="pl-PL"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värdefulla</a:t>
            </a:r>
            <a:r>
              <a:rPr kumimoji="0" lang="en-US" altLang="pl-PL"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en-US" altLang="pl-PL"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arter</a:t>
            </a:r>
            <a:r>
              <a:rPr kumimoji="0" lang="en-US" altLang="pl-PL"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och </a:t>
            </a:r>
            <a:r>
              <a:rPr kumimoji="0" lang="en-US" altLang="pl-PL"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sorte</a:t>
            </a:r>
            <a:r>
              <a:rPr lang="en-US" altLang="pl-PL" dirty="0" smtClean="0">
                <a:solidFill>
                  <a:srgbClr val="000000"/>
                </a:solidFill>
                <a:latin typeface="Tahoma" panose="020B0604030504040204" pitchFamily="34" charset="0"/>
              </a:rPr>
              <a:t>r </a:t>
            </a:r>
            <a:r>
              <a:rPr lang="en-US" altLang="pl-PL" dirty="0" err="1" smtClean="0">
                <a:solidFill>
                  <a:srgbClr val="000000"/>
                </a:solidFill>
                <a:latin typeface="Tahoma" panose="020B0604030504040204" pitchFamily="34" charset="0"/>
              </a:rPr>
              <a:t>av</a:t>
            </a:r>
            <a:r>
              <a:rPr lang="en-US" altLang="pl-PL" dirty="0" smtClean="0">
                <a:solidFill>
                  <a:srgbClr val="000000"/>
                </a:solidFill>
                <a:latin typeface="Tahoma" panose="020B0604030504040204" pitchFamily="34" charset="0"/>
              </a:rPr>
              <a:t> </a:t>
            </a:r>
            <a:r>
              <a:rPr lang="en-US" altLang="pl-PL" dirty="0" err="1" smtClean="0">
                <a:solidFill>
                  <a:srgbClr val="000000"/>
                </a:solidFill>
                <a:latin typeface="Tahoma" panose="020B0604030504040204" pitchFamily="34" charset="0"/>
              </a:rPr>
              <a:t>perenna</a:t>
            </a:r>
            <a:r>
              <a:rPr lang="en-US" altLang="pl-PL" dirty="0" smtClean="0">
                <a:solidFill>
                  <a:srgbClr val="000000"/>
                </a:solidFill>
                <a:latin typeface="Tahoma" panose="020B0604030504040204" pitchFamily="34" charset="0"/>
              </a:rPr>
              <a:t> </a:t>
            </a:r>
            <a:r>
              <a:rPr lang="en-US" altLang="pl-PL" dirty="0" err="1" smtClean="0">
                <a:solidFill>
                  <a:srgbClr val="000000"/>
                </a:solidFill>
                <a:latin typeface="Tahoma" panose="020B0604030504040204" pitchFamily="34" charset="0"/>
              </a:rPr>
              <a:t>vallarter</a:t>
            </a:r>
            <a:endParaRPr kumimoji="0" lang="pl-PL" altLang="pl-PL"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en-US" altLang="pl-PL"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Optimering</a:t>
            </a:r>
            <a:r>
              <a:rPr kumimoji="0" lang="en-US" altLang="pl-PL"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en-US" altLang="pl-PL"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av</a:t>
            </a:r>
            <a:r>
              <a:rPr kumimoji="0" lang="en-US" altLang="pl-PL"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en-US" altLang="pl-PL"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gödsling</a:t>
            </a:r>
            <a:r>
              <a:rPr kumimoji="0" lang="en-US" altLang="pl-PL"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en-US" altLang="pl-PL"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och</a:t>
            </a:r>
            <a:r>
              <a:rPr kumimoji="0" lang="en-US" altLang="pl-PL"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en-US" altLang="pl-PL"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skötsel</a:t>
            </a:r>
            <a:endParaRPr kumimoji="0" lang="en-US" altLang="pl-PL"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lang="en-US" altLang="pl-PL" dirty="0" err="1" smtClean="0">
                <a:solidFill>
                  <a:srgbClr val="000000"/>
                </a:solidFill>
                <a:latin typeface="Tahoma" panose="020B0604030504040204" pitchFamily="34" charset="0"/>
              </a:rPr>
              <a:t>Lämplig</a:t>
            </a:r>
            <a:r>
              <a:rPr lang="en-US" altLang="pl-PL" dirty="0" smtClean="0">
                <a:solidFill>
                  <a:srgbClr val="000000"/>
                </a:solidFill>
                <a:latin typeface="Tahoma" panose="020B0604030504040204" pitchFamily="34" charset="0"/>
              </a:rPr>
              <a:t> </a:t>
            </a:r>
            <a:r>
              <a:rPr lang="en-US" altLang="pl-PL" dirty="0" err="1" smtClean="0">
                <a:solidFill>
                  <a:srgbClr val="000000"/>
                </a:solidFill>
                <a:latin typeface="Tahoma" panose="020B0604030504040204" pitchFamily="34" charset="0"/>
              </a:rPr>
              <a:t>bevattning</a:t>
            </a:r>
            <a:endParaRPr kumimoji="0" lang="pl-PL" altLang="pl-PL"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sv-SE" altLang="pl-PL"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Optimering av tidpunkt för</a:t>
            </a:r>
            <a:r>
              <a:rPr kumimoji="0" lang="sv-SE" altLang="pl-PL" b="0" i="0" u="none" strike="noStrike" kern="1200" cap="none" spc="0" normalizeH="0" noProof="0" dirty="0" smtClean="0">
                <a:ln>
                  <a:noFill/>
                </a:ln>
                <a:solidFill>
                  <a:srgbClr val="000000"/>
                </a:solidFill>
                <a:effectLst/>
                <a:uLnTx/>
                <a:uFillTx/>
                <a:latin typeface="Tahoma" panose="020B0604030504040204" pitchFamily="34" charset="0"/>
                <a:ea typeface="+mn-ea"/>
                <a:cs typeface="+mn-cs"/>
              </a:rPr>
              <a:t> slåtter/bete av förstaskörden</a:t>
            </a:r>
            <a:endParaRPr kumimoji="0" lang="pl-PL" altLang="pl-PL"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0" marR="0" lvl="0" indent="0" algn="l" defTabSz="449263" rtl="0" eaLnBrk="0" fontAlgn="base" latinLnBrk="0" hangingPunct="0">
              <a:lnSpc>
                <a:spcPct val="100000"/>
              </a:lnSpc>
              <a:spcBef>
                <a:spcPct val="20000"/>
              </a:spcBef>
              <a:spcAft>
                <a:spcPct val="0"/>
              </a:spcAft>
              <a:buClrTx/>
              <a:buSzTx/>
              <a:buFontTx/>
              <a:buChar char="•"/>
              <a:tabLst/>
              <a:defRPr/>
            </a:pPr>
            <a:r>
              <a:rPr kumimoji="0" lang="pl-PL" altLang="pl-PL"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lang="sv-SE" altLang="pl-PL" dirty="0" smtClean="0">
                <a:solidFill>
                  <a:srgbClr val="000000"/>
                </a:solidFill>
                <a:latin typeface="Tahoma" panose="020B0604030504040204" pitchFamily="34" charset="0"/>
              </a:rPr>
              <a:t>Organisation av betesskötseln</a:t>
            </a:r>
            <a:endParaRPr lang="sv-SE" altLang="pl-PL" dirty="0">
              <a:solidFill>
                <a:srgbClr val="000000"/>
              </a:solidFill>
              <a:latin typeface="Tahoma" panose="020B0604030504040204" pitchFamily="34" charset="0"/>
            </a:endParaRPr>
          </a:p>
          <a:p>
            <a:pPr marL="0" marR="0" lvl="0" indent="0" algn="l" defTabSz="449263" rtl="0" eaLnBrk="0" fontAlgn="base" latinLnBrk="0" hangingPunct="0">
              <a:lnSpc>
                <a:spcPct val="100000"/>
              </a:lnSpc>
              <a:spcBef>
                <a:spcPct val="20000"/>
              </a:spcBef>
              <a:spcAft>
                <a:spcPct val="0"/>
              </a:spcAft>
              <a:buClrTx/>
              <a:buSzTx/>
              <a:buFontTx/>
              <a:buChar char="•"/>
              <a:tabLst/>
              <a:defRPr/>
            </a:pPr>
            <a:r>
              <a:rPr kumimoji="0" lang="en-US" altLang="pl-PL"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en-US" altLang="pl-PL"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Optimering</a:t>
            </a:r>
            <a:r>
              <a:rPr kumimoji="0" lang="en-US" altLang="pl-PL" b="0" i="0" u="none" strike="noStrike" kern="1200" cap="none" spc="0" normalizeH="0" noProof="0" dirty="0" smtClean="0">
                <a:ln>
                  <a:noFill/>
                </a:ln>
                <a:solidFill>
                  <a:srgbClr val="000000"/>
                </a:solidFill>
                <a:effectLst/>
                <a:uLnTx/>
                <a:uFillTx/>
                <a:latin typeface="Tahoma" panose="020B0604030504040204" pitchFamily="34" charset="0"/>
                <a:ea typeface="+mn-ea"/>
                <a:cs typeface="+mn-cs"/>
              </a:rPr>
              <a:t> </a:t>
            </a:r>
            <a:r>
              <a:rPr kumimoji="0" lang="en-US" altLang="pl-PL" b="0" i="0" u="none" strike="noStrike" kern="1200" cap="none" spc="0" normalizeH="0" noProof="0" dirty="0" err="1" smtClean="0">
                <a:ln>
                  <a:noFill/>
                </a:ln>
                <a:solidFill>
                  <a:srgbClr val="000000"/>
                </a:solidFill>
                <a:effectLst/>
                <a:uLnTx/>
                <a:uFillTx/>
                <a:latin typeface="Tahoma" panose="020B0604030504040204" pitchFamily="34" charset="0"/>
                <a:ea typeface="+mn-ea"/>
                <a:cs typeface="+mn-cs"/>
              </a:rPr>
              <a:t>av</a:t>
            </a:r>
            <a:r>
              <a:rPr kumimoji="0" lang="en-US" altLang="pl-PL" b="0" i="0" u="none" strike="noStrike" kern="1200" cap="none" spc="0" normalizeH="0" noProof="0" dirty="0" smtClean="0">
                <a:ln>
                  <a:noFill/>
                </a:ln>
                <a:solidFill>
                  <a:srgbClr val="000000"/>
                </a:solidFill>
                <a:effectLst/>
                <a:uLnTx/>
                <a:uFillTx/>
                <a:latin typeface="Tahoma" panose="020B0604030504040204" pitchFamily="34" charset="0"/>
                <a:ea typeface="+mn-ea"/>
                <a:cs typeface="+mn-cs"/>
              </a:rPr>
              <a:t> </a:t>
            </a:r>
            <a:r>
              <a:rPr kumimoji="0" lang="en-US" altLang="pl-PL" b="0" i="0" u="none" strike="noStrike" kern="1200" cap="none" spc="0" normalizeH="0" noProof="0" dirty="0" err="1" smtClean="0">
                <a:ln>
                  <a:noFill/>
                </a:ln>
                <a:solidFill>
                  <a:srgbClr val="000000"/>
                </a:solidFill>
                <a:effectLst/>
                <a:uLnTx/>
                <a:uFillTx/>
                <a:latin typeface="Tahoma" panose="020B0604030504040204" pitchFamily="34" charset="0"/>
                <a:ea typeface="+mn-ea"/>
                <a:cs typeface="+mn-cs"/>
              </a:rPr>
              <a:t>skörde</a:t>
            </a:r>
            <a:r>
              <a:rPr lang="en-US" altLang="pl-PL" dirty="0" smtClean="0">
                <a:solidFill>
                  <a:srgbClr val="000000"/>
                </a:solidFill>
                <a:latin typeface="Tahoma" panose="020B0604030504040204" pitchFamily="34" charset="0"/>
              </a:rPr>
              <a:t>- och </a:t>
            </a:r>
            <a:r>
              <a:rPr lang="en-US" altLang="pl-PL" dirty="0" err="1" smtClean="0">
                <a:solidFill>
                  <a:srgbClr val="000000"/>
                </a:solidFill>
                <a:latin typeface="Tahoma" panose="020B0604030504040204" pitchFamily="34" charset="0"/>
              </a:rPr>
              <a:t>konserveringsteknologin</a:t>
            </a:r>
            <a:endParaRPr kumimoji="0" lang="pl-PL" altLang="pl-PL" b="0" i="0" u="none" strike="noStrike" kern="1200" cap="none" spc="0" normalizeH="0" baseline="0" noProof="1">
              <a:ln>
                <a:noFill/>
              </a:ln>
              <a:solidFill>
                <a:srgbClr val="000000"/>
              </a:solidFill>
              <a:effectLst/>
              <a:uLnTx/>
              <a:uFillTx/>
              <a:latin typeface="Tahoma" panose="020B0604030504040204" pitchFamily="34" charset="0"/>
              <a:ea typeface="+mn-ea"/>
              <a:cs typeface="+mn-cs"/>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823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ctrTitle"/>
          </p:nvPr>
        </p:nvSpPr>
        <p:spPr>
          <a:xfrm>
            <a:off x="468312" y="2276874"/>
            <a:ext cx="7416055" cy="1470025"/>
          </a:xfrm>
        </p:spPr>
        <p:txBody>
          <a:bodyPr/>
          <a:lstStyle/>
          <a:p>
            <a:r>
              <a:rPr lang="sv-SE"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Renovering av vall och etablering av ny vall</a:t>
            </a:r>
            <a:endParaRPr lang="sv-SE" sz="40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8167138"/>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167055" y="1484784"/>
            <a:ext cx="8869175" cy="3959917"/>
            <a:chOff x="-126" y="1440"/>
            <a:chExt cx="5934" cy="2427"/>
          </a:xfrm>
        </p:grpSpPr>
        <p:sp>
          <p:nvSpPr>
            <p:cNvPr id="132101" name="Text Box 3"/>
            <p:cNvSpPr txBox="1">
              <a:spLocks noChangeArrowheads="1"/>
            </p:cNvSpPr>
            <p:nvPr/>
          </p:nvSpPr>
          <p:spPr bwMode="auto">
            <a:xfrm>
              <a:off x="354" y="1440"/>
              <a:ext cx="1551" cy="405"/>
            </a:xfrm>
            <a:prstGeom prst="rect">
              <a:avLst/>
            </a:prstGeom>
            <a:solidFill>
              <a:schemeClr val="bg2">
                <a:lumMod val="50000"/>
              </a:schemeClr>
            </a:solidFill>
            <a:ln w="9525">
              <a:solidFill>
                <a:schemeClr val="bg2">
                  <a:lumMod val="50000"/>
                </a:schemeClr>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sv-SE"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Föryngring av vall utan sådd</a:t>
              </a:r>
              <a:endParaRPr kumimoji="0" lang="pl-PL" altLang="pl-PL" sz="1846"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2" name="Text Box 4"/>
            <p:cNvSpPr txBox="1">
              <a:spLocks noChangeArrowheads="1"/>
            </p:cNvSpPr>
            <p:nvPr/>
          </p:nvSpPr>
          <p:spPr bwMode="auto">
            <a:xfrm>
              <a:off x="2094" y="1440"/>
              <a:ext cx="1551" cy="579"/>
            </a:xfrm>
            <a:prstGeom prst="rect">
              <a:avLst/>
            </a:prstGeom>
            <a:solidFill>
              <a:schemeClr val="bg2">
                <a:lumMod val="50000"/>
              </a:schemeClr>
            </a:solidFill>
            <a:ln w="9525">
              <a:solidFill>
                <a:schemeClr val="bg2">
                  <a:lumMod val="50000"/>
                </a:schemeClr>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sv-SE"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Partiell renovering genom hjälpsådd</a:t>
              </a:r>
              <a:endParaRPr kumimoji="0" lang="pl-PL" altLang="pl-PL" sz="1846"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3" name="Text Box 5"/>
            <p:cNvSpPr txBox="1">
              <a:spLocks noChangeArrowheads="1"/>
            </p:cNvSpPr>
            <p:nvPr/>
          </p:nvSpPr>
          <p:spPr bwMode="auto">
            <a:xfrm>
              <a:off x="3835" y="1440"/>
              <a:ext cx="1551" cy="231"/>
            </a:xfrm>
            <a:prstGeom prst="rect">
              <a:avLst/>
            </a:prstGeom>
            <a:solidFill>
              <a:schemeClr val="bg2">
                <a:lumMod val="50000"/>
              </a:schemeClr>
            </a:solidFill>
            <a:ln w="9525">
              <a:solidFill>
                <a:schemeClr val="bg2">
                  <a:lumMod val="50000"/>
                </a:schemeClr>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ts val="0"/>
                </a:spcBef>
                <a:spcAft>
                  <a:spcPct val="0"/>
                </a:spcAft>
                <a:buClrTx/>
                <a:buSzTx/>
                <a:buFontTx/>
                <a:buNone/>
                <a:tabLst/>
                <a:defRPr/>
              </a:pPr>
              <a:r>
                <a:rPr kumimoji="0" lang="sv-SE"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Total omsådd</a:t>
              </a:r>
              <a:endParaRPr kumimoji="0" lang="pl-PL" altLang="pl-PL" sz="1846"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4" name="Line 6"/>
            <p:cNvSpPr>
              <a:spLocks noChangeShapeType="1"/>
            </p:cNvSpPr>
            <p:nvPr/>
          </p:nvSpPr>
          <p:spPr bwMode="auto">
            <a:xfrm>
              <a:off x="1107" y="2055"/>
              <a:ext cx="0" cy="1327"/>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5" name="Text Box 7"/>
            <p:cNvSpPr txBox="1">
              <a:spLocks noChangeArrowheads="1"/>
            </p:cNvSpPr>
            <p:nvPr/>
          </p:nvSpPr>
          <p:spPr bwMode="auto">
            <a:xfrm>
              <a:off x="-126" y="2368"/>
              <a:ext cx="1189" cy="761"/>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sv-SE"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Gödsling med fokus på vallens utveckling</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6" name="Text Box 8"/>
            <p:cNvSpPr txBox="1">
              <a:spLocks noChangeArrowheads="1"/>
            </p:cNvSpPr>
            <p:nvPr/>
          </p:nvSpPr>
          <p:spPr bwMode="auto">
            <a:xfrm>
              <a:off x="1152" y="2368"/>
              <a:ext cx="975" cy="592"/>
            </a:xfrm>
            <a:prstGeom prst="rect">
              <a:avLst/>
            </a:prstGeom>
            <a:solidFill>
              <a:schemeClr val="bg2">
                <a:lumMod val="75000"/>
              </a:schemeClr>
            </a:solidFill>
            <a:ln w="9525">
              <a:solidFill>
                <a:schemeClr val="bg2">
                  <a:lumMod val="75000"/>
                </a:schemeClr>
              </a:solidFill>
              <a:miter lim="800000"/>
              <a:headEnd/>
              <a:tailEnd/>
            </a:ln>
          </p:spPr>
          <p:txBody>
            <a:bodyPr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sv-SE"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Selektiv ogräsbekämpning</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7" name="Text Box 9"/>
            <p:cNvSpPr txBox="1">
              <a:spLocks noChangeArrowheads="1"/>
            </p:cNvSpPr>
            <p:nvPr/>
          </p:nvSpPr>
          <p:spPr bwMode="auto">
            <a:xfrm>
              <a:off x="226" y="3445"/>
              <a:ext cx="1768" cy="422"/>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0" lang="sv-SE"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Förbättrad skötsel </a:t>
              </a:r>
              <a:r>
                <a:rPr kumimoji="0" lang="sv-SE" altLang="pl-PL" sz="1800" b="1" i="0" u="none" strike="noStrike" kern="1200" cap="none" spc="0" normalizeH="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av </a:t>
              </a:r>
              <a:r>
                <a:rPr kumimoji="0" lang="sv-SE" altLang="pl-PL" sz="1800" b="1" i="0" u="none" strike="noStrike" kern="1200" cap="none" spc="0" normalizeH="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vallbeståndet</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8" name="Line 11"/>
            <p:cNvSpPr>
              <a:spLocks noChangeShapeType="1"/>
            </p:cNvSpPr>
            <p:nvPr/>
          </p:nvSpPr>
          <p:spPr bwMode="auto">
            <a:xfrm>
              <a:off x="1107" y="2067"/>
              <a:ext cx="532"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9" name="Line 12"/>
            <p:cNvSpPr>
              <a:spLocks noChangeShapeType="1"/>
            </p:cNvSpPr>
            <p:nvPr/>
          </p:nvSpPr>
          <p:spPr bwMode="auto">
            <a:xfrm flipH="1">
              <a:off x="532" y="2067"/>
              <a:ext cx="575"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0" name="Text Box 13"/>
            <p:cNvSpPr txBox="1">
              <a:spLocks noChangeArrowheads="1"/>
            </p:cNvSpPr>
            <p:nvPr/>
          </p:nvSpPr>
          <p:spPr bwMode="auto">
            <a:xfrm>
              <a:off x="2242" y="2719"/>
              <a:ext cx="1278" cy="592"/>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sv-SE"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Bredsådd eller</a:t>
              </a:r>
              <a:r>
                <a:rPr kumimoji="0" lang="sv-SE" altLang="pl-PL" sz="1800" b="1" i="0" u="none" strike="noStrike" kern="1200" cap="none" spc="0" normalizeH="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direktsådd med billar</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1" name="Line 14"/>
            <p:cNvSpPr>
              <a:spLocks noChangeShapeType="1"/>
            </p:cNvSpPr>
            <p:nvPr/>
          </p:nvSpPr>
          <p:spPr bwMode="auto">
            <a:xfrm>
              <a:off x="2880" y="2055"/>
              <a:ext cx="0" cy="649"/>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2" name="Text Box 15"/>
            <p:cNvSpPr txBox="1">
              <a:spLocks noChangeArrowheads="1"/>
            </p:cNvSpPr>
            <p:nvPr/>
          </p:nvSpPr>
          <p:spPr bwMode="auto">
            <a:xfrm>
              <a:off x="4785" y="2368"/>
              <a:ext cx="1023" cy="1271"/>
            </a:xfrm>
            <a:prstGeom prst="rect">
              <a:avLst/>
            </a:prstGeom>
            <a:solidFill>
              <a:schemeClr val="bg2">
                <a:lumMod val="75000"/>
              </a:schemeClr>
            </a:solidFill>
            <a:ln w="9525">
              <a:solidFill>
                <a:schemeClr val="bg2">
                  <a:lumMod val="75000"/>
                </a:schemeClr>
              </a:solidFill>
              <a:miter lim="800000"/>
              <a:headEnd/>
              <a:tailEnd/>
            </a:ln>
          </p:spPr>
          <p:txBody>
            <a:bodyPr wrap="square" lIns="0" tIns="66462" rIns="0"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sv-SE"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Full plöjning och sådd med direktsådd med billar </a:t>
              </a:r>
              <a:r>
                <a:rPr kumimoji="0" lang="sv-SE" altLang="pl-PL" sz="1800" b="1" i="0" u="none" strike="noStrike" kern="1200" cap="none" spc="0" normalizeH="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eller bredsådd</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3" name="Text Box 16"/>
            <p:cNvSpPr txBox="1">
              <a:spLocks noChangeArrowheads="1"/>
            </p:cNvSpPr>
            <p:nvPr/>
          </p:nvSpPr>
          <p:spPr bwMode="auto">
            <a:xfrm>
              <a:off x="3633" y="2368"/>
              <a:ext cx="1064" cy="761"/>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0" lang="sv-SE"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Total ogräs-bekämpning </a:t>
              </a:r>
              <a:r>
                <a:rPr lang="sv-SE" altLang="pl-PL" sz="18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samt direktsådd</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4" name="Line 17"/>
            <p:cNvSpPr>
              <a:spLocks noChangeShapeType="1"/>
            </p:cNvSpPr>
            <p:nvPr/>
          </p:nvSpPr>
          <p:spPr bwMode="auto">
            <a:xfrm>
              <a:off x="4696" y="2067"/>
              <a:ext cx="488"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5" name="Line 18"/>
            <p:cNvSpPr>
              <a:spLocks noChangeShapeType="1"/>
            </p:cNvSpPr>
            <p:nvPr/>
          </p:nvSpPr>
          <p:spPr bwMode="auto">
            <a:xfrm flipH="1">
              <a:off x="4158" y="2067"/>
              <a:ext cx="538"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5379" name="Text Box 19"/>
          <p:cNvSpPr txBox="1">
            <a:spLocks noChangeArrowheads="1"/>
          </p:cNvSpPr>
          <p:nvPr/>
        </p:nvSpPr>
        <p:spPr bwMode="auto">
          <a:xfrm>
            <a:off x="396525" y="5984632"/>
            <a:ext cx="1992923" cy="1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84408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Goliński, </a:t>
            </a:r>
            <a:r>
              <a:rPr kumimoji="0" lang="pl-PL" alt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1998</a:t>
            </a:r>
          </a:p>
        </p:txBody>
      </p:sp>
      <p:sp>
        <p:nvSpPr>
          <p:cNvPr id="15383" name="Text Box 23"/>
          <p:cNvSpPr txBox="1">
            <a:spLocks noChangeArrowheads="1"/>
          </p:cNvSpPr>
          <p:nvPr/>
        </p:nvSpPr>
        <p:spPr bwMode="auto">
          <a:xfrm>
            <a:off x="1107900" y="116631"/>
            <a:ext cx="5736911" cy="1040285"/>
          </a:xfrm>
          <a:prstGeom prst="rect">
            <a:avLst/>
          </a:prstGeom>
          <a:noFill/>
          <a:ln w="9525">
            <a:noFill/>
            <a:miter lim="800000"/>
            <a:headEnd/>
            <a:tailEnd/>
          </a:ln>
          <a:effectLst/>
        </p:spPr>
        <p:txBody>
          <a:bodyPr wrap="square">
            <a:spAutoFit/>
          </a:bodyPr>
          <a:lstStyle/>
          <a:p>
            <a:pPr marL="0" marR="0" lvl="0" indent="0" algn="l" defTabSz="844083" rtl="0" eaLnBrk="0" fontAlgn="base" latinLnBrk="0" hangingPunct="0">
              <a:lnSpc>
                <a:spcPct val="110000"/>
              </a:lnSpc>
              <a:spcBef>
                <a:spcPct val="0"/>
              </a:spcBef>
              <a:spcAft>
                <a:spcPct val="0"/>
              </a:spcAft>
              <a:buClrTx/>
              <a:buSzTx/>
              <a:buFontTx/>
              <a:buNone/>
              <a:tabLst/>
              <a:defRPr/>
            </a:pPr>
            <a:r>
              <a:rPr kumimoji="0" lang="sv-SE"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Strategier och metoder för renovering</a:t>
            </a:r>
            <a:r>
              <a:rPr kumimoji="0" lang="sv-SE" sz="2800" b="1" i="0" u="none" strike="noStrike" kern="1200" cap="none" spc="0" normalizeH="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av vall</a:t>
            </a:r>
            <a:endParaRPr kumimoji="0" lang="en-US" sz="28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94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439227" cy="1196997"/>
          </a:xfrm>
        </p:spPr>
        <p:txBody>
          <a:bodyPr/>
          <a:lstStyle/>
          <a:p>
            <a:r>
              <a:rPr lang="sv-SE" sz="2400" dirty="0" err="1" smtClean="0">
                <a:solidFill>
                  <a:schemeClr val="tx1"/>
                </a:solidFill>
                <a:latin typeface="+mn-lt"/>
              </a:rPr>
              <a:t>Betessystem</a:t>
            </a:r>
            <a:r>
              <a:rPr lang="sv-SE" sz="2400" dirty="0" smtClean="0">
                <a:solidFill>
                  <a:schemeClr val="tx1"/>
                </a:solidFill>
                <a:latin typeface="+mn-lt"/>
              </a:rPr>
              <a:t> och användning av bete</a:t>
            </a:r>
            <a:br>
              <a:rPr lang="sv-SE" sz="2400" dirty="0" smtClean="0">
                <a:solidFill>
                  <a:schemeClr val="tx1"/>
                </a:solidFill>
                <a:latin typeface="+mn-lt"/>
              </a:rPr>
            </a:br>
            <a:r>
              <a:rPr lang="sv-SE" sz="2400" dirty="0" smtClean="0">
                <a:solidFill>
                  <a:schemeClr val="tx1"/>
                </a:solidFill>
                <a:latin typeface="+mn-lt"/>
              </a:rPr>
              <a:t>1. Mjölkkor</a:t>
            </a:r>
            <a:endParaRPr lang="sv-SE" sz="2400" dirty="0">
              <a:solidFill>
                <a:schemeClr val="tx1"/>
              </a:solidFill>
              <a:latin typeface="+mn-lt"/>
            </a:endParaRPr>
          </a:p>
        </p:txBody>
      </p:sp>
      <p:sp>
        <p:nvSpPr>
          <p:cNvPr id="3" name="Rectangle 7"/>
          <p:cNvSpPr>
            <a:spLocks noChangeArrowheads="1"/>
          </p:cNvSpPr>
          <p:nvPr/>
        </p:nvSpPr>
        <p:spPr bwMode="auto">
          <a:xfrm>
            <a:off x="611188" y="1893474"/>
            <a:ext cx="7858551" cy="388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2200" b="1" i="1" u="none" strike="noStrike" kern="1200" cap="none" spc="0" normalizeH="0" baseline="0" noProof="0" dirty="0" err="1" smtClean="0">
                <a:ln>
                  <a:noFill/>
                </a:ln>
                <a:solidFill>
                  <a:prstClr val="black"/>
                </a:solidFill>
                <a:effectLst/>
                <a:uLnTx/>
                <a:uFillTx/>
                <a:latin typeface="Calibri"/>
                <a:ea typeface="+mn-ea"/>
                <a:cs typeface="+mn-cs"/>
              </a:rPr>
              <a:t>Mjölkkor</a:t>
            </a:r>
            <a:r>
              <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rPr>
              <a:t> i </a:t>
            </a:r>
            <a:r>
              <a:rPr kumimoji="0" lang="en-US" altLang="sv-SE" sz="2200" b="1" i="1" u="none" strike="noStrike" kern="1200" cap="none" spc="0" normalizeH="0" baseline="0" noProof="0" dirty="0" err="1" smtClean="0">
                <a:ln>
                  <a:noFill/>
                </a:ln>
                <a:solidFill>
                  <a:prstClr val="black"/>
                </a:solidFill>
                <a:effectLst/>
                <a:uLnTx/>
                <a:uFillTx/>
                <a:latin typeface="Calibri"/>
                <a:ea typeface="+mn-ea"/>
                <a:cs typeface="+mn-cs"/>
              </a:rPr>
              <a:t>konventionell</a:t>
            </a:r>
            <a:r>
              <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1" i="1" u="none" strike="noStrike" kern="1200" cap="none" spc="0" normalizeH="0" baseline="0" noProof="0" dirty="0" err="1" smtClean="0">
                <a:ln>
                  <a:noFill/>
                </a:ln>
                <a:solidFill>
                  <a:prstClr val="black"/>
                </a:solidFill>
                <a:effectLst/>
                <a:uLnTx/>
                <a:uFillTx/>
                <a:latin typeface="Calibri"/>
                <a:ea typeface="+mn-ea"/>
                <a:cs typeface="+mn-cs"/>
              </a:rPr>
              <a:t>produktion</a:t>
            </a:r>
            <a:endPar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altLang="sv-SE" sz="2200" b="0" i="0" u="none" strike="noStrike" kern="1200" cap="none" spc="0" normalizeH="0" baseline="0" noProof="0" dirty="0" smtClean="0">
                <a:ln>
                  <a:noFill/>
                </a:ln>
                <a:solidFill>
                  <a:prstClr val="black"/>
                </a:solidFill>
                <a:effectLst/>
                <a:uLnTx/>
                <a:uFillTx/>
                <a:latin typeface="Calibri"/>
              </a:rPr>
              <a:t>Lagen kräver</a:t>
            </a:r>
            <a:r>
              <a:rPr kumimoji="0" lang="sv-SE" altLang="sv-SE" sz="2200" b="0" i="0" u="none" strike="noStrike" kern="1200" cap="none" spc="0" normalizeH="0" noProof="0" dirty="0" smtClean="0">
                <a:ln>
                  <a:noFill/>
                </a:ln>
                <a:solidFill>
                  <a:prstClr val="black"/>
                </a:solidFill>
                <a:effectLst/>
                <a:uLnTx/>
                <a:uFillTx/>
                <a:latin typeface="Calibri"/>
              </a:rPr>
              <a:t> </a:t>
            </a:r>
            <a:r>
              <a:rPr lang="sv-SE" altLang="sv-SE" sz="2200" dirty="0" smtClean="0">
                <a:solidFill>
                  <a:prstClr val="black"/>
                </a:solidFill>
                <a:latin typeface="Calibri"/>
              </a:rPr>
              <a:t>tillgång till bete minst 6 </a:t>
            </a:r>
            <a:r>
              <a:rPr lang="sv-SE" altLang="sv-SE" sz="2200" dirty="0" err="1" smtClean="0">
                <a:solidFill>
                  <a:prstClr val="black"/>
                </a:solidFill>
                <a:latin typeface="Calibri"/>
              </a:rPr>
              <a:t>tim</a:t>
            </a:r>
            <a:r>
              <a:rPr lang="sv-SE" altLang="sv-SE" sz="2200" dirty="0" smtClean="0">
                <a:solidFill>
                  <a:prstClr val="black"/>
                </a:solidFill>
                <a:latin typeface="Calibri"/>
              </a:rPr>
              <a:t>/dag</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altLang="sv-SE" sz="2200" b="0" i="0" u="none" strike="noStrike" kern="1200" cap="none" spc="0" normalizeH="0" baseline="0" noProof="0" dirty="0" smtClean="0">
                <a:ln>
                  <a:noFill/>
                </a:ln>
                <a:solidFill>
                  <a:prstClr val="black"/>
                </a:solidFill>
                <a:effectLst/>
                <a:uLnTx/>
                <a:uFillTx/>
                <a:latin typeface="Calibri"/>
              </a:rPr>
              <a:t>2018 introducerade Sveriges största mejeri en extra</a:t>
            </a:r>
            <a:r>
              <a:rPr kumimoji="0" lang="sv-SE" altLang="sv-SE" sz="2200" b="0" i="0" u="none" strike="noStrike" kern="1200" cap="none" spc="0" normalizeH="0" noProof="0" dirty="0" smtClean="0">
                <a:ln>
                  <a:noFill/>
                </a:ln>
                <a:solidFill>
                  <a:prstClr val="black"/>
                </a:solidFill>
                <a:effectLst/>
                <a:uLnTx/>
                <a:uFillTx/>
                <a:latin typeface="Calibri"/>
              </a:rPr>
              <a:t> bonus för </a:t>
            </a:r>
            <a:r>
              <a:rPr lang="sv-SE" altLang="sv-SE" sz="2200" dirty="0">
                <a:solidFill>
                  <a:prstClr val="black"/>
                </a:solidFill>
                <a:latin typeface="Calibri"/>
              </a:rPr>
              <a:t>m</a:t>
            </a:r>
            <a:r>
              <a:rPr kumimoji="0" lang="sv-SE" altLang="sv-SE" sz="2200" b="0" i="0" u="none" strike="noStrike" kern="1200" cap="none" spc="0" normalizeH="0" noProof="0" dirty="0" err="1" smtClean="0">
                <a:ln>
                  <a:noFill/>
                </a:ln>
                <a:solidFill>
                  <a:prstClr val="black"/>
                </a:solidFill>
                <a:effectLst/>
                <a:uLnTx/>
                <a:uFillTx/>
                <a:latin typeface="Calibri"/>
              </a:rPr>
              <a:t>jölk</a:t>
            </a:r>
            <a:r>
              <a:rPr kumimoji="0" lang="sv-SE" altLang="sv-SE" sz="2200" b="0" i="0" u="none" strike="noStrike" kern="1200" cap="none" spc="0" normalizeH="0" noProof="0" dirty="0" smtClean="0">
                <a:ln>
                  <a:noFill/>
                </a:ln>
                <a:solidFill>
                  <a:prstClr val="black"/>
                </a:solidFill>
                <a:effectLst/>
                <a:uLnTx/>
                <a:uFillTx/>
                <a:latin typeface="Calibri"/>
              </a:rPr>
              <a:t> från gårdar </a:t>
            </a:r>
            <a:r>
              <a:rPr lang="sv-SE" altLang="sv-SE" sz="2200" dirty="0" smtClean="0">
                <a:solidFill>
                  <a:prstClr val="black"/>
                </a:solidFill>
                <a:latin typeface="Calibri"/>
              </a:rPr>
              <a:t>där korna betade 25 % längre tid. Många lantbrukare har anslutit sig.</a:t>
            </a:r>
            <a:r>
              <a:rPr kumimoji="0" lang="sv-SE" altLang="sv-SE" sz="2200" b="0" i="0" u="none" strike="noStrike" kern="1200" cap="none" spc="0" normalizeH="0" baseline="0" noProof="0" dirty="0" smtClean="0">
                <a:ln>
                  <a:noFill/>
                </a:ln>
                <a:solidFill>
                  <a:prstClr val="black"/>
                </a:solidFill>
                <a:effectLst/>
                <a:uLnTx/>
                <a:uFillTx/>
                <a:latin typeface="Calibri"/>
              </a:rPr>
              <a:t> </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altLang="sv-SE" sz="2200" b="0" i="0" u="none" strike="noStrike" kern="1200" cap="none" spc="0" normalizeH="0" baseline="0" noProof="0" dirty="0" smtClean="0">
                <a:ln>
                  <a:noFill/>
                </a:ln>
                <a:solidFill>
                  <a:prstClr val="black"/>
                </a:solidFill>
                <a:effectLst/>
                <a:uLnTx/>
                <a:uFillTx/>
                <a:latin typeface="Calibri"/>
              </a:rPr>
              <a:t>Stora kraftfodergivor</a:t>
            </a:r>
            <a:r>
              <a:rPr kumimoji="0" lang="sv-SE" altLang="sv-SE" sz="2200" b="0" i="0" u="none" strike="noStrike" kern="1200" cap="none" spc="0" normalizeH="0" noProof="0" dirty="0" smtClean="0">
                <a:ln>
                  <a:noFill/>
                </a:ln>
                <a:solidFill>
                  <a:prstClr val="black"/>
                </a:solidFill>
                <a:effectLst/>
                <a:uLnTx/>
                <a:uFillTx/>
                <a:latin typeface="Calibri"/>
              </a:rPr>
              <a:t> (50 % av ts-intaget)</a:t>
            </a:r>
            <a:endParaRPr kumimoji="0" lang="sv-SE" altLang="sv-SE" sz="2200" b="0" i="0" u="none" strike="noStrike" kern="1200" cap="none" spc="0" normalizeH="0" baseline="0" noProof="0" dirty="0" smtClean="0">
              <a:ln>
                <a:noFill/>
              </a:ln>
              <a:solidFill>
                <a:prstClr val="black"/>
              </a:solidFill>
              <a:effectLst/>
              <a:uLnTx/>
              <a:uFillTx/>
              <a:latin typeface="Calibri"/>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lang="sv-SE" altLang="sv-SE" sz="2200" dirty="0" smtClean="0">
                <a:solidFill>
                  <a:prstClr val="black"/>
                </a:solidFill>
                <a:latin typeface="Calibri"/>
              </a:rPr>
              <a:t>Stödutfodring med ensilage är vanligt</a:t>
            </a:r>
            <a:r>
              <a:rPr kumimoji="0" lang="sv-SE" altLang="sv-SE" sz="2200" b="0" i="0" u="none" strike="noStrike" kern="1200" cap="none" spc="0" normalizeH="0" baseline="0" noProof="0" dirty="0" smtClean="0">
                <a:ln>
                  <a:noFill/>
                </a:ln>
                <a:solidFill>
                  <a:prstClr val="black"/>
                </a:solidFill>
                <a:effectLst/>
                <a:uLnTx/>
                <a:uFillTx/>
                <a:latin typeface="Calibri"/>
              </a:rPr>
              <a:t> </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altLang="sv-SE" sz="2200" b="0" i="0" u="none" strike="noStrike" kern="1200" cap="none" spc="0" normalizeH="0" baseline="0" noProof="0" dirty="0" smtClean="0">
                <a:ln>
                  <a:noFill/>
                </a:ln>
                <a:solidFill>
                  <a:prstClr val="black"/>
                </a:solidFill>
                <a:effectLst/>
                <a:uLnTx/>
                <a:uFillTx/>
                <a:latin typeface="Calibri"/>
              </a:rPr>
              <a:t>Vanligast är bete på slåttervallar och andra temporära </a:t>
            </a:r>
            <a:r>
              <a:rPr lang="sv-SE" altLang="sv-SE" sz="2200" dirty="0" smtClean="0">
                <a:solidFill>
                  <a:prstClr val="black"/>
                </a:solidFill>
                <a:latin typeface="Calibri"/>
              </a:rPr>
              <a:t>vallar som ingår i växtföljden </a:t>
            </a:r>
            <a:endParaRPr kumimoji="0" lang="sv-SE" altLang="sv-SE" sz="22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320977816"/>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F100003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07919" y="0"/>
            <a:ext cx="4461310" cy="340114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27" name="Picture 3" descr="F100000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39" y="0"/>
            <a:ext cx="4459844" cy="340114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28" name="Picture 4" descr="OPTYMA~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839" y="3437796"/>
            <a:ext cx="4459844" cy="342020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29" name="Picture 5" descr="Krowy na pastwisku"/>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07919" y="3437796"/>
            <a:ext cx="4461310" cy="342020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7030" name="Text Box 6"/>
          <p:cNvSpPr txBox="1">
            <a:spLocks noChangeArrowheads="1"/>
          </p:cNvSpPr>
          <p:nvPr/>
        </p:nvSpPr>
        <p:spPr bwMode="auto">
          <a:xfrm>
            <a:off x="280023" y="215641"/>
            <a:ext cx="3869010" cy="405047"/>
          </a:xfrm>
          <a:prstGeom prst="rect">
            <a:avLst/>
          </a:prstGeom>
          <a:noFill/>
          <a:ln w="9525">
            <a:noFill/>
            <a:miter lim="800000"/>
            <a:headEnd/>
            <a:tailEnd/>
          </a:ln>
          <a:effectLst/>
        </p:spPr>
        <p:txBody>
          <a:bodyPr>
            <a:spAutoFit/>
          </a:bodyPr>
          <a:lstStyle/>
          <a:p>
            <a:pPr marL="0" marR="0" lvl="0" indent="0" algn="ctr" defTabSz="844448" rtl="0" eaLnBrk="0" fontAlgn="base" latinLnBrk="0" hangingPunct="0">
              <a:lnSpc>
                <a:spcPct val="100000"/>
              </a:lnSpc>
              <a:spcBef>
                <a:spcPct val="50000"/>
              </a:spcBef>
              <a:spcAft>
                <a:spcPct val="0"/>
              </a:spcAft>
              <a:buClrTx/>
              <a:buSzTx/>
              <a:buFontTx/>
              <a:buNone/>
              <a:tabLst/>
              <a:defRPr/>
            </a:pPr>
            <a:r>
              <a:rPr kumimoji="0" lang="pl-PL" sz="2032"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sv-SE" sz="2032"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Skadad </a:t>
            </a:r>
            <a:r>
              <a:rPr kumimoji="0" lang="sv-SE" sz="2032"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vallsvål</a:t>
            </a:r>
            <a:endParaRPr kumimoji="0" lang="pl-PL" sz="2032"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7031" name="Text Box 7"/>
          <p:cNvSpPr txBox="1">
            <a:spLocks noChangeArrowheads="1"/>
          </p:cNvSpPr>
          <p:nvPr/>
        </p:nvSpPr>
        <p:spPr bwMode="auto">
          <a:xfrm>
            <a:off x="4852756" y="44624"/>
            <a:ext cx="4138771" cy="405047"/>
          </a:xfrm>
          <a:prstGeom prst="rect">
            <a:avLst/>
          </a:prstGeom>
          <a:noFill/>
          <a:ln w="9525">
            <a:noFill/>
            <a:miter lim="800000"/>
            <a:headEnd/>
            <a:tailEnd/>
          </a:ln>
          <a:effectLst/>
        </p:spPr>
        <p:txBody>
          <a:bodyPr>
            <a:spAutoFit/>
          </a:bodyPr>
          <a:lstStyle/>
          <a:p>
            <a:pPr marL="0" marR="0" lvl="0" indent="0" algn="ctr" defTabSz="844448" rtl="0" eaLnBrk="0" fontAlgn="base" latinLnBrk="0" hangingPunct="0">
              <a:lnSpc>
                <a:spcPct val="100000"/>
              </a:lnSpc>
              <a:spcBef>
                <a:spcPct val="50000"/>
              </a:spcBef>
              <a:spcAft>
                <a:spcPct val="0"/>
              </a:spcAft>
              <a:buClrTx/>
              <a:buSzTx/>
              <a:buFontTx/>
              <a:buNone/>
              <a:tabLst/>
              <a:defRPr/>
            </a:pPr>
            <a:r>
              <a:rPr kumimoji="0" lang="sv-SE" sz="2032"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Renovering</a:t>
            </a:r>
            <a:endParaRPr kumimoji="0" lang="pl-PL" sz="2032"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7032" name="Text Box 8"/>
          <p:cNvSpPr txBox="1">
            <a:spLocks noChangeArrowheads="1"/>
          </p:cNvSpPr>
          <p:nvPr/>
        </p:nvSpPr>
        <p:spPr bwMode="auto">
          <a:xfrm>
            <a:off x="35185" y="6244887"/>
            <a:ext cx="4572734" cy="568489"/>
          </a:xfrm>
          <a:prstGeom prst="rect">
            <a:avLst/>
          </a:prstGeom>
          <a:noFill/>
          <a:ln w="9525">
            <a:noFill/>
            <a:miter lim="800000"/>
            <a:headEnd/>
            <a:tailEnd/>
          </a:ln>
          <a:effectLst/>
        </p:spPr>
        <p:txBody>
          <a:bodyPr lIns="0" tIns="0" rIns="0" bIns="0">
            <a:spAutoFit/>
          </a:bodyPr>
          <a:lstStyle/>
          <a:p>
            <a:pPr marL="0" marR="0" lvl="0" indent="0" algn="ctr" defTabSz="844448" rtl="0" eaLnBrk="0" fontAlgn="base" latinLnBrk="0" hangingPunct="0">
              <a:lnSpc>
                <a:spcPct val="100000"/>
              </a:lnSpc>
              <a:spcBef>
                <a:spcPct val="50000"/>
              </a:spcBef>
              <a:spcAft>
                <a:spcPct val="0"/>
              </a:spcAft>
              <a:buClrTx/>
              <a:buSzTx/>
              <a:buFontTx/>
              <a:buNone/>
              <a:tabLst/>
              <a:defRPr/>
            </a:pPr>
            <a:r>
              <a:rPr kumimoji="0" lang="sv-SE"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Effekt av renovering – hög</a:t>
            </a:r>
            <a:r>
              <a:rPr kumimoji="0" lang="sv-SE" sz="1847" b="1" i="0" u="none" strike="noStrike" kern="1200" cap="none" spc="0" normalizeH="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kvalitets-vall</a:t>
            </a:r>
            <a:endParaRPr kumimoji="0" lang="pl-PL" sz="1847"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7033" name="Text Box 9"/>
          <p:cNvSpPr txBox="1">
            <a:spLocks noChangeArrowheads="1"/>
          </p:cNvSpPr>
          <p:nvPr/>
        </p:nvSpPr>
        <p:spPr bwMode="auto">
          <a:xfrm>
            <a:off x="4772122" y="6244887"/>
            <a:ext cx="4219405" cy="568489"/>
          </a:xfrm>
          <a:prstGeom prst="rect">
            <a:avLst/>
          </a:prstGeom>
          <a:noFill/>
          <a:ln w="9525">
            <a:noFill/>
            <a:miter lim="800000"/>
            <a:headEnd/>
            <a:tailEnd/>
          </a:ln>
          <a:effectLst/>
        </p:spPr>
        <p:txBody>
          <a:bodyPr lIns="0" tIns="0" rIns="0" bIns="0">
            <a:spAutoFit/>
          </a:bodyPr>
          <a:lstStyle/>
          <a:p>
            <a:pPr marL="0" marR="0" lvl="0" indent="0" algn="ctr" defTabSz="844448" rtl="0" eaLnBrk="0" fontAlgn="base" latinLnBrk="0" hangingPunct="0">
              <a:lnSpc>
                <a:spcPct val="100000"/>
              </a:lnSpc>
              <a:spcBef>
                <a:spcPct val="50000"/>
              </a:spcBef>
              <a:spcAft>
                <a:spcPct val="0"/>
              </a:spcAft>
              <a:buClrTx/>
              <a:buSzTx/>
              <a:buFontTx/>
              <a:buNone/>
              <a:tabLst/>
              <a:defRPr/>
            </a:pPr>
            <a:r>
              <a:rPr kumimoji="0" lang="en-US" sz="1847"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Förbättrad</a:t>
            </a:r>
            <a:r>
              <a:rPr kumimoji="0" lang="en-US"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47"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lönsamhet</a:t>
            </a:r>
            <a:r>
              <a:rPr kumimoji="0" lang="en-US"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47"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47"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mjölkproduktionen</a:t>
            </a:r>
            <a:endParaRPr kumimoji="0" lang="pl-PL" sz="1847"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 Box 4"/>
          <p:cNvSpPr txBox="1">
            <a:spLocks noChangeArrowheads="1"/>
          </p:cNvSpPr>
          <p:nvPr/>
        </p:nvSpPr>
        <p:spPr bwMode="auto">
          <a:xfrm>
            <a:off x="7054818" y="3146951"/>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43850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3"/>
          <p:cNvSpPr txBox="1">
            <a:spLocks noChangeArrowheads="1"/>
          </p:cNvSpPr>
          <p:nvPr/>
        </p:nvSpPr>
        <p:spPr bwMode="auto">
          <a:xfrm>
            <a:off x="1008709" y="570013"/>
            <a:ext cx="6033536" cy="800219"/>
          </a:xfrm>
          <a:prstGeom prst="rect">
            <a:avLst/>
          </a:prstGeom>
          <a:noFill/>
          <a:ln w="9525">
            <a:noFill/>
            <a:miter lim="800000"/>
            <a:headEnd/>
            <a:tailEnd/>
          </a:ln>
          <a:effectLst/>
        </p:spPr>
        <p:txBody>
          <a:bodyPr wrap="square" lIns="0" tIns="0" rIns="0" bIns="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Effekt</a:t>
            </a:r>
            <a:r>
              <a:rPr kumimoji="0" lang="en-US"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en-US"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av</a:t>
            </a:r>
            <a:r>
              <a:rPr kumimoji="0" lang="en-US"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en-US"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hjälpsådd</a:t>
            </a:r>
            <a:r>
              <a:rPr kumimoji="0" lang="en-US" sz="2600" b="1" i="0" u="none" strike="noStrike" kern="1200" cap="none" spc="0" normalizeH="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en-US" sz="26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grön</a:t>
            </a:r>
            <a:r>
              <a:rPr kumimoji="0" lang="en-US" sz="2600" b="1" i="0" u="none" strike="noStrike" kern="1200" cap="none" spc="0" normalizeH="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en-US" sz="26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stapel</a:t>
            </a:r>
            <a:r>
              <a:rPr kumimoji="0" lang="en-US" sz="2600" b="1" i="0" u="none" strike="noStrike" kern="1200" cap="none" spc="0" normalizeH="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en-US" sz="26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på</a:t>
            </a:r>
            <a:r>
              <a:rPr kumimoji="0" lang="en-US" sz="2600" b="1" i="0" u="none" strike="noStrike" kern="1200" cap="none" spc="0" normalizeH="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lang="en-US" sz="2600" b="1" noProof="0" dirty="0" err="1" smtClean="0">
                <a:solidFill>
                  <a:srgbClr val="006600"/>
                </a:solidFill>
                <a:latin typeface="Tahoma" panose="020B0604030504040204" pitchFamily="34" charset="0"/>
                <a:cs typeface="Tahoma" panose="020B0604030504040204" pitchFamily="34" charset="0"/>
              </a:rPr>
              <a:t>lönsamheten</a:t>
            </a:r>
            <a:r>
              <a:rPr lang="en-US" sz="2600" b="1" noProof="0" dirty="0" smtClean="0">
                <a:solidFill>
                  <a:srgbClr val="006600"/>
                </a:solidFill>
                <a:latin typeface="Tahoma" panose="020B0604030504040204" pitchFamily="34" charset="0"/>
                <a:cs typeface="Tahoma" panose="020B0604030504040204" pitchFamily="34" charset="0"/>
              </a:rPr>
              <a:t> i </a:t>
            </a:r>
            <a:r>
              <a:rPr lang="en-US" sz="2600" b="1" noProof="0" dirty="0" err="1" smtClean="0">
                <a:solidFill>
                  <a:srgbClr val="006600"/>
                </a:solidFill>
                <a:latin typeface="Tahoma" panose="020B0604030504040204" pitchFamily="34" charset="0"/>
                <a:cs typeface="Tahoma" panose="020B0604030504040204" pitchFamily="34" charset="0"/>
              </a:rPr>
              <a:t>mjölkproduktionen</a:t>
            </a:r>
            <a:endParaRPr kumimoji="0" lang="pl-PL" sz="2600" b="1" i="0" u="none" strike="noStrike" kern="1200" cap="none" spc="0" normalizeH="0" baseline="0" noProof="0" dirty="0">
              <a:ln>
                <a:noFill/>
              </a:ln>
              <a:solidFill>
                <a:srgbClr val="006600"/>
              </a:solidFill>
              <a:effectLst/>
              <a:uLnTx/>
              <a:uFillTx/>
              <a:latin typeface="Tahoma" panose="020B0604030504040204" pitchFamily="34" charset="0"/>
              <a:ea typeface="+mn-ea"/>
              <a:cs typeface="Tahoma" panose="020B0604030504040204" pitchFamily="34" charset="0"/>
            </a:endParaRPr>
          </a:p>
        </p:txBody>
      </p:sp>
      <p:pic>
        <p:nvPicPr>
          <p:cNvPr id="4" name="Obraz 3"/>
          <p:cNvPicPr>
            <a:picLocks noChangeAspect="1"/>
          </p:cNvPicPr>
          <p:nvPr/>
        </p:nvPicPr>
        <p:blipFill>
          <a:blip r:embed="rId4"/>
          <a:stretch>
            <a:fillRect/>
          </a:stretch>
        </p:blipFill>
        <p:spPr>
          <a:xfrm>
            <a:off x="66665" y="1830366"/>
            <a:ext cx="9010669" cy="4493141"/>
          </a:xfrm>
          <a:prstGeom prst="rect">
            <a:avLst/>
          </a:prstGeom>
        </p:spPr>
      </p:pic>
      <p:sp>
        <p:nvSpPr>
          <p:cNvPr id="10" name="Text Box 2"/>
          <p:cNvSpPr txBox="1">
            <a:spLocks noChangeArrowheads="1"/>
          </p:cNvSpPr>
          <p:nvPr/>
        </p:nvSpPr>
        <p:spPr bwMode="auto">
          <a:xfrm>
            <a:off x="142876" y="6384130"/>
            <a:ext cx="3587750" cy="2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a:t>
            </a:r>
            <a:r>
              <a:rPr kumimoji="0" lang="sv-SE"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och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Kozłowski, </a:t>
            </a: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2000</a:t>
            </a:r>
          </a:p>
        </p:txBody>
      </p:sp>
      <p:grpSp>
        <p:nvGrpSpPr>
          <p:cNvPr id="7" name="Group 94"/>
          <p:cNvGrpSpPr>
            <a:grpSpLocks/>
          </p:cNvGrpSpPr>
          <p:nvPr/>
        </p:nvGrpSpPr>
        <p:grpSpPr bwMode="auto">
          <a:xfrm>
            <a:off x="1043608" y="2077200"/>
            <a:ext cx="1303337" cy="2281237"/>
            <a:chOff x="859" y="1299"/>
            <a:chExt cx="821" cy="1437"/>
          </a:xfrm>
        </p:grpSpPr>
        <p:sp>
          <p:nvSpPr>
            <p:cNvPr id="9" name="Rectangle 95"/>
            <p:cNvSpPr>
              <a:spLocks noChangeArrowheads="1"/>
            </p:cNvSpPr>
            <p:nvPr/>
          </p:nvSpPr>
          <p:spPr bwMode="auto">
            <a:xfrm>
              <a:off x="859" y="2158"/>
              <a:ext cx="414" cy="578"/>
            </a:xfrm>
            <a:prstGeom prst="rect">
              <a:avLst/>
            </a:prstGeom>
            <a:solidFill>
              <a:srgbClr val="FF0000"/>
            </a:solidFill>
            <a:ln w="9525">
              <a:solidFill>
                <a:srgbClr val="FF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1" name="Rectangle 96"/>
            <p:cNvSpPr>
              <a:spLocks noChangeArrowheads="1"/>
            </p:cNvSpPr>
            <p:nvPr/>
          </p:nvSpPr>
          <p:spPr bwMode="auto">
            <a:xfrm>
              <a:off x="1273" y="1299"/>
              <a:ext cx="407" cy="1437"/>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grpSp>
        <p:nvGrpSpPr>
          <p:cNvPr id="12" name="Group 97"/>
          <p:cNvGrpSpPr>
            <a:grpSpLocks/>
          </p:cNvGrpSpPr>
          <p:nvPr/>
        </p:nvGrpSpPr>
        <p:grpSpPr bwMode="auto">
          <a:xfrm>
            <a:off x="4067944" y="2000304"/>
            <a:ext cx="1271587" cy="2312988"/>
            <a:chOff x="2708" y="1254"/>
            <a:chExt cx="801" cy="1457"/>
          </a:xfrm>
        </p:grpSpPr>
        <p:sp>
          <p:nvSpPr>
            <p:cNvPr id="13" name="Rectangle 98"/>
            <p:cNvSpPr>
              <a:spLocks noChangeArrowheads="1"/>
            </p:cNvSpPr>
            <p:nvPr/>
          </p:nvSpPr>
          <p:spPr bwMode="auto">
            <a:xfrm>
              <a:off x="2708" y="2126"/>
              <a:ext cx="401" cy="585"/>
            </a:xfrm>
            <a:prstGeom prst="rect">
              <a:avLst/>
            </a:prstGeom>
            <a:solidFill>
              <a:srgbClr val="FF0000"/>
            </a:solidFill>
            <a:ln w="9525">
              <a:solidFill>
                <a:srgbClr val="FF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 name="Rectangle 99"/>
            <p:cNvSpPr>
              <a:spLocks noChangeArrowheads="1"/>
            </p:cNvSpPr>
            <p:nvPr/>
          </p:nvSpPr>
          <p:spPr bwMode="auto">
            <a:xfrm>
              <a:off x="3109" y="1254"/>
              <a:ext cx="400" cy="1457"/>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grpSp>
        <p:nvGrpSpPr>
          <p:cNvPr id="15" name="Group 100"/>
          <p:cNvGrpSpPr>
            <a:grpSpLocks/>
          </p:cNvGrpSpPr>
          <p:nvPr/>
        </p:nvGrpSpPr>
        <p:grpSpPr bwMode="auto">
          <a:xfrm>
            <a:off x="7288857" y="1839600"/>
            <a:ext cx="1171575" cy="2473325"/>
            <a:chOff x="4563" y="1153"/>
            <a:chExt cx="738" cy="1558"/>
          </a:xfrm>
        </p:grpSpPr>
        <p:sp>
          <p:nvSpPr>
            <p:cNvPr id="16" name="Rectangle 101"/>
            <p:cNvSpPr>
              <a:spLocks noChangeArrowheads="1"/>
            </p:cNvSpPr>
            <p:nvPr/>
          </p:nvSpPr>
          <p:spPr bwMode="auto">
            <a:xfrm>
              <a:off x="4563" y="1153"/>
              <a:ext cx="369" cy="1558"/>
            </a:xfrm>
            <a:prstGeom prst="rect">
              <a:avLst/>
            </a:prstGeom>
            <a:solidFill>
              <a:srgbClr val="FF0000"/>
            </a:solidFill>
            <a:ln w="9525">
              <a:solidFill>
                <a:srgbClr val="FF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 name="Rectangle 102"/>
            <p:cNvSpPr>
              <a:spLocks noChangeArrowheads="1"/>
            </p:cNvSpPr>
            <p:nvPr/>
          </p:nvSpPr>
          <p:spPr bwMode="auto">
            <a:xfrm>
              <a:off x="4932" y="2113"/>
              <a:ext cx="369" cy="598"/>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Tree>
    <p:extLst>
      <p:ext uri="{BB962C8B-B14F-4D97-AF65-F5344CB8AC3E}">
        <p14:creationId xmlns:p14="http://schemas.microsoft.com/office/powerpoint/2010/main" val="3843268134"/>
      </p:ext>
    </p:extLst>
  </p:cSld>
  <p:clrMapOvr>
    <a:masterClrMapping/>
  </p:clrMapOvr>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19384" y="333047"/>
            <a:ext cx="5688632" cy="1116268"/>
          </a:xfrm>
        </p:spPr>
        <p:txBody>
          <a:bodyPr wrap="square">
            <a:spAutoFit/>
          </a:bodyPr>
          <a:lstStyle/>
          <a:p>
            <a:pPr defTabSz="449263">
              <a:lnSpc>
                <a:spcPct val="93000"/>
              </a:lnSpc>
              <a:buClr>
                <a:srgbClr val="000000"/>
              </a:buClr>
              <a:buSzPct val="100000"/>
              <a:defRPr/>
            </a:pPr>
            <a:r>
              <a:rPr lang="sv-SE" sz="2600" dirty="0" smtClean="0">
                <a:solidFill>
                  <a:srgbClr val="006600"/>
                </a:solidFill>
                <a:latin typeface="Tahoma" pitchFamily="34" charset="0"/>
                <a:ea typeface="+mn-ea"/>
                <a:cs typeface="+mn-cs"/>
              </a:rPr>
              <a:t>Användning av vallväxtförädling för olika typer av lantbruk, %</a:t>
            </a:r>
            <a:endParaRPr lang="sv-SE" sz="2600" b="1" kern="1200" dirty="0">
              <a:solidFill>
                <a:srgbClr val="006600"/>
              </a:solidFill>
              <a:latin typeface="Tahoma" pitchFamily="34" charset="0"/>
              <a:ea typeface="+mn-ea"/>
              <a:cs typeface="+mn-cs"/>
            </a:endParaRPr>
          </a:p>
        </p:txBody>
      </p:sp>
      <p:sp>
        <p:nvSpPr>
          <p:cNvPr id="27654" name="pole tekstowe 6"/>
          <p:cNvSpPr txBox="1">
            <a:spLocks noChangeArrowheads="1"/>
          </p:cNvSpPr>
          <p:nvPr/>
        </p:nvSpPr>
        <p:spPr bwMode="auto">
          <a:xfrm>
            <a:off x="0" y="5857527"/>
            <a:ext cx="1991742" cy="307777"/>
          </a:xfrm>
          <a:prstGeom prst="rect">
            <a:avLst/>
          </a:prstGeom>
          <a:no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pl-PL" alt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Goliński, 2017</a:t>
            </a:r>
          </a:p>
        </p:txBody>
      </p:sp>
      <p:graphicFrame>
        <p:nvGraphicFramePr>
          <p:cNvPr id="7" name="Wykres 6"/>
          <p:cNvGraphicFramePr/>
          <p:nvPr>
            <p:extLst>
              <p:ext uri="{D42A27DB-BD31-4B8C-83A1-F6EECF244321}">
                <p14:modId xmlns:p14="http://schemas.microsoft.com/office/powerpoint/2010/main" val="857126047"/>
              </p:ext>
            </p:extLst>
          </p:nvPr>
        </p:nvGraphicFramePr>
        <p:xfrm>
          <a:off x="981413" y="1397000"/>
          <a:ext cx="6885955" cy="483102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612154"/>
      </p:ext>
    </p:extLst>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669749" y="372176"/>
            <a:ext cx="6138335" cy="1420109"/>
          </a:xfrm>
          <a:solidFill>
            <a:schemeClr val="bg1"/>
          </a:solidFill>
        </p:spPr>
        <p:txBody>
          <a:bodyPr wrap="square">
            <a:spAutoFit/>
          </a:bodyPr>
          <a:lstStyle/>
          <a:p>
            <a:pPr>
              <a:defRPr/>
            </a:pPr>
            <a:r>
              <a:rPr lang="sv-SE" sz="2600" b="1" kern="1200" dirty="0" smtClean="0">
                <a:solidFill>
                  <a:srgbClr val="006600"/>
                </a:solidFill>
                <a:latin typeface="Tahoma" panose="020B0604030504040204" pitchFamily="34" charset="0"/>
                <a:ea typeface="+mn-ea"/>
                <a:cs typeface="+mn-cs"/>
              </a:rPr>
              <a:t>Passande gräs och baljväxter för </a:t>
            </a:r>
            <a:r>
              <a:rPr lang="sv-SE" sz="2600" dirty="0" smtClean="0">
                <a:solidFill>
                  <a:srgbClr val="006600"/>
                </a:solidFill>
                <a:latin typeface="Tahoma" panose="020B0604030504040204" pitchFamily="34" charset="0"/>
                <a:ea typeface="+mn-ea"/>
                <a:cs typeface="+mn-cs"/>
              </a:rPr>
              <a:t>hjälp</a:t>
            </a:r>
            <a:r>
              <a:rPr lang="sv-SE" sz="2600" b="1" kern="1200" dirty="0" smtClean="0">
                <a:solidFill>
                  <a:srgbClr val="006600"/>
                </a:solidFill>
                <a:latin typeface="Tahoma" panose="020B0604030504040204" pitchFamily="34" charset="0"/>
                <a:ea typeface="+mn-ea"/>
                <a:cs typeface="+mn-cs"/>
              </a:rPr>
              <a:t>sådd i vall</a:t>
            </a:r>
            <a:endParaRPr lang="sv-SE" sz="26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467544" y="1916832"/>
            <a:ext cx="8207375" cy="3219343"/>
          </a:xfrm>
          <a:gradFill rotWithShape="1">
            <a:gsLst>
              <a:gs pos="0">
                <a:srgbClr val="99CC00">
                  <a:alpha val="50999"/>
                </a:srgbClr>
              </a:gs>
              <a:gs pos="100000">
                <a:srgbClr val="CCFF66">
                  <a:alpha val="66000"/>
                </a:srgbClr>
              </a:gs>
            </a:gsLst>
            <a:lin ang="5400000" scaled="1"/>
          </a:gradFill>
        </p:spPr>
        <p:txBody>
          <a:bodyPr>
            <a:spAutoFit/>
          </a:bodyPr>
          <a:lstStyle/>
          <a:p>
            <a:pPr>
              <a:lnSpc>
                <a:spcPct val="80000"/>
              </a:lnSpc>
              <a:spcBef>
                <a:spcPts val="1800"/>
              </a:spcBef>
              <a:buFont typeface="Arial" charset="0"/>
              <a:buChar char="•"/>
              <a:defRPr/>
            </a:pPr>
            <a:r>
              <a:rPr lang="sv-SE" sz="2800" kern="1200" dirty="0" smtClean="0">
                <a:latin typeface="Tahoma" panose="020B0604030504040204" pitchFamily="34" charset="0"/>
                <a:ea typeface="Tahoma" panose="020B0604030504040204" pitchFamily="34" charset="0"/>
                <a:cs typeface="Tahoma" panose="020B0604030504040204" pitchFamily="34" charset="0"/>
              </a:rPr>
              <a:t>Gräs: </a:t>
            </a:r>
            <a:r>
              <a:rPr lang="sv-SE" sz="2800" b="1" kern="1200" dirty="0" smtClean="0">
                <a:latin typeface="Tahoma" panose="020B0604030504040204" pitchFamily="34" charset="0"/>
                <a:ea typeface="Tahoma" panose="020B0604030504040204" pitchFamily="34" charset="0"/>
                <a:cs typeface="Tahoma" panose="020B0604030504040204" pitchFamily="34" charset="0"/>
              </a:rPr>
              <a:t>engelskt rajgräs</a:t>
            </a:r>
            <a:r>
              <a:rPr lang="sv-SE" sz="2800" kern="1200" dirty="0" smtClean="0">
                <a:latin typeface="Tahoma" panose="020B0604030504040204" pitchFamily="34" charset="0"/>
                <a:ea typeface="Tahoma" panose="020B0604030504040204" pitchFamily="34" charset="0"/>
                <a:cs typeface="Tahoma" panose="020B0604030504040204" pitchFamily="34" charset="0"/>
              </a:rPr>
              <a:t>, ängssvingel (mulljordar), </a:t>
            </a:r>
            <a:r>
              <a:rPr lang="sv-SE" sz="2800" kern="1200" dirty="0" err="1" smtClean="0">
                <a:latin typeface="Tahoma" panose="020B0604030504040204" pitchFamily="34" charset="0"/>
                <a:ea typeface="Tahoma" panose="020B0604030504040204" pitchFamily="34" charset="0"/>
                <a:cs typeface="Tahoma" panose="020B0604030504040204" pitchFamily="34" charset="0"/>
              </a:rPr>
              <a:t>hybridraigräs</a:t>
            </a:r>
            <a:r>
              <a:rPr lang="sv-SE" sz="2800" kern="1200" dirty="0" smtClean="0">
                <a:latin typeface="Tahoma" panose="020B0604030504040204" pitchFamily="34" charset="0"/>
                <a:ea typeface="Tahoma" panose="020B0604030504040204" pitchFamily="34" charset="0"/>
                <a:cs typeface="Tahoma" panose="020B0604030504040204" pitchFamily="34" charset="0"/>
              </a:rPr>
              <a:t>, </a:t>
            </a:r>
            <a:r>
              <a:rPr lang="sv-SE" sz="2800" dirty="0" smtClean="0">
                <a:latin typeface="Tahoma" panose="020B0604030504040204" pitchFamily="34" charset="0"/>
                <a:ea typeface="Tahoma" panose="020B0604030504040204" pitchFamily="34" charset="0"/>
                <a:cs typeface="Tahoma" panose="020B0604030504040204" pitchFamily="34" charset="0"/>
              </a:rPr>
              <a:t>italienskt rajgräs</a:t>
            </a:r>
            <a:r>
              <a:rPr lang="sv-SE" sz="2800" kern="1200" dirty="0" smtClean="0">
                <a:latin typeface="Tahoma" panose="020B0604030504040204" pitchFamily="34" charset="0"/>
                <a:ea typeface="Tahoma" panose="020B0604030504040204" pitchFamily="34" charset="0"/>
                <a:cs typeface="Tahoma" panose="020B0604030504040204" pitchFamily="34" charset="0"/>
              </a:rPr>
              <a:t>, westerwoldiskt rajgräs, rajsvingel</a:t>
            </a:r>
          </a:p>
          <a:p>
            <a:pPr>
              <a:lnSpc>
                <a:spcPct val="80000"/>
              </a:lnSpc>
              <a:spcBef>
                <a:spcPts val="1800"/>
              </a:spcBef>
              <a:buFont typeface="Arial" charset="0"/>
              <a:buChar char="•"/>
              <a:defRPr/>
            </a:pPr>
            <a:r>
              <a:rPr lang="sv-SE" sz="2800" kern="1200" dirty="0" smtClean="0">
                <a:latin typeface="Tahoma" panose="020B0604030504040204" pitchFamily="34" charset="0"/>
                <a:ea typeface="Tahoma" panose="020B0604030504040204" pitchFamily="34" charset="0"/>
                <a:cs typeface="Tahoma" panose="020B0604030504040204" pitchFamily="34" charset="0"/>
              </a:rPr>
              <a:t>Baljväxter: </a:t>
            </a:r>
            <a:r>
              <a:rPr lang="sv-SE" sz="2800" b="1" kern="1200" dirty="0" smtClean="0">
                <a:latin typeface="Tahoma" panose="020B0604030504040204" pitchFamily="34" charset="0"/>
                <a:ea typeface="Tahoma" panose="020B0604030504040204" pitchFamily="34" charset="0"/>
                <a:cs typeface="Tahoma" panose="020B0604030504040204" pitchFamily="34" charset="0"/>
              </a:rPr>
              <a:t>rödklöver</a:t>
            </a:r>
            <a:r>
              <a:rPr lang="sv-SE" sz="2800" kern="1200" dirty="0" smtClean="0">
                <a:latin typeface="Tahoma" panose="020B0604030504040204" pitchFamily="34" charset="0"/>
                <a:ea typeface="Tahoma" panose="020B0604030504040204" pitchFamily="34" charset="0"/>
                <a:cs typeface="Tahoma" panose="020B0604030504040204" pitchFamily="34" charset="0"/>
              </a:rPr>
              <a:t>, </a:t>
            </a:r>
            <a:r>
              <a:rPr lang="sv-SE" sz="2800" b="1" kern="1200" dirty="0" smtClean="0">
                <a:latin typeface="Tahoma" panose="020B0604030504040204" pitchFamily="34" charset="0"/>
                <a:ea typeface="Tahoma" panose="020B0604030504040204" pitchFamily="34" charset="0"/>
                <a:cs typeface="Tahoma" panose="020B0604030504040204" pitchFamily="34" charset="0"/>
              </a:rPr>
              <a:t>vitklöver</a:t>
            </a:r>
            <a:r>
              <a:rPr lang="sv-SE" sz="2800" kern="1200" dirty="0" smtClean="0">
                <a:latin typeface="Tahoma" panose="020B0604030504040204" pitchFamily="34" charset="0"/>
                <a:ea typeface="Tahoma" panose="020B0604030504040204" pitchFamily="34" charset="0"/>
                <a:cs typeface="Tahoma" panose="020B0604030504040204" pitchFamily="34" charset="0"/>
              </a:rPr>
              <a:t>, alsikeklöver (mulljordar), käringtand, lusern</a:t>
            </a:r>
          </a:p>
          <a:p>
            <a:pPr>
              <a:lnSpc>
                <a:spcPct val="80000"/>
              </a:lnSpc>
              <a:spcBef>
                <a:spcPts val="1800"/>
              </a:spcBef>
              <a:buFont typeface="Arial" charset="0"/>
              <a:buChar char="•"/>
              <a:defRPr/>
            </a:pPr>
            <a:r>
              <a:rPr lang="sv-SE" sz="2800" kern="1200" dirty="0" smtClean="0">
                <a:latin typeface="Tahoma" panose="020B0604030504040204" pitchFamily="34" charset="0"/>
                <a:ea typeface="Tahoma" panose="020B0604030504040204" pitchFamily="34" charset="0"/>
                <a:cs typeface="Tahoma" panose="020B0604030504040204" pitchFamily="34" charset="0"/>
              </a:rPr>
              <a:t>Rekommenderade sorter för hjälpsådd (snabb groning – stark konkurrenskraft)</a:t>
            </a:r>
            <a:endParaRPr lang="sv-SE" sz="2800" kern="1200" dirty="0">
              <a:latin typeface="Tahoma" panose="020B0604030504040204" pitchFamily="34" charset="0"/>
              <a:ea typeface="Tahoma" panose="020B0604030504040204" pitchFamily="34" charset="0"/>
              <a:cs typeface="Tahoma" panose="020B0604030504040204" pitchFamily="34" charset="0"/>
            </a:endParaRPr>
          </a:p>
        </p:txBody>
      </p:sp>
      <p:sp>
        <p:nvSpPr>
          <p:cNvPr id="6" name="Text Box 4"/>
          <p:cNvSpPr txBox="1">
            <a:spLocks noChangeArrowheads="1"/>
          </p:cNvSpPr>
          <p:nvPr/>
        </p:nvSpPr>
        <p:spPr bwMode="auto">
          <a:xfrm>
            <a:off x="144680"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2018</a:t>
            </a: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778858"/>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397211" y="327915"/>
            <a:ext cx="6328721" cy="1206072"/>
          </a:xfrm>
          <a:solidFill>
            <a:schemeClr val="bg1"/>
          </a:solidFill>
        </p:spPr>
        <p:txBody>
          <a:bodyPr wrap="square">
            <a:spAutoFit/>
          </a:bodyPr>
          <a:lstStyle/>
          <a:p>
            <a:pPr>
              <a:defRPr/>
            </a:pPr>
            <a:r>
              <a:rPr lang="sv-SE" sz="2600" b="1" kern="1200" dirty="0" smtClean="0">
                <a:solidFill>
                  <a:srgbClr val="006600"/>
                </a:solidFill>
                <a:latin typeface="Tahoma" panose="020B0604030504040204" pitchFamily="34" charset="0"/>
                <a:ea typeface="+mn-ea"/>
                <a:cs typeface="+mn-cs"/>
              </a:rPr>
              <a:t>Passande gräs och baljväxter i blandningar vid omfattande hjälpsådd i vall</a:t>
            </a:r>
            <a:endParaRPr lang="sv-SE" sz="26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467544" y="1988840"/>
            <a:ext cx="8208962" cy="2988510"/>
          </a:xfrm>
          <a:gradFill>
            <a:gsLst>
              <a:gs pos="0">
                <a:srgbClr val="99CC00">
                  <a:alpha val="50999"/>
                </a:srgbClr>
              </a:gs>
              <a:gs pos="100000">
                <a:srgbClr val="CCFF66">
                  <a:alpha val="66000"/>
                </a:srgbClr>
              </a:gs>
            </a:gsLst>
            <a:lin ang="5400000" scaled="1"/>
          </a:gradFill>
        </p:spPr>
        <p:txBody>
          <a:bodyPr>
            <a:spAutoFit/>
          </a:bodyPr>
          <a:lstStyle/>
          <a:p>
            <a:pPr>
              <a:lnSpc>
                <a:spcPct val="80000"/>
              </a:lnSpc>
              <a:spcBef>
                <a:spcPts val="1800"/>
              </a:spcBef>
              <a:buFont typeface="Arial" charset="0"/>
              <a:buChar char="•"/>
              <a:defRPr/>
            </a:pPr>
            <a:r>
              <a:rPr lang="sv-SE" sz="2400" kern="1200" dirty="0" smtClean="0">
                <a:latin typeface="Tahoma" panose="020B0604030504040204" pitchFamily="34" charset="0"/>
                <a:ea typeface="Tahoma" panose="020B0604030504040204" pitchFamily="34" charset="0"/>
                <a:cs typeface="Tahoma" panose="020B0604030504040204" pitchFamily="34" charset="0"/>
              </a:rPr>
              <a:t>Ranking av gräs : </a:t>
            </a:r>
            <a:r>
              <a:rPr lang="sv-SE" sz="2400" b="1" kern="1200" dirty="0" smtClean="0">
                <a:latin typeface="Tahoma" panose="020B0604030504040204" pitchFamily="34" charset="0"/>
                <a:ea typeface="Tahoma" panose="020B0604030504040204" pitchFamily="34" charset="0"/>
                <a:cs typeface="Tahoma" panose="020B0604030504040204" pitchFamily="34" charset="0"/>
              </a:rPr>
              <a:t>engelskt rajgräs</a:t>
            </a:r>
            <a:r>
              <a:rPr lang="sv-SE" sz="2400" kern="1200" dirty="0" smtClean="0">
                <a:latin typeface="Tahoma" panose="020B0604030504040204" pitchFamily="34" charset="0"/>
                <a:ea typeface="Tahoma" panose="020B0604030504040204" pitchFamily="34" charset="0"/>
                <a:cs typeface="Tahoma" panose="020B0604030504040204" pitchFamily="34" charset="0"/>
              </a:rPr>
              <a:t>,</a:t>
            </a:r>
            <a:r>
              <a:rPr lang="sv-SE" sz="2400" b="1" kern="1200" dirty="0" smtClean="0">
                <a:latin typeface="Tahoma" panose="020B0604030504040204" pitchFamily="34" charset="0"/>
                <a:ea typeface="Tahoma" panose="020B0604030504040204" pitchFamily="34" charset="0"/>
                <a:cs typeface="Tahoma" panose="020B0604030504040204" pitchFamily="34" charset="0"/>
              </a:rPr>
              <a:t> ängssvingel</a:t>
            </a:r>
            <a:r>
              <a:rPr lang="sv-SE" sz="2400" kern="1200" dirty="0" smtClean="0">
                <a:latin typeface="Tahoma" panose="020B0604030504040204" pitchFamily="34" charset="0"/>
                <a:ea typeface="Tahoma" panose="020B0604030504040204" pitchFamily="34" charset="0"/>
                <a:cs typeface="Tahoma" panose="020B0604030504040204" pitchFamily="34" charset="0"/>
              </a:rPr>
              <a:t>,</a:t>
            </a:r>
            <a:r>
              <a:rPr lang="sv-SE" sz="2400" b="1" kern="1200" dirty="0" smtClean="0">
                <a:latin typeface="Tahoma" panose="020B0604030504040204" pitchFamily="34" charset="0"/>
                <a:ea typeface="Tahoma" panose="020B0604030504040204" pitchFamily="34" charset="0"/>
                <a:cs typeface="Tahoma" panose="020B0604030504040204" pitchFamily="34" charset="0"/>
              </a:rPr>
              <a:t> </a:t>
            </a:r>
            <a:r>
              <a:rPr lang="sv-SE" sz="2400" b="1" kern="1200" dirty="0" err="1" smtClean="0">
                <a:latin typeface="Tahoma" panose="020B0604030504040204" pitchFamily="34" charset="0"/>
                <a:ea typeface="Tahoma" panose="020B0604030504040204" pitchFamily="34" charset="0"/>
                <a:cs typeface="Tahoma" panose="020B0604030504040204" pitchFamily="34" charset="0"/>
              </a:rPr>
              <a:t>rörsvingel</a:t>
            </a:r>
            <a:r>
              <a:rPr lang="sv-SE" sz="2400" kern="1200" dirty="0" smtClean="0">
                <a:latin typeface="Tahoma" panose="020B0604030504040204" pitchFamily="34" charset="0"/>
                <a:ea typeface="Tahoma" panose="020B0604030504040204" pitchFamily="34" charset="0"/>
                <a:cs typeface="Tahoma" panose="020B0604030504040204" pitchFamily="34" charset="0"/>
              </a:rPr>
              <a:t>,</a:t>
            </a:r>
            <a:r>
              <a:rPr lang="sv-SE" sz="2400" b="1" kern="1200" dirty="0" smtClean="0">
                <a:latin typeface="Tahoma" panose="020B0604030504040204" pitchFamily="34" charset="0"/>
                <a:ea typeface="Tahoma" panose="020B0604030504040204" pitchFamily="34" charset="0"/>
                <a:cs typeface="Tahoma" panose="020B0604030504040204" pitchFamily="34" charset="0"/>
              </a:rPr>
              <a:t> timotej, ängsgröe,  hundäxing</a:t>
            </a:r>
            <a:r>
              <a:rPr lang="sv-SE" sz="2400" kern="1200" dirty="0" smtClean="0">
                <a:latin typeface="Tahoma" panose="020B0604030504040204" pitchFamily="34" charset="0"/>
                <a:ea typeface="Tahoma" panose="020B0604030504040204" pitchFamily="34" charset="0"/>
                <a:cs typeface="Tahoma" panose="020B0604030504040204" pitchFamily="34" charset="0"/>
              </a:rPr>
              <a:t>,</a:t>
            </a:r>
            <a:r>
              <a:rPr lang="sv-SE" sz="2400" b="1" kern="1200" dirty="0" smtClean="0">
                <a:latin typeface="Tahoma" panose="020B0604030504040204" pitchFamily="34" charset="0"/>
                <a:ea typeface="Tahoma" panose="020B0604030504040204" pitchFamily="34" charset="0"/>
                <a:cs typeface="Tahoma" panose="020B0604030504040204" pitchFamily="34" charset="0"/>
              </a:rPr>
              <a:t> rödsvingel ….</a:t>
            </a:r>
          </a:p>
          <a:p>
            <a:pPr>
              <a:lnSpc>
                <a:spcPct val="80000"/>
              </a:lnSpc>
              <a:spcBef>
                <a:spcPts val="1800"/>
              </a:spcBef>
              <a:buFont typeface="Arial" charset="0"/>
              <a:buChar char="•"/>
              <a:defRPr/>
            </a:pPr>
            <a:r>
              <a:rPr lang="sv-SE" sz="2400" kern="1200" dirty="0" smtClean="0">
                <a:latin typeface="Tahoma" panose="020B0604030504040204" pitchFamily="34" charset="0"/>
                <a:ea typeface="Tahoma" panose="020B0604030504040204" pitchFamily="34" charset="0"/>
                <a:cs typeface="Tahoma" panose="020B0604030504040204" pitchFamily="34" charset="0"/>
              </a:rPr>
              <a:t>Ranking av baljväxter: </a:t>
            </a:r>
            <a:r>
              <a:rPr lang="sv-SE" sz="2400" b="1" kern="1200" dirty="0" smtClean="0">
                <a:latin typeface="Tahoma" panose="020B0604030504040204" pitchFamily="34" charset="0"/>
                <a:ea typeface="Tahoma" panose="020B0604030504040204" pitchFamily="34" charset="0"/>
                <a:cs typeface="Tahoma" panose="020B0604030504040204" pitchFamily="34" charset="0"/>
              </a:rPr>
              <a:t>vitklöver (smalbladiga sorter)</a:t>
            </a:r>
            <a:r>
              <a:rPr lang="sv-SE" sz="2400" kern="1200" dirty="0" smtClean="0">
                <a:latin typeface="Tahoma" panose="020B0604030504040204" pitchFamily="34" charset="0"/>
                <a:ea typeface="Tahoma" panose="020B0604030504040204" pitchFamily="34" charset="0"/>
                <a:cs typeface="Tahoma" panose="020B0604030504040204" pitchFamily="34" charset="0"/>
              </a:rPr>
              <a:t>,</a:t>
            </a:r>
            <a:r>
              <a:rPr lang="sv-SE" sz="2400" b="1" kern="1200" dirty="0" smtClean="0">
                <a:latin typeface="Tahoma" panose="020B0604030504040204" pitchFamily="34" charset="0"/>
                <a:ea typeface="Tahoma" panose="020B0604030504040204" pitchFamily="34" charset="0"/>
                <a:cs typeface="Tahoma" panose="020B0604030504040204" pitchFamily="34" charset="0"/>
              </a:rPr>
              <a:t> alsikeklöver</a:t>
            </a:r>
            <a:r>
              <a:rPr lang="sv-SE" sz="2400" kern="1200" dirty="0" smtClean="0">
                <a:latin typeface="Tahoma" panose="020B0604030504040204" pitchFamily="34" charset="0"/>
                <a:ea typeface="Tahoma" panose="020B0604030504040204" pitchFamily="34" charset="0"/>
                <a:cs typeface="Tahoma" panose="020B0604030504040204" pitchFamily="34" charset="0"/>
              </a:rPr>
              <a:t>,</a:t>
            </a:r>
            <a:r>
              <a:rPr lang="sv-SE" sz="2400" b="1" kern="1200" dirty="0" smtClean="0">
                <a:latin typeface="Tahoma" panose="020B0604030504040204" pitchFamily="34" charset="0"/>
                <a:ea typeface="Tahoma" panose="020B0604030504040204" pitchFamily="34" charset="0"/>
                <a:cs typeface="Tahoma" panose="020B0604030504040204" pitchFamily="34" charset="0"/>
              </a:rPr>
              <a:t> rödklöver</a:t>
            </a:r>
            <a:r>
              <a:rPr lang="sv-SE" sz="2400" kern="1200" dirty="0" smtClean="0">
                <a:latin typeface="Tahoma" panose="020B0604030504040204" pitchFamily="34" charset="0"/>
                <a:ea typeface="Tahoma" panose="020B0604030504040204" pitchFamily="34" charset="0"/>
                <a:cs typeface="Tahoma" panose="020B0604030504040204" pitchFamily="34" charset="0"/>
              </a:rPr>
              <a:t>,</a:t>
            </a:r>
            <a:r>
              <a:rPr lang="sv-SE" sz="2400" b="1" kern="1200" dirty="0" smtClean="0">
                <a:latin typeface="Tahoma" panose="020B0604030504040204" pitchFamily="34" charset="0"/>
                <a:ea typeface="Tahoma" panose="020B0604030504040204" pitchFamily="34" charset="0"/>
                <a:cs typeface="Tahoma" panose="020B0604030504040204" pitchFamily="34" charset="0"/>
              </a:rPr>
              <a:t> </a:t>
            </a:r>
            <a:r>
              <a:rPr lang="sv-SE" sz="2400" kern="1200" dirty="0" smtClean="0">
                <a:latin typeface="Tahoma" panose="020B0604030504040204" pitchFamily="34" charset="0"/>
                <a:ea typeface="Tahoma" panose="020B0604030504040204" pitchFamily="34" charset="0"/>
                <a:cs typeface="Tahoma" panose="020B0604030504040204" pitchFamily="34" charset="0"/>
              </a:rPr>
              <a:t>käringtand, …</a:t>
            </a:r>
            <a:endParaRPr lang="sv-SE" sz="2400" kern="1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253864"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2018</a:t>
            </a:r>
          </a:p>
        </p:txBody>
      </p:sp>
    </p:spTree>
    <p:extLst>
      <p:ext uri="{BB962C8B-B14F-4D97-AF65-F5344CB8AC3E}">
        <p14:creationId xmlns:p14="http://schemas.microsoft.com/office/powerpoint/2010/main" val="3114662734"/>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1115615" y="203215"/>
            <a:ext cx="6182651" cy="1181568"/>
          </a:xfrm>
          <a:solidFill>
            <a:schemeClr val="bg1"/>
          </a:solidFill>
        </p:spPr>
        <p:txBody>
          <a:bodyPr/>
          <a:lstStyle/>
          <a:p>
            <a:pPr algn="l">
              <a:defRPr/>
            </a:pPr>
            <a:r>
              <a:rPr lang="sv-SE" sz="2600" b="1" kern="1200" dirty="0" smtClean="0">
                <a:solidFill>
                  <a:srgbClr val="006600"/>
                </a:solidFill>
                <a:latin typeface="Tahoma" panose="020B0604030504040204" pitchFamily="34" charset="0"/>
                <a:ea typeface="+mn-ea"/>
                <a:cs typeface="+mn-cs"/>
              </a:rPr>
              <a:t>Passande sorter av gräs och baljväxter i blandningar nysådd av temporära vallar</a:t>
            </a:r>
            <a:endParaRPr lang="sv-SE" sz="26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467544" y="1916832"/>
            <a:ext cx="8207375" cy="3333220"/>
          </a:xfrm>
          <a:gradFill rotWithShape="1">
            <a:gsLst>
              <a:gs pos="0">
                <a:srgbClr val="99CC00">
                  <a:alpha val="50999"/>
                </a:srgbClr>
              </a:gs>
              <a:gs pos="100000">
                <a:srgbClr val="CCFF66">
                  <a:alpha val="66000"/>
                </a:srgbClr>
              </a:gs>
            </a:gsLst>
            <a:lin ang="5400000" scaled="1"/>
          </a:gradFill>
        </p:spPr>
        <p:txBody>
          <a:bodyPr>
            <a:spAutoFit/>
          </a:bodyPr>
          <a:lstStyle/>
          <a:p>
            <a:pPr>
              <a:lnSpc>
                <a:spcPct val="80000"/>
              </a:lnSpc>
              <a:spcBef>
                <a:spcPts val="1800"/>
              </a:spcBef>
              <a:buFont typeface="Arial" charset="0"/>
              <a:buChar char="•"/>
              <a:defRPr/>
            </a:pPr>
            <a:r>
              <a:rPr lang="sv-SE" sz="2800" kern="1200" dirty="0" smtClean="0">
                <a:latin typeface="Tahoma" panose="020B0604030504040204" pitchFamily="34" charset="0"/>
                <a:ea typeface="Tahoma" panose="020B0604030504040204" pitchFamily="34" charset="0"/>
                <a:cs typeface="Tahoma" panose="020B0604030504040204" pitchFamily="34" charset="0"/>
              </a:rPr>
              <a:t>Ranking av gräs: </a:t>
            </a:r>
            <a:r>
              <a:rPr lang="sv-SE" sz="2800" b="1" dirty="0" smtClean="0">
                <a:latin typeface="Tahoma" panose="020B0604030504040204" pitchFamily="34" charset="0"/>
                <a:ea typeface="Tahoma" panose="020B0604030504040204" pitchFamily="34" charset="0"/>
                <a:cs typeface="Tahoma" panose="020B0604030504040204" pitchFamily="34" charset="0"/>
              </a:rPr>
              <a:t>italienskt rajgräs</a:t>
            </a:r>
            <a:r>
              <a:rPr lang="sv-SE" sz="2800" kern="1200" dirty="0" smtClean="0">
                <a:latin typeface="Tahoma" panose="020B0604030504040204" pitchFamily="34" charset="0"/>
                <a:ea typeface="Tahoma" panose="020B0604030504040204" pitchFamily="34" charset="0"/>
                <a:cs typeface="Tahoma" panose="020B0604030504040204" pitchFamily="34" charset="0"/>
              </a:rPr>
              <a:t>,</a:t>
            </a:r>
            <a:r>
              <a:rPr lang="sv-SE" sz="2800" b="1" kern="1200" dirty="0" smtClean="0">
                <a:latin typeface="Tahoma" panose="020B0604030504040204" pitchFamily="34" charset="0"/>
                <a:ea typeface="Tahoma" panose="020B0604030504040204" pitchFamily="34" charset="0"/>
                <a:cs typeface="Tahoma" panose="020B0604030504040204" pitchFamily="34" charset="0"/>
              </a:rPr>
              <a:t> westerwoldiskt rajgräs</a:t>
            </a:r>
            <a:r>
              <a:rPr lang="sv-SE" sz="2800" kern="1200" dirty="0" smtClean="0">
                <a:latin typeface="Tahoma" panose="020B0604030504040204" pitchFamily="34" charset="0"/>
                <a:ea typeface="Tahoma" panose="020B0604030504040204" pitchFamily="34" charset="0"/>
                <a:cs typeface="Tahoma" panose="020B0604030504040204" pitchFamily="34" charset="0"/>
              </a:rPr>
              <a:t>,</a:t>
            </a:r>
            <a:r>
              <a:rPr lang="sv-SE" sz="2800" b="1" kern="1200" dirty="0" smtClean="0">
                <a:latin typeface="Tahoma" panose="020B0604030504040204" pitchFamily="34" charset="0"/>
                <a:ea typeface="Tahoma" panose="020B0604030504040204" pitchFamily="34" charset="0"/>
                <a:cs typeface="Tahoma" panose="020B0604030504040204" pitchFamily="34" charset="0"/>
              </a:rPr>
              <a:t> engelskt rajgräs (4n)</a:t>
            </a:r>
            <a:r>
              <a:rPr lang="sv-SE" sz="2800" kern="1200" dirty="0" smtClean="0">
                <a:latin typeface="Tahoma" panose="020B0604030504040204" pitchFamily="34" charset="0"/>
                <a:ea typeface="Tahoma" panose="020B0604030504040204" pitchFamily="34" charset="0"/>
                <a:cs typeface="Tahoma" panose="020B0604030504040204" pitchFamily="34" charset="0"/>
              </a:rPr>
              <a:t>,</a:t>
            </a:r>
            <a:r>
              <a:rPr lang="sv-SE" sz="2800" b="1" kern="1200" dirty="0" smtClean="0">
                <a:latin typeface="Tahoma" panose="020B0604030504040204" pitchFamily="34" charset="0"/>
                <a:ea typeface="Tahoma" panose="020B0604030504040204" pitchFamily="34" charset="0"/>
                <a:cs typeface="Tahoma" panose="020B0604030504040204" pitchFamily="34" charset="0"/>
              </a:rPr>
              <a:t> rajsvingel</a:t>
            </a:r>
            <a:r>
              <a:rPr lang="sv-SE" sz="2800" kern="1200" dirty="0" smtClean="0">
                <a:latin typeface="Tahoma" panose="020B0604030504040204" pitchFamily="34" charset="0"/>
                <a:ea typeface="Tahoma" panose="020B0604030504040204" pitchFamily="34" charset="0"/>
                <a:cs typeface="Tahoma" panose="020B0604030504040204" pitchFamily="34" charset="0"/>
              </a:rPr>
              <a:t>, ängssvingel, timotej, rörsvingel, hundäxing, foderlosta, …</a:t>
            </a:r>
          </a:p>
          <a:p>
            <a:pPr>
              <a:lnSpc>
                <a:spcPct val="80000"/>
              </a:lnSpc>
              <a:spcBef>
                <a:spcPts val="1800"/>
              </a:spcBef>
              <a:buFont typeface="Arial" charset="0"/>
              <a:buChar char="•"/>
              <a:defRPr/>
            </a:pPr>
            <a:r>
              <a:rPr lang="sv-SE" sz="2800" kern="1200" dirty="0" smtClean="0">
                <a:latin typeface="Tahoma" panose="020B0604030504040204" pitchFamily="34" charset="0"/>
                <a:ea typeface="Tahoma" panose="020B0604030504040204" pitchFamily="34" charset="0"/>
                <a:cs typeface="Tahoma" panose="020B0604030504040204" pitchFamily="34" charset="0"/>
              </a:rPr>
              <a:t>Ranking av baljväxter: </a:t>
            </a:r>
            <a:r>
              <a:rPr lang="sv-SE" sz="2800" b="1" kern="1200" dirty="0" smtClean="0">
                <a:latin typeface="Tahoma" panose="020B0604030504040204" pitchFamily="34" charset="0"/>
                <a:ea typeface="Tahoma" panose="020B0604030504040204" pitchFamily="34" charset="0"/>
                <a:cs typeface="Tahoma" panose="020B0604030504040204" pitchFamily="34" charset="0"/>
              </a:rPr>
              <a:t>lusern</a:t>
            </a:r>
            <a:r>
              <a:rPr lang="sv-SE" sz="2800" kern="1200" dirty="0" smtClean="0">
                <a:latin typeface="Tahoma" panose="020B0604030504040204" pitchFamily="34" charset="0"/>
                <a:ea typeface="Tahoma" panose="020B0604030504040204" pitchFamily="34" charset="0"/>
                <a:cs typeface="Tahoma" panose="020B0604030504040204" pitchFamily="34" charset="0"/>
              </a:rPr>
              <a:t>,</a:t>
            </a:r>
            <a:r>
              <a:rPr lang="sv-SE" sz="2800" b="1" kern="1200" dirty="0" smtClean="0">
                <a:latin typeface="Tahoma" panose="020B0604030504040204" pitchFamily="34" charset="0"/>
                <a:ea typeface="Tahoma" panose="020B0604030504040204" pitchFamily="34" charset="0"/>
                <a:cs typeface="Tahoma" panose="020B0604030504040204" pitchFamily="34" charset="0"/>
              </a:rPr>
              <a:t> rödklöver</a:t>
            </a:r>
            <a:r>
              <a:rPr lang="sv-SE" sz="2800" kern="1200" dirty="0" smtClean="0">
                <a:latin typeface="Tahoma" panose="020B0604030504040204" pitchFamily="34" charset="0"/>
                <a:ea typeface="Tahoma" panose="020B0604030504040204" pitchFamily="34" charset="0"/>
                <a:cs typeface="Tahoma" panose="020B0604030504040204" pitchFamily="34" charset="0"/>
              </a:rPr>
              <a:t>,</a:t>
            </a:r>
            <a:r>
              <a:rPr lang="sv-SE" sz="2800" b="1" kern="1200" dirty="0" smtClean="0">
                <a:latin typeface="Tahoma" panose="020B0604030504040204" pitchFamily="34" charset="0"/>
                <a:ea typeface="Tahoma" panose="020B0604030504040204" pitchFamily="34" charset="0"/>
                <a:cs typeface="Tahoma" panose="020B0604030504040204" pitchFamily="34" charset="0"/>
              </a:rPr>
              <a:t> </a:t>
            </a:r>
            <a:r>
              <a:rPr lang="sv-SE" sz="2800" kern="1200" dirty="0" smtClean="0">
                <a:latin typeface="Tahoma" panose="020B0604030504040204" pitchFamily="34" charset="0"/>
                <a:ea typeface="Tahoma" panose="020B0604030504040204" pitchFamily="34" charset="0"/>
                <a:cs typeface="Tahoma" panose="020B0604030504040204" pitchFamily="34" charset="0"/>
              </a:rPr>
              <a:t>vitklöver (bredbladiga sorter), alsikeklöver, </a:t>
            </a:r>
            <a:r>
              <a:rPr lang="sv-SE" sz="2800" dirty="0" err="1">
                <a:latin typeface="Tahoma" panose="020B0604030504040204" pitchFamily="34" charset="0"/>
                <a:ea typeface="Tahoma" panose="020B0604030504040204" pitchFamily="34" charset="0"/>
                <a:cs typeface="Tahoma" panose="020B0604030504040204" pitchFamily="34" charset="0"/>
              </a:rPr>
              <a:t>k</a:t>
            </a:r>
            <a:r>
              <a:rPr lang="sv-SE" sz="2800" kern="1200" dirty="0" err="1" smtClean="0">
                <a:latin typeface="Tahoma" panose="020B0604030504040204" pitchFamily="34" charset="0"/>
                <a:ea typeface="Tahoma" panose="020B0604030504040204" pitchFamily="34" charset="0"/>
                <a:cs typeface="Tahoma" panose="020B0604030504040204" pitchFamily="34" charset="0"/>
              </a:rPr>
              <a:t>rimson</a:t>
            </a:r>
            <a:r>
              <a:rPr lang="sv-SE" sz="2800" dirty="0" err="1" smtClean="0">
                <a:latin typeface="Tahoma" panose="020B0604030504040204" pitchFamily="34" charset="0"/>
                <a:ea typeface="Tahoma" panose="020B0604030504040204" pitchFamily="34" charset="0"/>
                <a:cs typeface="Tahoma" panose="020B0604030504040204" pitchFamily="34" charset="0"/>
              </a:rPr>
              <a:t>klöver</a:t>
            </a:r>
            <a:r>
              <a:rPr lang="sv-SE" sz="2800" kern="1200" dirty="0" smtClean="0">
                <a:latin typeface="Tahoma" panose="020B0604030504040204" pitchFamily="34" charset="0"/>
                <a:ea typeface="Tahoma" panose="020B0604030504040204" pitchFamily="34" charset="0"/>
                <a:cs typeface="Tahoma" panose="020B0604030504040204" pitchFamily="34" charset="0"/>
              </a:rPr>
              <a:t>, persisk klöver, käringtand, egyptisk klöver, esparsett, …</a:t>
            </a:r>
            <a:endParaRPr lang="sv-SE" sz="2800" kern="1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212920"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2018</a:t>
            </a:r>
          </a:p>
        </p:txBody>
      </p:sp>
    </p:spTree>
    <p:extLst>
      <p:ext uri="{BB962C8B-B14F-4D97-AF65-F5344CB8AC3E}">
        <p14:creationId xmlns:p14="http://schemas.microsoft.com/office/powerpoint/2010/main" val="601813022"/>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15616" y="276636"/>
            <a:ext cx="5760640" cy="1200329"/>
          </a:xfrm>
        </p:spPr>
        <p:txBody>
          <a:bodyPr wrap="square">
            <a:spAutoFit/>
          </a:bodyPr>
          <a:lstStyle/>
          <a:p>
            <a:pPr algn="ctr"/>
            <a:r>
              <a:rPr lang="sv-SE" altLang="pl-PL" sz="2600" b="1" dirty="0" smtClean="0">
                <a:solidFill>
                  <a:srgbClr val="006600"/>
                </a:solidFill>
                <a:latin typeface="Tahoma" panose="020B0604030504040204" pitchFamily="34" charset="0"/>
                <a:ea typeface="+mn-ea"/>
                <a:cs typeface="+mn-cs"/>
              </a:rPr>
              <a:t>Strategier för blandningar vid renovering av vallar</a:t>
            </a:r>
            <a:endParaRPr lang="sv-SE" altLang="pl-PL" sz="26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0" y="2133600"/>
            <a:ext cx="8569325" cy="3538538"/>
          </a:xfrm>
        </p:spPr>
        <p:txBody>
          <a:bodyPr>
            <a:spAutoFit/>
          </a:bodyPr>
          <a:lstStyle/>
          <a:p>
            <a:pPr marL="788385" lvl="2" indent="-457200">
              <a:spcBef>
                <a:spcPts val="0"/>
              </a:spcBef>
              <a:buAutoNum type="arabicPeriod"/>
            </a:pPr>
            <a:r>
              <a:rPr lang="sv-SE" altLang="pl-PL" dirty="0" smtClean="0">
                <a:latin typeface="Tahoma" panose="020B0604030504040204" pitchFamily="34" charset="0"/>
                <a:ea typeface="Tahoma" panose="020B0604030504040204" pitchFamily="34" charset="0"/>
                <a:cs typeface="Tahoma" panose="020B0604030504040204" pitchFamily="34" charset="0"/>
              </a:rPr>
              <a:t>Välj en blandning från en lokal utsädeshandlare</a:t>
            </a:r>
          </a:p>
          <a:p>
            <a:pPr marL="788385" lvl="2" indent="-457200">
              <a:spcBef>
                <a:spcPts val="0"/>
              </a:spcBef>
              <a:buAutoNum type="arabicPeriod"/>
            </a:pPr>
            <a:endParaRPr lang="sv-SE" altLang="pl-PL" dirty="0" smtClean="0">
              <a:latin typeface="Tahoma" panose="020B0604030504040204" pitchFamily="34" charset="0"/>
              <a:ea typeface="Tahoma" panose="020B0604030504040204" pitchFamily="34" charset="0"/>
              <a:cs typeface="Tahoma" panose="020B0604030504040204" pitchFamily="34" charset="0"/>
            </a:endParaRPr>
          </a:p>
          <a:p>
            <a:pPr marL="788385" lvl="2" indent="-457200">
              <a:spcBef>
                <a:spcPts val="0"/>
              </a:spcBef>
              <a:buAutoNum type="arabicPeriod"/>
            </a:pPr>
            <a:r>
              <a:rPr lang="sv-SE" altLang="pl-PL" dirty="0" smtClean="0">
                <a:latin typeface="Tahoma" panose="020B0604030504040204" pitchFamily="34" charset="0"/>
                <a:ea typeface="Tahoma" panose="020B0604030504040204" pitchFamily="34" charset="0"/>
                <a:cs typeface="Tahoma" panose="020B0604030504040204" pitchFamily="34" charset="0"/>
              </a:rPr>
              <a:t>Låten kunnig person anpassa blandningen efter de lokala förutsättningarna på den specifika gården</a:t>
            </a:r>
            <a:endParaRPr lang="sv-SE" altLang="pl-PL" sz="2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156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955608" y="294055"/>
            <a:ext cx="5554960" cy="926976"/>
          </a:xfrm>
        </p:spPr>
        <p:txBody>
          <a:bodyPr/>
          <a:lstStyle/>
          <a:p>
            <a:r>
              <a:rPr lang="sv-SE" altLang="pl-PL" sz="2800" dirty="0" smtClean="0">
                <a:solidFill>
                  <a:srgbClr val="006600"/>
                </a:solidFill>
                <a:latin typeface="Tahoma" panose="020B0604030504040204" pitchFamily="34" charset="0"/>
                <a:ea typeface="+mn-ea"/>
                <a:cs typeface="+mn-cs"/>
              </a:rPr>
              <a:t>Karaktäristika för en bra utsädesblandning</a:t>
            </a:r>
            <a:endParaRPr lang="sv-SE" altLang="pl-PL" sz="28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35496" y="1481016"/>
            <a:ext cx="8569325" cy="5693866"/>
          </a:xfrm>
        </p:spPr>
        <p:txBody>
          <a:bodyPr>
            <a:spAutoFit/>
          </a:bodyPr>
          <a:lstStyle/>
          <a:p>
            <a:pPr marL="727075" lvl="2" indent="-371475">
              <a:spcBef>
                <a:spcPts val="0"/>
              </a:spcBef>
              <a:buNone/>
              <a:tabLst>
                <a:tab pos="355600" algn="l"/>
              </a:tabLst>
            </a:pPr>
            <a:r>
              <a:rPr lang="sv-SE" altLang="pl-PL" sz="2600" dirty="0" smtClean="0">
                <a:latin typeface="Tahoma" panose="020B0604030504040204" pitchFamily="34" charset="0"/>
                <a:ea typeface="Tahoma" panose="020B0604030504040204" pitchFamily="34" charset="0"/>
                <a:cs typeface="Tahoma" panose="020B0604030504040204" pitchFamily="34" charset="0"/>
              </a:rPr>
              <a:t>1. Arter som passar för platsen och till vad vallen ska användas till</a:t>
            </a:r>
          </a:p>
          <a:p>
            <a:pPr marL="727075" lvl="2" indent="-371475">
              <a:spcBef>
                <a:spcPts val="0"/>
              </a:spcBef>
              <a:buNone/>
              <a:tabLst>
                <a:tab pos="355600" algn="l"/>
              </a:tabLst>
            </a:pPr>
            <a:endParaRPr lang="sv-SE" altLang="pl-PL" dirty="0" smtClean="0">
              <a:latin typeface="Tahoma" panose="020B0604030504040204" pitchFamily="34" charset="0"/>
              <a:ea typeface="Tahoma" panose="020B0604030504040204" pitchFamily="34" charset="0"/>
              <a:cs typeface="Tahoma" panose="020B0604030504040204" pitchFamily="34" charset="0"/>
            </a:endParaRPr>
          </a:p>
          <a:p>
            <a:pPr marL="727075" lvl="2" indent="-371475">
              <a:spcBef>
                <a:spcPts val="0"/>
              </a:spcBef>
              <a:buNone/>
              <a:tabLst>
                <a:tab pos="355600" algn="l"/>
              </a:tabLst>
            </a:pPr>
            <a:r>
              <a:rPr lang="sv-SE" altLang="pl-PL" sz="2600" dirty="0" smtClean="0">
                <a:latin typeface="Tahoma" panose="020B0604030504040204" pitchFamily="34" charset="0"/>
                <a:ea typeface="Tahoma" panose="020B0604030504040204" pitchFamily="34" charset="0"/>
                <a:cs typeface="Tahoma" panose="020B0604030504040204" pitchFamily="34" charset="0"/>
              </a:rPr>
              <a:t>2. </a:t>
            </a:r>
            <a:r>
              <a:rPr lang="sv-SE" altLang="pl-PL" sz="2600" dirty="0">
                <a:latin typeface="Tahoma" panose="020B0604030504040204" pitchFamily="34" charset="0"/>
                <a:ea typeface="Tahoma" panose="020B0604030504040204" pitchFamily="34" charset="0"/>
                <a:cs typeface="Tahoma" panose="020B0604030504040204" pitchFamily="34" charset="0"/>
              </a:rPr>
              <a:t>A</a:t>
            </a:r>
            <a:r>
              <a:rPr lang="sv-SE" altLang="pl-PL" sz="2600" dirty="0" smtClean="0">
                <a:latin typeface="Tahoma" panose="020B0604030504040204" pitchFamily="34" charset="0"/>
                <a:ea typeface="Tahoma" panose="020B0604030504040204" pitchFamily="34" charset="0"/>
                <a:cs typeface="Tahoma" panose="020B0604030504040204" pitchFamily="34" charset="0"/>
              </a:rPr>
              <a:t>nvänd sorter med stort ekonomiskt värde enligt sortprovning och marknadstester</a:t>
            </a:r>
          </a:p>
          <a:p>
            <a:pPr marL="727075" lvl="2" indent="-371475">
              <a:spcBef>
                <a:spcPts val="0"/>
              </a:spcBef>
              <a:buNone/>
              <a:tabLst>
                <a:tab pos="355600" algn="l"/>
              </a:tabLst>
            </a:pPr>
            <a:endParaRPr lang="sv-SE" altLang="pl-PL" dirty="0" smtClean="0">
              <a:latin typeface="Tahoma" panose="020B0604030504040204" pitchFamily="34" charset="0"/>
              <a:ea typeface="Tahoma" panose="020B0604030504040204" pitchFamily="34" charset="0"/>
              <a:cs typeface="Tahoma" panose="020B0604030504040204" pitchFamily="34" charset="0"/>
            </a:endParaRPr>
          </a:p>
          <a:p>
            <a:pPr marL="727075" lvl="2" indent="-371475">
              <a:spcBef>
                <a:spcPts val="0"/>
              </a:spcBef>
              <a:buNone/>
              <a:tabLst>
                <a:tab pos="355600" algn="l"/>
              </a:tabLst>
            </a:pPr>
            <a:r>
              <a:rPr lang="sv-SE" altLang="pl-PL" sz="2600" dirty="0" smtClean="0">
                <a:latin typeface="Tahoma" panose="020B0604030504040204" pitchFamily="34" charset="0"/>
                <a:ea typeface="Tahoma" panose="020B0604030504040204" pitchFamily="34" charset="0"/>
                <a:cs typeface="Tahoma" panose="020B0604030504040204" pitchFamily="34" charset="0"/>
              </a:rPr>
              <a:t>3. Utsäde med hög kvalitet (renhet och grobarhet)</a:t>
            </a:r>
            <a:endParaRPr lang="sv-SE" altLang="pl-PL" sz="2600" b="1" dirty="0">
              <a:latin typeface="Tahoma" panose="020B0604030504040204" pitchFamily="34" charset="0"/>
              <a:ea typeface="Tahoma" panose="020B0604030504040204" pitchFamily="34" charset="0"/>
              <a:cs typeface="Tahoma" panose="020B0604030504040204" pitchFamily="34" charset="0"/>
            </a:endParaRPr>
          </a:p>
        </p:txBody>
      </p:sp>
      <p:sp>
        <p:nvSpPr>
          <p:cNvPr id="2" name="pole tekstowe 1"/>
          <p:cNvSpPr txBox="1"/>
          <p:nvPr/>
        </p:nvSpPr>
        <p:spPr>
          <a:xfrm>
            <a:off x="251520" y="5301208"/>
            <a:ext cx="8568952" cy="83099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Bra </a:t>
            </a:r>
            <a:r>
              <a:rPr kumimoji="0" lang="en-US" sz="2400" b="1" i="1"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utsädesföretag</a:t>
            </a:r>
            <a:r>
              <a:rPr kumimoji="0" lang="en-US" sz="2400" b="1" i="1"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redovisar</a:t>
            </a:r>
            <a:r>
              <a:rPr kumimoji="0" lang="en-US" sz="2400" b="1" i="1"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24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i </a:t>
            </a:r>
            <a:r>
              <a:rPr lang="en-US" sz="24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sina</a:t>
            </a:r>
            <a:r>
              <a:rPr lang="en-US" sz="24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produktblad</a:t>
            </a:r>
            <a:r>
              <a:rPr lang="en-US" sz="24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vilka</a:t>
            </a:r>
            <a:r>
              <a:rPr lang="en-US" sz="24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sorter </a:t>
            </a:r>
            <a:r>
              <a:rPr lang="en-US" sz="24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som</a:t>
            </a:r>
            <a:r>
              <a:rPr lang="en-US" sz="24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används</a:t>
            </a:r>
            <a:r>
              <a:rPr lang="en-US" sz="24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i </a:t>
            </a:r>
            <a:r>
              <a:rPr lang="en-US" sz="24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sina</a:t>
            </a:r>
            <a:r>
              <a:rPr lang="en-US" sz="24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utsädesblandningar</a:t>
            </a:r>
            <a:endParaRPr kumimoji="0" lang="pl-PL" sz="2400" b="1"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514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842656" y="271455"/>
            <a:ext cx="5688632" cy="926976"/>
          </a:xfrm>
        </p:spPr>
        <p:txBody>
          <a:bodyPr/>
          <a:lstStyle/>
          <a:p>
            <a:r>
              <a:rPr lang="sv-SE" altLang="pl-PL" sz="2600" b="1" kern="1200" dirty="0" smtClean="0">
                <a:solidFill>
                  <a:srgbClr val="006600"/>
                </a:solidFill>
                <a:latin typeface="Tahoma" panose="020B0604030504040204" pitchFamily="34" charset="0"/>
                <a:ea typeface="+mn-ea"/>
                <a:cs typeface="+mn-cs"/>
              </a:rPr>
              <a:t>Kriterier för val av arter i utsädesblandningen</a:t>
            </a:r>
            <a:endParaRPr lang="sv-SE" altLang="pl-PL" sz="26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177424" y="1504544"/>
            <a:ext cx="8243245" cy="4093428"/>
          </a:xfrm>
        </p:spPr>
        <p:txBody>
          <a:bodyPr wrap="square">
            <a:spAutoFit/>
          </a:bodyPr>
          <a:lstStyle/>
          <a:p>
            <a:pPr marL="727075" lvl="2" indent="-371475">
              <a:spcBef>
                <a:spcPts val="0"/>
              </a:spcBef>
              <a:spcAft>
                <a:spcPts val="1200"/>
              </a:spcAft>
              <a:buNone/>
            </a:pPr>
            <a:r>
              <a:rPr lang="sv-SE" altLang="pl-PL" sz="2400" dirty="0" smtClean="0">
                <a:latin typeface="Tahoma" panose="020B0604030504040204" pitchFamily="34" charset="0"/>
                <a:ea typeface="Tahoma" panose="020B0604030504040204" pitchFamily="34" charset="0"/>
                <a:cs typeface="Tahoma" panose="020B0604030504040204" pitchFamily="34" charset="0"/>
              </a:rPr>
              <a:t>1. Hur </a:t>
            </a:r>
            <a:r>
              <a:rPr lang="sv-SE" altLang="pl-PL" dirty="0">
                <a:latin typeface="Tahoma" panose="020B0604030504040204" pitchFamily="34" charset="0"/>
                <a:ea typeface="Tahoma" panose="020B0604030504040204" pitchFamily="34" charset="0"/>
                <a:cs typeface="Tahoma" panose="020B0604030504040204" pitchFamily="34" charset="0"/>
              </a:rPr>
              <a:t>vallen ska användas </a:t>
            </a:r>
            <a:r>
              <a:rPr lang="sv-SE" altLang="pl-PL" sz="2400" dirty="0" smtClean="0">
                <a:latin typeface="Tahoma" panose="020B0604030504040204" pitchFamily="34" charset="0"/>
                <a:ea typeface="Tahoma" panose="020B0604030504040204" pitchFamily="34" charset="0"/>
                <a:cs typeface="Tahoma" panose="020B0604030504040204" pitchFamily="34" charset="0"/>
              </a:rPr>
              <a:t>(slåtter, bete, blandat)</a:t>
            </a:r>
          </a:p>
          <a:p>
            <a:pPr marL="727075" lvl="2" indent="-371475">
              <a:spcBef>
                <a:spcPts val="0"/>
              </a:spcBef>
              <a:spcAft>
                <a:spcPts val="1200"/>
              </a:spcAft>
              <a:buNone/>
            </a:pPr>
            <a:r>
              <a:rPr lang="sv-SE" altLang="pl-PL" sz="2400" dirty="0" smtClean="0">
                <a:latin typeface="Tahoma" panose="020B0604030504040204" pitchFamily="34" charset="0"/>
                <a:ea typeface="Tahoma" panose="020B0604030504040204" pitchFamily="34" charset="0"/>
                <a:cs typeface="Tahoma" panose="020B0604030504040204" pitchFamily="34" charset="0"/>
              </a:rPr>
              <a:t>2. Liggtid (permanent vall – PG eller temporär vall – TG)</a:t>
            </a:r>
          </a:p>
          <a:p>
            <a:pPr marL="727075" lvl="2" indent="-371475">
              <a:spcBef>
                <a:spcPts val="0"/>
              </a:spcBef>
              <a:spcAft>
                <a:spcPts val="1200"/>
              </a:spcAft>
              <a:buNone/>
            </a:pPr>
            <a:r>
              <a:rPr lang="sv-SE" altLang="pl-PL" sz="2400" dirty="0" smtClean="0">
                <a:latin typeface="Tahoma" panose="020B0604030504040204" pitchFamily="34" charset="0"/>
                <a:ea typeface="Tahoma" panose="020B0604030504040204" pitchFamily="34" charset="0"/>
                <a:cs typeface="Tahoma" panose="020B0604030504040204" pitchFamily="34" charset="0"/>
              </a:rPr>
              <a:t>3. </a:t>
            </a:r>
            <a:r>
              <a:rPr lang="sv-SE" altLang="pl-PL" dirty="0" smtClean="0">
                <a:latin typeface="Tahoma" panose="020B0604030504040204" pitchFamily="34" charset="0"/>
                <a:ea typeface="Tahoma" panose="020B0604030504040204" pitchFamily="34" charset="0"/>
                <a:cs typeface="Tahoma" panose="020B0604030504040204" pitchFamily="34" charset="0"/>
              </a:rPr>
              <a:t>Jordart </a:t>
            </a:r>
            <a:r>
              <a:rPr lang="sv-SE" altLang="pl-PL" sz="2400" dirty="0" smtClean="0">
                <a:latin typeface="Tahoma" panose="020B0604030504040204" pitchFamily="34" charset="0"/>
                <a:ea typeface="Tahoma" panose="020B0604030504040204" pitchFamily="34" charset="0"/>
                <a:cs typeface="Tahoma" panose="020B0604030504040204" pitchFamily="34" charset="0"/>
              </a:rPr>
              <a:t>(mulljord, </a:t>
            </a:r>
            <a:r>
              <a:rPr lang="sv-SE" altLang="pl-PL" dirty="0" smtClean="0">
                <a:latin typeface="Tahoma" panose="020B0604030504040204" pitchFamily="34" charset="0"/>
                <a:ea typeface="Tahoma" panose="020B0604030504040204" pitchFamily="34" charset="0"/>
                <a:cs typeface="Tahoma" panose="020B0604030504040204" pitchFamily="34" charset="0"/>
              </a:rPr>
              <a:t>mineral</a:t>
            </a:r>
            <a:r>
              <a:rPr lang="sv-SE" altLang="pl-PL" sz="2400" dirty="0" smtClean="0">
                <a:latin typeface="Tahoma" panose="020B0604030504040204" pitchFamily="34" charset="0"/>
                <a:ea typeface="Tahoma" panose="020B0604030504040204" pitchFamily="34" charset="0"/>
                <a:cs typeface="Tahoma" panose="020B0604030504040204" pitchFamily="34" charset="0"/>
              </a:rPr>
              <a:t>jord)</a:t>
            </a:r>
          </a:p>
          <a:p>
            <a:pPr marL="727075" lvl="2" indent="-371475">
              <a:spcBef>
                <a:spcPts val="0"/>
              </a:spcBef>
              <a:spcAft>
                <a:spcPts val="1200"/>
              </a:spcAft>
              <a:buNone/>
            </a:pPr>
            <a:r>
              <a:rPr lang="sv-SE" altLang="pl-PL" sz="2400" dirty="0" smtClean="0">
                <a:latin typeface="Tahoma" panose="020B0604030504040204" pitchFamily="34" charset="0"/>
                <a:ea typeface="Tahoma" panose="020B0604030504040204" pitchFamily="34" charset="0"/>
                <a:cs typeface="Tahoma" panose="020B0604030504040204" pitchFamily="34" charset="0"/>
              </a:rPr>
              <a:t>4. Fuktighet på platsen (optimal, </a:t>
            </a:r>
            <a:r>
              <a:rPr lang="sv-SE" altLang="pl-PL" dirty="0" smtClean="0">
                <a:latin typeface="Tahoma" panose="020B0604030504040204" pitchFamily="34" charset="0"/>
                <a:ea typeface="Tahoma" panose="020B0604030504040204" pitchFamily="34" charset="0"/>
                <a:cs typeface="Tahoma" panose="020B0604030504040204" pitchFamily="34" charset="0"/>
              </a:rPr>
              <a:t>översvämmad i perioder eller ständigt</a:t>
            </a:r>
            <a:r>
              <a:rPr lang="sv-SE" altLang="pl-PL" sz="2400" dirty="0" smtClean="0">
                <a:latin typeface="Tahoma" panose="020B0604030504040204" pitchFamily="34" charset="0"/>
                <a:ea typeface="Tahoma" panose="020B0604030504040204" pitchFamily="34" charset="0"/>
                <a:cs typeface="Tahoma" panose="020B0604030504040204" pitchFamily="34" charset="0"/>
              </a:rPr>
              <a:t>, torka i perioder eller ständigt)</a:t>
            </a:r>
          </a:p>
          <a:p>
            <a:pPr marL="727075" lvl="2" indent="-371475">
              <a:spcBef>
                <a:spcPts val="0"/>
              </a:spcBef>
              <a:spcAft>
                <a:spcPts val="1200"/>
              </a:spcAft>
              <a:buNone/>
            </a:pPr>
            <a:r>
              <a:rPr lang="sv-SE" altLang="pl-PL" sz="2400" dirty="0" smtClean="0">
                <a:latin typeface="Tahoma" panose="020B0604030504040204" pitchFamily="34" charset="0"/>
                <a:ea typeface="Tahoma" panose="020B0604030504040204" pitchFamily="34" charset="0"/>
                <a:cs typeface="Tahoma" panose="020B0604030504040204" pitchFamily="34" charset="0"/>
              </a:rPr>
              <a:t>5. </a:t>
            </a:r>
            <a:r>
              <a:rPr lang="sv-SE" altLang="pl-PL" dirty="0" smtClean="0">
                <a:latin typeface="Tahoma" panose="020B0604030504040204" pitchFamily="34" charset="0"/>
                <a:ea typeface="Tahoma" panose="020B0604030504040204" pitchFamily="34" charset="0"/>
                <a:cs typeface="Tahoma" panose="020B0604030504040204" pitchFamily="34" charset="0"/>
              </a:rPr>
              <a:t>Intensitet av kvävegödsling</a:t>
            </a:r>
            <a:endParaRPr lang="sv-SE" altLang="pl-PL" sz="2400" dirty="0" smtClean="0">
              <a:latin typeface="Tahoma" panose="020B0604030504040204" pitchFamily="34" charset="0"/>
              <a:ea typeface="Tahoma" panose="020B0604030504040204" pitchFamily="34" charset="0"/>
              <a:cs typeface="Tahoma" panose="020B0604030504040204" pitchFamily="34" charset="0"/>
            </a:endParaRPr>
          </a:p>
          <a:p>
            <a:pPr marL="727075" lvl="2" indent="-371475">
              <a:spcBef>
                <a:spcPts val="0"/>
              </a:spcBef>
              <a:spcAft>
                <a:spcPts val="1200"/>
              </a:spcAft>
              <a:buNone/>
            </a:pPr>
            <a:r>
              <a:rPr lang="sv-SE" altLang="pl-PL" sz="2400" dirty="0" smtClean="0">
                <a:latin typeface="Tahoma" panose="020B0604030504040204" pitchFamily="34" charset="0"/>
                <a:ea typeface="Tahoma" panose="020B0604030504040204" pitchFamily="34" charset="0"/>
                <a:cs typeface="Tahoma" panose="020B0604030504040204" pitchFamily="34" charset="0"/>
              </a:rPr>
              <a:t>6. Konkurrens mellan arter</a:t>
            </a:r>
            <a:endParaRPr lang="sv-SE" altLang="pl-PL"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766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047464" y="271137"/>
            <a:ext cx="5733256" cy="1200329"/>
          </a:xfrm>
        </p:spPr>
        <p:txBody>
          <a:bodyPr wrap="square">
            <a:spAutoFit/>
          </a:bodyPr>
          <a:lstStyle/>
          <a:p>
            <a:r>
              <a:rPr lang="sv-SE" altLang="pl-PL" sz="2600" b="1" kern="1200" dirty="0" smtClean="0">
                <a:solidFill>
                  <a:srgbClr val="006600"/>
                </a:solidFill>
                <a:latin typeface="Tahoma" panose="020B0604030504040204" pitchFamily="34" charset="0"/>
                <a:ea typeface="+mn-ea"/>
                <a:cs typeface="+mn-cs"/>
              </a:rPr>
              <a:t>Utsädesblandningar avsedda för etablering och renovering av vallar </a:t>
            </a:r>
            <a:endParaRPr lang="sv-SE" altLang="pl-PL" sz="26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423088" y="1864584"/>
            <a:ext cx="8569325" cy="3247043"/>
          </a:xfrm>
        </p:spPr>
        <p:txBody>
          <a:bodyPr>
            <a:spAutoFit/>
          </a:bodyPr>
          <a:lstStyle/>
          <a:p>
            <a:pPr marL="808038" lvl="2" indent="-452438">
              <a:spcBef>
                <a:spcPts val="0"/>
              </a:spcBef>
              <a:spcAft>
                <a:spcPts val="600"/>
              </a:spcAft>
              <a:buNone/>
            </a:pPr>
            <a:r>
              <a:rPr lang="sv-SE" altLang="pl-PL" sz="2800" dirty="0" smtClean="0">
                <a:latin typeface="Tahoma" panose="020B0604030504040204" pitchFamily="34" charset="0"/>
                <a:ea typeface="Tahoma" panose="020B0604030504040204" pitchFamily="34" charset="0"/>
                <a:cs typeface="Tahoma" panose="020B0604030504040204" pitchFamily="34" charset="0"/>
              </a:rPr>
              <a:t>1. Enskilda arter (sorter) – TG</a:t>
            </a:r>
          </a:p>
          <a:p>
            <a:pPr marL="808038" lvl="2" indent="-452438">
              <a:spcBef>
                <a:spcPts val="0"/>
              </a:spcBef>
              <a:spcAft>
                <a:spcPts val="600"/>
              </a:spcAft>
              <a:buNone/>
            </a:pPr>
            <a:r>
              <a:rPr lang="sv-SE" altLang="pl-PL" sz="2800" dirty="0" smtClean="0">
                <a:latin typeface="Tahoma" panose="020B0604030504040204" pitchFamily="34" charset="0"/>
                <a:ea typeface="Tahoma" panose="020B0604030504040204" pitchFamily="34" charset="0"/>
                <a:cs typeface="Tahoma" panose="020B0604030504040204" pitchFamily="34" charset="0"/>
              </a:rPr>
              <a:t>2. Blandning av olika sorter (av olika tidighet ploidi) inom arter – TG </a:t>
            </a:r>
          </a:p>
          <a:p>
            <a:pPr marL="808038" lvl="2" indent="-452438">
              <a:spcBef>
                <a:spcPts val="0"/>
              </a:spcBef>
              <a:spcAft>
                <a:spcPts val="600"/>
              </a:spcAft>
              <a:buNone/>
            </a:pPr>
            <a:r>
              <a:rPr lang="sv-SE" altLang="pl-PL" sz="2800" dirty="0" smtClean="0">
                <a:latin typeface="Tahoma" panose="020B0604030504040204" pitchFamily="34" charset="0"/>
                <a:ea typeface="Tahoma" panose="020B0604030504040204" pitchFamily="34" charset="0"/>
                <a:cs typeface="Tahoma" panose="020B0604030504040204" pitchFamily="34" charset="0"/>
              </a:rPr>
              <a:t>3. Enkel blandning av 2–3 gräsarter eller gräs med baljväxter – TG (PG)</a:t>
            </a:r>
          </a:p>
          <a:p>
            <a:pPr marL="808038" lvl="2" indent="-452438">
              <a:spcBef>
                <a:spcPts val="0"/>
              </a:spcBef>
              <a:spcAft>
                <a:spcPts val="600"/>
              </a:spcAft>
              <a:buNone/>
            </a:pPr>
            <a:r>
              <a:rPr lang="sv-SE" altLang="pl-PL" sz="2800" dirty="0" smtClean="0">
                <a:latin typeface="Tahoma" panose="020B0604030504040204" pitchFamily="34" charset="0"/>
                <a:ea typeface="Tahoma" panose="020B0604030504040204" pitchFamily="34" charset="0"/>
                <a:cs typeface="Tahoma" panose="020B0604030504040204" pitchFamily="34" charset="0"/>
              </a:rPr>
              <a:t>4. Blandningar med många gräsarter eller gräs- och baljväxtarter – PG</a:t>
            </a:r>
            <a:endParaRPr lang="sv-SE" altLang="pl-PL" sz="28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0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439227" cy="572260"/>
          </a:xfrm>
        </p:spPr>
        <p:txBody>
          <a:bodyPr/>
          <a:lstStyle/>
          <a:p>
            <a:r>
              <a:rPr lang="sv-SE" sz="2400" i="1" dirty="0" smtClean="0">
                <a:solidFill>
                  <a:schemeClr val="tx1"/>
                </a:solidFill>
                <a:latin typeface="+mn-lt"/>
              </a:rPr>
              <a:t>Mjölkkor i ekologisk produktion</a:t>
            </a:r>
            <a:endParaRPr lang="sv-SE" sz="2400" i="1" dirty="0">
              <a:solidFill>
                <a:schemeClr val="tx1"/>
              </a:solidFill>
              <a:latin typeface="+mn-lt"/>
            </a:endParaRPr>
          </a:p>
        </p:txBody>
      </p:sp>
      <p:sp>
        <p:nvSpPr>
          <p:cNvPr id="3" name="Rectangle 7"/>
          <p:cNvSpPr>
            <a:spLocks noChangeArrowheads="1"/>
          </p:cNvSpPr>
          <p:nvPr/>
        </p:nvSpPr>
        <p:spPr bwMode="auto">
          <a:xfrm>
            <a:off x="611186" y="1456735"/>
            <a:ext cx="7858551" cy="158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Korna</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måste</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vara</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på</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bete</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mer</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än</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12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tim</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/dag</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Dagligt</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intag</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av</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bete</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måste</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vara</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minst</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6 kg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ts</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/dag</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lvl="1" indent="-273050">
              <a:spcBef>
                <a:spcPct val="20000"/>
              </a:spcBef>
              <a:buSzPct val="130000"/>
              <a:buFont typeface="Arial" charset="0"/>
              <a:buChar char="•"/>
              <a:tabLst>
                <a:tab pos="3138488" algn="l"/>
              </a:tabLst>
              <a:defRPr/>
            </a:pPr>
            <a:r>
              <a:rPr lang="sv-SE" altLang="sv-SE" sz="2200" dirty="0">
                <a:solidFill>
                  <a:prstClr val="black"/>
                </a:solidFill>
                <a:latin typeface="Calibri"/>
              </a:rPr>
              <a:t>Vanligast är bete på slåttervallar och andra temporära vallar som ingår i </a:t>
            </a:r>
            <a:r>
              <a:rPr lang="sv-SE" altLang="sv-SE" sz="2200" dirty="0" smtClean="0">
                <a:solidFill>
                  <a:prstClr val="black"/>
                </a:solidFill>
                <a:latin typeface="Calibri"/>
              </a:rPr>
              <a:t>växtföljden</a:t>
            </a:r>
            <a:endParaRPr lang="sv-SE" altLang="sv-SE" sz="2200" dirty="0">
              <a:solidFill>
                <a:prstClr val="black"/>
              </a:solidFill>
              <a:latin typeface="Calibri"/>
            </a:endParaRPr>
          </a:p>
        </p:txBody>
      </p:sp>
      <p:pic>
        <p:nvPicPr>
          <p:cNvPr id="4" name="Bildobjekt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53593" y="2978162"/>
            <a:ext cx="4688918" cy="3516688"/>
          </a:xfrm>
          <a:prstGeom prst="rect">
            <a:avLst/>
          </a:prstGeom>
        </p:spPr>
      </p:pic>
      <p:sp>
        <p:nvSpPr>
          <p:cNvPr id="5" name="textruta 4"/>
          <p:cNvSpPr txBox="1"/>
          <p:nvPr/>
        </p:nvSpPr>
        <p:spPr>
          <a:xfrm>
            <a:off x="4996800" y="6145889"/>
            <a:ext cx="15913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Eva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ktangel 5"/>
          <p:cNvSpPr/>
          <p:nvPr/>
        </p:nvSpPr>
        <p:spPr>
          <a:xfrm>
            <a:off x="7678770" y="6434305"/>
            <a:ext cx="1119281"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(KRAV, 2018)</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2341755"/>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Obraz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1628" y="1172471"/>
            <a:ext cx="4566396" cy="32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Obraz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7322" y="1170105"/>
            <a:ext cx="3707904" cy="329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az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31640" y="4468788"/>
            <a:ext cx="1456931" cy="534038"/>
          </a:xfrm>
          <a:prstGeom prst="rect">
            <a:avLst/>
          </a:prstGeom>
        </p:spPr>
      </p:pic>
      <p:grpSp>
        <p:nvGrpSpPr>
          <p:cNvPr id="7" name="Grupa 6"/>
          <p:cNvGrpSpPr>
            <a:grpSpLocks noChangeAspect="1"/>
          </p:cNvGrpSpPr>
          <p:nvPr/>
        </p:nvGrpSpPr>
        <p:grpSpPr>
          <a:xfrm>
            <a:off x="3945091" y="4429132"/>
            <a:ext cx="4779912" cy="2184445"/>
            <a:chOff x="133350" y="1935007"/>
            <a:chExt cx="8862899" cy="4050391"/>
          </a:xfrm>
        </p:grpSpPr>
        <p:sp>
          <p:nvSpPr>
            <p:cNvPr id="8" name="Text Box 9"/>
            <p:cNvSpPr txBox="1">
              <a:spLocks noChangeArrowheads="1"/>
            </p:cNvSpPr>
            <p:nvPr/>
          </p:nvSpPr>
          <p:spPr bwMode="auto">
            <a:xfrm>
              <a:off x="6196788" y="2067467"/>
              <a:ext cx="1417638" cy="45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seed</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 name="Text Box 10"/>
            <p:cNvSpPr txBox="1">
              <a:spLocks noChangeArrowheads="1"/>
            </p:cNvSpPr>
            <p:nvPr/>
          </p:nvSpPr>
          <p:spPr bwMode="auto">
            <a:xfrm>
              <a:off x="6594168" y="2862227"/>
              <a:ext cx="2001837"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bacterial</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strains</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of </a:t>
              </a:r>
              <a:r>
                <a:rPr kumimoji="0" lang="pl-PL" altLang="pl-PL" sz="10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Rhizobium</a:t>
              </a:r>
              <a:endParaRPr kumimoji="0" lang="pl-PL" altLang="pl-PL" sz="1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 name="Text Box 14"/>
            <p:cNvSpPr txBox="1">
              <a:spLocks noChangeArrowheads="1"/>
            </p:cNvSpPr>
            <p:nvPr/>
          </p:nvSpPr>
          <p:spPr bwMode="auto">
            <a:xfrm>
              <a:off x="6329248" y="4186828"/>
              <a:ext cx="2667001"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ts val="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protective</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p>
            <a:p>
              <a:pPr marL="0" marR="0" lvl="0" indent="0" algn="ctr" defTabSz="449263" rtl="0" eaLnBrk="0" fontAlgn="base" latinLnBrk="0" hangingPunct="0">
                <a:lnSpc>
                  <a:spcPct val="100000"/>
                </a:lnSpc>
                <a:spcBef>
                  <a:spcPts val="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polymer</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layer</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 name="Text Box 16"/>
            <p:cNvSpPr txBox="1">
              <a:spLocks noChangeArrowheads="1"/>
            </p:cNvSpPr>
            <p:nvPr/>
          </p:nvSpPr>
          <p:spPr bwMode="auto">
            <a:xfrm>
              <a:off x="6343649" y="4953521"/>
              <a:ext cx="1919287"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growth </a:t>
              </a: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stimulants</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 name="Text Box 17"/>
            <p:cNvSpPr txBox="1">
              <a:spLocks noChangeArrowheads="1"/>
            </p:cNvSpPr>
            <p:nvPr/>
          </p:nvSpPr>
          <p:spPr bwMode="auto">
            <a:xfrm>
              <a:off x="381000" y="2924175"/>
              <a:ext cx="1833562"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calcium</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coating</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3" name="Text Box 18"/>
            <p:cNvSpPr txBox="1">
              <a:spLocks noChangeArrowheads="1"/>
            </p:cNvSpPr>
            <p:nvPr/>
          </p:nvSpPr>
          <p:spPr bwMode="auto">
            <a:xfrm>
              <a:off x="236082" y="1935007"/>
              <a:ext cx="2667001"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ts val="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protective</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polymer</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p>
            <a:p>
              <a:pPr marL="0" marR="0" lvl="0" indent="0" algn="ctr" defTabSz="449263" rtl="0" eaLnBrk="0" fontAlgn="base" latinLnBrk="0" hangingPunct="0">
                <a:lnSpc>
                  <a:spcPct val="100000"/>
                </a:lnSpc>
                <a:spcBef>
                  <a:spcPts val="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layer</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 name="Text Box 19"/>
            <p:cNvSpPr txBox="1">
              <a:spLocks noChangeArrowheads="1"/>
            </p:cNvSpPr>
            <p:nvPr/>
          </p:nvSpPr>
          <p:spPr bwMode="auto">
            <a:xfrm>
              <a:off x="133350" y="3849688"/>
              <a:ext cx="2374900" cy="71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NPKS,  </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449263" rtl="0" eaLnBrk="0" fontAlgn="base" latinLnBrk="0" hangingPunct="0">
                <a:lnSpc>
                  <a:spcPct val="4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microelements</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 name="Text Box 20"/>
            <p:cNvSpPr txBox="1">
              <a:spLocks noChangeArrowheads="1"/>
            </p:cNvSpPr>
            <p:nvPr/>
          </p:nvSpPr>
          <p:spPr bwMode="auto">
            <a:xfrm>
              <a:off x="228600" y="5243515"/>
              <a:ext cx="2667001"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fungicides</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against</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pl-PL" altLang="pl-PL" sz="10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Pythium</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nvGrpSpPr>
            <p:cNvPr id="16" name="Group 30"/>
            <p:cNvGrpSpPr>
              <a:grpSpLocks/>
            </p:cNvGrpSpPr>
            <p:nvPr/>
          </p:nvGrpSpPr>
          <p:grpSpPr bwMode="auto">
            <a:xfrm>
              <a:off x="2843213" y="2346325"/>
              <a:ext cx="3000375" cy="2968625"/>
              <a:chOff x="1791" y="1422"/>
              <a:chExt cx="1890" cy="2024"/>
            </a:xfrm>
          </p:grpSpPr>
          <p:sp>
            <p:nvSpPr>
              <p:cNvPr id="25" name="Oval 2"/>
              <p:cNvSpPr>
                <a:spLocks noChangeArrowheads="1"/>
              </p:cNvSpPr>
              <p:nvPr/>
            </p:nvSpPr>
            <p:spPr bwMode="auto">
              <a:xfrm>
                <a:off x="2390" y="2042"/>
                <a:ext cx="680" cy="694"/>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6" name="AutoShape 3"/>
              <p:cNvSpPr>
                <a:spLocks noChangeArrowheads="1"/>
              </p:cNvSpPr>
              <p:nvPr/>
            </p:nvSpPr>
            <p:spPr bwMode="auto">
              <a:xfrm>
                <a:off x="2316" y="2000"/>
                <a:ext cx="840" cy="868"/>
              </a:xfrm>
              <a:custGeom>
                <a:avLst/>
                <a:gdLst>
                  <a:gd name="T0" fmla="*/ 16 w 21600"/>
                  <a:gd name="T1" fmla="*/ 0 h 21600"/>
                  <a:gd name="T2" fmla="*/ 5 w 21600"/>
                  <a:gd name="T3" fmla="*/ 5 h 21600"/>
                  <a:gd name="T4" fmla="*/ 0 w 21600"/>
                  <a:gd name="T5" fmla="*/ 17 h 21600"/>
                  <a:gd name="T6" fmla="*/ 5 w 21600"/>
                  <a:gd name="T7" fmla="*/ 30 h 21600"/>
                  <a:gd name="T8" fmla="*/ 16 w 21600"/>
                  <a:gd name="T9" fmla="*/ 35 h 21600"/>
                  <a:gd name="T10" fmla="*/ 28 w 21600"/>
                  <a:gd name="T11" fmla="*/ 30 h 21600"/>
                  <a:gd name="T12" fmla="*/ 33 w 21600"/>
                  <a:gd name="T13" fmla="*/ 17 h 21600"/>
                  <a:gd name="T14" fmla="*/ 28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0 h 21600"/>
                  <a:gd name="T26" fmla="*/ 18437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FF0000"/>
                  </a:gs>
                  <a:gs pos="100000">
                    <a:srgbClr val="7600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7" name="AutoShape 4"/>
              <p:cNvSpPr>
                <a:spLocks noChangeArrowheads="1"/>
              </p:cNvSpPr>
              <p:nvPr/>
            </p:nvSpPr>
            <p:spPr bwMode="auto">
              <a:xfrm>
                <a:off x="2264" y="1943"/>
                <a:ext cx="945" cy="984"/>
              </a:xfrm>
              <a:custGeom>
                <a:avLst/>
                <a:gdLst>
                  <a:gd name="T0" fmla="*/ 21 w 21600"/>
                  <a:gd name="T1" fmla="*/ 0 h 21600"/>
                  <a:gd name="T2" fmla="*/ 6 w 21600"/>
                  <a:gd name="T3" fmla="*/ 7 h 21600"/>
                  <a:gd name="T4" fmla="*/ 0 w 21600"/>
                  <a:gd name="T5" fmla="*/ 22 h 21600"/>
                  <a:gd name="T6" fmla="*/ 6 w 21600"/>
                  <a:gd name="T7" fmla="*/ 38 h 21600"/>
                  <a:gd name="T8" fmla="*/ 21 w 21600"/>
                  <a:gd name="T9" fmla="*/ 45 h 21600"/>
                  <a:gd name="T10" fmla="*/ 35 w 21600"/>
                  <a:gd name="T11" fmla="*/ 38 h 21600"/>
                  <a:gd name="T12" fmla="*/ 41 w 21600"/>
                  <a:gd name="T13" fmla="*/ 22 h 21600"/>
                  <a:gd name="T14" fmla="*/ 35 w 21600"/>
                  <a:gd name="T15" fmla="*/ 7 h 21600"/>
                  <a:gd name="T16" fmla="*/ 0 60000 65536"/>
                  <a:gd name="T17" fmla="*/ 0 60000 65536"/>
                  <a:gd name="T18" fmla="*/ 0 60000 65536"/>
                  <a:gd name="T19" fmla="*/ 0 60000 65536"/>
                  <a:gd name="T20" fmla="*/ 0 60000 65536"/>
                  <a:gd name="T21" fmla="*/ 0 60000 65536"/>
                  <a:gd name="T22" fmla="*/ 0 60000 65536"/>
                  <a:gd name="T23" fmla="*/ 0 60000 65536"/>
                  <a:gd name="T24" fmla="*/ 3154 w 21600"/>
                  <a:gd name="T25" fmla="*/ 3164 h 21600"/>
                  <a:gd name="T26" fmla="*/ 18446 w 21600"/>
                  <a:gd name="T27" fmla="*/ 1843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750" y="10800"/>
                    </a:moveTo>
                    <a:cubicBezTo>
                      <a:pt x="3750" y="14694"/>
                      <a:pt x="6906" y="17850"/>
                      <a:pt x="10800" y="17850"/>
                    </a:cubicBezTo>
                    <a:cubicBezTo>
                      <a:pt x="14694" y="17850"/>
                      <a:pt x="17850" y="14694"/>
                      <a:pt x="17850" y="10800"/>
                    </a:cubicBezTo>
                    <a:cubicBezTo>
                      <a:pt x="17850" y="6906"/>
                      <a:pt x="14694" y="3750"/>
                      <a:pt x="10800" y="3750"/>
                    </a:cubicBezTo>
                    <a:cubicBezTo>
                      <a:pt x="6906" y="3750"/>
                      <a:pt x="3750" y="6906"/>
                      <a:pt x="3750" y="10800"/>
                    </a:cubicBezTo>
                    <a:close/>
                  </a:path>
                </a:pathLst>
              </a:custGeom>
              <a:gradFill rotWithShape="0">
                <a:gsLst>
                  <a:gs pos="0">
                    <a:srgbClr val="471800"/>
                  </a:gs>
                  <a:gs pos="100000">
                    <a:srgbClr val="9933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8" name="AutoShape 5"/>
              <p:cNvSpPr>
                <a:spLocks noChangeArrowheads="1"/>
              </p:cNvSpPr>
              <p:nvPr/>
            </p:nvSpPr>
            <p:spPr bwMode="auto">
              <a:xfrm>
                <a:off x="2211" y="1885"/>
                <a:ext cx="1050" cy="1099"/>
              </a:xfrm>
              <a:custGeom>
                <a:avLst/>
                <a:gdLst>
                  <a:gd name="T0" fmla="*/ 26 w 21600"/>
                  <a:gd name="T1" fmla="*/ 0 h 21600"/>
                  <a:gd name="T2" fmla="*/ 7 w 21600"/>
                  <a:gd name="T3" fmla="*/ 8 h 21600"/>
                  <a:gd name="T4" fmla="*/ 0 w 21600"/>
                  <a:gd name="T5" fmla="*/ 28 h 21600"/>
                  <a:gd name="T6" fmla="*/ 7 w 21600"/>
                  <a:gd name="T7" fmla="*/ 48 h 21600"/>
                  <a:gd name="T8" fmla="*/ 26 w 21600"/>
                  <a:gd name="T9" fmla="*/ 56 h 21600"/>
                  <a:gd name="T10" fmla="*/ 44 w 21600"/>
                  <a:gd name="T11" fmla="*/ 48 h 21600"/>
                  <a:gd name="T12" fmla="*/ 51 w 21600"/>
                  <a:gd name="T13" fmla="*/ 28 h 21600"/>
                  <a:gd name="T14" fmla="*/ 44 w 21600"/>
                  <a:gd name="T15" fmla="*/ 8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4 h 21600"/>
                  <a:gd name="T26" fmla="*/ 18432 w 21600"/>
                  <a:gd name="T27" fmla="*/ 1843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768" y="10800"/>
                    </a:moveTo>
                    <a:cubicBezTo>
                      <a:pt x="2768" y="15236"/>
                      <a:pt x="6364" y="18832"/>
                      <a:pt x="10800" y="18832"/>
                    </a:cubicBezTo>
                    <a:cubicBezTo>
                      <a:pt x="15236" y="18832"/>
                      <a:pt x="18832" y="15236"/>
                      <a:pt x="18832" y="10800"/>
                    </a:cubicBezTo>
                    <a:cubicBezTo>
                      <a:pt x="18832" y="6364"/>
                      <a:pt x="15236" y="2768"/>
                      <a:pt x="10800" y="2768"/>
                    </a:cubicBezTo>
                    <a:cubicBezTo>
                      <a:pt x="6364" y="2768"/>
                      <a:pt x="2768" y="6364"/>
                      <a:pt x="2768" y="1080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9" name="AutoShape 6"/>
              <p:cNvSpPr>
                <a:spLocks noChangeArrowheads="1"/>
              </p:cNvSpPr>
              <p:nvPr/>
            </p:nvSpPr>
            <p:spPr bwMode="auto">
              <a:xfrm>
                <a:off x="2159" y="1827"/>
                <a:ext cx="1155" cy="1214"/>
              </a:xfrm>
              <a:custGeom>
                <a:avLst/>
                <a:gdLst>
                  <a:gd name="T0" fmla="*/ 31 w 21600"/>
                  <a:gd name="T1" fmla="*/ 0 h 21600"/>
                  <a:gd name="T2" fmla="*/ 9 w 21600"/>
                  <a:gd name="T3" fmla="*/ 10 h 21600"/>
                  <a:gd name="T4" fmla="*/ 0 w 21600"/>
                  <a:gd name="T5" fmla="*/ 34 h 21600"/>
                  <a:gd name="T6" fmla="*/ 9 w 21600"/>
                  <a:gd name="T7" fmla="*/ 58 h 21600"/>
                  <a:gd name="T8" fmla="*/ 31 w 21600"/>
                  <a:gd name="T9" fmla="*/ 68 h 21600"/>
                  <a:gd name="T10" fmla="*/ 53 w 21600"/>
                  <a:gd name="T11" fmla="*/ 58 h 21600"/>
                  <a:gd name="T12" fmla="*/ 62 w 21600"/>
                  <a:gd name="T13" fmla="*/ 34 h 21600"/>
                  <a:gd name="T14" fmla="*/ 53 w 21600"/>
                  <a:gd name="T15" fmla="*/ 10 h 21600"/>
                  <a:gd name="T16" fmla="*/ 0 60000 65536"/>
                  <a:gd name="T17" fmla="*/ 0 60000 65536"/>
                  <a:gd name="T18" fmla="*/ 0 60000 65536"/>
                  <a:gd name="T19" fmla="*/ 0 60000 65536"/>
                  <a:gd name="T20" fmla="*/ 0 60000 65536"/>
                  <a:gd name="T21" fmla="*/ 0 60000 65536"/>
                  <a:gd name="T22" fmla="*/ 0 60000 65536"/>
                  <a:gd name="T23" fmla="*/ 0 60000 65536"/>
                  <a:gd name="T24" fmla="*/ 3161 w 21600"/>
                  <a:gd name="T25" fmla="*/ 3167 h 21600"/>
                  <a:gd name="T26" fmla="*/ 18439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FFFF00"/>
                  </a:gs>
                  <a:gs pos="100000">
                    <a:srgbClr val="7676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 name="AutoShape 7"/>
              <p:cNvSpPr>
                <a:spLocks noChangeArrowheads="1"/>
              </p:cNvSpPr>
              <p:nvPr/>
            </p:nvSpPr>
            <p:spPr bwMode="auto">
              <a:xfrm>
                <a:off x="2054" y="1711"/>
                <a:ext cx="1365" cy="1446"/>
              </a:xfrm>
              <a:custGeom>
                <a:avLst/>
                <a:gdLst>
                  <a:gd name="T0" fmla="*/ 43 w 21600"/>
                  <a:gd name="T1" fmla="*/ 0 h 21600"/>
                  <a:gd name="T2" fmla="*/ 13 w 21600"/>
                  <a:gd name="T3" fmla="*/ 14 h 21600"/>
                  <a:gd name="T4" fmla="*/ 0 w 21600"/>
                  <a:gd name="T5" fmla="*/ 48 h 21600"/>
                  <a:gd name="T6" fmla="*/ 13 w 21600"/>
                  <a:gd name="T7" fmla="*/ 83 h 21600"/>
                  <a:gd name="T8" fmla="*/ 43 w 21600"/>
                  <a:gd name="T9" fmla="*/ 97 h 21600"/>
                  <a:gd name="T10" fmla="*/ 74 w 21600"/>
                  <a:gd name="T11" fmla="*/ 83 h 21600"/>
                  <a:gd name="T12" fmla="*/ 86 w 21600"/>
                  <a:gd name="T13" fmla="*/ 48 h 21600"/>
                  <a:gd name="T14" fmla="*/ 74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65 w 21600"/>
                  <a:gd name="T25" fmla="*/ 3167 h 21600"/>
                  <a:gd name="T26" fmla="*/ 18435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00FFFF"/>
                  </a:gs>
                  <a:gs pos="100000">
                    <a:srgbClr val="007676"/>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 name="AutoShape 8"/>
              <p:cNvSpPr>
                <a:spLocks noChangeArrowheads="1"/>
              </p:cNvSpPr>
              <p:nvPr/>
            </p:nvSpPr>
            <p:spPr bwMode="auto">
              <a:xfrm>
                <a:off x="1949" y="1596"/>
                <a:ext cx="1575" cy="1677"/>
              </a:xfrm>
              <a:custGeom>
                <a:avLst/>
                <a:gdLst>
                  <a:gd name="T0" fmla="*/ 57 w 21600"/>
                  <a:gd name="T1" fmla="*/ 0 h 21600"/>
                  <a:gd name="T2" fmla="*/ 17 w 21600"/>
                  <a:gd name="T3" fmla="*/ 19 h 21600"/>
                  <a:gd name="T4" fmla="*/ 0 w 21600"/>
                  <a:gd name="T5" fmla="*/ 65 h 21600"/>
                  <a:gd name="T6" fmla="*/ 17 w 21600"/>
                  <a:gd name="T7" fmla="*/ 111 h 21600"/>
                  <a:gd name="T8" fmla="*/ 57 w 21600"/>
                  <a:gd name="T9" fmla="*/ 130 h 21600"/>
                  <a:gd name="T10" fmla="*/ 98 w 21600"/>
                  <a:gd name="T11" fmla="*/ 111 h 21600"/>
                  <a:gd name="T12" fmla="*/ 115 w 21600"/>
                  <a:gd name="T13" fmla="*/ 65 h 21600"/>
                  <a:gd name="T14" fmla="*/ 98 w 21600"/>
                  <a:gd name="T15" fmla="*/ 19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9 h 21600"/>
                  <a:gd name="T26" fmla="*/ 18432 w 21600"/>
                  <a:gd name="T27" fmla="*/ 1843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993366"/>
                  </a:gs>
                  <a:gs pos="100000">
                    <a:srgbClr val="5F204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 name="AutoShape 11"/>
              <p:cNvSpPr>
                <a:spLocks noChangeArrowheads="1"/>
              </p:cNvSpPr>
              <p:nvPr/>
            </p:nvSpPr>
            <p:spPr bwMode="auto">
              <a:xfrm>
                <a:off x="1791" y="1422"/>
                <a:ext cx="1890" cy="2024"/>
              </a:xfrm>
              <a:custGeom>
                <a:avLst/>
                <a:gdLst>
                  <a:gd name="T0" fmla="*/ 83 w 21600"/>
                  <a:gd name="T1" fmla="*/ 0 h 21600"/>
                  <a:gd name="T2" fmla="*/ 24 w 21600"/>
                  <a:gd name="T3" fmla="*/ 28 h 21600"/>
                  <a:gd name="T4" fmla="*/ 0 w 21600"/>
                  <a:gd name="T5" fmla="*/ 95 h 21600"/>
                  <a:gd name="T6" fmla="*/ 24 w 21600"/>
                  <a:gd name="T7" fmla="*/ 162 h 21600"/>
                  <a:gd name="T8" fmla="*/ 83 w 21600"/>
                  <a:gd name="T9" fmla="*/ 190 h 21600"/>
                  <a:gd name="T10" fmla="*/ 141 w 21600"/>
                  <a:gd name="T11" fmla="*/ 162 h 21600"/>
                  <a:gd name="T12" fmla="*/ 165 w 21600"/>
                  <a:gd name="T13" fmla="*/ 95 h 21600"/>
                  <a:gd name="T14" fmla="*/ 141 w 21600"/>
                  <a:gd name="T15" fmla="*/ 28 h 21600"/>
                  <a:gd name="T16" fmla="*/ 0 60000 65536"/>
                  <a:gd name="T17" fmla="*/ 0 60000 65536"/>
                  <a:gd name="T18" fmla="*/ 0 60000 65536"/>
                  <a:gd name="T19" fmla="*/ 0 60000 65536"/>
                  <a:gd name="T20" fmla="*/ 0 60000 65536"/>
                  <a:gd name="T21" fmla="*/ 0 60000 65536"/>
                  <a:gd name="T22" fmla="*/ 0 60000 65536"/>
                  <a:gd name="T23" fmla="*/ 0 60000 65536"/>
                  <a:gd name="T24" fmla="*/ 3166 w 21600"/>
                  <a:gd name="T25" fmla="*/ 3159 h 21600"/>
                  <a:gd name="T26" fmla="*/ 18434 w 21600"/>
                  <a:gd name="T27" fmla="*/ 18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C59E00"/>
                  </a:gs>
                  <a:gs pos="100000">
                    <a:srgbClr val="FFCC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17" name="Line 12"/>
            <p:cNvSpPr>
              <a:spLocks noChangeShapeType="1"/>
            </p:cNvSpPr>
            <p:nvPr/>
          </p:nvSpPr>
          <p:spPr bwMode="auto">
            <a:xfrm flipV="1">
              <a:off x="4343400" y="2346325"/>
              <a:ext cx="2252663" cy="144145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18" name="Line 13"/>
            <p:cNvSpPr>
              <a:spLocks noChangeShapeType="1"/>
            </p:cNvSpPr>
            <p:nvPr/>
          </p:nvSpPr>
          <p:spPr bwMode="auto">
            <a:xfrm flipV="1">
              <a:off x="4762500" y="3194050"/>
              <a:ext cx="1998663" cy="509588"/>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19" name="Line 15"/>
            <p:cNvSpPr>
              <a:spLocks noChangeShapeType="1"/>
            </p:cNvSpPr>
            <p:nvPr/>
          </p:nvSpPr>
          <p:spPr bwMode="auto">
            <a:xfrm>
              <a:off x="4843463" y="3957638"/>
              <a:ext cx="2166937" cy="593725"/>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0" name="Line 22"/>
            <p:cNvSpPr>
              <a:spLocks noChangeShapeType="1"/>
            </p:cNvSpPr>
            <p:nvPr/>
          </p:nvSpPr>
          <p:spPr bwMode="auto">
            <a:xfrm>
              <a:off x="4927599" y="4211638"/>
              <a:ext cx="1749428" cy="1031877"/>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1" name="Line 23"/>
            <p:cNvSpPr>
              <a:spLocks noChangeShapeType="1"/>
            </p:cNvSpPr>
            <p:nvPr/>
          </p:nvSpPr>
          <p:spPr bwMode="auto">
            <a:xfrm flipH="1">
              <a:off x="2343150" y="4467225"/>
              <a:ext cx="1500188" cy="847725"/>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2" name="Line 24"/>
            <p:cNvSpPr>
              <a:spLocks noChangeShapeType="1"/>
            </p:cNvSpPr>
            <p:nvPr/>
          </p:nvSpPr>
          <p:spPr bwMode="auto">
            <a:xfrm flipH="1">
              <a:off x="1843088" y="4043363"/>
              <a:ext cx="1582737" cy="168275"/>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3" name="Line 25"/>
            <p:cNvSpPr>
              <a:spLocks noChangeShapeType="1"/>
            </p:cNvSpPr>
            <p:nvPr/>
          </p:nvSpPr>
          <p:spPr bwMode="auto">
            <a:xfrm flipH="1" flipV="1">
              <a:off x="1843088" y="3363913"/>
              <a:ext cx="1331912" cy="255587"/>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4" name="Line 26"/>
            <p:cNvSpPr>
              <a:spLocks noChangeShapeType="1"/>
            </p:cNvSpPr>
            <p:nvPr/>
          </p:nvSpPr>
          <p:spPr bwMode="auto">
            <a:xfrm flipH="1" flipV="1">
              <a:off x="2427288" y="2432050"/>
              <a:ext cx="833437" cy="50800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grpSp>
      <p:pic>
        <p:nvPicPr>
          <p:cNvPr id="33" name="Obraz 3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119" y="5141397"/>
            <a:ext cx="4166550" cy="1433307"/>
          </a:xfrm>
          <a:prstGeom prst="rect">
            <a:avLst/>
          </a:prstGeom>
        </p:spPr>
      </p:pic>
      <p:sp>
        <p:nvSpPr>
          <p:cNvPr id="35" name="Text Box 21"/>
          <p:cNvSpPr txBox="1">
            <a:spLocks noGrp="1" noChangeArrowheads="1"/>
          </p:cNvSpPr>
          <p:nvPr>
            <p:ph type="title"/>
          </p:nvPr>
        </p:nvSpPr>
        <p:spPr bwMode="auto">
          <a:xfrm>
            <a:off x="694804" y="453453"/>
            <a:ext cx="623379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sv-SE" altLang="pl-PL" sz="3000" b="1" dirty="0" smtClean="0">
                <a:solidFill>
                  <a:srgbClr val="006600"/>
                </a:solidFill>
                <a:latin typeface="Tahoma" panose="020B0604030504040204" pitchFamily="34" charset="0"/>
                <a:cs typeface="Tahoma" panose="020B0604030504040204" pitchFamily="34" charset="0"/>
              </a:rPr>
              <a:t>Fröbehandling med flera lager</a:t>
            </a:r>
            <a:endParaRPr lang="sv-SE" altLang="pl-PL" sz="3000" b="1" dirty="0">
              <a:solidFill>
                <a:srgbClr val="006600"/>
              </a:solidFill>
              <a:latin typeface="Tahoma" panose="020B0604030504040204" pitchFamily="34" charset="0"/>
              <a:cs typeface="Tahoma" panose="020B0604030504040204" pitchFamily="34" charset="0"/>
            </a:endParaRPr>
          </a:p>
        </p:txBody>
      </p:sp>
      <p:pic>
        <p:nvPicPr>
          <p:cNvPr id="36"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4"/>
          <p:cNvSpPr txBox="1">
            <a:spLocks noChangeArrowheads="1"/>
          </p:cNvSpPr>
          <p:nvPr/>
        </p:nvSpPr>
        <p:spPr bwMode="auto">
          <a:xfrm>
            <a:off x="467544" y="6334067"/>
            <a:ext cx="31710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companies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materials</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75060122"/>
      </p:ext>
    </p:extLst>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4" name="Picture 6" descr="F1000003"/>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48" y="6896"/>
            <a:ext cx="4571266" cy="350932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2456" name="Picture 8" descr="Hatzenbichler Vertikat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92814" y="40687"/>
            <a:ext cx="4548399" cy="347553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2457" name="Text Box 9"/>
          <p:cNvSpPr txBox="1">
            <a:spLocks noChangeArrowheads="1"/>
          </p:cNvSpPr>
          <p:nvPr/>
        </p:nvSpPr>
        <p:spPr bwMode="auto">
          <a:xfrm>
            <a:off x="3131839" y="3398216"/>
            <a:ext cx="2993835" cy="699459"/>
          </a:xfrm>
          <a:prstGeom prst="rect">
            <a:avLst/>
          </a:prstGeom>
          <a:noFill/>
          <a:ln w="9525">
            <a:noFill/>
            <a:miter lim="800000"/>
            <a:headEnd/>
            <a:tailEnd/>
          </a:ln>
          <a:effectLst/>
        </p:spPr>
        <p:txBody>
          <a:bodyPr wrap="square" lIns="132987" tIns="132987" rIns="132987" bIns="132987">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sv-SE"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Såmaskiner</a:t>
            </a:r>
            <a:endParaRPr kumimoji="0" lang="pl-PL" sz="28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6" descr="Great Plains"/>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48" y="4437112"/>
            <a:ext cx="3110291" cy="24208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Obraz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180981" y="4215986"/>
            <a:ext cx="3963020" cy="26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KOCKER~5"/>
          <p:cNvPicPr preferRelativeResize="0">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8200" y="4097675"/>
            <a:ext cx="2965968" cy="275522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3" descr="VAKUMA~4"/>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84168" y="2709796"/>
            <a:ext cx="3057045" cy="223137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Obraz 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046" y="2780928"/>
            <a:ext cx="3066499" cy="204494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5940152" y="4673795"/>
            <a:ext cx="31710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 and </a:t>
            </a: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companies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materials</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35152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73051" y="266759"/>
            <a:ext cx="5962517" cy="800219"/>
          </a:xfrm>
        </p:spPr>
        <p:txBody>
          <a:bodyPr wrap="square">
            <a:spAutoFit/>
          </a:bodyPr>
          <a:lstStyle/>
          <a:p>
            <a:pPr algn="l"/>
            <a:r>
              <a:rPr lang="sv-SE" altLang="pl-PL" sz="2600" b="1" dirty="0" smtClean="0">
                <a:solidFill>
                  <a:srgbClr val="006600"/>
                </a:solidFill>
                <a:latin typeface="Tahoma" panose="020B0604030504040204" pitchFamily="34" charset="0"/>
                <a:ea typeface="+mn-ea"/>
                <a:cs typeface="+mn-cs"/>
              </a:rPr>
              <a:t>Såmaskin för hjälpsådd i </a:t>
            </a:r>
            <a:r>
              <a:rPr lang="sv-SE" altLang="pl-PL" sz="2600" b="1" dirty="0" err="1" smtClean="0">
                <a:solidFill>
                  <a:srgbClr val="006600"/>
                </a:solidFill>
                <a:latin typeface="Tahoma" panose="020B0604030504040204" pitchFamily="34" charset="0"/>
                <a:ea typeface="+mn-ea"/>
                <a:cs typeface="+mn-cs"/>
              </a:rPr>
              <a:t>Guttler</a:t>
            </a:r>
            <a:r>
              <a:rPr lang="sv-SE" altLang="pl-PL" sz="2600" dirty="0">
                <a:solidFill>
                  <a:srgbClr val="006600"/>
                </a:solidFill>
                <a:latin typeface="Tahoma" panose="020B0604030504040204" pitchFamily="34" charset="0"/>
                <a:ea typeface="+mn-ea"/>
                <a:cs typeface="+mn-cs"/>
              </a:rPr>
              <a:t>-</a:t>
            </a:r>
            <a:r>
              <a:rPr lang="sv-SE" altLang="pl-PL" sz="2600" b="1" dirty="0" smtClean="0">
                <a:solidFill>
                  <a:srgbClr val="006600"/>
                </a:solidFill>
                <a:latin typeface="Tahoma" panose="020B0604030504040204" pitchFamily="34" charset="0"/>
                <a:ea typeface="+mn-ea"/>
                <a:cs typeface="+mn-cs"/>
              </a:rPr>
              <a:t>systemet</a:t>
            </a:r>
            <a:endParaRPr lang="sv-SE" altLang="pl-PL" sz="2600" b="1" kern="1200" dirty="0">
              <a:solidFill>
                <a:srgbClr val="006600"/>
              </a:solidFill>
              <a:latin typeface="Tahoma" panose="020B0604030504040204" pitchFamily="34" charset="0"/>
              <a:ea typeface="+mn-ea"/>
              <a:cs typeface="+mn-cs"/>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2019" y="3659829"/>
            <a:ext cx="4187172" cy="286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25144" y="3662093"/>
            <a:ext cx="4302224" cy="2867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32951" y="1213877"/>
            <a:ext cx="3592479" cy="239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7189130" y="3046838"/>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sv-SE"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Foton: </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91761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Niskie koszenie"/>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37" y="1"/>
            <a:ext cx="4484768" cy="339381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3" name="Picture 3" descr="Reglone"/>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2996" y="1"/>
            <a:ext cx="4484768" cy="3393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44" name="Text Box 4"/>
          <p:cNvSpPr txBox="1">
            <a:spLocks noChangeArrowheads="1"/>
          </p:cNvSpPr>
          <p:nvPr/>
        </p:nvSpPr>
        <p:spPr bwMode="auto">
          <a:xfrm>
            <a:off x="280023" y="44624"/>
            <a:ext cx="3869010" cy="461793"/>
          </a:xfrm>
          <a:prstGeom prst="rect">
            <a:avLst/>
          </a:prstGeom>
          <a:noFill/>
          <a:ln w="9525">
            <a:noFill/>
            <a:miter lim="800000"/>
            <a:headEnd/>
            <a:tailEnd/>
          </a:ln>
          <a:effectLst/>
        </p:spPr>
        <p:txBody>
          <a:bodyPr>
            <a:spAutoFit/>
          </a:body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sv-SE" sz="2401" b="1" i="0" u="none" strike="noStrike" kern="120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Kort stubbhöjd</a:t>
            </a:r>
            <a:endParaRPr kumimoji="0" lang="pl-PL" sz="2401"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1445" name="Text Box 5"/>
          <p:cNvSpPr txBox="1">
            <a:spLocks noChangeArrowheads="1"/>
          </p:cNvSpPr>
          <p:nvPr/>
        </p:nvSpPr>
        <p:spPr bwMode="auto">
          <a:xfrm>
            <a:off x="4852756" y="44624"/>
            <a:ext cx="3869011" cy="461793"/>
          </a:xfrm>
          <a:prstGeom prst="rect">
            <a:avLst/>
          </a:prstGeom>
          <a:noFill/>
          <a:ln w="9525">
            <a:noFill/>
            <a:miter lim="800000"/>
            <a:headEnd/>
            <a:tailEnd/>
          </a:ln>
          <a:effectLst/>
        </p:spPr>
        <p:txBody>
          <a:bodyPr>
            <a:spAutoFit/>
          </a:body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lang="sv-SE" sz="2401"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Användning av herbicid</a:t>
            </a:r>
            <a:endParaRPr kumimoji="0" lang="pl-PL" sz="2401"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446" name="Picture 6" descr="Brona aktywna"/>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37" y="3427534"/>
            <a:ext cx="4484768" cy="343046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7" name="Picture 7" descr="Glebogryzarka"/>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82996" y="3429000"/>
            <a:ext cx="4484768" cy="3429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50" name="Text Box 10"/>
          <p:cNvSpPr txBox="1">
            <a:spLocks noChangeArrowheads="1"/>
          </p:cNvSpPr>
          <p:nvPr/>
        </p:nvSpPr>
        <p:spPr bwMode="auto">
          <a:xfrm>
            <a:off x="280023" y="6351583"/>
            <a:ext cx="3869010" cy="461793"/>
          </a:xfrm>
          <a:prstGeom prst="rect">
            <a:avLst/>
          </a:prstGeom>
          <a:noFill/>
          <a:ln w="9525">
            <a:noFill/>
            <a:miter lim="800000"/>
            <a:headEnd/>
            <a:tailEnd/>
          </a:ln>
          <a:effectLst/>
        </p:spPr>
        <p:txBody>
          <a:bodyPr>
            <a:spAutoFit/>
          </a:body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sv-SE" sz="2401" b="1" i="0" u="none" strike="noStrike" kern="120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Aktiv harvning</a:t>
            </a:r>
            <a:endParaRPr kumimoji="0" lang="pl-PL" sz="2401"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1451" name="Text Box 11"/>
          <p:cNvSpPr txBox="1">
            <a:spLocks noChangeArrowheads="1"/>
          </p:cNvSpPr>
          <p:nvPr/>
        </p:nvSpPr>
        <p:spPr bwMode="auto">
          <a:xfrm>
            <a:off x="4924595" y="6351583"/>
            <a:ext cx="3867544" cy="461793"/>
          </a:xfrm>
          <a:prstGeom prst="rect">
            <a:avLst/>
          </a:prstGeom>
          <a:noFill/>
          <a:ln w="9525">
            <a:noFill/>
            <a:miter lim="800000"/>
            <a:headEnd/>
            <a:tailEnd/>
          </a:ln>
          <a:effectLst/>
        </p:spPr>
        <p:txBody>
          <a:bodyPr>
            <a:spAutoFit/>
          </a:body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sv-SE" sz="2401" b="1" i="0" u="none" strike="noStrike" kern="120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Rotavator</a:t>
            </a:r>
            <a:endParaRPr kumimoji="0" lang="pl-PL" sz="2401"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6370" name="Text Box 2"/>
          <p:cNvSpPr txBox="1">
            <a:spLocks noChangeArrowheads="1"/>
          </p:cNvSpPr>
          <p:nvPr/>
        </p:nvSpPr>
        <p:spPr bwMode="auto">
          <a:xfrm>
            <a:off x="1766392" y="3046758"/>
            <a:ext cx="5760640" cy="1007235"/>
          </a:xfrm>
          <a:prstGeom prst="rect">
            <a:avLst/>
          </a:prstGeom>
          <a:solidFill>
            <a:schemeClr val="tx1"/>
          </a:solidFill>
          <a:ln w="9525">
            <a:noFill/>
            <a:miter lim="800000"/>
            <a:headEnd/>
            <a:tailEnd/>
          </a:ln>
          <a:effectLst/>
        </p:spPr>
        <p:txBody>
          <a:bodyPr wrap="square" lIns="132987" tIns="132987" rIns="132987" bIns="132987">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Preparering</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av</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såbädd</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för</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hjälpsådd</a:t>
            </a:r>
            <a:r>
              <a:rPr kumimoji="0" lang="en-US" sz="2400" b="1" i="0" u="none" strike="noStrike" kern="1200" cap="none" spc="0" normalizeH="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med </a:t>
            </a:r>
            <a:r>
              <a:rPr kumimoji="0" lang="en-US" sz="2400" b="1" i="0" u="none" strike="noStrike" kern="1200" cap="none" spc="0" normalizeH="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såbillar</a:t>
            </a:r>
            <a:endParaRPr kumimoji="0" lang="pl-PL" sz="24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 Box 4"/>
          <p:cNvSpPr txBox="1">
            <a:spLocks noChangeArrowheads="1"/>
          </p:cNvSpPr>
          <p:nvPr/>
        </p:nvSpPr>
        <p:spPr bwMode="auto">
          <a:xfrm>
            <a:off x="7292266" y="3119489"/>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sv-SE"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Foton: </a:t>
            </a:r>
            <a:r>
              <a:rPr kumimoji="0" lang="pl-PL"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Piotr Goliński</a:t>
            </a:r>
            <a:endParaRPr kumimoji="0" lang="pl-PL" altLang="pl-PL" sz="1000" b="0" i="1"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9120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a 30"/>
          <p:cNvGrpSpPr/>
          <p:nvPr/>
        </p:nvGrpSpPr>
        <p:grpSpPr>
          <a:xfrm>
            <a:off x="107504" y="1268761"/>
            <a:ext cx="8824872" cy="4347148"/>
            <a:chOff x="368300" y="2184400"/>
            <a:chExt cx="8289925" cy="3881439"/>
          </a:xfrm>
        </p:grpSpPr>
        <p:grpSp>
          <p:nvGrpSpPr>
            <p:cNvPr id="32" name="Group 53"/>
            <p:cNvGrpSpPr>
              <a:grpSpLocks/>
            </p:cNvGrpSpPr>
            <p:nvPr/>
          </p:nvGrpSpPr>
          <p:grpSpPr bwMode="auto">
            <a:xfrm>
              <a:off x="368300" y="2184400"/>
              <a:ext cx="8289925" cy="3300413"/>
              <a:chOff x="232" y="1376"/>
              <a:chExt cx="5222" cy="2079"/>
            </a:xfrm>
          </p:grpSpPr>
          <p:sp>
            <p:nvSpPr>
              <p:cNvPr id="51" name="Line 8"/>
              <p:cNvSpPr>
                <a:spLocks noChangeShapeType="1"/>
              </p:cNvSpPr>
              <p:nvPr/>
            </p:nvSpPr>
            <p:spPr bwMode="auto">
              <a:xfrm>
                <a:off x="559" y="3078"/>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2" name="Line 9"/>
              <p:cNvSpPr>
                <a:spLocks noChangeShapeType="1"/>
              </p:cNvSpPr>
              <p:nvPr/>
            </p:nvSpPr>
            <p:spPr bwMode="auto">
              <a:xfrm>
                <a:off x="559" y="2840"/>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3" name="Line 10"/>
              <p:cNvSpPr>
                <a:spLocks noChangeShapeType="1"/>
              </p:cNvSpPr>
              <p:nvPr/>
            </p:nvSpPr>
            <p:spPr bwMode="auto">
              <a:xfrm>
                <a:off x="559" y="2595"/>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endParaRPr>
              </a:p>
            </p:txBody>
          </p:sp>
          <p:sp>
            <p:nvSpPr>
              <p:cNvPr id="54" name="Line 11"/>
              <p:cNvSpPr>
                <a:spLocks noChangeShapeType="1"/>
              </p:cNvSpPr>
              <p:nvPr/>
            </p:nvSpPr>
            <p:spPr bwMode="auto">
              <a:xfrm>
                <a:off x="559" y="2356"/>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5" name="Line 12"/>
              <p:cNvSpPr>
                <a:spLocks noChangeShapeType="1"/>
              </p:cNvSpPr>
              <p:nvPr/>
            </p:nvSpPr>
            <p:spPr bwMode="auto">
              <a:xfrm>
                <a:off x="559" y="2111"/>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6" name="Line 13"/>
              <p:cNvSpPr>
                <a:spLocks noChangeShapeType="1"/>
              </p:cNvSpPr>
              <p:nvPr/>
            </p:nvSpPr>
            <p:spPr bwMode="auto">
              <a:xfrm>
                <a:off x="559" y="1872"/>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7" name="Line 14"/>
              <p:cNvSpPr>
                <a:spLocks noChangeShapeType="1"/>
              </p:cNvSpPr>
              <p:nvPr/>
            </p:nvSpPr>
            <p:spPr bwMode="auto">
              <a:xfrm>
                <a:off x="559" y="1627"/>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8" name="Line 20"/>
              <p:cNvSpPr>
                <a:spLocks noChangeShapeType="1"/>
              </p:cNvSpPr>
              <p:nvPr/>
            </p:nvSpPr>
            <p:spPr bwMode="auto">
              <a:xfrm>
                <a:off x="559" y="1627"/>
                <a:ext cx="1" cy="16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9" name="Line 21"/>
              <p:cNvSpPr>
                <a:spLocks noChangeShapeType="1"/>
              </p:cNvSpPr>
              <p:nvPr/>
            </p:nvSpPr>
            <p:spPr bwMode="auto">
              <a:xfrm>
                <a:off x="504" y="3323"/>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0" name="Line 22"/>
              <p:cNvSpPr>
                <a:spLocks noChangeShapeType="1"/>
              </p:cNvSpPr>
              <p:nvPr/>
            </p:nvSpPr>
            <p:spPr bwMode="auto">
              <a:xfrm>
                <a:off x="504" y="3078"/>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1" name="Line 23"/>
              <p:cNvSpPr>
                <a:spLocks noChangeShapeType="1"/>
              </p:cNvSpPr>
              <p:nvPr/>
            </p:nvSpPr>
            <p:spPr bwMode="auto">
              <a:xfrm>
                <a:off x="504" y="2840"/>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2" name="Line 24"/>
              <p:cNvSpPr>
                <a:spLocks noChangeShapeType="1"/>
              </p:cNvSpPr>
              <p:nvPr/>
            </p:nvSpPr>
            <p:spPr bwMode="auto">
              <a:xfrm>
                <a:off x="504" y="2595"/>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3" name="Line 25"/>
              <p:cNvSpPr>
                <a:spLocks noChangeShapeType="1"/>
              </p:cNvSpPr>
              <p:nvPr/>
            </p:nvSpPr>
            <p:spPr bwMode="auto">
              <a:xfrm>
                <a:off x="531" y="2356"/>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4" name="Line 26"/>
              <p:cNvSpPr>
                <a:spLocks noChangeShapeType="1"/>
              </p:cNvSpPr>
              <p:nvPr/>
            </p:nvSpPr>
            <p:spPr bwMode="auto">
              <a:xfrm>
                <a:off x="504" y="2111"/>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5" name="Line 27"/>
              <p:cNvSpPr>
                <a:spLocks noChangeShapeType="1"/>
              </p:cNvSpPr>
              <p:nvPr/>
            </p:nvSpPr>
            <p:spPr bwMode="auto">
              <a:xfrm>
                <a:off x="504" y="1872"/>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6" name="Line 28"/>
              <p:cNvSpPr>
                <a:spLocks noChangeShapeType="1"/>
              </p:cNvSpPr>
              <p:nvPr/>
            </p:nvSpPr>
            <p:spPr bwMode="auto">
              <a:xfrm>
                <a:off x="504" y="1627"/>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7" name="Line 29"/>
              <p:cNvSpPr>
                <a:spLocks noChangeShapeType="1"/>
              </p:cNvSpPr>
              <p:nvPr/>
            </p:nvSpPr>
            <p:spPr bwMode="auto">
              <a:xfrm>
                <a:off x="559" y="3323"/>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8" name="Line 30"/>
              <p:cNvSpPr>
                <a:spLocks noChangeShapeType="1"/>
              </p:cNvSpPr>
              <p:nvPr/>
            </p:nvSpPr>
            <p:spPr bwMode="auto">
              <a:xfrm flipV="1">
                <a:off x="559" y="3323"/>
                <a:ext cx="1" cy="4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9" name="Line 31"/>
              <p:cNvSpPr>
                <a:spLocks noChangeShapeType="1"/>
              </p:cNvSpPr>
              <p:nvPr/>
            </p:nvSpPr>
            <p:spPr bwMode="auto">
              <a:xfrm flipV="1">
                <a:off x="1535"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0" name="Line 32"/>
              <p:cNvSpPr>
                <a:spLocks noChangeShapeType="1"/>
              </p:cNvSpPr>
              <p:nvPr/>
            </p:nvSpPr>
            <p:spPr bwMode="auto">
              <a:xfrm flipV="1">
                <a:off x="2518"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1" name="Line 33"/>
              <p:cNvSpPr>
                <a:spLocks noChangeShapeType="1"/>
              </p:cNvSpPr>
              <p:nvPr/>
            </p:nvSpPr>
            <p:spPr bwMode="auto">
              <a:xfrm flipV="1">
                <a:off x="3494"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2" name="Line 34"/>
              <p:cNvSpPr>
                <a:spLocks noChangeShapeType="1"/>
              </p:cNvSpPr>
              <p:nvPr/>
            </p:nvSpPr>
            <p:spPr bwMode="auto">
              <a:xfrm flipV="1">
                <a:off x="4477"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3" name="Line 35"/>
              <p:cNvSpPr>
                <a:spLocks noChangeShapeType="1"/>
              </p:cNvSpPr>
              <p:nvPr/>
            </p:nvSpPr>
            <p:spPr bwMode="auto">
              <a:xfrm flipV="1">
                <a:off x="5453" y="3323"/>
                <a:ext cx="1" cy="4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4" name="Rectangle 36"/>
              <p:cNvSpPr>
                <a:spLocks noChangeArrowheads="1"/>
              </p:cNvSpPr>
              <p:nvPr/>
            </p:nvSpPr>
            <p:spPr bwMode="auto">
              <a:xfrm>
                <a:off x="329" y="3213"/>
                <a:ext cx="101"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0</a:t>
                </a:r>
                <a:endParaRPr kumimoji="0" lang="pl-PL" altLang="pl-PL"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 name="Rectangle 37"/>
              <p:cNvSpPr>
                <a:spLocks noChangeArrowheads="1"/>
              </p:cNvSpPr>
              <p:nvPr/>
            </p:nvSpPr>
            <p:spPr bwMode="auto">
              <a:xfrm>
                <a:off x="329" y="2968"/>
                <a:ext cx="101"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5</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6" name="Rectangle 38"/>
              <p:cNvSpPr>
                <a:spLocks noChangeArrowheads="1"/>
              </p:cNvSpPr>
              <p:nvPr/>
            </p:nvSpPr>
            <p:spPr bwMode="auto">
              <a:xfrm>
                <a:off x="232" y="2729"/>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10</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7" name="Rectangle 39"/>
              <p:cNvSpPr>
                <a:spLocks noChangeArrowheads="1"/>
              </p:cNvSpPr>
              <p:nvPr/>
            </p:nvSpPr>
            <p:spPr bwMode="auto">
              <a:xfrm>
                <a:off x="232" y="2484"/>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15</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8" name="Rectangle 40"/>
              <p:cNvSpPr>
                <a:spLocks noChangeArrowheads="1"/>
              </p:cNvSpPr>
              <p:nvPr/>
            </p:nvSpPr>
            <p:spPr bwMode="auto">
              <a:xfrm>
                <a:off x="232" y="2245"/>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20</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9" name="Rectangle 41"/>
              <p:cNvSpPr>
                <a:spLocks noChangeArrowheads="1"/>
              </p:cNvSpPr>
              <p:nvPr/>
            </p:nvSpPr>
            <p:spPr bwMode="auto">
              <a:xfrm>
                <a:off x="232" y="2000"/>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25</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0" name="Rectangle 42"/>
              <p:cNvSpPr>
                <a:spLocks noChangeArrowheads="1"/>
              </p:cNvSpPr>
              <p:nvPr/>
            </p:nvSpPr>
            <p:spPr bwMode="auto">
              <a:xfrm>
                <a:off x="232" y="1762"/>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30</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1" name="Rectangle 43"/>
              <p:cNvSpPr>
                <a:spLocks noChangeArrowheads="1"/>
              </p:cNvSpPr>
              <p:nvPr/>
            </p:nvSpPr>
            <p:spPr bwMode="auto">
              <a:xfrm>
                <a:off x="232" y="1517"/>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35</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2" name="Rectangle 52"/>
              <p:cNvSpPr>
                <a:spLocks noChangeArrowheads="1"/>
              </p:cNvSpPr>
              <p:nvPr/>
            </p:nvSpPr>
            <p:spPr bwMode="auto">
              <a:xfrm>
                <a:off x="468" y="1376"/>
                <a:ext cx="17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grpSp>
          <p:nvGrpSpPr>
            <p:cNvPr id="33" name="Group 54"/>
            <p:cNvGrpSpPr>
              <a:grpSpLocks/>
            </p:cNvGrpSpPr>
            <p:nvPr/>
          </p:nvGrpSpPr>
          <p:grpSpPr bwMode="auto">
            <a:xfrm>
              <a:off x="1012827" y="4683125"/>
              <a:ext cx="1268416" cy="1382713"/>
              <a:chOff x="638" y="2950"/>
              <a:chExt cx="799" cy="871"/>
            </a:xfrm>
          </p:grpSpPr>
          <p:sp>
            <p:nvSpPr>
              <p:cNvPr id="49" name="Rectangle 15"/>
              <p:cNvSpPr>
                <a:spLocks noChangeArrowheads="1"/>
              </p:cNvSpPr>
              <p:nvPr/>
            </p:nvSpPr>
            <p:spPr bwMode="auto">
              <a:xfrm>
                <a:off x="850" y="2950"/>
                <a:ext cx="388" cy="373"/>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0" name="Rectangle 44"/>
              <p:cNvSpPr>
                <a:spLocks noChangeArrowheads="1"/>
              </p:cNvSpPr>
              <p:nvPr/>
            </p:nvSpPr>
            <p:spPr bwMode="auto">
              <a:xfrm>
                <a:off x="638" y="3457"/>
                <a:ext cx="799"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sv-SE"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Ingen behandling</a:t>
                </a:r>
                <a:endPar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4" name="Group 55"/>
            <p:cNvGrpSpPr>
              <a:grpSpLocks/>
            </p:cNvGrpSpPr>
            <p:nvPr/>
          </p:nvGrpSpPr>
          <p:grpSpPr bwMode="auto">
            <a:xfrm>
              <a:off x="2682876" y="3341689"/>
              <a:ext cx="1079501" cy="2724150"/>
              <a:chOff x="1690" y="2105"/>
              <a:chExt cx="680" cy="1716"/>
            </a:xfrm>
          </p:grpSpPr>
          <p:sp>
            <p:nvSpPr>
              <p:cNvPr id="46" name="Rectangle 16"/>
              <p:cNvSpPr>
                <a:spLocks noChangeArrowheads="1"/>
              </p:cNvSpPr>
              <p:nvPr/>
            </p:nvSpPr>
            <p:spPr bwMode="auto">
              <a:xfrm>
                <a:off x="1827" y="2105"/>
                <a:ext cx="394" cy="1218"/>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7" name="Rectangle 45"/>
              <p:cNvSpPr>
                <a:spLocks noChangeArrowheads="1"/>
              </p:cNvSpPr>
              <p:nvPr/>
            </p:nvSpPr>
            <p:spPr bwMode="auto">
              <a:xfrm>
                <a:off x="1690" y="3457"/>
                <a:ext cx="680"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sv-SE"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Aktiv harvning</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grpSp>
          <p:nvGrpSpPr>
            <p:cNvPr id="35" name="Group 56"/>
            <p:cNvGrpSpPr>
              <a:grpSpLocks/>
            </p:cNvGrpSpPr>
            <p:nvPr/>
          </p:nvGrpSpPr>
          <p:grpSpPr bwMode="auto">
            <a:xfrm>
              <a:off x="3983041" y="4440240"/>
              <a:ext cx="1587502" cy="1336675"/>
              <a:chOff x="2509" y="2797"/>
              <a:chExt cx="1000" cy="842"/>
            </a:xfrm>
          </p:grpSpPr>
          <p:sp>
            <p:nvSpPr>
              <p:cNvPr id="43" name="Rectangle 17"/>
              <p:cNvSpPr>
                <a:spLocks noChangeArrowheads="1"/>
              </p:cNvSpPr>
              <p:nvPr/>
            </p:nvSpPr>
            <p:spPr bwMode="auto">
              <a:xfrm>
                <a:off x="2809" y="2797"/>
                <a:ext cx="388" cy="526"/>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4" name="Rectangle 47"/>
              <p:cNvSpPr>
                <a:spLocks noChangeArrowheads="1"/>
              </p:cNvSpPr>
              <p:nvPr/>
            </p:nvSpPr>
            <p:spPr bwMode="auto">
              <a:xfrm>
                <a:off x="2509" y="3457"/>
                <a:ext cx="100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sv-SE"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Låg stubbhöjd</a:t>
                </a:r>
                <a:endPar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6" name="Group 57"/>
            <p:cNvGrpSpPr>
              <a:grpSpLocks/>
            </p:cNvGrpSpPr>
            <p:nvPr/>
          </p:nvGrpSpPr>
          <p:grpSpPr bwMode="auto">
            <a:xfrm>
              <a:off x="5845192" y="4098925"/>
              <a:ext cx="906464" cy="1677988"/>
              <a:chOff x="3682" y="2582"/>
              <a:chExt cx="571" cy="1057"/>
            </a:xfrm>
          </p:grpSpPr>
          <p:sp>
            <p:nvSpPr>
              <p:cNvPr id="40" name="Rectangle 18"/>
              <p:cNvSpPr>
                <a:spLocks noChangeArrowheads="1"/>
              </p:cNvSpPr>
              <p:nvPr/>
            </p:nvSpPr>
            <p:spPr bwMode="auto">
              <a:xfrm>
                <a:off x="3785" y="2582"/>
                <a:ext cx="395" cy="741"/>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 name="Rectangle 49"/>
              <p:cNvSpPr>
                <a:spLocks noChangeArrowheads="1"/>
              </p:cNvSpPr>
              <p:nvPr/>
            </p:nvSpPr>
            <p:spPr bwMode="auto">
              <a:xfrm>
                <a:off x="3682" y="3457"/>
                <a:ext cx="57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sv-SE"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Herbicid</a:t>
                </a:r>
                <a:endPar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7" name="Group 58"/>
            <p:cNvGrpSpPr>
              <a:grpSpLocks/>
            </p:cNvGrpSpPr>
            <p:nvPr/>
          </p:nvGrpSpPr>
          <p:grpSpPr bwMode="auto">
            <a:xfrm>
              <a:off x="7380293" y="2913062"/>
              <a:ext cx="1071563" cy="2841625"/>
              <a:chOff x="4649" y="1835"/>
              <a:chExt cx="675" cy="1790"/>
            </a:xfrm>
          </p:grpSpPr>
          <p:sp>
            <p:nvSpPr>
              <p:cNvPr id="38" name="Rectangle 19"/>
              <p:cNvSpPr>
                <a:spLocks noChangeArrowheads="1"/>
              </p:cNvSpPr>
              <p:nvPr/>
            </p:nvSpPr>
            <p:spPr bwMode="auto">
              <a:xfrm>
                <a:off x="4768" y="1835"/>
                <a:ext cx="388" cy="1488"/>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9" name="Rectangle 51"/>
              <p:cNvSpPr>
                <a:spLocks noChangeArrowheads="1"/>
              </p:cNvSpPr>
              <p:nvPr/>
            </p:nvSpPr>
            <p:spPr bwMode="auto">
              <a:xfrm>
                <a:off x="4649" y="3457"/>
                <a:ext cx="675"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Rotavator</a:t>
                </a:r>
                <a:endPar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83" name="Text Box 3"/>
          <p:cNvSpPr txBox="1">
            <a:spLocks noChangeArrowheads="1"/>
          </p:cNvSpPr>
          <p:nvPr/>
        </p:nvSpPr>
        <p:spPr bwMode="auto">
          <a:xfrm>
            <a:off x="107504" y="5832906"/>
            <a:ext cx="2159000" cy="26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2001</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4" name="Text Box 21"/>
          <p:cNvSpPr txBox="1">
            <a:spLocks noGrp="1" noChangeArrowheads="1"/>
          </p:cNvSpPr>
          <p:nvPr>
            <p:ph type="title"/>
          </p:nvPr>
        </p:nvSpPr>
        <p:spPr bwMode="auto">
          <a:xfrm>
            <a:off x="1097298" y="187495"/>
            <a:ext cx="5746211" cy="1292662"/>
          </a:xfrm>
          <a:prstGeom prst="rect">
            <a:avLst/>
          </a:prstGeom>
          <a:noFill/>
          <a:ln w="9525">
            <a:noFill/>
            <a:miter lim="800000"/>
            <a:headEnd/>
            <a:tailEnd/>
          </a:ln>
          <a:effectLst/>
        </p:spPr>
        <p:txBody>
          <a:bodyPr wrap="square">
            <a:spAutoFit/>
          </a:bodyPr>
          <a:lstStyle/>
          <a:p>
            <a:pPr>
              <a:spcBef>
                <a:spcPct val="50000"/>
              </a:spcBef>
              <a:defRPr/>
            </a:pPr>
            <a:r>
              <a:rPr lang="sv-SE" sz="2600" b="1" dirty="0" smtClean="0">
                <a:solidFill>
                  <a:srgbClr val="006600"/>
                </a:solidFill>
                <a:latin typeface="Tahoma" panose="020B0604030504040204" pitchFamily="34" charset="0"/>
                <a:cs typeface="Tahoma" panose="020B0604030504040204" pitchFamily="34" charset="0"/>
              </a:rPr>
              <a:t>Effekt av </a:t>
            </a:r>
            <a:r>
              <a:rPr lang="sv-SE" sz="2600" dirty="0" smtClean="0">
                <a:solidFill>
                  <a:srgbClr val="006600"/>
                </a:solidFill>
                <a:latin typeface="Tahoma" panose="020B0604030504040204" pitchFamily="34" charset="0"/>
                <a:cs typeface="Tahoma" panose="020B0604030504040204" pitchFamily="34" charset="0"/>
              </a:rPr>
              <a:t>preparering av såbädd före hjälpsådd med billar på etableringen av vitklöver</a:t>
            </a:r>
            <a:endParaRPr lang="sv-SE" sz="2600" b="1" dirty="0">
              <a:solidFill>
                <a:srgbClr val="006600"/>
              </a:solidFill>
              <a:latin typeface="Tahoma" panose="020B0604030504040204" pitchFamily="34" charset="0"/>
              <a:cs typeface="Tahoma" panose="020B0604030504040204" pitchFamily="34" charset="0"/>
            </a:endParaRPr>
          </a:p>
        </p:txBody>
      </p:sp>
      <p:pic>
        <p:nvPicPr>
          <p:cNvPr id="85"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844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053" descr="IMG_4582_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Prostokąt 3"/>
          <p:cNvSpPr>
            <a:spLocks noChangeArrowheads="1"/>
          </p:cNvSpPr>
          <p:nvPr/>
        </p:nvSpPr>
        <p:spPr bwMode="auto">
          <a:xfrm>
            <a:off x="0" y="5962650"/>
            <a:ext cx="9144000" cy="43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1" fontAlgn="base" latinLnBrk="0" hangingPunct="1">
              <a:lnSpc>
                <a:spcPct val="93000"/>
              </a:lnSpc>
              <a:spcBef>
                <a:spcPct val="0"/>
              </a:spcBef>
              <a:spcAft>
                <a:spcPct val="0"/>
              </a:spcAft>
              <a:buClr>
                <a:srgbClr val="000000"/>
              </a:buClr>
              <a:buSzTx/>
              <a:buFontTx/>
              <a:buNone/>
              <a:tabLst/>
              <a:defRPr/>
            </a:pPr>
            <a:r>
              <a:rPr lang="en-US" altLang="pl-PL" sz="2400" b="1" dirty="0">
                <a:solidFill>
                  <a:srgbClr val="FFFFFF"/>
                </a:solidFill>
                <a:latin typeface="Arial" panose="020B0604020202020204" pitchFamily="34" charset="0"/>
              </a:rPr>
              <a:t>B</a:t>
            </a:r>
            <a:r>
              <a:rPr kumimoji="0" lang="en-US" altLang="pl-PL"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mn-cs"/>
              </a:rPr>
              <a:t>aljväxt-gräsblandning</a:t>
            </a:r>
            <a:r>
              <a:rPr kumimoji="0" lang="en-US" altLang="pl-PL"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 </a:t>
            </a:r>
            <a:r>
              <a:rPr kumimoji="0" lang="en-US" altLang="pl-PL"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mn-cs"/>
              </a:rPr>
              <a:t>komponerad</a:t>
            </a:r>
            <a:r>
              <a:rPr kumimoji="0" lang="en-US" altLang="pl-PL"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 </a:t>
            </a:r>
            <a:r>
              <a:rPr kumimoji="0" lang="en-US" altLang="pl-PL"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mn-cs"/>
              </a:rPr>
              <a:t>för</a:t>
            </a:r>
            <a:r>
              <a:rPr kumimoji="0" lang="en-US" altLang="pl-PL"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 </a:t>
            </a:r>
            <a:r>
              <a:rPr kumimoji="0" lang="en-US" altLang="pl-PL"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mn-cs"/>
              </a:rPr>
              <a:t>funktionalitet</a:t>
            </a:r>
            <a:endParaRPr kumimoji="0" lang="en-US" altLang="pl-PL"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 name="Rectangle 2"/>
          <p:cNvSpPr txBox="1">
            <a:spLocks noChangeArrowheads="1"/>
          </p:cNvSpPr>
          <p:nvPr/>
        </p:nvSpPr>
        <p:spPr>
          <a:xfrm>
            <a:off x="0" y="115888"/>
            <a:ext cx="9144000" cy="679450"/>
          </a:xfrm>
          <a:prstGeom prst="rect">
            <a:avLst/>
          </a:prstGeom>
        </p:spPr>
        <p:txBody>
          <a:bodyPr lIns="90000" tIns="46800" rIns="90000" bIns="4680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449263" rtl="0" eaLnBrk="1" fontAlgn="base" latinLnBrk="0" hangingPunct="1">
              <a:lnSpc>
                <a:spcPct val="93000"/>
              </a:lnSpc>
              <a:spcBef>
                <a:spcPct val="0"/>
              </a:spcBef>
              <a:spcAft>
                <a:spcPct val="0"/>
              </a:spcAft>
              <a:buClr>
                <a:srgbClr val="669900"/>
              </a:buClr>
              <a:buSzTx/>
              <a:buFontTx/>
              <a:buNone/>
              <a:tabLst/>
              <a:defRPr/>
            </a:pPr>
            <a:r>
              <a:rPr lang="sv-SE" altLang="pl-PL" sz="2800" b="1" kern="0" dirty="0" smtClean="0">
                <a:solidFill>
                  <a:srgbClr val="FFFF00"/>
                </a:solidFill>
                <a:latin typeface="Tahoma" panose="020B0604030504040204" pitchFamily="34" charset="0"/>
                <a:cs typeface="Tahoma" panose="020B0604030504040204" pitchFamily="34" charset="0"/>
              </a:rPr>
              <a:t>Produktion av vall med hemodlat protein</a:t>
            </a:r>
            <a:endParaRPr kumimoji="0" lang="pl-PL" altLang="pl-PL" sz="2800" b="1" i="0" u="none" strike="noStrike" kern="0" cap="none" spc="0" normalizeH="0" baseline="0" noProof="0" dirty="0" smtClean="0">
              <a:ln>
                <a:noFill/>
              </a:ln>
              <a:solidFill>
                <a:srgbClr val="FFFF00"/>
              </a:solidFill>
              <a:effectLst/>
              <a:uLnTx/>
              <a:uFillTx/>
              <a:latin typeface="Tahoma" panose="020B0604030504040204" pitchFamily="34" charset="0"/>
              <a:ea typeface="+mj-ea"/>
              <a:cs typeface="Tahoma" panose="020B0604030504040204" pitchFamily="34" charset="0"/>
            </a:endParaRPr>
          </a:p>
        </p:txBody>
      </p:sp>
      <p:sp>
        <p:nvSpPr>
          <p:cNvPr id="5" name="Text Box 4"/>
          <p:cNvSpPr txBox="1">
            <a:spLocks noChangeArrowheads="1"/>
          </p:cNvSpPr>
          <p:nvPr/>
        </p:nvSpPr>
        <p:spPr bwMode="auto">
          <a:xfrm>
            <a:off x="7161592" y="6597352"/>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sv-SE"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Foto: </a:t>
            </a:r>
            <a:r>
              <a:rPr kumimoji="0" lang="pl-PL"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Piotr Goliński</a:t>
            </a:r>
            <a:endParaRPr kumimoji="0" lang="pl-PL" altLang="pl-PL" sz="1000" b="0" i="1"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08189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Wykres 5"/>
          <p:cNvGraphicFramePr>
            <a:graphicFrameLocks noChangeAspect="1"/>
          </p:cNvGraphicFramePr>
          <p:nvPr>
            <p:extLst>
              <p:ext uri="{D42A27DB-BD31-4B8C-83A1-F6EECF244321}">
                <p14:modId xmlns:p14="http://schemas.microsoft.com/office/powerpoint/2010/main" val="3163896520"/>
              </p:ext>
            </p:extLst>
          </p:nvPr>
        </p:nvGraphicFramePr>
        <p:xfrm>
          <a:off x="79079" y="1400571"/>
          <a:ext cx="8687964" cy="482545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2"/>
          <p:cNvSpPr txBox="1">
            <a:spLocks noGrp="1" noChangeArrowheads="1"/>
          </p:cNvSpPr>
          <p:nvPr>
            <p:ph type="title"/>
          </p:nvPr>
        </p:nvSpPr>
        <p:spPr bwMode="auto">
          <a:xfrm>
            <a:off x="1115616" y="70465"/>
            <a:ext cx="576064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sv-SE" altLang="pl-PL" sz="2600" b="1" dirty="0" smtClean="0">
                <a:solidFill>
                  <a:srgbClr val="006600"/>
                </a:solidFill>
                <a:latin typeface="Tahoma" panose="020B0604030504040204" pitchFamily="34" charset="0"/>
              </a:rPr>
              <a:t>Skörd från permanent ängsmark beroende på fröblandning och gödslingsnivå</a:t>
            </a:r>
            <a:endParaRPr lang="sv-SE" altLang="pl-PL" sz="2600" b="1" dirty="0">
              <a:solidFill>
                <a:srgbClr val="006600"/>
              </a:solidFill>
              <a:latin typeface="Tahoma" panose="020B0604030504040204" pitchFamily="34" charset="0"/>
            </a:endParaRPr>
          </a:p>
        </p:txBody>
      </p:sp>
      <p:pic>
        <p:nvPicPr>
          <p:cNvPr id="8"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87154" y="5829771"/>
            <a:ext cx="23971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Mikołajczak, 1996</a:t>
            </a:r>
            <a:endParaRPr kumimoji="0" lang="pl-PL" alt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45066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Foto_PG\IMG_3122_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638" y="1268760"/>
            <a:ext cx="9164638" cy="55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9581" y="1268760"/>
            <a:ext cx="4784419" cy="5589240"/>
          </a:xfrm>
          <a:prstGeom prst="rect">
            <a:avLst/>
          </a:prstGeom>
        </p:spPr>
      </p:pic>
      <p:sp>
        <p:nvSpPr>
          <p:cNvPr id="12" name="Prostokąt 9"/>
          <p:cNvSpPr>
            <a:spLocks noChangeArrowheads="1"/>
          </p:cNvSpPr>
          <p:nvPr/>
        </p:nvSpPr>
        <p:spPr bwMode="auto">
          <a:xfrm>
            <a:off x="250825" y="6004563"/>
            <a:ext cx="8642350"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1" fontAlgn="base" latinLnBrk="0" hangingPunct="1">
              <a:lnSpc>
                <a:spcPct val="93000"/>
              </a:lnSpc>
              <a:spcBef>
                <a:spcPct val="0"/>
              </a:spcBef>
              <a:spcAft>
                <a:spcPct val="0"/>
              </a:spcAft>
              <a:buClr>
                <a:srgbClr val="000000"/>
              </a:buClr>
              <a:buSzTx/>
              <a:buFontTx/>
              <a:buNone/>
              <a:tabLst/>
              <a:defRPr/>
            </a:pPr>
            <a:r>
              <a:rPr lang="sv-SE" altLang="pl-PL" sz="2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Cikoria </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och</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lang="sv-SE" altLang="pl-PL" sz="2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svartkämpar </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förbättrar</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smaken</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av</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fodret</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och </a:t>
            </a:r>
            <a:r>
              <a:rPr lang="en-US" altLang="pl-PL" sz="2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verkar</a:t>
            </a:r>
            <a:r>
              <a:rPr lang="en-US" altLang="pl-PL" sz="2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pl-PL" sz="2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utjämnande</a:t>
            </a:r>
            <a:r>
              <a:rPr lang="en-US" altLang="pl-PL" sz="2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pl-PL" sz="2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mellan</a:t>
            </a:r>
            <a:r>
              <a:rPr lang="en-US" altLang="pl-PL" sz="2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pl-PL" sz="2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skördarna</a:t>
            </a:r>
            <a:r>
              <a:rPr lang="en-US" altLang="pl-PL" sz="2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under </a:t>
            </a:r>
            <a:r>
              <a:rPr lang="en-US" altLang="pl-PL" sz="2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säsongen</a:t>
            </a:r>
            <a:endParaRPr kumimoji="0" lang="en-US" altLang="pl-PL"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 Box 3"/>
          <p:cNvSpPr txBox="1">
            <a:spLocks noChangeArrowheads="1"/>
          </p:cNvSpPr>
          <p:nvPr/>
        </p:nvSpPr>
        <p:spPr bwMode="auto">
          <a:xfrm>
            <a:off x="1320336" y="273582"/>
            <a:ext cx="5688632" cy="89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en-GB"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Blandvall</a:t>
            </a:r>
            <a:r>
              <a:rPr kumimoji="0" lang="en-GB"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a:t>
            </a:r>
            <a:r>
              <a:rPr lang="en-GB" altLang="pl-PL" sz="2800" b="1" dirty="0" err="1" smtClean="0">
                <a:solidFill>
                  <a:srgbClr val="006600"/>
                </a:solidFill>
                <a:latin typeface="Tahoma" panose="020B0604030504040204" pitchFamily="34" charset="0"/>
              </a:rPr>
              <a:t>för</a:t>
            </a:r>
            <a:r>
              <a:rPr lang="en-GB" altLang="pl-PL" sz="2800" b="1" dirty="0" smtClean="0">
                <a:solidFill>
                  <a:srgbClr val="006600"/>
                </a:solidFill>
                <a:latin typeface="Tahoma" panose="020B0604030504040204" pitchFamily="34" charset="0"/>
              </a:rPr>
              <a:t> </a:t>
            </a:r>
            <a:r>
              <a:rPr lang="en-GB" altLang="pl-PL" sz="2800" b="1" dirty="0" err="1" smtClean="0">
                <a:solidFill>
                  <a:srgbClr val="006600"/>
                </a:solidFill>
                <a:latin typeface="Tahoma" panose="020B0604030504040204" pitchFamily="34" charset="0"/>
              </a:rPr>
              <a:t>bete</a:t>
            </a:r>
            <a:r>
              <a:rPr lang="en-GB" altLang="pl-PL" sz="2800" b="1" dirty="0" smtClean="0">
                <a:solidFill>
                  <a:srgbClr val="006600"/>
                </a:solidFill>
                <a:latin typeface="Tahoma" panose="020B0604030504040204" pitchFamily="34" charset="0"/>
              </a:rPr>
              <a:t> med </a:t>
            </a:r>
            <a:r>
              <a:rPr lang="en-GB" altLang="pl-PL" sz="2800" b="1" dirty="0" err="1" smtClean="0">
                <a:solidFill>
                  <a:srgbClr val="006600"/>
                </a:solidFill>
                <a:latin typeface="Tahoma" panose="020B0604030504040204" pitchFamily="34" charset="0"/>
              </a:rPr>
              <a:t>inslag</a:t>
            </a:r>
            <a:r>
              <a:rPr lang="en-GB" altLang="pl-PL" sz="2800" b="1" dirty="0" smtClean="0">
                <a:solidFill>
                  <a:srgbClr val="006600"/>
                </a:solidFill>
                <a:latin typeface="Tahoma" panose="020B0604030504040204" pitchFamily="34" charset="0"/>
              </a:rPr>
              <a:t> </a:t>
            </a:r>
            <a:r>
              <a:rPr lang="en-GB" altLang="pl-PL" sz="2800" b="1" dirty="0" err="1" smtClean="0">
                <a:solidFill>
                  <a:srgbClr val="006600"/>
                </a:solidFill>
                <a:latin typeface="Tahoma" panose="020B0604030504040204" pitchFamily="34" charset="0"/>
              </a:rPr>
              <a:t>av</a:t>
            </a:r>
            <a:r>
              <a:rPr lang="en-GB" altLang="pl-PL" sz="2800" b="1" dirty="0" smtClean="0">
                <a:solidFill>
                  <a:srgbClr val="006600"/>
                </a:solidFill>
                <a:latin typeface="Tahoma" panose="020B0604030504040204" pitchFamily="34" charset="0"/>
              </a:rPr>
              <a:t> </a:t>
            </a:r>
            <a:r>
              <a:rPr lang="en-GB" altLang="pl-PL" sz="2800" b="1" dirty="0" err="1" smtClean="0">
                <a:solidFill>
                  <a:srgbClr val="006600"/>
                </a:solidFill>
                <a:latin typeface="Tahoma" panose="020B0604030504040204" pitchFamily="34" charset="0"/>
              </a:rPr>
              <a:t>ängsörter</a:t>
            </a:r>
            <a:endParaRPr kumimoji="0" lang="en-GB" altLang="pl-PL" sz="2800" b="1" i="0" u="none" strike="noStrike" kern="1200" cap="none" spc="0" normalizeH="0" baseline="0" noProof="0" dirty="0">
              <a:ln>
                <a:noFill/>
              </a:ln>
              <a:solidFill>
                <a:srgbClr val="006600"/>
              </a:solidFill>
              <a:effectLst/>
              <a:uLnTx/>
              <a:uFillTx/>
              <a:latin typeface="Tahoma" panose="020B0604030504040204" pitchFamily="34" charset="0"/>
              <a:ea typeface="+mn-ea"/>
              <a:cs typeface="+mn-cs"/>
            </a:endParaRPr>
          </a:p>
        </p:txBody>
      </p:sp>
      <p:sp>
        <p:nvSpPr>
          <p:cNvPr id="7" name="Text Box 4"/>
          <p:cNvSpPr txBox="1">
            <a:spLocks noChangeArrowheads="1"/>
          </p:cNvSpPr>
          <p:nvPr/>
        </p:nvSpPr>
        <p:spPr bwMode="auto">
          <a:xfrm>
            <a:off x="7233600" y="6600608"/>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sv-SE"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Foton: </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1798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241329" y="73944"/>
            <a:ext cx="5026187" cy="112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93000"/>
              </a:lnSpc>
              <a:spcBef>
                <a:spcPct val="0"/>
              </a:spcBef>
              <a:spcAft>
                <a:spcPct val="0"/>
              </a:spcAft>
              <a:buClr>
                <a:srgbClr val="000000"/>
              </a:buClr>
              <a:buSzTx/>
              <a:buFontTx/>
              <a:buNone/>
              <a:tabLst/>
              <a:defRPr/>
            </a:pPr>
            <a:r>
              <a:rPr kumimoji="0" lang="en-US" altLang="pl-PL" sz="24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Betydelse</a:t>
            </a:r>
            <a:r>
              <a:rPr kumimoji="0" lang="en-US" altLang="pl-PL" sz="2400" b="1" i="0" u="none" strike="noStrike" kern="1200" cap="none" spc="0" normalizeH="0" noProof="0" dirty="0" smtClean="0">
                <a:ln>
                  <a:noFill/>
                </a:ln>
                <a:solidFill>
                  <a:srgbClr val="006600"/>
                </a:solidFill>
                <a:effectLst/>
                <a:uLnTx/>
                <a:uFillTx/>
                <a:latin typeface="Tahoma" panose="020B0604030504040204" pitchFamily="34" charset="0"/>
                <a:ea typeface="+mn-ea"/>
                <a:cs typeface="+mn-cs"/>
              </a:rPr>
              <a:t> </a:t>
            </a:r>
            <a:r>
              <a:rPr kumimoji="0" lang="en-US" altLang="pl-PL" sz="24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mn-cs"/>
              </a:rPr>
              <a:t>av</a:t>
            </a:r>
            <a:r>
              <a:rPr kumimoji="0" lang="en-US" altLang="pl-PL" sz="2400" b="1" i="0" u="none" strike="noStrike" kern="1200" cap="none" spc="0" normalizeH="0" noProof="0" dirty="0" smtClean="0">
                <a:ln>
                  <a:noFill/>
                </a:ln>
                <a:solidFill>
                  <a:srgbClr val="006600"/>
                </a:solidFill>
                <a:effectLst/>
                <a:uLnTx/>
                <a:uFillTx/>
                <a:latin typeface="Tahoma" panose="020B0604030504040204" pitchFamily="34" charset="0"/>
                <a:ea typeface="+mn-ea"/>
                <a:cs typeface="+mn-cs"/>
              </a:rPr>
              <a:t> </a:t>
            </a:r>
            <a:r>
              <a:rPr lang="en-US" altLang="pl-PL" sz="2400" b="1" dirty="0" err="1" smtClean="0">
                <a:solidFill>
                  <a:srgbClr val="006600"/>
                </a:solidFill>
                <a:latin typeface="Tahoma" panose="020B0604030504040204" pitchFamily="34" charset="0"/>
              </a:rPr>
              <a:t>antal</a:t>
            </a:r>
            <a:r>
              <a:rPr lang="en-US" altLang="pl-PL" sz="2400" b="1" dirty="0" smtClean="0">
                <a:solidFill>
                  <a:srgbClr val="006600"/>
                </a:solidFill>
                <a:latin typeface="Tahoma" panose="020B0604030504040204" pitchFamily="34" charset="0"/>
              </a:rPr>
              <a:t> </a:t>
            </a:r>
            <a:r>
              <a:rPr lang="en-US" altLang="pl-PL" sz="2400" b="1" dirty="0" err="1" smtClean="0">
                <a:solidFill>
                  <a:srgbClr val="006600"/>
                </a:solidFill>
                <a:latin typeface="Tahoma" panose="020B0604030504040204" pitchFamily="34" charset="0"/>
              </a:rPr>
              <a:t>arter</a:t>
            </a:r>
            <a:r>
              <a:rPr lang="en-US" altLang="pl-PL" sz="2400" b="1" dirty="0" smtClean="0">
                <a:solidFill>
                  <a:srgbClr val="006600"/>
                </a:solidFill>
                <a:latin typeface="Tahoma" panose="020B0604030504040204" pitchFamily="34" charset="0"/>
              </a:rPr>
              <a:t> i </a:t>
            </a:r>
            <a:r>
              <a:rPr lang="en-US" altLang="pl-PL" sz="2400" b="1" dirty="0" err="1" smtClean="0">
                <a:solidFill>
                  <a:srgbClr val="006600"/>
                </a:solidFill>
                <a:latin typeface="Tahoma" panose="020B0604030504040204" pitchFamily="34" charset="0"/>
              </a:rPr>
              <a:t>blandningen</a:t>
            </a:r>
            <a:r>
              <a:rPr lang="en-US" altLang="pl-PL" sz="2400" b="1" dirty="0" smtClean="0">
                <a:solidFill>
                  <a:srgbClr val="006600"/>
                </a:solidFill>
                <a:latin typeface="Tahoma" panose="020B0604030504040204" pitchFamily="34" charset="0"/>
              </a:rPr>
              <a:t> </a:t>
            </a:r>
            <a:r>
              <a:rPr lang="en-US" altLang="pl-PL" sz="2400" b="1" dirty="0" err="1" smtClean="0">
                <a:solidFill>
                  <a:srgbClr val="006600"/>
                </a:solidFill>
                <a:latin typeface="Tahoma" panose="020B0604030504040204" pitchFamily="34" charset="0"/>
              </a:rPr>
              <a:t>på</a:t>
            </a:r>
            <a:r>
              <a:rPr lang="en-US" altLang="pl-PL" sz="2400" b="1" dirty="0" smtClean="0">
                <a:solidFill>
                  <a:srgbClr val="006600"/>
                </a:solidFill>
                <a:latin typeface="Tahoma" panose="020B0604030504040204" pitchFamily="34" charset="0"/>
              </a:rPr>
              <a:t> </a:t>
            </a:r>
            <a:r>
              <a:rPr lang="en-US" altLang="pl-PL" sz="2400" b="1" dirty="0" err="1" smtClean="0">
                <a:solidFill>
                  <a:srgbClr val="006600"/>
                </a:solidFill>
                <a:latin typeface="Tahoma" panose="020B0604030504040204" pitchFamily="34" charset="0"/>
              </a:rPr>
              <a:t>foderintag</a:t>
            </a:r>
            <a:r>
              <a:rPr lang="en-US" altLang="pl-PL" sz="2400" b="1" dirty="0" smtClean="0">
                <a:solidFill>
                  <a:srgbClr val="006600"/>
                </a:solidFill>
                <a:latin typeface="Tahoma" panose="020B0604030504040204" pitchFamily="34" charset="0"/>
              </a:rPr>
              <a:t> och </a:t>
            </a:r>
            <a:r>
              <a:rPr lang="en-US" altLang="pl-PL" sz="2400" b="1" dirty="0" err="1" smtClean="0">
                <a:solidFill>
                  <a:srgbClr val="006600"/>
                </a:solidFill>
                <a:latin typeface="Tahoma" panose="020B0604030504040204" pitchFamily="34" charset="0"/>
              </a:rPr>
              <a:t>mjölkavkastning</a:t>
            </a:r>
            <a:endParaRPr kumimoji="0" lang="pl-PL"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endParaRPr>
          </a:p>
        </p:txBody>
      </p:sp>
      <p:pic>
        <p:nvPicPr>
          <p:cNvPr id="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388" y="1276350"/>
            <a:ext cx="4179887"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3438" y="1284288"/>
            <a:ext cx="4170362"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ostokąt 1"/>
          <p:cNvSpPr>
            <a:spLocks noChangeArrowheads="1"/>
          </p:cNvSpPr>
          <p:nvPr/>
        </p:nvSpPr>
        <p:spPr bwMode="auto">
          <a:xfrm>
            <a:off x="179388" y="3856021"/>
            <a:ext cx="4318000" cy="235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pl-PL" altLang="pl-PL" sz="2000" b="1"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Lp</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Fa	</a:t>
            </a:r>
            <a:r>
              <a:rPr kumimoji="0" lang="pl-PL" altLang="pl-PL" sz="2000" b="1"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Tr</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2000" b="1"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Tp</a:t>
            </a:r>
            <a:endPar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endParaRPr kumimoji="0" lang="pl-PL" altLang="pl-PL" sz="8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1</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0</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0</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0</a:t>
            </a: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2/3</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0</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1/6</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1/6</a:t>
            </a: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1/2</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1/6</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1/6</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1/6</a:t>
            </a:r>
            <a:endPar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Five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mixture of 5 species</a:t>
            </a:r>
            <a:endPar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endParaRPr kumimoji="0" lang="pl-PL" altLang="pl-PL" sz="1000" b="0"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err="1"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Kvävegödsling</a:t>
            </a:r>
            <a:r>
              <a:rPr kumimoji="0" lang="en-US"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 =12 kg/t </a:t>
            </a:r>
            <a:r>
              <a:rPr kumimoji="0" lang="pl-PL"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
            </a:r>
            <a:br>
              <a:rPr kumimoji="0" lang="pl-PL"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sv-SE"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förväntad</a:t>
            </a:r>
            <a:r>
              <a:rPr kumimoji="0" lang="sv-SE" altLang="pl-PL" sz="2000" b="1" i="0" u="none" strike="noStrike" kern="1200" cap="none" spc="0" normalizeH="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 </a:t>
            </a:r>
            <a:r>
              <a:rPr lang="sv-SE" altLang="pl-PL" sz="20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ts</a:t>
            </a:r>
            <a:r>
              <a:rPr kumimoji="0" lang="sv-SE" altLang="pl-PL" sz="2000" b="1" i="0" u="none" strike="noStrike" kern="1200" cap="none" spc="0" normalizeH="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-skörd</a:t>
            </a:r>
            <a:endParaRPr kumimoji="0" lang="en-US"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4168" y="300455"/>
            <a:ext cx="803358" cy="61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logo-europe_inra_log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95250" y="324268"/>
            <a:ext cx="881062" cy="58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2" descr="LOGOTYPE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76312" y="324268"/>
            <a:ext cx="1332193" cy="61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rostokąt 7"/>
          <p:cNvSpPr>
            <a:spLocks noChangeArrowheads="1"/>
          </p:cNvSpPr>
          <p:nvPr/>
        </p:nvSpPr>
        <p:spPr bwMode="auto">
          <a:xfrm>
            <a:off x="4646613" y="4076700"/>
            <a:ext cx="4318000" cy="146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4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Gräs</a:t>
            </a: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altLang="pl-PL" sz="24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baljväxtblandningar</a:t>
            </a: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4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avkastar</a:t>
            </a: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4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bättre</a:t>
            </a: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4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jämfört</a:t>
            </a: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med </a:t>
            </a:r>
            <a:r>
              <a:rPr kumimoji="0" lang="en-US" altLang="pl-PL" sz="24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vallar</a:t>
            </a:r>
            <a:r>
              <a:rPr kumimoji="0" lang="en-US" altLang="pl-PL" sz="2400" b="1" i="0" u="none" strike="noStrike" kern="1200" cap="none" spc="0" normalizeH="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med </a:t>
            </a:r>
            <a:r>
              <a:rPr kumimoji="0" lang="en-US" altLang="pl-PL" sz="2400" b="1" i="0" u="none" strike="noStrike" kern="1200" cap="none" spc="0" normalizeH="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endast</a:t>
            </a:r>
            <a:r>
              <a:rPr kumimoji="0" lang="en-US" altLang="pl-PL" sz="2400" b="1" i="0" u="none" strike="noStrike" kern="1200" cap="none" spc="0" normalizeH="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400" b="1" i="0" u="none" strike="noStrike" kern="1200" cap="none" spc="0" normalizeH="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en</a:t>
            </a:r>
            <a:r>
              <a:rPr kumimoji="0" lang="en-US" altLang="pl-PL" sz="2400" b="1" i="0" u="none" strike="noStrike" kern="1200" cap="none" spc="0" normalizeH="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art vid </a:t>
            </a:r>
            <a:r>
              <a:rPr kumimoji="0" lang="en-US" altLang="pl-PL" sz="2400" b="1" i="0" u="none" strike="noStrike" kern="1200" cap="none" spc="0" normalizeH="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samma</a:t>
            </a:r>
            <a:r>
              <a:rPr kumimoji="0" lang="en-US" altLang="pl-PL" sz="2400" b="1" i="0" u="none" strike="noStrike" kern="1200" cap="none" spc="0" normalizeH="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400" b="1" i="0" u="none" strike="noStrike" kern="1200" cap="none" spc="0" normalizeH="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gödsling</a:t>
            </a:r>
            <a:endPar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pole tekstowe 2"/>
          <p:cNvSpPr txBox="1">
            <a:spLocks noChangeArrowheads="1"/>
          </p:cNvSpPr>
          <p:nvPr/>
        </p:nvSpPr>
        <p:spPr bwMode="auto">
          <a:xfrm>
            <a:off x="827088" y="3500438"/>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A</a:t>
            </a:r>
          </a:p>
        </p:txBody>
      </p:sp>
      <p:sp>
        <p:nvSpPr>
          <p:cNvPr id="12" name="pole tekstowe 14"/>
          <p:cNvSpPr txBox="1">
            <a:spLocks noChangeArrowheads="1"/>
          </p:cNvSpPr>
          <p:nvPr/>
        </p:nvSpPr>
        <p:spPr bwMode="auto">
          <a:xfrm>
            <a:off x="6227763" y="3500438"/>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B</a:t>
            </a:r>
          </a:p>
        </p:txBody>
      </p:sp>
      <p:sp>
        <p:nvSpPr>
          <p:cNvPr id="13" name="pole tekstowe 14"/>
          <p:cNvSpPr txBox="1">
            <a:spLocks noChangeArrowheads="1"/>
          </p:cNvSpPr>
          <p:nvPr/>
        </p:nvSpPr>
        <p:spPr bwMode="auto">
          <a:xfrm>
            <a:off x="1759744" y="3500438"/>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B</a:t>
            </a:r>
          </a:p>
        </p:txBody>
      </p:sp>
      <p:sp>
        <p:nvSpPr>
          <p:cNvPr id="14" name="pole tekstowe 2"/>
          <p:cNvSpPr txBox="1">
            <a:spLocks noChangeArrowheads="1"/>
          </p:cNvSpPr>
          <p:nvPr/>
        </p:nvSpPr>
        <p:spPr bwMode="auto">
          <a:xfrm>
            <a:off x="5291931" y="3504992"/>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A</a:t>
            </a:r>
          </a:p>
        </p:txBody>
      </p:sp>
      <p:sp>
        <p:nvSpPr>
          <p:cNvPr id="15" name="pole tekstowe 15"/>
          <p:cNvSpPr txBox="1">
            <a:spLocks noChangeArrowheads="1"/>
          </p:cNvSpPr>
          <p:nvPr/>
        </p:nvSpPr>
        <p:spPr bwMode="auto">
          <a:xfrm>
            <a:off x="7164388" y="3500438"/>
            <a:ext cx="287337"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a:t>
            </a:r>
          </a:p>
        </p:txBody>
      </p:sp>
      <p:sp>
        <p:nvSpPr>
          <p:cNvPr id="16" name="pole tekstowe 15"/>
          <p:cNvSpPr txBox="1">
            <a:spLocks noChangeArrowheads="1"/>
          </p:cNvSpPr>
          <p:nvPr/>
        </p:nvSpPr>
        <p:spPr bwMode="auto">
          <a:xfrm>
            <a:off x="2692400" y="3500438"/>
            <a:ext cx="287337"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a:t>
            </a:r>
          </a:p>
        </p:txBody>
      </p:sp>
      <p:sp>
        <p:nvSpPr>
          <p:cNvPr id="17" name="pole tekstowe 12"/>
          <p:cNvSpPr txBox="1">
            <a:spLocks noChangeArrowheads="1"/>
          </p:cNvSpPr>
          <p:nvPr/>
        </p:nvSpPr>
        <p:spPr bwMode="auto">
          <a:xfrm>
            <a:off x="3492500" y="3500438"/>
            <a:ext cx="574675"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Five</a:t>
            </a:r>
          </a:p>
        </p:txBody>
      </p:sp>
      <p:sp>
        <p:nvSpPr>
          <p:cNvPr id="18" name="pole tekstowe 12"/>
          <p:cNvSpPr txBox="1">
            <a:spLocks noChangeArrowheads="1"/>
          </p:cNvSpPr>
          <p:nvPr/>
        </p:nvSpPr>
        <p:spPr bwMode="auto">
          <a:xfrm>
            <a:off x="8027988" y="3500438"/>
            <a:ext cx="574675"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Five</a:t>
            </a:r>
          </a:p>
        </p:txBody>
      </p:sp>
      <p:sp>
        <p:nvSpPr>
          <p:cNvPr id="19" name="Text Box 6"/>
          <p:cNvSpPr txBox="1">
            <a:spLocks noChangeArrowheads="1"/>
          </p:cNvSpPr>
          <p:nvPr/>
        </p:nvSpPr>
        <p:spPr bwMode="auto">
          <a:xfrm>
            <a:off x="3779912" y="5983563"/>
            <a:ext cx="2080508"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93000"/>
              </a:lnSpc>
              <a:spcBef>
                <a:spcPct val="50000"/>
              </a:spcBef>
              <a:spcAft>
                <a:spcPct val="0"/>
              </a:spcAft>
              <a:buClr>
                <a:srgbClr val="000000"/>
              </a:buClr>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Collins </a:t>
            </a:r>
            <a:r>
              <a:rPr kumimoji="0" lang="pl-PL" altLang="pl-PL" sz="14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et al</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2014</a:t>
            </a:r>
          </a:p>
        </p:txBody>
      </p:sp>
      <p:pic>
        <p:nvPicPr>
          <p:cNvPr id="20" name="Picture 8" descr="Logo copy 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346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102001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734" y="7249"/>
            <a:ext cx="4571267" cy="33132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5" name="Picture 3" descr="F10200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511"/>
            <a:ext cx="4647504" cy="334111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4" descr="F10200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6497" y="3371822"/>
            <a:ext cx="4647504" cy="348617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5" descr="F10200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368891"/>
            <a:ext cx="4647504" cy="348910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6551" name="Text Box 7"/>
          <p:cNvSpPr txBox="1">
            <a:spLocks noChangeArrowheads="1"/>
          </p:cNvSpPr>
          <p:nvPr/>
        </p:nvSpPr>
        <p:spPr bwMode="auto">
          <a:xfrm>
            <a:off x="3124237" y="2996952"/>
            <a:ext cx="3200473" cy="1561233"/>
          </a:xfrm>
          <a:prstGeom prst="rect">
            <a:avLst/>
          </a:prstGeom>
          <a:solidFill>
            <a:schemeClr val="tx1"/>
          </a:solidFill>
          <a:ln w="9525">
            <a:noFill/>
            <a:miter lim="800000"/>
            <a:headEnd/>
            <a:tailEnd/>
          </a:ln>
          <a:effectLst/>
        </p:spPr>
        <p:txBody>
          <a:bodyPr lIns="132987" tIns="132987" rIns="132987" bIns="132987">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sv-SE"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Direktsådd (radsådd</a:t>
            </a:r>
            <a:r>
              <a:rPr kumimoji="0" lang="sv-SE" sz="2800" b="1" i="0" u="none" strike="noStrike" kern="1200" cap="none" spc="0" normalizeH="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med billar)</a:t>
            </a:r>
            <a:endParaRPr kumimoji="0" lang="pl-PL" sz="28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Obraz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094" y="29890"/>
            <a:ext cx="1514730" cy="3290621"/>
          </a:xfrm>
          <a:prstGeom prst="rect">
            <a:avLst/>
          </a:prstGeom>
        </p:spPr>
      </p:pic>
      <p:sp>
        <p:nvSpPr>
          <p:cNvPr id="8" name="Text Box 4"/>
          <p:cNvSpPr txBox="1">
            <a:spLocks noChangeArrowheads="1"/>
          </p:cNvSpPr>
          <p:nvPr/>
        </p:nvSpPr>
        <p:spPr bwMode="auto">
          <a:xfrm>
            <a:off x="2836911" y="6592141"/>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sv-SE"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Foton: </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02444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478615"/>
            <a:ext cx="6439227" cy="519080"/>
          </a:xfrm>
        </p:spPr>
        <p:txBody>
          <a:bodyPr/>
          <a:lstStyle/>
          <a:p>
            <a:r>
              <a:rPr lang="sv-SE" sz="2400" dirty="0" smtClean="0">
                <a:solidFill>
                  <a:schemeClr val="tx1"/>
                </a:solidFill>
                <a:latin typeface="+mn-lt"/>
              </a:rPr>
              <a:t>Ekologisk produktion I Sverige</a:t>
            </a:r>
            <a:endParaRPr lang="sv-SE" sz="2400" dirty="0">
              <a:solidFill>
                <a:schemeClr val="tx1"/>
              </a:solidFill>
              <a:latin typeface="+mn-lt"/>
            </a:endParaRPr>
          </a:p>
        </p:txBody>
      </p:sp>
      <p:graphicFrame>
        <p:nvGraphicFramePr>
          <p:cNvPr id="3" name="Tabell 2"/>
          <p:cNvGraphicFramePr>
            <a:graphicFrameLocks noGrp="1"/>
          </p:cNvGraphicFramePr>
          <p:nvPr>
            <p:extLst>
              <p:ext uri="{D42A27DB-BD31-4B8C-83A1-F6EECF244321}">
                <p14:modId xmlns:p14="http://schemas.microsoft.com/office/powerpoint/2010/main" val="3303318853"/>
              </p:ext>
            </p:extLst>
          </p:nvPr>
        </p:nvGraphicFramePr>
        <p:xfrm>
          <a:off x="664308" y="1070987"/>
          <a:ext cx="8274976" cy="4902200"/>
        </p:xfrm>
        <a:graphic>
          <a:graphicData uri="http://schemas.openxmlformats.org/drawingml/2006/table">
            <a:tbl>
              <a:tblPr firstRow="1" bandRow="1">
                <a:tableStyleId>{F5AB1C69-6EDB-4FF4-983F-18BD219EF322}</a:tableStyleId>
              </a:tblPr>
              <a:tblGrid>
                <a:gridCol w="4863035">
                  <a:extLst>
                    <a:ext uri="{9D8B030D-6E8A-4147-A177-3AD203B41FA5}">
                      <a16:colId xmlns:a16="http://schemas.microsoft.com/office/drawing/2014/main" val="20000"/>
                    </a:ext>
                  </a:extLst>
                </a:gridCol>
                <a:gridCol w="3411941">
                  <a:extLst>
                    <a:ext uri="{9D8B030D-6E8A-4147-A177-3AD203B41FA5}">
                      <a16:colId xmlns:a16="http://schemas.microsoft.com/office/drawing/2014/main" val="20001"/>
                    </a:ext>
                  </a:extLst>
                </a:gridCol>
              </a:tblGrid>
              <a:tr h="370840">
                <a:tc>
                  <a:txBody>
                    <a:bodyPr/>
                    <a:lstStyle/>
                    <a:p>
                      <a:pPr>
                        <a:spcAft>
                          <a:spcPts val="0"/>
                        </a:spcAft>
                      </a:pPr>
                      <a:r>
                        <a:rPr lang="en-GB" sz="1800" dirty="0" err="1" smtClean="0">
                          <a:effectLst/>
                        </a:rPr>
                        <a:t>Ekologisk</a:t>
                      </a:r>
                      <a:r>
                        <a:rPr lang="en-GB" sz="1800" dirty="0" smtClean="0">
                          <a:effectLst/>
                        </a:rPr>
                        <a:t> </a:t>
                      </a:r>
                      <a:r>
                        <a:rPr lang="en-GB" sz="1800" dirty="0" err="1" smtClean="0">
                          <a:effectLst/>
                        </a:rPr>
                        <a:t>produktion</a:t>
                      </a:r>
                      <a:endParaRPr lang="sv-SE" sz="1800" dirty="0">
                        <a:effectLst/>
                        <a:latin typeface="+mn-lt"/>
                        <a:ea typeface="Calibri"/>
                      </a:endParaRPr>
                    </a:p>
                  </a:txBody>
                  <a:tcPr marL="68580" marR="68580" marT="0" marB="0"/>
                </a:tc>
                <a:tc>
                  <a:txBody>
                    <a:bodyPr/>
                    <a:lstStyle/>
                    <a:p>
                      <a:pPr>
                        <a:spcAft>
                          <a:spcPts val="0"/>
                        </a:spcAft>
                        <a:tabLst>
                          <a:tab pos="232410" algn="dec"/>
                        </a:tabLst>
                      </a:pPr>
                      <a:r>
                        <a:rPr lang="en-GB" sz="1800" dirty="0" err="1" smtClean="0">
                          <a:effectLst/>
                        </a:rPr>
                        <a:t>Procent</a:t>
                      </a:r>
                      <a:r>
                        <a:rPr lang="en-GB" sz="1800" dirty="0" smtClean="0">
                          <a:effectLst/>
                        </a:rPr>
                        <a:t> </a:t>
                      </a:r>
                      <a:r>
                        <a:rPr lang="en-GB" sz="1800" dirty="0" err="1" smtClean="0">
                          <a:effectLst/>
                        </a:rPr>
                        <a:t>av</a:t>
                      </a:r>
                      <a:r>
                        <a:rPr lang="en-GB" sz="1800" dirty="0" smtClean="0">
                          <a:effectLst/>
                        </a:rPr>
                        <a:t> den </a:t>
                      </a:r>
                      <a:r>
                        <a:rPr lang="en-GB" sz="1800" dirty="0" err="1" smtClean="0">
                          <a:effectLst/>
                        </a:rPr>
                        <a:t>totala</a:t>
                      </a:r>
                      <a:r>
                        <a:rPr lang="en-GB" sz="1800" dirty="0" smtClean="0">
                          <a:effectLst/>
                        </a:rPr>
                        <a:t> </a:t>
                      </a:r>
                      <a:r>
                        <a:rPr lang="en-GB" sz="1800" dirty="0" err="1" smtClean="0">
                          <a:effectLst/>
                        </a:rPr>
                        <a:t>jordbruksmarken</a:t>
                      </a:r>
                      <a:r>
                        <a:rPr lang="en-GB" sz="1800" baseline="0" dirty="0" smtClean="0">
                          <a:effectLst/>
                        </a:rPr>
                        <a:t> </a:t>
                      </a:r>
                      <a:r>
                        <a:rPr lang="en-GB" sz="1800" baseline="0" dirty="0" err="1" smtClean="0">
                          <a:effectLst/>
                        </a:rPr>
                        <a:t>eller</a:t>
                      </a:r>
                      <a:r>
                        <a:rPr lang="en-GB" sz="1800" baseline="0" dirty="0" smtClean="0">
                          <a:effectLst/>
                        </a:rPr>
                        <a:t> </a:t>
                      </a:r>
                      <a:r>
                        <a:rPr lang="en-GB" sz="1800" baseline="0" dirty="0" err="1" smtClean="0">
                          <a:effectLst/>
                        </a:rPr>
                        <a:t>totala</a:t>
                      </a:r>
                      <a:r>
                        <a:rPr lang="en-GB" sz="1800" baseline="0" dirty="0" smtClean="0">
                          <a:effectLst/>
                        </a:rPr>
                        <a:t> </a:t>
                      </a:r>
                      <a:r>
                        <a:rPr lang="en-GB" sz="1800" baseline="0" dirty="0" err="1" smtClean="0">
                          <a:effectLst/>
                        </a:rPr>
                        <a:t>antalet</a:t>
                      </a:r>
                      <a:r>
                        <a:rPr lang="en-GB" sz="1800" baseline="0" dirty="0" smtClean="0">
                          <a:effectLst/>
                        </a:rPr>
                        <a:t> </a:t>
                      </a:r>
                      <a:r>
                        <a:rPr lang="en-GB" sz="1800" baseline="0" dirty="0" err="1" smtClean="0">
                          <a:effectLst/>
                        </a:rPr>
                        <a:t>djur</a:t>
                      </a:r>
                      <a:endParaRPr lang="sv-SE" sz="1800" dirty="0">
                        <a:effectLst/>
                        <a:latin typeface="+mn-lt"/>
                        <a:ea typeface="Calibri"/>
                      </a:endParaRPr>
                    </a:p>
                  </a:txBody>
                  <a:tcPr marL="68580" marR="68580" marT="0" marB="0"/>
                </a:tc>
                <a:extLst>
                  <a:ext uri="{0D108BD9-81ED-4DB2-BD59-A6C34878D82A}">
                    <a16:rowId xmlns:a16="http://schemas.microsoft.com/office/drawing/2014/main" val="10000"/>
                  </a:ext>
                </a:extLst>
              </a:tr>
              <a:tr h="370840">
                <a:tc>
                  <a:txBody>
                    <a:bodyPr/>
                    <a:lstStyle/>
                    <a:p>
                      <a:pPr>
                        <a:spcAft>
                          <a:spcPts val="0"/>
                        </a:spcAft>
                      </a:pPr>
                      <a:r>
                        <a:rPr lang="en-GB" sz="1800" dirty="0" smtClean="0">
                          <a:effectLst/>
                        </a:rPr>
                        <a:t>Areal</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19,1</a:t>
                      </a:r>
                      <a:endParaRPr lang="sv-SE" sz="1800" dirty="0">
                        <a:effectLst/>
                        <a:latin typeface="+mn-lt"/>
                        <a:ea typeface="Calibri"/>
                      </a:endParaRPr>
                    </a:p>
                  </a:txBody>
                  <a:tcPr marL="68580" marR="68580" marT="0" marB="0"/>
                </a:tc>
                <a:extLst>
                  <a:ext uri="{0D108BD9-81ED-4DB2-BD59-A6C34878D82A}">
                    <a16:rowId xmlns:a16="http://schemas.microsoft.com/office/drawing/2014/main" val="10001"/>
                  </a:ext>
                </a:extLst>
              </a:tr>
              <a:tr h="370840">
                <a:tc>
                  <a:txBody>
                    <a:bodyPr/>
                    <a:lstStyle/>
                    <a:p>
                      <a:pPr>
                        <a:spcAft>
                          <a:spcPts val="0"/>
                        </a:spcAft>
                      </a:pPr>
                      <a:r>
                        <a:rPr lang="en-GB" sz="1800" dirty="0" err="1" smtClean="0">
                          <a:effectLst/>
                        </a:rPr>
                        <a:t>Spannmål</a:t>
                      </a:r>
                      <a:r>
                        <a:rPr lang="en-GB" sz="1800" dirty="0" smtClean="0">
                          <a:effectLst/>
                        </a:rPr>
                        <a:t> (</a:t>
                      </a:r>
                      <a:r>
                        <a:rPr lang="en-GB" sz="1800" dirty="0" err="1" smtClean="0">
                          <a:effectLst/>
                        </a:rPr>
                        <a:t>vete</a:t>
                      </a:r>
                      <a:r>
                        <a:rPr lang="en-GB" sz="1800" dirty="0" smtClean="0">
                          <a:effectLst/>
                        </a:rPr>
                        <a:t>, </a:t>
                      </a:r>
                      <a:r>
                        <a:rPr lang="en-GB" sz="1800" dirty="0" err="1" smtClean="0">
                          <a:effectLst/>
                        </a:rPr>
                        <a:t>korn</a:t>
                      </a:r>
                      <a:r>
                        <a:rPr lang="en-GB" sz="1800" dirty="0" smtClean="0">
                          <a:effectLst/>
                        </a:rPr>
                        <a:t>, </a:t>
                      </a:r>
                      <a:r>
                        <a:rPr lang="en-GB" sz="1800" dirty="0" err="1" smtClean="0">
                          <a:effectLst/>
                        </a:rPr>
                        <a:t>havre</a:t>
                      </a:r>
                      <a:r>
                        <a:rPr lang="en-GB" sz="1800" dirty="0" smtClean="0">
                          <a:effectLst/>
                        </a:rPr>
                        <a:t>, </a:t>
                      </a:r>
                      <a:r>
                        <a:rPr lang="en-GB" sz="1800" dirty="0" err="1" smtClean="0">
                          <a:effectLst/>
                        </a:rPr>
                        <a:t>råg</a:t>
                      </a:r>
                      <a:r>
                        <a:rPr lang="en-GB" sz="1800" dirty="0" smtClean="0">
                          <a:effectLst/>
                        </a:rPr>
                        <a:t>, rågvete)</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9,5</a:t>
                      </a: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370840">
                <a:tc>
                  <a:txBody>
                    <a:bodyPr/>
                    <a:lstStyle/>
                    <a:p>
                      <a:pPr>
                        <a:spcAft>
                          <a:spcPts val="0"/>
                        </a:spcAft>
                      </a:pPr>
                      <a:r>
                        <a:rPr lang="en-GB" sz="1800" dirty="0" err="1" smtClean="0">
                          <a:effectLst/>
                        </a:rPr>
                        <a:t>Slåttervall</a:t>
                      </a:r>
                      <a:r>
                        <a:rPr lang="en-GB" sz="1800" dirty="0" smtClean="0">
                          <a:effectLst/>
                        </a:rPr>
                        <a:t> (</a:t>
                      </a:r>
                      <a:r>
                        <a:rPr lang="en-GB" sz="1800" dirty="0" err="1" smtClean="0">
                          <a:effectLst/>
                        </a:rPr>
                        <a:t>baljväxter</a:t>
                      </a:r>
                      <a:r>
                        <a:rPr lang="en-GB" sz="1800" dirty="0" smtClean="0">
                          <a:effectLst/>
                        </a:rPr>
                        <a:t>/</a:t>
                      </a:r>
                      <a:r>
                        <a:rPr lang="en-GB" sz="1800" dirty="0" err="1" smtClean="0">
                          <a:effectLst/>
                        </a:rPr>
                        <a:t>gräs</a:t>
                      </a:r>
                      <a:r>
                        <a:rPr lang="en-GB" sz="1800" dirty="0" smtClean="0">
                          <a:effectLst/>
                        </a:rPr>
                        <a:t>, </a:t>
                      </a:r>
                      <a:r>
                        <a:rPr lang="en-GB" sz="1800" dirty="0" err="1" smtClean="0">
                          <a:effectLst/>
                        </a:rPr>
                        <a:t>grönfoder</a:t>
                      </a:r>
                      <a:r>
                        <a:rPr lang="en-GB" sz="1800" dirty="0" smtClean="0">
                          <a:effectLst/>
                        </a:rPr>
                        <a:t>)</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22,1</a:t>
                      </a:r>
                      <a:endParaRPr lang="sv-SE" sz="1800" dirty="0">
                        <a:effectLst/>
                        <a:latin typeface="+mn-lt"/>
                        <a:ea typeface="Calibri"/>
                      </a:endParaRPr>
                    </a:p>
                  </a:txBody>
                  <a:tcPr marL="68580" marR="68580" marT="0" marB="0"/>
                </a:tc>
                <a:extLst>
                  <a:ext uri="{0D108BD9-81ED-4DB2-BD59-A6C34878D82A}">
                    <a16:rowId xmlns:a16="http://schemas.microsoft.com/office/drawing/2014/main" val="10003"/>
                  </a:ext>
                </a:extLst>
              </a:tr>
              <a:tr h="370840">
                <a:tc>
                  <a:txBody>
                    <a:bodyPr/>
                    <a:lstStyle/>
                    <a:p>
                      <a:pPr>
                        <a:spcAft>
                          <a:spcPts val="0"/>
                        </a:spcAft>
                      </a:pPr>
                      <a:r>
                        <a:rPr lang="en-GB" sz="1800" dirty="0" err="1" smtClean="0">
                          <a:effectLst/>
                        </a:rPr>
                        <a:t>Naturbetesmark</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24,6</a:t>
                      </a:r>
                      <a:endParaRPr lang="sv-SE" sz="1800" dirty="0">
                        <a:effectLst/>
                        <a:latin typeface="+mn-lt"/>
                        <a:ea typeface="Calibri"/>
                      </a:endParaRPr>
                    </a:p>
                  </a:txBody>
                  <a:tcPr marL="68580" marR="68580" marT="0" marB="0"/>
                </a:tc>
                <a:extLst>
                  <a:ext uri="{0D108BD9-81ED-4DB2-BD59-A6C34878D82A}">
                    <a16:rowId xmlns:a16="http://schemas.microsoft.com/office/drawing/2014/main" val="10004"/>
                  </a:ext>
                </a:extLst>
              </a:tr>
              <a:tr h="370840">
                <a:tc>
                  <a:txBody>
                    <a:bodyPr/>
                    <a:lstStyle/>
                    <a:p>
                      <a:pPr>
                        <a:spcAft>
                          <a:spcPts val="0"/>
                        </a:spcAft>
                      </a:pPr>
                      <a:r>
                        <a:rPr lang="en-GB" sz="1800" dirty="0">
                          <a:effectLst/>
                        </a:rPr>
                        <a:t> </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a:effectLst/>
                        </a:rPr>
                        <a:t> </a:t>
                      </a: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370840">
                <a:tc>
                  <a:txBody>
                    <a:bodyPr/>
                    <a:lstStyle/>
                    <a:p>
                      <a:pPr>
                        <a:spcAft>
                          <a:spcPts val="0"/>
                        </a:spcAft>
                      </a:pPr>
                      <a:r>
                        <a:rPr lang="en-GB" sz="1800" dirty="0" err="1" smtClean="0">
                          <a:effectLst/>
                        </a:rPr>
                        <a:t>Mjölkkor</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16,4</a:t>
                      </a: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r h="370840">
                <a:tc>
                  <a:txBody>
                    <a:bodyPr/>
                    <a:lstStyle/>
                    <a:p>
                      <a:pPr>
                        <a:spcAft>
                          <a:spcPts val="0"/>
                        </a:spcAft>
                      </a:pPr>
                      <a:r>
                        <a:rPr lang="en-GB" sz="1800" dirty="0" err="1" smtClean="0">
                          <a:effectLst/>
                        </a:rPr>
                        <a:t>Köttkor</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33,7</a:t>
                      </a:r>
                      <a:endParaRPr lang="sv-SE" sz="1800" dirty="0">
                        <a:effectLst/>
                        <a:latin typeface="+mn-lt"/>
                        <a:ea typeface="Calibri"/>
                      </a:endParaRPr>
                    </a:p>
                  </a:txBody>
                  <a:tcPr marL="68580" marR="68580" marT="0" marB="0"/>
                </a:tc>
                <a:extLst>
                  <a:ext uri="{0D108BD9-81ED-4DB2-BD59-A6C34878D82A}">
                    <a16:rowId xmlns:a16="http://schemas.microsoft.com/office/drawing/2014/main" val="10007"/>
                  </a:ext>
                </a:extLst>
              </a:tr>
              <a:tr h="370840">
                <a:tc>
                  <a:txBody>
                    <a:bodyPr/>
                    <a:lstStyle/>
                    <a:p>
                      <a:pPr>
                        <a:spcAft>
                          <a:spcPts val="0"/>
                        </a:spcAft>
                      </a:pPr>
                      <a:r>
                        <a:rPr lang="en-GB" sz="1800" dirty="0" err="1" smtClean="0">
                          <a:effectLst/>
                          <a:latin typeface="+mn-lt"/>
                          <a:ea typeface="+mn-ea"/>
                        </a:rPr>
                        <a:t>Får</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20,9</a:t>
                      </a:r>
                      <a:endParaRPr lang="sv-SE" sz="1800" dirty="0">
                        <a:effectLst/>
                        <a:latin typeface="+mn-lt"/>
                        <a:ea typeface="Calibri"/>
                      </a:endParaRPr>
                    </a:p>
                  </a:txBody>
                  <a:tcPr marL="68580" marR="68580" marT="0" marB="0"/>
                </a:tc>
                <a:extLst>
                  <a:ext uri="{0D108BD9-81ED-4DB2-BD59-A6C34878D82A}">
                    <a16:rowId xmlns:a16="http://schemas.microsoft.com/office/drawing/2014/main" val="10008"/>
                  </a:ext>
                </a:extLst>
              </a:tr>
              <a:tr h="370840">
                <a:tc>
                  <a:txBody>
                    <a:bodyPr/>
                    <a:lstStyle/>
                    <a:p>
                      <a:pPr>
                        <a:spcAft>
                          <a:spcPts val="0"/>
                        </a:spcAft>
                      </a:pPr>
                      <a:r>
                        <a:rPr lang="en-GB" sz="1800" dirty="0" err="1" smtClean="0">
                          <a:effectLst/>
                        </a:rPr>
                        <a:t>Grisar</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2,3</a:t>
                      </a:r>
                      <a:endParaRPr lang="sv-SE" sz="1800" dirty="0">
                        <a:effectLst/>
                        <a:latin typeface="+mn-lt"/>
                        <a:ea typeface="Calibri"/>
                      </a:endParaRPr>
                    </a:p>
                  </a:txBody>
                  <a:tcPr marL="68580" marR="68580" marT="0" marB="0"/>
                </a:tc>
                <a:extLst>
                  <a:ext uri="{0D108BD9-81ED-4DB2-BD59-A6C34878D82A}">
                    <a16:rowId xmlns:a16="http://schemas.microsoft.com/office/drawing/2014/main" val="10009"/>
                  </a:ext>
                </a:extLst>
              </a:tr>
              <a:tr h="370840">
                <a:tc>
                  <a:txBody>
                    <a:bodyPr/>
                    <a:lstStyle/>
                    <a:p>
                      <a:pPr>
                        <a:spcAft>
                          <a:spcPts val="0"/>
                        </a:spcAft>
                      </a:pPr>
                      <a:r>
                        <a:rPr lang="en-GB" sz="1800" dirty="0" err="1" smtClean="0">
                          <a:effectLst/>
                        </a:rPr>
                        <a:t>Värphöns</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17,0</a:t>
                      </a:r>
                      <a:endParaRPr lang="sv-SE" sz="1800" dirty="0">
                        <a:effectLst/>
                        <a:latin typeface="+mn-lt"/>
                        <a:ea typeface="Calibri"/>
                      </a:endParaRPr>
                    </a:p>
                  </a:txBody>
                  <a:tcPr marL="68580" marR="68580" marT="0" marB="0"/>
                </a:tc>
                <a:extLst>
                  <a:ext uri="{0D108BD9-81ED-4DB2-BD59-A6C34878D82A}">
                    <a16:rowId xmlns:a16="http://schemas.microsoft.com/office/drawing/2014/main" val="10010"/>
                  </a:ext>
                </a:extLst>
              </a:tr>
              <a:tr h="370840">
                <a:tc>
                  <a:txBody>
                    <a:bodyPr/>
                    <a:lstStyle/>
                    <a:p>
                      <a:pPr>
                        <a:spcAft>
                          <a:spcPts val="0"/>
                        </a:spcAft>
                      </a:pPr>
                      <a:r>
                        <a:rPr lang="en-GB" sz="1800" dirty="0" err="1" smtClean="0">
                          <a:effectLst/>
                          <a:latin typeface="+mn-lt"/>
                          <a:ea typeface="+mn-ea"/>
                        </a:rPr>
                        <a:t>Slaktkyckling</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smtClean="0">
                          <a:effectLst/>
                        </a:rPr>
                        <a:t>1,9</a:t>
                      </a:r>
                      <a:endParaRPr lang="sv-SE" sz="1800" dirty="0">
                        <a:effectLst/>
                        <a:latin typeface="+mn-lt"/>
                        <a:ea typeface="Calibri"/>
                      </a:endParaRPr>
                    </a:p>
                  </a:txBody>
                  <a:tcPr marL="68580" marR="68580" marT="0" marB="0"/>
                </a:tc>
                <a:extLst>
                  <a:ext uri="{0D108BD9-81ED-4DB2-BD59-A6C34878D82A}">
                    <a16:rowId xmlns:a16="http://schemas.microsoft.com/office/drawing/2014/main" val="10011"/>
                  </a:ext>
                </a:extLst>
              </a:tr>
            </a:tbl>
          </a:graphicData>
        </a:graphic>
      </p:graphicFrame>
      <p:sp>
        <p:nvSpPr>
          <p:cNvPr id="5" name="Rectangle 7"/>
          <p:cNvSpPr>
            <a:spLocks noChangeArrowheads="1"/>
          </p:cNvSpPr>
          <p:nvPr/>
        </p:nvSpPr>
        <p:spPr bwMode="auto">
          <a:xfrm>
            <a:off x="780869" y="6046479"/>
            <a:ext cx="5677415"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600" b="0" i="0" u="none" strike="noStrike" kern="1200" cap="none" spc="0" normalizeH="0" baseline="0" noProof="0" dirty="0" err="1" smtClean="0">
                <a:ln>
                  <a:noFill/>
                </a:ln>
                <a:solidFill>
                  <a:prstClr val="black"/>
                </a:solidFill>
                <a:effectLst/>
                <a:uLnTx/>
                <a:uFillTx/>
                <a:ea typeface="+mn-ea"/>
                <a:cs typeface="+mn-cs"/>
              </a:rPr>
              <a:t>Ökar</a:t>
            </a:r>
            <a:r>
              <a:rPr kumimoji="0" lang="en-GB" sz="1600" b="0" i="0" u="none" strike="noStrike" kern="1200" cap="none" spc="0" normalizeH="0" baseline="0" noProof="0" dirty="0" smtClean="0">
                <a:ln>
                  <a:noFill/>
                </a:ln>
                <a:solidFill>
                  <a:prstClr val="black"/>
                </a:solidFill>
                <a:effectLst/>
                <a:uLnTx/>
                <a:uFillTx/>
                <a:ea typeface="+mn-ea"/>
                <a:cs typeface="+mn-cs"/>
              </a:rPr>
              <a:t> </a:t>
            </a:r>
            <a:r>
              <a:rPr kumimoji="0" lang="en-GB" sz="1600" b="0" i="0" u="none" strike="noStrike" kern="1200" cap="none" spc="0" normalizeH="0" baseline="0" noProof="0" dirty="0" err="1" smtClean="0">
                <a:ln>
                  <a:noFill/>
                </a:ln>
                <a:solidFill>
                  <a:prstClr val="black"/>
                </a:solidFill>
                <a:effectLst/>
                <a:uLnTx/>
                <a:uFillTx/>
                <a:ea typeface="+mn-ea"/>
                <a:cs typeface="+mn-cs"/>
              </a:rPr>
              <a:t>inom</a:t>
            </a:r>
            <a:r>
              <a:rPr kumimoji="0" lang="en-GB" sz="1600" b="0" i="0" u="none" strike="noStrike" kern="1200" cap="none" spc="0" normalizeH="0" baseline="0" noProof="0" dirty="0" smtClean="0">
                <a:ln>
                  <a:noFill/>
                </a:ln>
                <a:solidFill>
                  <a:prstClr val="black"/>
                </a:solidFill>
                <a:effectLst/>
                <a:uLnTx/>
                <a:uFillTx/>
                <a:ea typeface="+mn-ea"/>
                <a:cs typeface="+mn-cs"/>
              </a:rPr>
              <a:t> </a:t>
            </a:r>
            <a:r>
              <a:rPr kumimoji="0" lang="en-GB" sz="1600" b="0" i="0" u="none" strike="noStrike" kern="1200" cap="none" spc="0" normalizeH="0" baseline="0" noProof="0" dirty="0" err="1" smtClean="0">
                <a:ln>
                  <a:noFill/>
                </a:ln>
                <a:solidFill>
                  <a:prstClr val="black"/>
                </a:solidFill>
                <a:effectLst/>
                <a:uLnTx/>
                <a:uFillTx/>
                <a:ea typeface="+mn-ea"/>
                <a:cs typeface="+mn-cs"/>
              </a:rPr>
              <a:t>alla</a:t>
            </a:r>
            <a:r>
              <a:rPr kumimoji="0" lang="en-GB" sz="1600" b="0" i="0" u="none" strike="noStrike" kern="1200" cap="none" spc="0" normalizeH="0" baseline="0" noProof="0" dirty="0" smtClean="0">
                <a:ln>
                  <a:noFill/>
                </a:ln>
                <a:solidFill>
                  <a:prstClr val="black"/>
                </a:solidFill>
                <a:effectLst/>
                <a:uLnTx/>
                <a:uFillTx/>
                <a:ea typeface="+mn-ea"/>
                <a:cs typeface="+mn-cs"/>
              </a:rPr>
              <a:t> </a:t>
            </a:r>
            <a:r>
              <a:rPr kumimoji="0" lang="en-GB" sz="1600" b="0" i="0" u="none" strike="noStrike" kern="1200" cap="none" spc="0" normalizeH="0" baseline="0" noProof="0" dirty="0" err="1" smtClean="0">
                <a:ln>
                  <a:noFill/>
                </a:ln>
                <a:solidFill>
                  <a:prstClr val="black"/>
                </a:solidFill>
                <a:effectLst/>
                <a:uLnTx/>
                <a:uFillTx/>
                <a:ea typeface="+mn-ea"/>
                <a:cs typeface="+mn-cs"/>
              </a:rPr>
              <a:t>områden</a:t>
            </a:r>
            <a:endParaRPr kumimoji="0" lang="en-GB" sz="1600" b="0" i="0" u="none" strike="noStrike" kern="1200" cap="none" spc="0" normalizeH="0" baseline="0" noProof="0" dirty="0" smtClean="0">
              <a:ln>
                <a:noFill/>
              </a:ln>
              <a:solidFill>
                <a:prstClr val="black"/>
              </a:solidFill>
              <a:effectLst/>
              <a:uLnTx/>
              <a:uFillTx/>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600" b="0" i="0" u="none" strike="noStrike" kern="1200" cap="none" spc="0" normalizeH="0" baseline="0" noProof="0" dirty="0" err="1" smtClean="0">
                <a:ln>
                  <a:noFill/>
                </a:ln>
                <a:solidFill>
                  <a:prstClr val="black"/>
                </a:solidFill>
                <a:effectLst/>
                <a:uLnTx/>
                <a:uFillTx/>
                <a:ea typeface="+mn-ea"/>
                <a:cs typeface="+mn-cs"/>
              </a:rPr>
              <a:t>Speciellt</a:t>
            </a:r>
            <a:r>
              <a:rPr kumimoji="0" lang="en-GB" sz="1600" b="0" i="0" u="none" strike="noStrike" kern="1200" cap="none" spc="0" normalizeH="0" baseline="0" noProof="0" dirty="0" smtClean="0">
                <a:ln>
                  <a:noFill/>
                </a:ln>
                <a:solidFill>
                  <a:prstClr val="black"/>
                </a:solidFill>
                <a:effectLst/>
                <a:uLnTx/>
                <a:uFillTx/>
                <a:ea typeface="+mn-ea"/>
                <a:cs typeface="+mn-cs"/>
              </a:rPr>
              <a:t> </a:t>
            </a:r>
            <a:r>
              <a:rPr kumimoji="0" lang="en-GB" sz="1600" b="0" i="0" u="none" strike="noStrike" kern="1200" cap="none" spc="0" normalizeH="0" baseline="0" noProof="0" dirty="0" err="1" smtClean="0">
                <a:ln>
                  <a:noFill/>
                </a:ln>
                <a:solidFill>
                  <a:prstClr val="black"/>
                </a:solidFill>
                <a:effectLst/>
                <a:uLnTx/>
                <a:uFillTx/>
                <a:ea typeface="+mn-ea"/>
                <a:cs typeface="+mn-cs"/>
              </a:rPr>
              <a:t>stor</a:t>
            </a:r>
            <a:r>
              <a:rPr kumimoji="0" lang="en-GB" sz="1600" b="0" i="0" u="none" strike="noStrike" kern="1200" cap="none" spc="0" normalizeH="0" baseline="0" noProof="0" dirty="0" smtClean="0">
                <a:ln>
                  <a:noFill/>
                </a:ln>
                <a:solidFill>
                  <a:prstClr val="black"/>
                </a:solidFill>
                <a:effectLst/>
                <a:uLnTx/>
                <a:uFillTx/>
                <a:ea typeface="+mn-ea"/>
                <a:cs typeface="+mn-cs"/>
              </a:rPr>
              <a:t> </a:t>
            </a:r>
            <a:r>
              <a:rPr kumimoji="0" lang="en-GB" sz="1600" b="0" i="0" u="none" strike="noStrike" kern="1200" cap="none" spc="0" normalizeH="0" baseline="0" noProof="0" dirty="0" err="1" smtClean="0">
                <a:ln>
                  <a:noFill/>
                </a:ln>
                <a:solidFill>
                  <a:prstClr val="black"/>
                </a:solidFill>
                <a:effectLst/>
                <a:uLnTx/>
                <a:uFillTx/>
                <a:ea typeface="+mn-ea"/>
                <a:cs typeface="+mn-cs"/>
              </a:rPr>
              <a:t>ökning</a:t>
            </a:r>
            <a:r>
              <a:rPr kumimoji="0" lang="en-GB" sz="1600" b="0" i="0" u="none" strike="noStrike" kern="1200" cap="none" spc="0" normalizeH="0" baseline="0" noProof="0" dirty="0" smtClean="0">
                <a:ln>
                  <a:noFill/>
                </a:ln>
                <a:solidFill>
                  <a:prstClr val="black"/>
                </a:solidFill>
                <a:effectLst/>
                <a:uLnTx/>
                <a:uFillTx/>
                <a:ea typeface="+mn-ea"/>
                <a:cs typeface="+mn-cs"/>
              </a:rPr>
              <a:t> </a:t>
            </a:r>
            <a:r>
              <a:rPr kumimoji="0" lang="en-GB" sz="1600" b="0" i="0" u="none" strike="noStrike" kern="1200" cap="none" spc="0" normalizeH="0" baseline="0" noProof="0" dirty="0" err="1" smtClean="0">
                <a:ln>
                  <a:noFill/>
                </a:ln>
                <a:solidFill>
                  <a:prstClr val="black"/>
                </a:solidFill>
                <a:effectLst/>
                <a:uLnTx/>
                <a:uFillTx/>
                <a:ea typeface="+mn-ea"/>
                <a:cs typeface="+mn-cs"/>
              </a:rPr>
              <a:t>i</a:t>
            </a:r>
            <a:r>
              <a:rPr kumimoji="0" lang="en-GB" sz="1600" b="0" i="0" u="none" strike="noStrike" kern="1200" cap="none" spc="0" normalizeH="0" baseline="0" noProof="0" dirty="0" smtClean="0">
                <a:ln>
                  <a:noFill/>
                </a:ln>
                <a:solidFill>
                  <a:prstClr val="black"/>
                </a:solidFill>
                <a:effectLst/>
                <a:uLnTx/>
                <a:uFillTx/>
                <a:ea typeface="+mn-ea"/>
                <a:cs typeface="+mn-cs"/>
              </a:rPr>
              <a:t> </a:t>
            </a:r>
            <a:r>
              <a:rPr kumimoji="0" lang="en-GB" sz="1600" b="0" i="0" u="none" strike="noStrike" kern="1200" cap="none" spc="0" normalizeH="0" baseline="0" noProof="0" dirty="0" err="1" smtClean="0">
                <a:ln>
                  <a:noFill/>
                </a:ln>
                <a:solidFill>
                  <a:prstClr val="black"/>
                </a:solidFill>
                <a:effectLst/>
                <a:uLnTx/>
                <a:uFillTx/>
                <a:ea typeface="+mn-ea"/>
                <a:cs typeface="+mn-cs"/>
              </a:rPr>
              <a:t>vall</a:t>
            </a:r>
            <a:r>
              <a:rPr lang="en-GB" sz="1600" dirty="0">
                <a:solidFill>
                  <a:prstClr val="black"/>
                </a:solidFill>
              </a:rPr>
              <a:t>-</a:t>
            </a:r>
            <a:r>
              <a:rPr kumimoji="0" lang="en-GB" sz="1600" b="0" i="0" u="none" strike="noStrike" kern="1200" cap="none" spc="0" normalizeH="0" baseline="0" noProof="0" dirty="0" smtClean="0">
                <a:ln>
                  <a:noFill/>
                </a:ln>
                <a:solidFill>
                  <a:prstClr val="black"/>
                </a:solidFill>
                <a:effectLst/>
                <a:uLnTx/>
                <a:uFillTx/>
                <a:ea typeface="+mn-ea"/>
                <a:cs typeface="+mn-cs"/>
              </a:rPr>
              <a:t> </a:t>
            </a:r>
            <a:r>
              <a:rPr kumimoji="0" lang="en-GB" sz="1600" b="0" i="0" u="none" strike="noStrike" kern="1200" cap="none" spc="0" normalizeH="0" baseline="0" noProof="0" dirty="0" err="1" smtClean="0">
                <a:ln>
                  <a:noFill/>
                </a:ln>
                <a:solidFill>
                  <a:prstClr val="black"/>
                </a:solidFill>
                <a:effectLst/>
                <a:uLnTx/>
                <a:uFillTx/>
                <a:ea typeface="+mn-ea"/>
                <a:cs typeface="+mn-cs"/>
              </a:rPr>
              <a:t>och</a:t>
            </a:r>
            <a:r>
              <a:rPr kumimoji="0" lang="en-GB" sz="1600" b="0" i="0" u="none" strike="noStrike" kern="1200" cap="none" spc="0" normalizeH="0" baseline="0" noProof="0" dirty="0" smtClean="0">
                <a:ln>
                  <a:noFill/>
                </a:ln>
                <a:solidFill>
                  <a:prstClr val="black"/>
                </a:solidFill>
                <a:effectLst/>
                <a:uLnTx/>
                <a:uFillTx/>
                <a:ea typeface="+mn-ea"/>
                <a:cs typeface="+mn-cs"/>
              </a:rPr>
              <a:t> </a:t>
            </a:r>
            <a:r>
              <a:rPr lang="en-GB" sz="1600" dirty="0" err="1" smtClean="0">
                <a:solidFill>
                  <a:prstClr val="black"/>
                </a:solidFill>
              </a:rPr>
              <a:t>köttproduktion</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ktangel 5"/>
          <p:cNvSpPr/>
          <p:nvPr/>
        </p:nvSpPr>
        <p:spPr>
          <a:xfrm>
            <a:off x="7030620" y="6309604"/>
            <a:ext cx="1908664"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a:t>
            </a:r>
            <a:r>
              <a:rPr kumimoji="0" lang="en-GB" sz="1400" b="0" i="0" u="none" strike="noStrike" kern="1200" cap="none" spc="0" normalizeH="0" baseline="0" noProof="0" dirty="0" err="1" smtClean="0">
                <a:ln>
                  <a:noFill/>
                </a:ln>
                <a:solidFill>
                  <a:prstClr val="black"/>
                </a:solidFill>
                <a:effectLst/>
                <a:uLnTx/>
                <a:uFillTx/>
                <a:latin typeface="Calibri"/>
                <a:ea typeface="+mn-ea"/>
                <a:cs typeface="+mn-cs"/>
              </a:rPr>
              <a:t>Jordbruksverket</a:t>
            </a: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 2018)</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7653273"/>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9" descr="IMG_802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05644"/>
            <a:ext cx="9142086" cy="575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2057328" y="167456"/>
            <a:ext cx="5760640" cy="1007235"/>
          </a:xfrm>
          <a:prstGeom prst="rect">
            <a:avLst/>
          </a:prstGeom>
          <a:noFill/>
          <a:ln w="9525">
            <a:noFill/>
            <a:miter lim="800000"/>
            <a:headEnd/>
            <a:tailEnd/>
          </a:ln>
          <a:effectLst/>
        </p:spPr>
        <p:txBody>
          <a:bodyPr wrap="square" lIns="132987" tIns="132987" rIns="132987" bIns="132987">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sv-SE"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Renovering av vall med en </a:t>
            </a:r>
            <a:endParaRPr kumimoji="0" 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Horsch</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lang="sv-SE" sz="24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direktsåmaskin</a:t>
            </a:r>
            <a:endParaRPr kumimoji="0" lang="pl-PL" sz="24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 Box 4"/>
          <p:cNvSpPr txBox="1">
            <a:spLocks noChangeArrowheads="1"/>
          </p:cNvSpPr>
          <p:nvPr/>
        </p:nvSpPr>
        <p:spPr bwMode="auto">
          <a:xfrm>
            <a:off x="7192470" y="6592142"/>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sv-SE" altLang="pl-PL" sz="1000" b="0" i="1"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Foto: </a:t>
            </a:r>
            <a:r>
              <a:rPr kumimoji="0" lang="pl-PL" altLang="pl-PL" sz="1000" b="0" i="1"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Piotr Goliński</a:t>
            </a:r>
            <a:endParaRPr kumimoji="0" lang="pl-PL" altLang="pl-PL" sz="1000" b="0"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89519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a:xfrm>
            <a:off x="468312" y="2276874"/>
            <a:ext cx="6551959" cy="1470025"/>
          </a:xfrm>
        </p:spPr>
        <p:txBody>
          <a:bodyPr/>
          <a:lstStyle/>
          <a:p>
            <a:r>
              <a:rPr lang="sv-SE"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Gödslin</a:t>
            </a:r>
            <a:r>
              <a:rPr lang="sv-SE" altLang="pl-PL" sz="4000" dirty="0" smtClean="0">
                <a:solidFill>
                  <a:srgbClr val="006600"/>
                </a:solidFill>
                <a:latin typeface="Tahoma" panose="020B0604030504040204" pitchFamily="34" charset="0"/>
                <a:ea typeface="Tahoma" panose="020B0604030504040204" pitchFamily="34" charset="0"/>
                <a:cs typeface="Tahoma" panose="020B0604030504040204" pitchFamily="34" charset="0"/>
              </a:rPr>
              <a:t>g av vall</a:t>
            </a:r>
            <a:endParaRPr lang="sv-SE"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4084144"/>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1" y="348648"/>
            <a:ext cx="5544615" cy="936104"/>
          </a:xfrm>
        </p:spPr>
        <p:txBody>
          <a:bodyPr/>
          <a:lstStyle/>
          <a:p>
            <a:pPr algn="ctr"/>
            <a:r>
              <a:rPr lang="sv-SE"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Principer för </a:t>
            </a:r>
            <a:br>
              <a:rPr lang="sv-SE"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br>
            <a:r>
              <a:rPr lang="sv-SE"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kvävegödsling i vall</a:t>
            </a:r>
            <a:endParaRPr lang="sv-SE"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Symbol zastępczy zawartości 2"/>
          <p:cNvSpPr>
            <a:spLocks noGrp="1"/>
          </p:cNvSpPr>
          <p:nvPr>
            <p:ph idx="1"/>
          </p:nvPr>
        </p:nvSpPr>
        <p:spPr>
          <a:xfrm>
            <a:off x="457968" y="1652329"/>
            <a:ext cx="8218488" cy="4032447"/>
          </a:xfrm>
        </p:spPr>
        <p:txBody>
          <a:bodyPr/>
          <a:lstStyle/>
          <a:p>
            <a:pPr>
              <a:spcBef>
                <a:spcPts val="600"/>
              </a:spcBef>
              <a:spcAft>
                <a:spcPts val="600"/>
              </a:spcAft>
            </a:pPr>
            <a:r>
              <a:rPr lang="sv-SE" sz="2800" dirty="0" smtClean="0"/>
              <a:t>Reduktion av givan på mulljordar</a:t>
            </a:r>
            <a:endParaRPr lang="sv-SE" altLang="pl-PL" sz="2800" dirty="0" smtClean="0"/>
          </a:p>
          <a:p>
            <a:pPr>
              <a:spcBef>
                <a:spcPts val="600"/>
              </a:spcBef>
              <a:spcAft>
                <a:spcPts val="600"/>
              </a:spcAft>
            </a:pPr>
            <a:r>
              <a:rPr lang="sv-SE" altLang="pl-PL" sz="2800" dirty="0" smtClean="0"/>
              <a:t>Maximal giva – marginalskördeökning inte under 10 kg ts per kg N</a:t>
            </a:r>
          </a:p>
          <a:p>
            <a:pPr>
              <a:spcBef>
                <a:spcPts val="600"/>
              </a:spcBef>
              <a:spcAft>
                <a:spcPts val="600"/>
              </a:spcAft>
            </a:pPr>
            <a:r>
              <a:rPr lang="sv-SE" altLang="pl-PL" sz="2800" dirty="0" smtClean="0"/>
              <a:t>Minskning av givan vid förekomst av baljväxter (3-5 kg/ha mindre för varje procentenhet baljväxter)</a:t>
            </a:r>
          </a:p>
          <a:p>
            <a:pPr>
              <a:spcBef>
                <a:spcPts val="600"/>
              </a:spcBef>
              <a:spcAft>
                <a:spcPts val="600"/>
              </a:spcAft>
            </a:pPr>
            <a:r>
              <a:rPr lang="sv-SE" altLang="pl-PL" sz="2800" dirty="0" smtClean="0"/>
              <a:t>Dela den årliga givan till varje skörd (max 60-70 kg/ha per skörd), gödslingskriteriet är förekomsten av N-NO</a:t>
            </a:r>
            <a:r>
              <a:rPr lang="sv-SE" altLang="pl-PL" sz="2800" baseline="-25000" dirty="0" smtClean="0"/>
              <a:t>3</a:t>
            </a:r>
            <a:r>
              <a:rPr lang="sv-SE" altLang="pl-PL" sz="2800" dirty="0" smtClean="0"/>
              <a:t> under tröskelvärdet 0,2% i ts</a:t>
            </a:r>
            <a:endParaRPr lang="sv-SE" sz="2800" dirty="0"/>
          </a:p>
        </p:txBody>
      </p:sp>
      <p:pic>
        <p:nvPicPr>
          <p:cNvPr id="6"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98827"/>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254496"/>
            <a:ext cx="3539323" cy="245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9618" name="Text Box 2"/>
          <p:cNvSpPr txBox="1">
            <a:spLocks noChangeArrowheads="1"/>
          </p:cNvSpPr>
          <p:nvPr/>
        </p:nvSpPr>
        <p:spPr bwMode="auto">
          <a:xfrm>
            <a:off x="1076836" y="88176"/>
            <a:ext cx="681157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altLang="pl-PL"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Skörd</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en-US" altLang="pl-PL"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beroende</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en-US" altLang="pl-PL"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på</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om </a:t>
            </a:r>
            <a:r>
              <a:rPr kumimoji="0" lang="en-US" altLang="pl-PL"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flytgödsel</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(slurry) </a:t>
            </a:r>
            <a:r>
              <a:rPr kumimoji="0" lang="en-US" altLang="pl-PL"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eller</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en-US" altLang="pl-PL"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handelsgödsel</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(CAN) </a:t>
            </a:r>
            <a:r>
              <a:rPr kumimoji="0" lang="en-US" altLang="pl-PL"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har</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en-US" altLang="pl-PL"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använts</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vid</a:t>
            </a:r>
            <a:r>
              <a:rPr kumimoji="0" lang="en-US" altLang="pl-PL" sz="2600" b="1" i="0" u="none" strike="noStrike" kern="1200" cap="none" spc="0" normalizeH="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N</a:t>
            </a:r>
            <a:r>
              <a:rPr kumimoji="0" lang="en-US" altLang="pl-PL" sz="2600" b="1" i="0" u="none" strike="noStrike" kern="1200" cap="none" spc="0" normalizeH="0" noProof="0" dirty="0" smtClean="0">
                <a:ln>
                  <a:noFill/>
                </a:ln>
                <a:solidFill>
                  <a:srgbClr val="006600"/>
                </a:solidFill>
                <a:effectLst/>
                <a:uLnTx/>
                <a:uFillTx/>
                <a:latin typeface="Tahoma" panose="020B0604030504040204" pitchFamily="34" charset="0"/>
                <a:ea typeface="+mn-ea"/>
                <a:cs typeface="Tahoma" panose="020B0604030504040204" pitchFamily="34" charset="0"/>
              </a:rPr>
              <a:t>-</a:t>
            </a:r>
            <a:r>
              <a:rPr kumimoji="0" lang="en-US" altLang="pl-PL" sz="26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gödsling</a:t>
            </a:r>
            <a:r>
              <a:rPr kumimoji="0" lang="en-US" altLang="pl-PL" sz="2600" b="1" i="0" u="none" strike="noStrike" kern="1200" cap="none" spc="0" normalizeH="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en-US" altLang="pl-PL" sz="26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dt</a:t>
            </a:r>
            <a:r>
              <a:rPr lang="en-US" altLang="pl-PL" sz="2600" b="1" dirty="0">
                <a:solidFill>
                  <a:srgbClr val="006600"/>
                </a:solidFill>
                <a:latin typeface="Tahoma" panose="020B0604030504040204" pitchFamily="34" charset="0"/>
                <a:cs typeface="Tahoma" panose="020B0604030504040204" pitchFamily="34" charset="0"/>
              </a:rPr>
              <a:t> </a:t>
            </a:r>
            <a:r>
              <a:rPr lang="en-US" altLang="pl-PL" sz="2600" b="1" dirty="0" err="1" smtClean="0">
                <a:solidFill>
                  <a:srgbClr val="006600"/>
                </a:solidFill>
                <a:latin typeface="Tahoma" panose="020B0604030504040204" pitchFamily="34" charset="0"/>
                <a:cs typeface="Tahoma" panose="020B0604030504040204" pitchFamily="34" charset="0"/>
              </a:rPr>
              <a:t>ts</a:t>
            </a:r>
            <a:r>
              <a:rPr lang="en-US" altLang="pl-PL" sz="2600" b="1" dirty="0" smtClean="0">
                <a:solidFill>
                  <a:srgbClr val="006600"/>
                </a:solidFill>
                <a:latin typeface="Tahoma" panose="020B0604030504040204" pitchFamily="34" charset="0"/>
                <a:cs typeface="Tahoma" panose="020B0604030504040204" pitchFamily="34" charset="0"/>
              </a:rPr>
              <a:t>/ha)</a:t>
            </a:r>
            <a:endParaRPr kumimoji="0" lang="en-US" altLang="pl-PL" sz="2600" b="1" i="0" u="none" strike="noStrike" kern="1200" cap="none" spc="0" normalizeH="0" baseline="0" noProof="0" dirty="0">
              <a:ln>
                <a:noFill/>
              </a:ln>
              <a:solidFill>
                <a:srgbClr val="006600"/>
              </a:solidFill>
              <a:effectLst/>
              <a:uLnTx/>
              <a:uFillTx/>
              <a:latin typeface="Tahoma" panose="020B0604030504040204" pitchFamily="34" charset="0"/>
              <a:ea typeface="+mn-ea"/>
              <a:cs typeface="Tahoma" panose="020B0604030504040204" pitchFamily="34" charset="0"/>
            </a:endParaRPr>
          </a:p>
        </p:txBody>
      </p:sp>
      <p:sp>
        <p:nvSpPr>
          <p:cNvPr id="239619" name="Text Box 3"/>
          <p:cNvSpPr txBox="1">
            <a:spLocks noChangeArrowheads="1"/>
          </p:cNvSpPr>
          <p:nvPr/>
        </p:nvSpPr>
        <p:spPr bwMode="auto">
          <a:xfrm>
            <a:off x="107504" y="4011176"/>
            <a:ext cx="2663885" cy="20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293"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Ernst, </a:t>
            </a:r>
            <a:r>
              <a:rPr kumimoji="0" lang="pl-PL" altLang="pl-PL" sz="129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1998</a:t>
            </a:r>
          </a:p>
        </p:txBody>
      </p:sp>
      <p:graphicFrame>
        <p:nvGraphicFramePr>
          <p:cNvPr id="239621" name="Object 5"/>
          <p:cNvGraphicFramePr>
            <a:graphicFrameLocks noChangeAspect="1"/>
          </p:cNvGraphicFramePr>
          <p:nvPr>
            <p:extLst>
              <p:ext uri="{D42A27DB-BD31-4B8C-83A1-F6EECF244321}">
                <p14:modId xmlns:p14="http://schemas.microsoft.com/office/powerpoint/2010/main" val="294485352"/>
              </p:ext>
            </p:extLst>
          </p:nvPr>
        </p:nvGraphicFramePr>
        <p:xfrm>
          <a:off x="1444563" y="1498514"/>
          <a:ext cx="6936507" cy="3316337"/>
        </p:xfrm>
        <a:graphic>
          <a:graphicData uri="http://schemas.openxmlformats.org/presentationml/2006/ole">
            <mc:AlternateContent xmlns:mc="http://schemas.openxmlformats.org/markup-compatibility/2006">
              <mc:Choice xmlns:v="urn:schemas-microsoft-com:vml" Requires="v">
                <p:oleObj spid="_x0000_s46199" name="Document" r:id="rId5" imgW="8714473" imgH="4943391" progId="Word.Document.8">
                  <p:embed/>
                </p:oleObj>
              </mc:Choice>
              <mc:Fallback>
                <p:oleObj name="Document" r:id="rId5" imgW="8714473" imgH="4943391" progId="Word.Document.8">
                  <p:embed/>
                  <p:pic>
                    <p:nvPicPr>
                      <p:cNvPr id="239621" name="Object 5"/>
                      <p:cNvPicPr>
                        <a:picLocks noChangeAspect="1" noChangeArrowheads="1"/>
                      </p:cNvPicPr>
                      <p:nvPr/>
                    </p:nvPicPr>
                    <p:blipFill>
                      <a:blip r:embed="rId6"/>
                      <a:srcRect/>
                      <a:stretch>
                        <a:fillRect/>
                      </a:stretch>
                    </p:blipFill>
                    <p:spPr bwMode="auto">
                      <a:xfrm>
                        <a:off x="1444563" y="1498514"/>
                        <a:ext cx="6936507" cy="3316337"/>
                      </a:xfrm>
                      <a:prstGeom prst="rect">
                        <a:avLst/>
                      </a:prstGeom>
                      <a:noFill/>
                      <a:extLst/>
                    </p:spPr>
                  </p:pic>
                </p:oleObj>
              </mc:Fallback>
            </mc:AlternateContent>
          </a:graphicData>
        </a:graphic>
      </p:graphicFrame>
      <p:pic>
        <p:nvPicPr>
          <p:cNvPr id="239624" name="Picture 8" descr="IMG_8183"/>
          <p:cNvPicPr>
            <a:picLocks noGrp="1" noChangeAspect="1" noChangeArrowheads="1"/>
          </p:cNvPicPr>
          <p:nvPr>
            <p:ph sz="half" idx="4294967295"/>
          </p:nvPr>
        </p:nvPicPr>
        <p:blipFill>
          <a:blip r:embed="rId7" cstate="screen">
            <a:extLst>
              <a:ext uri="{28A0092B-C50C-407E-A947-70E740481C1C}">
                <a14:useLocalDpi xmlns:a14="http://schemas.microsoft.com/office/drawing/2010/main"/>
              </a:ext>
            </a:extLst>
          </a:blip>
          <a:srcRect/>
          <a:stretch>
            <a:fillRect/>
          </a:stretch>
        </p:blipFill>
        <p:spPr>
          <a:xfrm>
            <a:off x="6405563" y="929878"/>
            <a:ext cx="2738437" cy="3651250"/>
          </a:xfrm>
          <a:noFill/>
        </p:spPr>
      </p:pic>
      <p:pic>
        <p:nvPicPr>
          <p:cNvPr id="239626" name="Picture 10" descr="IMG_8184"/>
          <p:cNvPicPr>
            <a:picLocks noGrp="1" noChangeAspect="1" noChangeArrowheads="1"/>
          </p:cNvPicPr>
          <p:nvPr>
            <p:ph sz="half" idx="4294967295"/>
          </p:nvPr>
        </p:nvPicPr>
        <p:blipFill>
          <a:blip r:embed="rId8" cstate="screen">
            <a:extLst>
              <a:ext uri="{28A0092B-C50C-407E-A947-70E740481C1C}">
                <a14:useLocalDpi xmlns:a14="http://schemas.microsoft.com/office/drawing/2010/main"/>
              </a:ext>
            </a:extLst>
          </a:blip>
          <a:srcRect/>
          <a:stretch>
            <a:fillRect/>
          </a:stretch>
        </p:blipFill>
        <p:spPr>
          <a:xfrm>
            <a:off x="5862638" y="3861048"/>
            <a:ext cx="3281362" cy="2459037"/>
          </a:xfrm>
          <a:noFill/>
        </p:spPr>
      </p:pic>
      <p:pic>
        <p:nvPicPr>
          <p:cNvPr id="10" name="Picture 5" descr="http://www.wolken-wittmund.de/images/dsci0044.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542422" y="4253520"/>
            <a:ext cx="3553924" cy="246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Logo copy 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7164288" y="6048171"/>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sv-SE"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Foton: </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81527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7" name="Rectangle 2"/>
          <p:cNvSpPr>
            <a:spLocks noGrp="1" noChangeArrowheads="1"/>
          </p:cNvSpPr>
          <p:nvPr>
            <p:ph type="title" idx="4294967295"/>
          </p:nvPr>
        </p:nvSpPr>
        <p:spPr>
          <a:xfrm>
            <a:off x="1115616" y="116631"/>
            <a:ext cx="6250384" cy="811212"/>
          </a:xfrm>
        </p:spPr>
        <p:txBody>
          <a:bodyPr/>
          <a:lstStyle/>
          <a:p>
            <a:pPr algn="ctr"/>
            <a:r>
              <a:rPr lang="sv-SE"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Bindning och absorption av oorganisk fosfor beroende på markens pH</a:t>
            </a:r>
            <a:endParaRPr lang="sv-SE" altLang="pl-PL" sz="26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Obraz 4" descr="Obraz1 GGP eng.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343" y="1761081"/>
            <a:ext cx="7928929" cy="4484347"/>
          </a:xfrm>
          <a:prstGeom prst="rect">
            <a:avLst/>
          </a:prstGeom>
          <a:ln>
            <a:noFill/>
          </a:ln>
          <a:effectLst>
            <a:outerShdw blurRad="292100" dist="139700" dir="2700000" algn="tl" rotWithShape="0">
              <a:srgbClr val="333333">
                <a:alpha val="65000"/>
              </a:srgbClr>
            </a:outerShdw>
          </a:effectLst>
        </p:spPr>
      </p:pic>
      <p:pic>
        <p:nvPicPr>
          <p:cNvPr id="7"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359875" y="5728363"/>
            <a:ext cx="1907704" cy="40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844083" rtl="0" eaLnBrk="0" fontAlgn="base" latinLnBrk="0" hangingPunct="0">
              <a:lnSpc>
                <a:spcPct val="120000"/>
              </a:lnSpc>
              <a:spcBef>
                <a:spcPct val="30000"/>
              </a:spcBef>
              <a:spcAft>
                <a:spcPct val="0"/>
              </a:spcAft>
              <a:buClrTx/>
              <a:buSzTx/>
              <a:buFontTx/>
              <a:buNone/>
              <a:tabLst/>
              <a:defRPr/>
            </a:pPr>
            <a:r>
              <a:rPr kumimoji="0" lang="pl-PL" altLang="pl-PL" sz="1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Grzebisz, Goliński </a:t>
            </a:r>
            <a:r>
              <a:rPr kumimoji="0" lang="sv-SE" altLang="pl-PL" sz="1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och </a:t>
            </a:r>
            <a:r>
              <a:rPr kumimoji="0" lang="pl-PL" altLang="pl-PL" sz="1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Potarzycki, </a:t>
            </a:r>
            <a:r>
              <a:rPr kumimoji="0" lang="pl-PL" altLang="pl-PL"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2014</a:t>
            </a:r>
            <a:endParaRPr kumimoji="0" lang="en-US" altLang="pl-PL"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7026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82464" y="303936"/>
            <a:ext cx="5544616" cy="936104"/>
          </a:xfrm>
        </p:spPr>
        <p:txBody>
          <a:bodyPr/>
          <a:lstStyle/>
          <a:p>
            <a:r>
              <a:rPr lang="sv-SE"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Principer för </a:t>
            </a:r>
            <a:r>
              <a:rPr lang="sv-SE" altLang="pl-PL" sz="2800" dirty="0" smtClean="0">
                <a:solidFill>
                  <a:srgbClr val="006600"/>
                </a:solidFill>
                <a:latin typeface="Tahoma" panose="020B0604030504040204" pitchFamily="34" charset="0"/>
                <a:ea typeface="Tahoma" panose="020B0604030504040204" pitchFamily="34" charset="0"/>
                <a:cs typeface="Tahoma" panose="020B0604030504040204" pitchFamily="34" charset="0"/>
              </a:rPr>
              <a:t>k</a:t>
            </a:r>
            <a:r>
              <a:rPr lang="sv-SE"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aliumgödsling av vall</a:t>
            </a:r>
            <a:endParaRPr lang="sv-SE"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Symbol zastępczy zawartości 2"/>
          <p:cNvSpPr>
            <a:spLocks noGrp="1"/>
          </p:cNvSpPr>
          <p:nvPr>
            <p:ph idx="1"/>
          </p:nvPr>
        </p:nvSpPr>
        <p:spPr>
          <a:xfrm>
            <a:off x="457968" y="1681968"/>
            <a:ext cx="8074472" cy="4320479"/>
          </a:xfrm>
        </p:spPr>
        <p:txBody>
          <a:bodyPr/>
          <a:lstStyle/>
          <a:p>
            <a:r>
              <a:rPr lang="sv-SE" sz="2400" dirty="0" smtClean="0"/>
              <a:t>Öka dosen på mulljordar</a:t>
            </a:r>
            <a:endParaRPr lang="sv-SE" altLang="pl-PL" sz="2400" dirty="0" smtClean="0"/>
          </a:p>
          <a:p>
            <a:r>
              <a:rPr lang="sv-SE" sz="2400" dirty="0" smtClean="0"/>
              <a:t>Öka dosen när baljväxter ingår i vallen</a:t>
            </a:r>
            <a:endParaRPr lang="sv-SE" altLang="pl-PL" sz="2400" dirty="0" smtClean="0"/>
          </a:p>
          <a:p>
            <a:r>
              <a:rPr lang="sv-SE" altLang="pl-PL" sz="2400" dirty="0" smtClean="0"/>
              <a:t>Dela dosen på skördarna (max 50 kg/ha per skörd), gödslingskriteriet för K är en optimal K-nivå på 1,7% i ts</a:t>
            </a:r>
          </a:p>
          <a:p>
            <a:r>
              <a:rPr lang="sv-SE" altLang="pl-PL" sz="2400" dirty="0" smtClean="0"/>
              <a:t>Inkludera lyxabsorptionen av K på 90–100%</a:t>
            </a:r>
          </a:p>
          <a:p>
            <a:r>
              <a:rPr lang="sv-SE" sz="2400" dirty="0" smtClean="0"/>
              <a:t>Begränsa givan på bete till 20 kg/ha per år och djurenhet tack vare djurens gödsling</a:t>
            </a:r>
            <a:endParaRPr lang="sv-SE" altLang="pl-PL" sz="2400" dirty="0"/>
          </a:p>
        </p:txBody>
      </p:sp>
      <p:pic>
        <p:nvPicPr>
          <p:cNvPr id="6"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465874"/>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ctrTitle"/>
          </p:nvPr>
        </p:nvSpPr>
        <p:spPr>
          <a:xfrm>
            <a:off x="1981803" y="2319015"/>
            <a:ext cx="5831880" cy="1470025"/>
          </a:xfrm>
        </p:spPr>
        <p:txBody>
          <a:bodyPr/>
          <a:lstStyle/>
          <a:p>
            <a:pPr algn="ctr"/>
            <a:r>
              <a:rPr lang="sv-SE" sz="4000" dirty="0" smtClean="0">
                <a:solidFill>
                  <a:srgbClr val="006600"/>
                </a:solidFill>
                <a:latin typeface="Tahoma" panose="020B0604030504040204" pitchFamily="34" charset="0"/>
                <a:ea typeface="Tahoma" panose="020B0604030504040204" pitchFamily="34" charset="0"/>
                <a:cs typeface="Tahoma" panose="020B0604030504040204" pitchFamily="34" charset="0"/>
              </a:rPr>
              <a:t>Vattenhantering på vall</a:t>
            </a:r>
            <a:endParaRPr lang="sv-SE"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59141075"/>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p:cNvGrpSpPr/>
          <p:nvPr/>
        </p:nvGrpSpPr>
        <p:grpSpPr>
          <a:xfrm>
            <a:off x="-967" y="1135139"/>
            <a:ext cx="9141208" cy="5750245"/>
            <a:chOff x="-967" y="764704"/>
            <a:chExt cx="9141208" cy="5750245"/>
          </a:xfrm>
          <a:solidFill>
            <a:schemeClr val="bg1"/>
          </a:solidFill>
        </p:grpSpPr>
        <p:pic>
          <p:nvPicPr>
            <p:cNvPr id="108548" name="Picture 4" descr="2013_Spring_Precipit_Anomal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7" y="785710"/>
              <a:ext cx="3039714" cy="2859232"/>
            </a:xfrm>
            <a:prstGeom prst="rect">
              <a:avLst/>
            </a:prstGeom>
            <a:grpFill/>
            <a:extLst/>
          </p:spPr>
        </p:pic>
        <p:pic>
          <p:nvPicPr>
            <p:cNvPr id="108550" name="Picture 6" descr="2014_Spring_Precipit_Anomal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1260" y="785710"/>
              <a:ext cx="3049216" cy="2868170"/>
            </a:xfrm>
            <a:prstGeom prst="rect">
              <a:avLst/>
            </a:prstGeom>
            <a:grpFill/>
            <a:extLst/>
          </p:spPr>
        </p:pic>
        <p:pic>
          <p:nvPicPr>
            <p:cNvPr id="108554" name="Picture 10" descr="2015_Spring_Precipit_Anomaly.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52689" y="764704"/>
              <a:ext cx="3087552" cy="2889176"/>
            </a:xfrm>
            <a:prstGeom prst="rect">
              <a:avLst/>
            </a:prstGeom>
            <a:grpFill/>
            <a:extLst/>
          </p:spPr>
        </p:pic>
        <p:pic>
          <p:nvPicPr>
            <p:cNvPr id="108556" name="Picture 12" descr="2013_Summer_Precipit_Anomaly.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644943"/>
              <a:ext cx="3051168" cy="2870006"/>
            </a:xfrm>
            <a:prstGeom prst="rect">
              <a:avLst/>
            </a:prstGeom>
            <a:grpFill/>
            <a:extLst/>
          </p:spPr>
        </p:pic>
        <p:pic>
          <p:nvPicPr>
            <p:cNvPr id="108558" name="Picture 14" descr="2014_Summer_Precipit_Anomaly.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34951" y="3644942"/>
              <a:ext cx="3049217" cy="2868170"/>
            </a:xfrm>
            <a:prstGeom prst="rect">
              <a:avLst/>
            </a:prstGeom>
            <a:grpFill/>
            <a:extLst/>
          </p:spPr>
        </p:pic>
        <p:pic>
          <p:nvPicPr>
            <p:cNvPr id="108560" name="Picture 16" descr="2015_Summer_Precipit_Anomaly.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72654" y="3643105"/>
              <a:ext cx="3067068" cy="2870007"/>
            </a:xfrm>
            <a:prstGeom prst="rect">
              <a:avLst/>
            </a:prstGeom>
            <a:grpFill/>
            <a:extLst/>
          </p:spPr>
        </p:pic>
      </p:grpSp>
      <p:sp>
        <p:nvSpPr>
          <p:cNvPr id="8" name="Rectangle 2"/>
          <p:cNvSpPr>
            <a:spLocks noGrp="1" noChangeArrowheads="1"/>
          </p:cNvSpPr>
          <p:nvPr>
            <p:ph type="title" idx="4294967295"/>
          </p:nvPr>
        </p:nvSpPr>
        <p:spPr>
          <a:xfrm>
            <a:off x="1299078" y="187760"/>
            <a:ext cx="6248646" cy="864096"/>
          </a:xfrm>
          <a:solidFill>
            <a:schemeClr val="bg1"/>
          </a:solidFill>
        </p:spPr>
        <p:txBody>
          <a:bodyPr/>
          <a:lstStyle/>
          <a:p>
            <a:pPr algn="l">
              <a:spcAft>
                <a:spcPts val="0"/>
              </a:spcAft>
              <a:tabLst>
                <a:tab pos="1708150" algn="l"/>
              </a:tabLst>
            </a:pPr>
            <a:r>
              <a:rPr lang="sv-SE"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Avvikelser i nederbörd vår och sommar </a:t>
            </a:r>
            <a:r>
              <a:rPr lang="sv-SE" altLang="pl-PL" sz="1800" dirty="0">
                <a:solidFill>
                  <a:srgbClr val="006600"/>
                </a:solidFill>
                <a:latin typeface="Tahoma" panose="020B0604030504040204" pitchFamily="34" charset="0"/>
                <a:ea typeface="Tahoma" panose="020B0604030504040204" pitchFamily="34" charset="0"/>
                <a:cs typeface="Tahoma" panose="020B0604030504040204" pitchFamily="34" charset="0"/>
              </a:rPr>
              <a:t>2013–2015 </a:t>
            </a:r>
            <a:r>
              <a:rPr lang="sv-SE"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jämfört med 1971–2000</a:t>
            </a:r>
            <a:endParaRPr lang="sv-SE" altLang="pl-PL" sz="1800"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pole tekstowe 2"/>
          <p:cNvSpPr txBox="1"/>
          <p:nvPr/>
        </p:nvSpPr>
        <p:spPr>
          <a:xfrm>
            <a:off x="1042137" y="812017"/>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2013</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pole tekstowe 10"/>
          <p:cNvSpPr txBox="1"/>
          <p:nvPr/>
        </p:nvSpPr>
        <p:spPr>
          <a:xfrm>
            <a:off x="4203551" y="850397"/>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2014</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 name="pole tekstowe 11"/>
          <p:cNvSpPr txBox="1"/>
          <p:nvPr/>
        </p:nvSpPr>
        <p:spPr>
          <a:xfrm>
            <a:off x="7346249" y="802565"/>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2015</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4" name="pole tekstowe 13"/>
          <p:cNvSpPr txBox="1"/>
          <p:nvPr/>
        </p:nvSpPr>
        <p:spPr>
          <a:xfrm>
            <a:off x="1981821" y="1154308"/>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spring</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pole tekstowe 14"/>
          <p:cNvSpPr txBox="1"/>
          <p:nvPr/>
        </p:nvSpPr>
        <p:spPr>
          <a:xfrm>
            <a:off x="5004048" y="1124744"/>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spring</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 name="pole tekstowe 15"/>
          <p:cNvSpPr txBox="1"/>
          <p:nvPr/>
        </p:nvSpPr>
        <p:spPr>
          <a:xfrm>
            <a:off x="8100392" y="1124744"/>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spring</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7" name="pole tekstowe 16"/>
          <p:cNvSpPr txBox="1"/>
          <p:nvPr/>
        </p:nvSpPr>
        <p:spPr>
          <a:xfrm>
            <a:off x="2071670" y="4005064"/>
            <a:ext cx="914045"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summer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 name="pole tekstowe 17"/>
          <p:cNvSpPr txBox="1"/>
          <p:nvPr/>
        </p:nvSpPr>
        <p:spPr>
          <a:xfrm>
            <a:off x="5000629" y="4005064"/>
            <a:ext cx="1011532"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summer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 name="pole tekstowe 18"/>
          <p:cNvSpPr txBox="1"/>
          <p:nvPr/>
        </p:nvSpPr>
        <p:spPr>
          <a:xfrm>
            <a:off x="8215338" y="4005064"/>
            <a:ext cx="893167"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summer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0" name="Picture 8" descr="Logo copy 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solidFill>
            <a:schemeClr val="bg1"/>
          </a:solidFill>
          <a:ln>
            <a:noFill/>
          </a:ln>
          <a:extLst/>
        </p:spPr>
      </p:pic>
      <p:sp>
        <p:nvSpPr>
          <p:cNvPr id="22" name="Text Box 4"/>
          <p:cNvSpPr txBox="1">
            <a:spLocks noChangeArrowheads="1"/>
          </p:cNvSpPr>
          <p:nvPr/>
        </p:nvSpPr>
        <p:spPr bwMode="auto">
          <a:xfrm>
            <a:off x="-1047" y="6700718"/>
            <a:ext cx="3022307" cy="184666"/>
          </a:xfrm>
          <a:prstGeom prst="rect">
            <a:avLst/>
          </a:prstGeom>
          <a:solidFill>
            <a:schemeClr val="bg1"/>
          </a:solidFill>
          <a:ln>
            <a:noFill/>
          </a:ln>
          <a:extLst/>
        </p:spPr>
        <p:txBody>
          <a:bodyPr wrap="square"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2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Own</a:t>
            </a:r>
            <a:r>
              <a:rPr kumimoji="0" lang="pl-PL" altLang="pl-PL" sz="12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2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elaboration</a:t>
            </a:r>
            <a:r>
              <a:rPr kumimoji="0" lang="pl-PL" altLang="pl-PL" sz="12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2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based</a:t>
            </a:r>
            <a:r>
              <a:rPr kumimoji="0" lang="pl-PL" altLang="pl-PL" sz="12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on IMGW, 2018</a:t>
            </a:r>
            <a:endParaRPr kumimoji="0" lang="pl-PL" altLang="pl-PL"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25003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le tekstowe 15"/>
          <p:cNvSpPr txBox="1"/>
          <p:nvPr/>
        </p:nvSpPr>
        <p:spPr>
          <a:xfrm>
            <a:off x="1043608" y="796642"/>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2016</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7" name="pole tekstowe 16"/>
          <p:cNvSpPr txBox="1"/>
          <p:nvPr/>
        </p:nvSpPr>
        <p:spPr>
          <a:xfrm>
            <a:off x="4211960" y="796642"/>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2017</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 name="pole tekstowe 17"/>
          <p:cNvSpPr txBox="1"/>
          <p:nvPr/>
        </p:nvSpPr>
        <p:spPr>
          <a:xfrm>
            <a:off x="7164288" y="796642"/>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2018</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0" name="Obraz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90288"/>
            <a:ext cx="3058510" cy="2862000"/>
          </a:xfrm>
          <a:prstGeom prst="rect">
            <a:avLst/>
          </a:prstGeom>
          <a:solidFill>
            <a:schemeClr val="bg1"/>
          </a:solidFill>
        </p:spPr>
      </p:pic>
      <p:pic>
        <p:nvPicPr>
          <p:cNvPr id="19" name="Obraz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677" y="1191600"/>
            <a:ext cx="3058512" cy="2862000"/>
          </a:xfrm>
          <a:prstGeom prst="rect">
            <a:avLst/>
          </a:prstGeom>
          <a:solidFill>
            <a:schemeClr val="bg1"/>
          </a:solidFill>
        </p:spPr>
      </p:pic>
      <p:pic>
        <p:nvPicPr>
          <p:cNvPr id="20" name="Obraz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7355" y="1191600"/>
            <a:ext cx="3058511" cy="2862000"/>
          </a:xfrm>
          <a:prstGeom prst="rect">
            <a:avLst/>
          </a:prstGeom>
          <a:solidFill>
            <a:schemeClr val="bg1"/>
          </a:solidFill>
        </p:spPr>
      </p:pic>
      <p:pic>
        <p:nvPicPr>
          <p:cNvPr id="21" name="Obraz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050459"/>
            <a:ext cx="3058512" cy="2862000"/>
          </a:xfrm>
          <a:prstGeom prst="rect">
            <a:avLst/>
          </a:prstGeom>
          <a:solidFill>
            <a:schemeClr val="bg1"/>
          </a:solidFill>
        </p:spPr>
      </p:pic>
      <p:pic>
        <p:nvPicPr>
          <p:cNvPr id="22" name="Obraz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8677" y="4050459"/>
            <a:ext cx="3058510" cy="2862000"/>
          </a:xfrm>
          <a:prstGeom prst="rect">
            <a:avLst/>
          </a:prstGeom>
          <a:solidFill>
            <a:schemeClr val="bg1"/>
          </a:solidFill>
        </p:spPr>
      </p:pic>
      <p:pic>
        <p:nvPicPr>
          <p:cNvPr id="23" name="Obraz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8400" y="4050458"/>
            <a:ext cx="3058511" cy="2862000"/>
          </a:xfrm>
          <a:prstGeom prst="rect">
            <a:avLst/>
          </a:prstGeom>
          <a:solidFill>
            <a:schemeClr val="bg1"/>
          </a:solidFill>
        </p:spPr>
      </p:pic>
      <p:sp>
        <p:nvSpPr>
          <p:cNvPr id="12" name="Rectangle 2"/>
          <p:cNvSpPr>
            <a:spLocks noGrp="1" noChangeArrowheads="1"/>
          </p:cNvSpPr>
          <p:nvPr>
            <p:ph type="title" idx="4294967295"/>
          </p:nvPr>
        </p:nvSpPr>
        <p:spPr>
          <a:xfrm>
            <a:off x="1094357" y="78576"/>
            <a:ext cx="7195638" cy="864096"/>
          </a:xfrm>
          <a:solidFill>
            <a:schemeClr val="bg1"/>
          </a:solidFill>
        </p:spPr>
        <p:txBody>
          <a:bodyPr/>
          <a:lstStyle/>
          <a:p>
            <a:pPr algn="l">
              <a:spcAft>
                <a:spcPts val="0"/>
              </a:spcAft>
              <a:tabLst>
                <a:tab pos="1708150" algn="l"/>
              </a:tabLst>
            </a:pPr>
            <a:r>
              <a:rPr lang="sv-SE" altLang="pl-PL"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Avvikelser i nederbörd vår och sommar </a:t>
            </a:r>
            <a:r>
              <a:rPr lang="sv-SE" altLang="pl-PL" sz="2000" dirty="0">
                <a:solidFill>
                  <a:srgbClr val="006600"/>
                </a:solidFill>
                <a:latin typeface="Tahoma" panose="020B0604030504040204" pitchFamily="34" charset="0"/>
                <a:ea typeface="Tahoma" panose="020B0604030504040204" pitchFamily="34" charset="0"/>
                <a:cs typeface="Tahoma" panose="020B0604030504040204" pitchFamily="34" charset="0"/>
              </a:rPr>
              <a:t>2016–2018 </a:t>
            </a:r>
            <a:r>
              <a:rPr lang="sv-SE" altLang="pl-PL"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jämfört med åren </a:t>
            </a:r>
            <a:r>
              <a:rPr lang="sv-SE" altLang="pl-PL" sz="2000" dirty="0">
                <a:solidFill>
                  <a:srgbClr val="006600"/>
                </a:solidFill>
                <a:latin typeface="Tahoma" panose="020B0604030504040204" pitchFamily="34" charset="0"/>
                <a:ea typeface="Tahoma" panose="020B0604030504040204" pitchFamily="34" charset="0"/>
                <a:cs typeface="Tahoma" panose="020B0604030504040204" pitchFamily="34" charset="0"/>
              </a:rPr>
              <a:t>1971–2000</a:t>
            </a:r>
            <a:endParaRPr lang="sv-SE" altLang="pl-PL" sz="2000"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8" descr="Logo copy 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solidFill>
            <a:schemeClr val="bg1"/>
          </a:solidFill>
          <a:ln>
            <a:noFill/>
          </a:ln>
          <a:extLst/>
        </p:spPr>
      </p:pic>
      <p:sp>
        <p:nvSpPr>
          <p:cNvPr id="14" name="pole tekstowe 13"/>
          <p:cNvSpPr txBox="1"/>
          <p:nvPr/>
        </p:nvSpPr>
        <p:spPr>
          <a:xfrm>
            <a:off x="1979712" y="1154308"/>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spring</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pole tekstowe 14"/>
          <p:cNvSpPr txBox="1"/>
          <p:nvPr/>
        </p:nvSpPr>
        <p:spPr>
          <a:xfrm>
            <a:off x="5078165" y="1177007"/>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spring</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4" name="pole tekstowe 23"/>
          <p:cNvSpPr txBox="1"/>
          <p:nvPr/>
        </p:nvSpPr>
        <p:spPr>
          <a:xfrm>
            <a:off x="8100392" y="1196752"/>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spring</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5" name="pole tekstowe 24"/>
          <p:cNvSpPr txBox="1"/>
          <p:nvPr/>
        </p:nvSpPr>
        <p:spPr>
          <a:xfrm>
            <a:off x="2071670" y="4005064"/>
            <a:ext cx="914045"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summer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pole tekstowe 25"/>
          <p:cNvSpPr txBox="1"/>
          <p:nvPr/>
        </p:nvSpPr>
        <p:spPr>
          <a:xfrm>
            <a:off x="5170123" y="4005064"/>
            <a:ext cx="914045"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summer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7" name="pole tekstowe 26"/>
          <p:cNvSpPr txBox="1"/>
          <p:nvPr/>
        </p:nvSpPr>
        <p:spPr>
          <a:xfrm>
            <a:off x="8194459" y="4005064"/>
            <a:ext cx="914045"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summer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8" name="Text Box 4"/>
          <p:cNvSpPr txBox="1">
            <a:spLocks noChangeArrowheads="1"/>
          </p:cNvSpPr>
          <p:nvPr/>
        </p:nvSpPr>
        <p:spPr bwMode="auto">
          <a:xfrm>
            <a:off x="-1047" y="6700718"/>
            <a:ext cx="2960767" cy="184666"/>
          </a:xfrm>
          <a:prstGeom prst="rect">
            <a:avLst/>
          </a:prstGeom>
          <a:solidFill>
            <a:schemeClr val="bg1"/>
          </a:solidFill>
          <a:ln>
            <a:noFill/>
          </a:ln>
          <a:extLst/>
        </p:spPr>
        <p:txBody>
          <a:bodyPr wrap="square"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2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Own</a:t>
            </a:r>
            <a:r>
              <a:rPr kumimoji="0" lang="pl-PL" altLang="pl-PL" sz="12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2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elaboration</a:t>
            </a:r>
            <a:r>
              <a:rPr kumimoji="0" lang="pl-PL" altLang="pl-PL" sz="12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2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based</a:t>
            </a:r>
            <a:r>
              <a:rPr kumimoji="0" lang="pl-PL" altLang="pl-PL" sz="12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on IMGW, 2018</a:t>
            </a:r>
            <a:endParaRPr kumimoji="0" lang="pl-PL" altLang="pl-PL"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09735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047706" y="114600"/>
            <a:ext cx="6130746" cy="1107996"/>
          </a:xfrm>
          <a:prstGeom prst="rect">
            <a:avLst/>
          </a:prstGeom>
          <a:noFill/>
        </p:spPr>
        <p:txBody>
          <a:bodyPr wrap="square" rtlCol="0">
            <a:spAutoFit/>
          </a:bodyPr>
          <a:lstStyle/>
          <a:p>
            <a:pPr lvl="0" defTabSz="914400">
              <a:defRPr/>
            </a:pPr>
            <a:r>
              <a:rPr kumimoji="0" lang="sv-SE"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Förändringar i nederbörd</a:t>
            </a:r>
            <a:r>
              <a:rPr kumimoji="0" lang="sv-SE" sz="2200" b="1" i="0" u="none" strike="noStrike" kern="1200" cap="none" spc="0" normalizeH="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och </a:t>
            </a:r>
            <a:r>
              <a:rPr kumimoji="0" lang="sv-SE" sz="2200" b="1" i="0" u="none" strike="noStrike" kern="1200" cap="none" spc="0" normalizeH="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evapotranspiration</a:t>
            </a:r>
            <a:r>
              <a:rPr kumimoji="0" lang="sv-SE" sz="2200" b="1" i="0" u="none" strike="noStrike" kern="1200" cap="none" spc="0" normalizeH="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vissa månader i </a:t>
            </a:r>
            <a:r>
              <a:rPr kumimoji="0" lang="pl-P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Wielkopolska</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under </a:t>
            </a:r>
            <a:r>
              <a:rPr kumimoji="0" lang="en-US"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åren</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2200" b="1" dirty="0">
                <a:solidFill>
                  <a:srgbClr val="006600"/>
                </a:solidFill>
                <a:latin typeface="Tahoma" panose="020B0604030504040204" pitchFamily="34" charset="0"/>
                <a:ea typeface="Tahoma" panose="020B0604030504040204" pitchFamily="34" charset="0"/>
                <a:cs typeface="Tahoma" panose="020B0604030504040204" pitchFamily="34" charset="0"/>
              </a:rPr>
              <a:t>1985–2014</a:t>
            </a:r>
            <a:endParaRPr kumimoji="0" lang="pl-PL" sz="22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Obraz 4"/>
          <p:cNvPicPr>
            <a:picLocks noChangeAspect="1"/>
          </p:cNvPicPr>
          <p:nvPr/>
        </p:nvPicPr>
        <p:blipFill rotWithShape="1">
          <a:blip r:embed="rId2" cstate="screen">
            <a:extLst>
              <a:ext uri="{28A0092B-C50C-407E-A947-70E740481C1C}">
                <a14:useLocalDpi xmlns:a14="http://schemas.microsoft.com/office/drawing/2010/main"/>
              </a:ext>
            </a:extLst>
          </a:blip>
          <a:srcRect l="4204" t="8833" b="6050"/>
          <a:stretch/>
        </p:blipFill>
        <p:spPr>
          <a:xfrm>
            <a:off x="395536" y="1452826"/>
            <a:ext cx="6562793" cy="4392489"/>
          </a:xfrm>
          <a:prstGeom prst="rect">
            <a:avLst/>
          </a:prstGeom>
        </p:spPr>
      </p:pic>
      <p:pic>
        <p:nvPicPr>
          <p:cNvPr id="6" name="Obraz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00192" y="3356992"/>
            <a:ext cx="2725061" cy="285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4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505" y="6323210"/>
            <a:ext cx="1858551" cy="4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ymbol zastępczy zawartości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66056" y="6323210"/>
            <a:ext cx="1547048" cy="404664"/>
          </a:xfrm>
          <a:prstGeom prst="rect">
            <a:avLst/>
          </a:prstGeom>
        </p:spPr>
      </p:pic>
      <p:sp>
        <p:nvSpPr>
          <p:cNvPr id="9" name="pole tekstowe 8"/>
          <p:cNvSpPr txBox="1"/>
          <p:nvPr/>
        </p:nvSpPr>
        <p:spPr>
          <a:xfrm>
            <a:off x="2470112" y="5745708"/>
            <a:ext cx="784210" cy="307777"/>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månad</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pole tekstowe 9"/>
          <p:cNvSpPr txBox="1"/>
          <p:nvPr/>
        </p:nvSpPr>
        <p:spPr>
          <a:xfrm rot="16200000">
            <a:off x="-1646820" y="3347410"/>
            <a:ext cx="3960440" cy="523220"/>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Förändring i </a:t>
            </a:r>
            <a:r>
              <a:rPr kumimoji="0" lang="pl-PL"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sv-SE"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nederbörd</a:t>
            </a:r>
            <a:r>
              <a:rPr kumimoji="0" lang="pl-PL"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/evapotranspiration </a:t>
            </a:r>
            <a:r>
              <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[mm]</a:t>
            </a:r>
          </a:p>
        </p:txBody>
      </p:sp>
      <p:sp>
        <p:nvSpPr>
          <p:cNvPr id="11" name="pole tekstowe 10"/>
          <p:cNvSpPr txBox="1"/>
          <p:nvPr/>
        </p:nvSpPr>
        <p:spPr>
          <a:xfrm>
            <a:off x="5436096" y="2204864"/>
            <a:ext cx="1152128" cy="307777"/>
          </a:xfrm>
          <a:prstGeom prst="rect">
            <a:avLst/>
          </a:prstGeom>
          <a:solidFill>
            <a:schemeClr val="bg1"/>
          </a:solid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lang="sv-SE" sz="1400" b="1" dirty="0" err="1">
                <a:solidFill>
                  <a:prstClr val="black"/>
                </a:solidFill>
                <a:latin typeface="Tahoma" panose="020B0604030504040204" pitchFamily="34" charset="0"/>
                <a:ea typeface="Tahoma" panose="020B0604030504040204" pitchFamily="34" charset="0"/>
                <a:cs typeface="Tahoma" panose="020B0604030504040204" pitchFamily="34" charset="0"/>
              </a:rPr>
              <a:t>P</a:t>
            </a:r>
            <a:r>
              <a:rPr kumimoji="0" lang="pl-PL"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arameter</a:t>
            </a:r>
            <a:endParaRPr kumimoji="0" lang="pl-PL"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pole tekstowe 11"/>
          <p:cNvSpPr txBox="1"/>
          <p:nvPr/>
        </p:nvSpPr>
        <p:spPr>
          <a:xfrm>
            <a:off x="5796136" y="3055298"/>
            <a:ext cx="1440160" cy="307777"/>
          </a:xfrm>
          <a:prstGeom prst="rect">
            <a:avLst/>
          </a:prstGeom>
          <a:solidFill>
            <a:schemeClr val="bg1"/>
          </a:solid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nederbörd</a:t>
            </a:r>
            <a:endParaRPr kumimoji="0" lang="pl-P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pole tekstowe 12"/>
          <p:cNvSpPr txBox="1"/>
          <p:nvPr/>
        </p:nvSpPr>
        <p:spPr>
          <a:xfrm>
            <a:off x="5796136" y="2470523"/>
            <a:ext cx="1584176" cy="523220"/>
          </a:xfrm>
          <a:prstGeom prst="rect">
            <a:avLst/>
          </a:prstGeom>
          <a:solidFill>
            <a:schemeClr val="bg1"/>
          </a:solid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a:t>
            </a:r>
            <a:r>
              <a:rPr kumimoji="0" lang="pl-PL" sz="14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vapo-transpiration</a:t>
            </a:r>
            <a:endParaRPr kumimoji="0" lang="pl-P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 Box 4"/>
          <p:cNvSpPr txBox="1">
            <a:spLocks noChangeArrowheads="1"/>
          </p:cNvSpPr>
          <p:nvPr/>
        </p:nvSpPr>
        <p:spPr bwMode="auto">
          <a:xfrm>
            <a:off x="135270" y="5959413"/>
            <a:ext cx="18230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a:t>
            </a:r>
            <a:r>
              <a:rPr kumimoji="0" lang="pl-PL" altLang="pl-PL" sz="14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et al</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2015</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724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439227" cy="519080"/>
          </a:xfrm>
        </p:spPr>
        <p:txBody>
          <a:bodyPr/>
          <a:lstStyle/>
          <a:p>
            <a:r>
              <a:rPr lang="sv-SE" sz="2400" dirty="0" smtClean="0">
                <a:solidFill>
                  <a:schemeClr val="tx1"/>
                </a:solidFill>
                <a:latin typeface="+mn-lt"/>
              </a:rPr>
              <a:t>Automatisk mjölkning (AM, robotmjölkning) och bete</a:t>
            </a:r>
            <a:endParaRPr lang="sv-SE" sz="2400" dirty="0">
              <a:solidFill>
                <a:schemeClr val="tx1"/>
              </a:solidFill>
              <a:latin typeface="+mn-lt"/>
            </a:endParaRPr>
          </a:p>
        </p:txBody>
      </p:sp>
      <p:sp>
        <p:nvSpPr>
          <p:cNvPr id="4" name="Rectangle 7"/>
          <p:cNvSpPr>
            <a:spLocks noChangeArrowheads="1"/>
          </p:cNvSpPr>
          <p:nvPr/>
        </p:nvSpPr>
        <p:spPr bwMode="auto">
          <a:xfrm>
            <a:off x="422651" y="1932957"/>
            <a:ext cx="7858551" cy="368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sz="2200" b="0" i="0" u="none" strike="noStrike" kern="1200" cap="none" spc="0" normalizeH="0" baseline="0" noProof="0" dirty="0" smtClean="0">
                <a:ln>
                  <a:noFill/>
                </a:ln>
                <a:solidFill>
                  <a:prstClr val="black"/>
                </a:solidFill>
                <a:effectLst/>
                <a:uLnTx/>
                <a:uFillTx/>
                <a:latin typeface="Calibri"/>
              </a:rPr>
              <a:t>Ungefär 1/3 av mjölkproduktionen</a:t>
            </a:r>
            <a:r>
              <a:rPr kumimoji="0" lang="sv-SE" sz="2200" b="0" i="0" u="none" strike="noStrike" kern="1200" cap="none" spc="0" normalizeH="0" noProof="0" dirty="0" smtClean="0">
                <a:ln>
                  <a:noFill/>
                </a:ln>
                <a:solidFill>
                  <a:prstClr val="black"/>
                </a:solidFill>
                <a:effectLst/>
                <a:uLnTx/>
                <a:uFillTx/>
                <a:latin typeface="Calibri"/>
              </a:rPr>
              <a:t> </a:t>
            </a:r>
            <a:r>
              <a:rPr lang="sv-SE" sz="2200" dirty="0" smtClean="0">
                <a:solidFill>
                  <a:prstClr val="black"/>
                </a:solidFill>
                <a:latin typeface="Calibri"/>
              </a:rPr>
              <a:t>i Sverige produceras med AM-system</a:t>
            </a:r>
            <a:endParaRPr kumimoji="0" lang="sv-SE" sz="2200" b="0" i="0" u="none" strike="noStrike" kern="1200" cap="none" spc="0" normalizeH="0" baseline="0" noProof="0" dirty="0" smtClean="0">
              <a:ln>
                <a:noFill/>
              </a:ln>
              <a:solidFill>
                <a:prstClr val="black"/>
              </a:solidFill>
              <a:effectLst/>
              <a:uLnTx/>
              <a:uFillTx/>
              <a:latin typeface="Calibri"/>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sz="2200" b="0" i="0" u="none" strike="noStrike" kern="1200" cap="none" spc="0" normalizeH="0" baseline="0" noProof="0" dirty="0" smtClean="0">
                <a:ln>
                  <a:noFill/>
                </a:ln>
                <a:solidFill>
                  <a:prstClr val="black"/>
                </a:solidFill>
                <a:effectLst/>
                <a:uLnTx/>
                <a:uFillTx/>
                <a:latin typeface="Calibri"/>
              </a:rPr>
              <a:t>Konventionella gårdar med AM betar vanligen för att uppfylla lagen,</a:t>
            </a:r>
            <a:r>
              <a:rPr kumimoji="0" lang="sv-SE" sz="2200" b="0" i="0" u="none" strike="noStrike" kern="1200" cap="none" spc="0" normalizeH="0" noProof="0" dirty="0" smtClean="0">
                <a:ln>
                  <a:noFill/>
                </a:ln>
                <a:solidFill>
                  <a:prstClr val="black"/>
                </a:solidFill>
                <a:effectLst/>
                <a:uLnTx/>
                <a:uFillTx/>
                <a:latin typeface="Calibri"/>
              </a:rPr>
              <a:t> att erbjuda motionsbete, </a:t>
            </a:r>
            <a:r>
              <a:rPr kumimoji="0" lang="sv-SE" sz="2200" b="0" i="0" u="none" strike="noStrike" kern="1200" cap="none" spc="0" normalizeH="0" dirty="0" smtClean="0">
                <a:ln>
                  <a:noFill/>
                </a:ln>
                <a:solidFill>
                  <a:prstClr val="black"/>
                </a:solidFill>
                <a:effectLst/>
                <a:uLnTx/>
                <a:uFillTx/>
                <a:latin typeface="Calibri"/>
              </a:rPr>
              <a:t>oc</a:t>
            </a:r>
            <a:r>
              <a:rPr lang="sv-SE" sz="2200" dirty="0" smtClean="0">
                <a:solidFill>
                  <a:prstClr val="black"/>
                </a:solidFill>
                <a:latin typeface="Calibri"/>
              </a:rPr>
              <a:t>h kompletterar vanligen med mycket kraftfoder och ensilage utfodrat inomhus</a:t>
            </a:r>
            <a:endParaRPr kumimoji="0" lang="sv-SE" sz="2200" b="0" i="0" u="none" strike="noStrike" kern="1200" cap="none" spc="0" normalizeH="0" baseline="0" noProof="0" dirty="0" smtClean="0">
              <a:ln>
                <a:noFill/>
              </a:ln>
              <a:solidFill>
                <a:prstClr val="black"/>
              </a:solidFill>
              <a:effectLst/>
              <a:uLnTx/>
              <a:uFillTx/>
              <a:latin typeface="Calibri"/>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sz="2200" b="0" i="0" u="none" strike="noStrike" kern="1200" cap="none" spc="0" normalizeH="0" baseline="0" noProof="0" dirty="0" smtClean="0">
                <a:ln>
                  <a:noFill/>
                </a:ln>
                <a:solidFill>
                  <a:prstClr val="black"/>
                </a:solidFill>
                <a:effectLst/>
                <a:uLnTx/>
                <a:uFillTx/>
                <a:latin typeface="Calibri"/>
              </a:rPr>
              <a:t>AM-system</a:t>
            </a:r>
            <a:r>
              <a:rPr kumimoji="0" lang="sv-SE" sz="2200" b="0" i="0" u="none" strike="noStrike" kern="1200" cap="none" spc="0" normalizeH="0" noProof="0" dirty="0" smtClean="0">
                <a:ln>
                  <a:noFill/>
                </a:ln>
                <a:solidFill>
                  <a:prstClr val="black"/>
                </a:solidFill>
                <a:effectLst/>
                <a:uLnTx/>
                <a:uFillTx/>
                <a:latin typeface="Calibri"/>
              </a:rPr>
              <a:t> är också vanliga i ekologisk produktion. Där håller man hårt på minst 6 kg ts bete per ko och dag</a:t>
            </a:r>
            <a:endParaRPr kumimoji="0" lang="sv-SE" sz="2200" b="0" i="0" u="none" strike="noStrike" kern="1200" cap="none" spc="0" normalizeH="0" baseline="0" noProof="0" dirty="0" smtClean="0">
              <a:ln>
                <a:noFill/>
              </a:ln>
              <a:solidFill>
                <a:prstClr val="black"/>
              </a:solidFill>
              <a:effectLst/>
              <a:uLnTx/>
              <a:uFillTx/>
              <a:latin typeface="Calibri"/>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sz="2200" b="0" i="0" u="none" strike="noStrike" kern="1200" cap="none" spc="0" normalizeH="0" baseline="0" noProof="0" dirty="0" smtClean="0">
                <a:ln>
                  <a:noFill/>
                </a:ln>
                <a:solidFill>
                  <a:prstClr val="black"/>
                </a:solidFill>
                <a:effectLst/>
                <a:uLnTx/>
                <a:uFillTx/>
                <a:latin typeface="Calibri"/>
              </a:rPr>
              <a:t>EU-projektet AUTOGRASSMILK tillhandahåller mer information om  AM och bete i Sverige och andra europeiska</a:t>
            </a:r>
            <a:r>
              <a:rPr kumimoji="0" lang="sv-SE" sz="2200" b="0" i="0" u="none" strike="noStrike" kern="1200" cap="none" spc="0" normalizeH="0" noProof="0" dirty="0" smtClean="0">
                <a:ln>
                  <a:noFill/>
                </a:ln>
                <a:solidFill>
                  <a:prstClr val="black"/>
                </a:solidFill>
                <a:effectLst/>
                <a:uLnTx/>
                <a:uFillTx/>
                <a:latin typeface="Calibri"/>
              </a:rPr>
              <a:t> länder</a:t>
            </a:r>
            <a:r>
              <a:rPr kumimoji="0" lang="sv-SE" sz="2200" b="0" i="0" u="none" strike="noStrike" kern="1200" cap="none" spc="0" normalizeH="0" baseline="0" noProof="0" dirty="0" smtClean="0">
                <a:ln>
                  <a:noFill/>
                </a:ln>
                <a:solidFill>
                  <a:prstClr val="black"/>
                </a:solidFill>
                <a:effectLst/>
                <a:uLnTx/>
                <a:uFillTx/>
                <a:latin typeface="Calibri"/>
              </a:rPr>
              <a:t> (</a:t>
            </a:r>
            <a:r>
              <a:rPr kumimoji="0" lang="sv-SE" sz="2200" b="0" i="0" u="none" strike="noStrike" kern="1200" cap="none" spc="0" normalizeH="0" baseline="0" noProof="0" dirty="0" smtClean="0">
                <a:ln>
                  <a:noFill/>
                </a:ln>
                <a:solidFill>
                  <a:prstClr val="black"/>
                </a:solidFill>
                <a:effectLst/>
                <a:uLnTx/>
                <a:uFillTx/>
                <a:latin typeface="Calibri"/>
                <a:hlinkClick r:id="rId2"/>
              </a:rPr>
              <a:t>https://autograssmilk.dk/</a:t>
            </a:r>
            <a:r>
              <a:rPr kumimoji="0" lang="sv-SE" sz="2200" b="0" i="0" u="none" strike="noStrike" kern="1200" cap="none" spc="0" normalizeH="0" baseline="0" noProof="0" dirty="0" smtClean="0">
                <a:ln>
                  <a:noFill/>
                </a:ln>
                <a:solidFill>
                  <a:prstClr val="black"/>
                </a:solidFill>
                <a:effectLst/>
                <a:uLnTx/>
                <a:uFillTx/>
                <a:latin typeface="Calibri"/>
              </a:rPr>
              <a:t>)</a:t>
            </a:r>
          </a:p>
        </p:txBody>
      </p:sp>
    </p:spTree>
    <p:extLst>
      <p:ext uri="{BB962C8B-B14F-4D97-AF65-F5344CB8AC3E}">
        <p14:creationId xmlns:p14="http://schemas.microsoft.com/office/powerpoint/2010/main" val="2668180185"/>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1046605" y="38234"/>
            <a:ext cx="6541550" cy="1785104"/>
          </a:xfrm>
          <a:prstGeom prst="rect">
            <a:avLst/>
          </a:prstGeom>
        </p:spPr>
        <p:txBody>
          <a:bodyPr wrap="square">
            <a:spAutoFit/>
          </a:bodyPr>
          <a:lstStyle/>
          <a:p>
            <a:pPr lvl="0" defTabSz="449263" eaLnBrk="0" fontAlgn="base" hangingPunct="0">
              <a:spcBef>
                <a:spcPct val="0"/>
              </a:spcBef>
              <a:spcAft>
                <a:spcPct val="0"/>
              </a:spcAft>
              <a:defRPr/>
            </a:pPr>
            <a:r>
              <a:rPr kumimoji="0" lang="sv-SE"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Samband mellan </a:t>
            </a:r>
            <a:r>
              <a:rPr kumimoji="0" lang="sv-SE"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vallavkastning</a:t>
            </a:r>
            <a:r>
              <a:rPr kumimoji="0" lang="sv-SE"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och standardiserad</a:t>
            </a:r>
            <a:r>
              <a:rPr lang="sv-SE" sz="22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kumimoji="0" lang="sv-SE" sz="2200" b="1" i="0" u="none" strike="noStrike" kern="1200" cap="none" spc="0" normalizeH="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nederbörd/</a:t>
            </a:r>
            <a:r>
              <a:rPr kumimoji="0" lang="sv-SE" sz="2200" b="1" i="0" u="none" strike="noStrike" kern="1200" cap="none" spc="0" normalizeH="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evapotranspira-tion</a:t>
            </a:r>
            <a:r>
              <a:rPr lang="sv-SE" sz="22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sindex</a:t>
            </a:r>
            <a:r>
              <a:rPr lang="sv-SE" sz="22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(SPEI)  för sommarperioderna </a:t>
            </a:r>
            <a:r>
              <a:rPr lang="sv-SE" sz="2200" b="1" dirty="0">
                <a:solidFill>
                  <a:srgbClr val="006600"/>
                </a:solidFill>
                <a:latin typeface="Tahoma" panose="020B0604030504040204" pitchFamily="34" charset="0"/>
                <a:ea typeface="Tahoma" panose="020B0604030504040204" pitchFamily="34" charset="0"/>
                <a:cs typeface="Tahoma" panose="020B0604030504040204" pitchFamily="34" charset="0"/>
              </a:rPr>
              <a:t>1965–2014 </a:t>
            </a:r>
            <a:r>
              <a:rPr lang="sv-SE" sz="22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vid Brody Exp. Station </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Wielkopolska </a:t>
            </a:r>
            <a:r>
              <a:rPr kumimoji="0" lang="pl-PL"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province</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pl-PL" sz="22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44" descr="regression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97" y="1484784"/>
            <a:ext cx="9144000" cy="46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4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504" y="6302467"/>
            <a:ext cx="1858551" cy="4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ymbol zastępczy zawartości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6055" y="6302467"/>
            <a:ext cx="1596017" cy="417473"/>
          </a:xfrm>
          <a:prstGeom prst="rect">
            <a:avLst/>
          </a:prstGeom>
        </p:spPr>
      </p:pic>
      <p:pic>
        <p:nvPicPr>
          <p:cNvPr id="9" name="Picture 8" descr="Logo copy 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135270" y="5959413"/>
            <a:ext cx="18230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a:t>
            </a:r>
            <a:r>
              <a:rPr kumimoji="0" lang="pl-PL" altLang="pl-PL" sz="14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et al</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2015</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43668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Obraz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az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6504" y="3802299"/>
            <a:ext cx="4607496" cy="3050939"/>
          </a:xfrm>
          <a:prstGeom prst="rect">
            <a:avLst/>
          </a:prstGeom>
        </p:spPr>
      </p:pic>
      <p:pic>
        <p:nvPicPr>
          <p:cNvPr id="3" name="Obraz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145" y="3802299"/>
            <a:ext cx="4572001" cy="3050940"/>
          </a:xfrm>
          <a:prstGeom prst="rect">
            <a:avLst/>
          </a:prstGeom>
        </p:spPr>
      </p:pic>
      <p:sp>
        <p:nvSpPr>
          <p:cNvPr id="6" name="Text Box 3"/>
          <p:cNvSpPr txBox="1">
            <a:spLocks noChangeArrowheads="1"/>
          </p:cNvSpPr>
          <p:nvPr/>
        </p:nvSpPr>
        <p:spPr bwMode="auto">
          <a:xfrm>
            <a:off x="107950" y="14288"/>
            <a:ext cx="8928100" cy="89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spcBef>
                <a:spcPct val="20000"/>
              </a:spcBef>
              <a:buChar char="•"/>
              <a:defRPr sz="3200">
                <a:solidFill>
                  <a:schemeClr val="tx1"/>
                </a:solidFill>
                <a:latin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93000"/>
              </a:lnSpc>
              <a:spcBef>
                <a:spcPct val="0"/>
              </a:spcBef>
              <a:spcAft>
                <a:spcPct val="0"/>
              </a:spcAft>
              <a:buClr>
                <a:srgbClr val="000000"/>
              </a:buClr>
              <a:buSzTx/>
              <a:buFontTx/>
              <a:buNone/>
              <a:tabLst/>
              <a:defRPr/>
            </a:pP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Bevattning</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av</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beten</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Polen</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försäkrar</a:t>
            </a:r>
            <a:r>
              <a:rPr lang="en-US" altLang="pl-PL" sz="2800" b="1" noProof="0"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2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foderförsörjningen</a:t>
            </a:r>
            <a:r>
              <a:rPr lang="en-US"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under </a:t>
            </a:r>
            <a:r>
              <a:rPr lang="en-US" altLang="pl-PL" sz="2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växtsäsongen</a:t>
            </a:r>
            <a:endParaRPr kumimoji="0" lang="en-US" altLang="pl-PL" sz="28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 Box 4"/>
          <p:cNvSpPr txBox="1">
            <a:spLocks noChangeArrowheads="1"/>
          </p:cNvSpPr>
          <p:nvPr/>
        </p:nvSpPr>
        <p:spPr bwMode="auto">
          <a:xfrm>
            <a:off x="7161592" y="656715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sv-SE"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Foton: </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78034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079094" y="116631"/>
            <a:ext cx="6085194" cy="936104"/>
          </a:xfrm>
        </p:spPr>
        <p:txBody>
          <a:bodyPr/>
          <a:lstStyle/>
          <a:p>
            <a:r>
              <a:rPr lang="sv-SE" sz="2200" b="1" dirty="0" smtClean="0">
                <a:latin typeface="Tahoma" panose="020B0604030504040204" pitchFamily="34" charset="0"/>
                <a:ea typeface="Tahoma" panose="020B0604030504040204" pitchFamily="34" charset="0"/>
                <a:cs typeface="Tahoma" panose="020B0604030504040204" pitchFamily="34" charset="0"/>
              </a:rPr>
              <a:t>Ökning av </a:t>
            </a:r>
            <a:r>
              <a:rPr lang="sv-SE" sz="2200" dirty="0" smtClean="0">
                <a:latin typeface="Tahoma" panose="020B0604030504040204" pitchFamily="34" charset="0"/>
                <a:ea typeface="Tahoma" panose="020B0604030504040204" pitchFamily="34" charset="0"/>
                <a:cs typeface="Tahoma" panose="020B0604030504040204" pitchFamily="34" charset="0"/>
              </a:rPr>
              <a:t>avkastning </a:t>
            </a:r>
            <a:r>
              <a:rPr lang="sv-SE" sz="2200" b="1" dirty="0" smtClean="0">
                <a:latin typeface="Tahoma" panose="020B0604030504040204" pitchFamily="34" charset="0"/>
                <a:ea typeface="Tahoma" panose="020B0604030504040204" pitchFamily="34" charset="0"/>
                <a:cs typeface="Tahoma" panose="020B0604030504040204" pitchFamily="34" charset="0"/>
              </a:rPr>
              <a:t>på </a:t>
            </a:r>
            <a:r>
              <a:rPr lang="sv-SE" sz="2200" b="1" dirty="0" smtClean="0">
                <a:solidFill>
                  <a:srgbClr val="00CC00"/>
                </a:solidFill>
                <a:latin typeface="Tahoma" panose="020B0604030504040204" pitchFamily="34" charset="0"/>
                <a:ea typeface="Tahoma" panose="020B0604030504040204" pitchFamily="34" charset="0"/>
                <a:cs typeface="Tahoma" panose="020B0604030504040204" pitchFamily="34" charset="0"/>
              </a:rPr>
              <a:t>bevattnat </a:t>
            </a:r>
            <a:r>
              <a:rPr lang="sv-SE" sz="2200" b="1" dirty="0" smtClean="0">
                <a:latin typeface="Tahoma" panose="020B0604030504040204" pitchFamily="34" charset="0"/>
                <a:ea typeface="Tahoma" panose="020B0604030504040204" pitchFamily="34" charset="0"/>
                <a:cs typeface="Tahoma" panose="020B0604030504040204" pitchFamily="34" charset="0"/>
              </a:rPr>
              <a:t>och </a:t>
            </a:r>
            <a:r>
              <a:rPr lang="sv-SE" sz="2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obevattnat</a:t>
            </a:r>
            <a:r>
              <a:rPr lang="sv-SE" sz="2200" b="1" dirty="0" smtClean="0">
                <a:latin typeface="Tahoma" panose="020B0604030504040204" pitchFamily="34" charset="0"/>
                <a:ea typeface="Tahoma" panose="020B0604030504040204" pitchFamily="34" charset="0"/>
                <a:cs typeface="Tahoma" panose="020B0604030504040204" pitchFamily="34" charset="0"/>
              </a:rPr>
              <a:t> </a:t>
            </a:r>
            <a:r>
              <a:rPr lang="sv-SE" sz="2200" b="1" dirty="0" err="1" smtClean="0">
                <a:latin typeface="Tahoma" panose="020B0604030504040204" pitchFamily="34" charset="0"/>
                <a:ea typeface="Tahoma" panose="020B0604030504040204" pitchFamily="34" charset="0"/>
                <a:cs typeface="Tahoma" panose="020B0604030504040204" pitchFamily="34" charset="0"/>
              </a:rPr>
              <a:t>rajsgräsbete</a:t>
            </a:r>
            <a:r>
              <a:rPr lang="sv-SE" sz="2200" b="1" dirty="0" smtClean="0">
                <a:latin typeface="Tahoma" panose="020B0604030504040204" pitchFamily="34" charset="0"/>
                <a:ea typeface="Tahoma" panose="020B0604030504040204" pitchFamily="34" charset="0"/>
                <a:cs typeface="Tahoma" panose="020B0604030504040204" pitchFamily="34" charset="0"/>
              </a:rPr>
              <a:t> i centrala Polen</a:t>
            </a:r>
            <a:endParaRPr lang="sv-SE" sz="2200" dirty="0">
              <a:latin typeface="Tahoma" panose="020B0604030504040204" pitchFamily="34" charset="0"/>
              <a:ea typeface="Tahoma" panose="020B0604030504040204" pitchFamily="34" charset="0"/>
              <a:cs typeface="Tahoma" panose="020B0604030504040204" pitchFamily="34" charset="0"/>
            </a:endParaRPr>
          </a:p>
        </p:txBody>
      </p:sp>
      <p:pic>
        <p:nvPicPr>
          <p:cNvPr id="6" name="Symbol zastępczy zawartości 5"/>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67544" y="1361058"/>
            <a:ext cx="8209370" cy="4300190"/>
          </a:xfrm>
          <a:prstGeom prst="rect">
            <a:avLst/>
          </a:prstGeom>
          <a:ln>
            <a:noFill/>
          </a:ln>
          <a:effectLst>
            <a:outerShdw blurRad="292100" dist="139700" dir="2700000" algn="tl" rotWithShape="0">
              <a:srgbClr val="333333">
                <a:alpha val="65000"/>
              </a:srgbClr>
            </a:outerShdw>
          </a:effectLst>
        </p:spPr>
      </p:pic>
      <p:sp>
        <p:nvSpPr>
          <p:cNvPr id="7" name="pole tekstowe 6"/>
          <p:cNvSpPr txBox="1"/>
          <p:nvPr/>
        </p:nvSpPr>
        <p:spPr>
          <a:xfrm>
            <a:off x="3789488" y="4725144"/>
            <a:ext cx="2232248" cy="400110"/>
          </a:xfrm>
          <a:prstGeom prst="rect">
            <a:avLst/>
          </a:prstGeom>
          <a:solidFill>
            <a:srgbClr val="EBF4D5"/>
          </a:solid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sv-SE" sz="20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Växtsäsong</a:t>
            </a:r>
            <a:endParaRPr kumimoji="0" lang="pl-PL"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pole tekstowe 7"/>
          <p:cNvSpPr txBox="1"/>
          <p:nvPr/>
        </p:nvSpPr>
        <p:spPr>
          <a:xfrm>
            <a:off x="549128" y="1772816"/>
            <a:ext cx="648072" cy="3024336"/>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pole tekstowe 8"/>
          <p:cNvSpPr txBox="1"/>
          <p:nvPr/>
        </p:nvSpPr>
        <p:spPr>
          <a:xfrm rot="16200000">
            <a:off x="-1117502" y="3069831"/>
            <a:ext cx="3816424" cy="646331"/>
          </a:xfrm>
          <a:prstGeom prst="rect">
            <a:avLst/>
          </a:prstGeom>
          <a:solidFill>
            <a:srgbClr val="EBF4D5"/>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Ökning</a:t>
            </a: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av</a:t>
            </a: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ts-skörd</a:t>
            </a: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kg/ha/dag)</a:t>
            </a:r>
            <a:endParaRPr kumimoji="0" 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302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13102"/>
            <a:ext cx="8218488" cy="4632515"/>
          </a:xfrm>
        </p:spPr>
        <p:txBody>
          <a:bodyPr/>
          <a:lstStyle/>
          <a:p>
            <a:pPr>
              <a:spcBef>
                <a:spcPts val="600"/>
              </a:spcBef>
              <a:spcAft>
                <a:spcPts val="600"/>
              </a:spcAft>
            </a:pPr>
            <a:r>
              <a:rPr lang="sv-SE" altLang="pl-PL" sz="2000" dirty="0" smtClean="0">
                <a:latin typeface="Tahoma" panose="020B0604030504040204" pitchFamily="34" charset="0"/>
                <a:ea typeface="Tahoma" panose="020B0604030504040204" pitchFamily="34" charset="0"/>
                <a:cs typeface="Tahoma" panose="020B0604030504040204" pitchFamily="34" charset="0"/>
              </a:rPr>
              <a:t>Rationell bevattning på mineraljordar </a:t>
            </a:r>
          </a:p>
          <a:p>
            <a:pPr>
              <a:spcBef>
                <a:spcPts val="600"/>
              </a:spcBef>
              <a:spcAft>
                <a:spcPts val="600"/>
              </a:spcAft>
            </a:pPr>
            <a:r>
              <a:rPr lang="sv-SE" altLang="pl-PL" sz="2000" dirty="0" smtClean="0">
                <a:latin typeface="Tahoma" panose="020B0604030504040204" pitchFamily="34" charset="0"/>
                <a:ea typeface="Tahoma" panose="020B0604030504040204" pitchFamily="34" charset="0"/>
                <a:cs typeface="Tahoma" panose="020B0604030504040204" pitchFamily="34" charset="0"/>
              </a:rPr>
              <a:t>Renovering av vall med den bästa utsädesblandningen med nya sorter med god tålighet för varierad temperatur och fuktighet</a:t>
            </a:r>
          </a:p>
          <a:p>
            <a:pPr>
              <a:spcBef>
                <a:spcPts val="600"/>
              </a:spcBef>
              <a:spcAft>
                <a:spcPts val="600"/>
              </a:spcAft>
            </a:pPr>
            <a:r>
              <a:rPr lang="sv-SE" altLang="pl-PL" sz="2000" dirty="0" smtClean="0">
                <a:latin typeface="Tahoma" panose="020B0604030504040204" pitchFamily="34" charset="0"/>
                <a:ea typeface="Tahoma" panose="020B0604030504040204" pitchFamily="34" charset="0"/>
                <a:cs typeface="Tahoma" panose="020B0604030504040204" pitchFamily="34" charset="0"/>
              </a:rPr>
              <a:t>Begränsa effekten av torka (stallgödsel, bra kaliumbalans, lämplig hantering av beståndet och bra ogräskontroll)</a:t>
            </a:r>
          </a:p>
          <a:p>
            <a:pPr>
              <a:spcBef>
                <a:spcPts val="600"/>
              </a:spcBef>
              <a:spcAft>
                <a:spcPts val="600"/>
              </a:spcAft>
            </a:pPr>
            <a:r>
              <a:rPr lang="sv-SE" altLang="pl-PL" sz="2000" dirty="0" smtClean="0">
                <a:latin typeface="Tahoma" panose="020B0604030504040204" pitchFamily="34" charset="0"/>
                <a:ea typeface="Tahoma" panose="020B0604030504040204" pitchFamily="34" charset="0"/>
                <a:cs typeface="Tahoma" panose="020B0604030504040204" pitchFamily="34" charset="0"/>
              </a:rPr>
              <a:t>Användning av fjärranalys för att följa vegetationen för att sätta in lämplig gödsling och bevattning</a:t>
            </a:r>
            <a:endParaRPr lang="sv-SE" altLang="pl-PL" sz="20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2"/>
          <p:cNvSpPr>
            <a:spLocks noGrp="1" noChangeArrowheads="1"/>
          </p:cNvSpPr>
          <p:nvPr>
            <p:ph type="title"/>
          </p:nvPr>
        </p:nvSpPr>
        <p:spPr>
          <a:xfrm>
            <a:off x="763045" y="249344"/>
            <a:ext cx="6579320" cy="1107996"/>
          </a:xfrm>
        </p:spPr>
        <p:txBody>
          <a:bodyPr wrap="square">
            <a:spAutoFit/>
          </a:bodyPr>
          <a:lstStyle/>
          <a:p>
            <a:r>
              <a:rPr lang="sv-SE"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Effektiv vallproduktion med hänsyn till klimatförändring</a:t>
            </a:r>
            <a:endParaRPr lang="sv-SE" altLang="pl-PL" sz="2600"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Obraz 4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520" y="6371787"/>
            <a:ext cx="1547664" cy="33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ymbol zastępczy zawartości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9184" y="6375265"/>
            <a:ext cx="1288266" cy="336974"/>
          </a:xfrm>
          <a:prstGeom prst="rect">
            <a:avLst/>
          </a:prstGeom>
        </p:spPr>
      </p:pic>
      <p:pic>
        <p:nvPicPr>
          <p:cNvPr id="9"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3902765"/>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ctrTitle"/>
          </p:nvPr>
        </p:nvSpPr>
        <p:spPr>
          <a:xfrm>
            <a:off x="99822" y="2243339"/>
            <a:ext cx="6263927" cy="1470025"/>
          </a:xfrm>
        </p:spPr>
        <p:txBody>
          <a:bodyPr/>
          <a:lstStyle/>
          <a:p>
            <a:r>
              <a:rPr lang="sv-SE"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Betesskötsel</a:t>
            </a:r>
            <a:endParaRPr lang="sv-SE"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6983622"/>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Obraz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27784" y="3644900"/>
            <a:ext cx="481488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Obraz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89363"/>
            <a:ext cx="4598766"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7547" y="3171304"/>
            <a:ext cx="2460741" cy="368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4288" y="0"/>
            <a:ext cx="9172576"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1029321" y="116631"/>
            <a:ext cx="8114679" cy="893834"/>
          </a:xfrm>
          <a:prstGeom prst="rect">
            <a:avLst/>
          </a:prstGeom>
          <a:solidFill>
            <a:schemeClr val="bg1"/>
          </a:solid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Innovationer</a:t>
            </a:r>
            <a:r>
              <a:rPr kumimoji="0" lang="en-US" altLang="pl-PL" sz="2800" b="1" i="0" u="none" strike="noStrike" kern="1200" cap="none" spc="0" normalizeH="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mn-cs"/>
              </a:rPr>
              <a:t>för</a:t>
            </a:r>
            <a:r>
              <a:rPr kumimoji="0" lang="en-US" altLang="pl-PL" sz="2800" b="1" i="0" u="none" strike="noStrike" kern="1200" cap="none" spc="0" normalizeH="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mn-cs"/>
              </a:rPr>
              <a:t>att</a:t>
            </a:r>
            <a:r>
              <a:rPr kumimoji="0" lang="en-US" altLang="pl-PL" sz="2800" b="1" i="0" u="none" strike="noStrike" kern="1200" cap="none" spc="0" normalizeH="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mn-cs"/>
              </a:rPr>
              <a:t>mäta</a:t>
            </a:r>
            <a:r>
              <a:rPr kumimoji="0" lang="en-US" altLang="pl-PL" sz="2800" b="1" i="0" u="none" strike="noStrike" kern="1200" cap="none" spc="0" normalizeH="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mn-cs"/>
              </a:rPr>
              <a:t>avkastning</a:t>
            </a:r>
            <a:r>
              <a:rPr kumimoji="0" lang="en-US" altLang="pl-PL" sz="2800" b="1" i="0" u="none" strike="noStrike" kern="1200" cap="none" spc="0" normalizeH="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mn-cs"/>
              </a:rPr>
              <a:t>och</a:t>
            </a:r>
            <a:r>
              <a:rPr kumimoji="0" lang="en-US" altLang="pl-PL" sz="2800" b="1" i="0" u="none" strike="noStrike" kern="1200" cap="none" spc="0" normalizeH="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mn-cs"/>
              </a:rPr>
              <a:t>sköta</a:t>
            </a:r>
            <a:r>
              <a:rPr kumimoji="0" lang="en-US" altLang="pl-PL" sz="2800" b="1" i="0" u="none" strike="noStrike" kern="1200" cap="none" spc="0" normalizeH="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mn-cs"/>
              </a:rPr>
              <a:t>betesdrift</a:t>
            </a:r>
            <a:endParaRPr kumimoji="0" lang="en-US" altLang="pl-PL" sz="2800" b="1" i="0" u="none" strike="noStrike" kern="1200" cap="none" spc="0" normalizeH="0" baseline="0" noProof="0" dirty="0">
              <a:ln>
                <a:noFill/>
              </a:ln>
              <a:solidFill>
                <a:srgbClr val="006600"/>
              </a:solidFill>
              <a:effectLst/>
              <a:uLnTx/>
              <a:uFillTx/>
              <a:latin typeface="Tahoma" panose="020B0604030504040204" pitchFamily="34" charset="0"/>
              <a:ea typeface="+mn-ea"/>
              <a:cs typeface="+mn-cs"/>
            </a:endParaRPr>
          </a:p>
        </p:txBody>
      </p:sp>
      <p:pic>
        <p:nvPicPr>
          <p:cNvPr id="9"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2627784" y="656715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sv-SE"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Foton: </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91827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047428" y="112864"/>
            <a:ext cx="6363306" cy="89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Betydelse</a:t>
            </a:r>
            <a:r>
              <a:rPr kumimoji="0" lang="en-US" altLang="pl-PL" sz="2800" b="1" i="0" u="none" strike="noStrike" kern="1200" cap="none" spc="0" normalizeH="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mn-cs"/>
              </a:rPr>
              <a:t>av</a:t>
            </a:r>
            <a:r>
              <a:rPr kumimoji="0" lang="en-US" altLang="pl-PL" sz="2800" b="1" i="0" u="none" strike="noStrike" kern="1200" cap="none" spc="0" normalizeH="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mn-cs"/>
              </a:rPr>
              <a:t>ras</a:t>
            </a:r>
            <a:r>
              <a:rPr kumimoji="0" lang="en-US" altLang="pl-PL" sz="2800" b="1" i="0" u="none" strike="noStrike" kern="1200" cap="none" spc="0" normalizeH="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mn-cs"/>
              </a:rPr>
              <a:t>för</a:t>
            </a:r>
            <a:r>
              <a:rPr kumimoji="0" lang="en-US" altLang="pl-PL" sz="2800" b="1" i="0" u="none" strike="noStrike" kern="1200" cap="none" spc="0" normalizeH="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mn-cs"/>
              </a:rPr>
              <a:t>produktions-resultatet</a:t>
            </a:r>
            <a:r>
              <a:rPr kumimoji="0" lang="en-US" altLang="pl-PL" sz="2800" b="1" i="0" u="none" strike="noStrike" kern="1200" cap="none" spc="0" normalizeH="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mn-cs"/>
              </a:rPr>
              <a:t>i</a:t>
            </a:r>
            <a:r>
              <a:rPr kumimoji="0" lang="en-US" altLang="pl-PL" sz="2800" b="1" i="0" u="none" strike="noStrike" kern="1200" cap="none" spc="0" normalizeH="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noProof="0" dirty="0" err="1" smtClean="0">
                <a:ln>
                  <a:noFill/>
                </a:ln>
                <a:solidFill>
                  <a:srgbClr val="006600"/>
                </a:solidFill>
                <a:effectLst/>
                <a:uLnTx/>
                <a:uFillTx/>
                <a:latin typeface="Tahoma" panose="020B0604030504040204" pitchFamily="34" charset="0"/>
                <a:ea typeface="+mn-ea"/>
                <a:cs typeface="+mn-cs"/>
              </a:rPr>
              <a:t>betessystem</a:t>
            </a:r>
            <a:endParaRPr kumimoji="0" lang="pl-PL"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endParaRPr>
          </a:p>
        </p:txBody>
      </p:sp>
      <p:pic>
        <p:nvPicPr>
          <p:cNvPr id="4"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528" y="1019651"/>
            <a:ext cx="8353499" cy="521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2339752" y="5944603"/>
            <a:ext cx="1835696"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50000"/>
              </a:spcBef>
              <a:spcAft>
                <a:spcPct val="0"/>
              </a:spcAft>
              <a:buClr>
                <a:srgbClr val="000000"/>
              </a:buClr>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Dillon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4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et al</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2014</a:t>
            </a:r>
          </a:p>
        </p:txBody>
      </p:sp>
      <p:sp>
        <p:nvSpPr>
          <p:cNvPr id="6" name="Prostokąt 8"/>
          <p:cNvSpPr>
            <a:spLocks noChangeArrowheads="1"/>
          </p:cNvSpPr>
          <p:nvPr/>
        </p:nvSpPr>
        <p:spPr bwMode="auto">
          <a:xfrm>
            <a:off x="5219700" y="1052513"/>
            <a:ext cx="3816350" cy="215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en-US" altLang="pl-PL" sz="24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mn-cs"/>
              </a:rPr>
              <a:t>Signifikant</a:t>
            </a:r>
            <a:r>
              <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 </a:t>
            </a:r>
            <a:r>
              <a:rPr kumimoji="0" lang="en-US" altLang="pl-PL" sz="24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mn-cs"/>
              </a:rPr>
              <a:t>förbättring</a:t>
            </a:r>
            <a:r>
              <a:rPr lang="en-US" altLang="pl-PL" sz="2400" b="1" dirty="0">
                <a:solidFill>
                  <a:srgbClr val="C00000"/>
                </a:solidFill>
                <a:latin typeface="Arial" panose="020B0604020202020204" pitchFamily="34" charset="0"/>
              </a:rPr>
              <a:t> </a:t>
            </a:r>
            <a:r>
              <a:rPr lang="en-US" altLang="pl-PL" sz="2400" b="1" dirty="0" err="1" smtClean="0">
                <a:solidFill>
                  <a:srgbClr val="C00000"/>
                </a:solidFill>
                <a:latin typeface="Arial" panose="020B0604020202020204" pitchFamily="34" charset="0"/>
              </a:rPr>
              <a:t>av</a:t>
            </a:r>
            <a:r>
              <a:rPr lang="en-US" altLang="pl-PL" sz="2400" b="1" dirty="0" smtClean="0">
                <a:solidFill>
                  <a:srgbClr val="C00000"/>
                </a:solidFill>
                <a:latin typeface="Arial" panose="020B0604020202020204" pitchFamily="34" charset="0"/>
              </a:rPr>
              <a:t> </a:t>
            </a:r>
            <a:r>
              <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 </a:t>
            </a:r>
            <a:r>
              <a:rPr kumimoji="0" lang="en-US" altLang="pl-PL" sz="24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mn-cs"/>
              </a:rPr>
              <a:t>kalvnings</a:t>
            </a:r>
            <a:r>
              <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a:t>
            </a:r>
            <a:r>
              <a:rPr kumimoji="0" lang="en-US" altLang="pl-PL" sz="2400" b="1" i="0" u="none" strike="noStrike" kern="1200" cap="none" spc="0" normalizeH="0" noProof="0" dirty="0" smtClean="0">
                <a:ln>
                  <a:noFill/>
                </a:ln>
                <a:solidFill>
                  <a:srgbClr val="C00000"/>
                </a:solidFill>
                <a:effectLst/>
                <a:uLnTx/>
                <a:uFillTx/>
                <a:latin typeface="Arial" panose="020B0604020202020204" pitchFamily="34" charset="0"/>
                <a:ea typeface="+mn-ea"/>
                <a:cs typeface="+mn-cs"/>
              </a:rPr>
              <a:t> och </a:t>
            </a:r>
            <a:r>
              <a:rPr kumimoji="0" lang="en-US" altLang="pl-PL" sz="2400" b="1" i="0" u="none" strike="noStrike" kern="1200" cap="none" spc="0" normalizeH="0" noProof="0" dirty="0" err="1" smtClean="0">
                <a:ln>
                  <a:noFill/>
                </a:ln>
                <a:solidFill>
                  <a:srgbClr val="C00000"/>
                </a:solidFill>
                <a:effectLst/>
                <a:uLnTx/>
                <a:uFillTx/>
                <a:latin typeface="Arial" panose="020B0604020202020204" pitchFamily="34" charset="0"/>
                <a:ea typeface="+mn-ea"/>
                <a:cs typeface="+mn-cs"/>
              </a:rPr>
              <a:t>hälsoindikatorer</a:t>
            </a:r>
            <a:r>
              <a:rPr kumimoji="0" lang="en-US" altLang="pl-PL" sz="2400" b="1" i="0" u="none" strike="noStrike" kern="1200" cap="none" spc="0" normalizeH="0" noProof="0" dirty="0" smtClean="0">
                <a:ln>
                  <a:noFill/>
                </a:ln>
                <a:solidFill>
                  <a:srgbClr val="C00000"/>
                </a:solidFill>
                <a:effectLst/>
                <a:uLnTx/>
                <a:uFillTx/>
                <a:latin typeface="Arial" panose="020B0604020202020204" pitchFamily="34" charset="0"/>
                <a:ea typeface="+mn-ea"/>
                <a:cs typeface="+mn-cs"/>
              </a:rPr>
              <a:t> </a:t>
            </a:r>
            <a:r>
              <a:rPr kumimoji="0" lang="en-US" altLang="pl-PL" sz="2400" b="1" i="0" u="none" strike="noStrike" kern="1200" cap="none" spc="0" normalizeH="0" noProof="0" dirty="0" err="1" smtClean="0">
                <a:ln>
                  <a:noFill/>
                </a:ln>
                <a:solidFill>
                  <a:srgbClr val="C00000"/>
                </a:solidFill>
                <a:effectLst/>
                <a:uLnTx/>
                <a:uFillTx/>
                <a:latin typeface="Arial" panose="020B0604020202020204" pitchFamily="34" charset="0"/>
                <a:ea typeface="+mn-ea"/>
                <a:cs typeface="+mn-cs"/>
              </a:rPr>
              <a:t>för</a:t>
            </a:r>
            <a:r>
              <a:rPr kumimoji="0" lang="en-US" altLang="pl-PL" sz="2400" b="1" i="0" u="none" strike="noStrike" kern="1200" cap="none" spc="0" normalizeH="0" noProof="0" dirty="0" smtClean="0">
                <a:ln>
                  <a:noFill/>
                </a:ln>
                <a:solidFill>
                  <a:srgbClr val="C00000"/>
                </a:solidFill>
                <a:effectLst/>
                <a:uLnTx/>
                <a:uFillTx/>
                <a:latin typeface="Arial" panose="020B0604020202020204" pitchFamily="34" charset="0"/>
                <a:ea typeface="+mn-ea"/>
                <a:cs typeface="+mn-cs"/>
              </a:rPr>
              <a:t> </a:t>
            </a:r>
            <a:r>
              <a:rPr kumimoji="0" lang="en-US" altLang="pl-PL" sz="2400" b="1" i="0" u="none" strike="noStrike" kern="1200" cap="none" spc="0" normalizeH="0" noProof="0" dirty="0" err="1" smtClean="0">
                <a:ln>
                  <a:noFill/>
                </a:ln>
                <a:solidFill>
                  <a:srgbClr val="C00000"/>
                </a:solidFill>
                <a:effectLst/>
                <a:uLnTx/>
                <a:uFillTx/>
                <a:latin typeface="Arial" panose="020B0604020202020204" pitchFamily="34" charset="0"/>
                <a:ea typeface="+mn-ea"/>
                <a:cs typeface="+mn-cs"/>
              </a:rPr>
              <a:t>korsningar</a:t>
            </a:r>
            <a:r>
              <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 – </a:t>
            </a:r>
            <a:r>
              <a:rPr kumimoji="0" lang="en-US" altLang="pl-PL" sz="24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mn-cs"/>
              </a:rPr>
              <a:t>bättre</a:t>
            </a:r>
            <a:r>
              <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 </a:t>
            </a:r>
            <a:r>
              <a:rPr kumimoji="0" lang="en-US" altLang="pl-PL" sz="24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mn-cs"/>
              </a:rPr>
              <a:t>ekonomi</a:t>
            </a:r>
            <a:r>
              <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 i </a:t>
            </a:r>
            <a:r>
              <a:rPr kumimoji="0" lang="en-US" altLang="pl-PL" sz="24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mn-cs"/>
              </a:rPr>
              <a:t>mjölk-produktionen</a:t>
            </a:r>
            <a:endPar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endParaRPr>
          </a:p>
        </p:txBody>
      </p:sp>
      <p:sp>
        <p:nvSpPr>
          <p:cNvPr id="7" name="Prostokąt 9"/>
          <p:cNvSpPr>
            <a:spLocks noChangeArrowheads="1"/>
          </p:cNvSpPr>
          <p:nvPr/>
        </p:nvSpPr>
        <p:spPr bwMode="auto">
          <a:xfrm>
            <a:off x="611560" y="4048114"/>
            <a:ext cx="3384376" cy="1237262"/>
          </a:xfrm>
          <a:prstGeom prst="rect">
            <a:avLst/>
          </a:prstGeom>
          <a:solidFill>
            <a:schemeClr val="bg1"/>
          </a:solid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sv-SE"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Ras (Breed)</a:t>
            </a: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p>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HF			Holstein-</a:t>
            </a:r>
            <a:r>
              <a:rPr kumimoji="0" lang="pl-PL" altLang="pl-PL" sz="20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Fries</a:t>
            </a: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a:t>
            </a:r>
          </a:p>
          <a:p>
            <a:pPr lvl="0" defTabSz="449263" fontAlgn="base">
              <a:lnSpc>
                <a:spcPct val="93000"/>
              </a:lnSpc>
              <a:spcBef>
                <a:spcPct val="0"/>
              </a:spcBef>
              <a:spcAft>
                <a:spcPct val="0"/>
              </a:spcAft>
              <a:buClr>
                <a:srgbClr val="000000"/>
              </a:buClr>
              <a:buNone/>
              <a:defRPr/>
            </a:pP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Je			</a:t>
            </a:r>
            <a:r>
              <a:rPr lang="pl-PL" altLang="pl-PL" sz="2000" b="1" dirty="0">
                <a:solidFill>
                  <a:srgbClr val="000000"/>
                </a:solidFill>
                <a:latin typeface="Arial" panose="020B0604020202020204" pitchFamily="34" charset="0"/>
              </a:rPr>
              <a:t>×</a:t>
            </a:r>
            <a:r>
              <a:rPr lang="pl-PL" altLang="pl-PL" sz="2000" b="1" dirty="0" smtClean="0">
                <a:solidFill>
                  <a:srgbClr val="000000"/>
                </a:solidFill>
                <a:latin typeface="Arial" panose="020B0604020202020204" pitchFamily="34" charset="0"/>
              </a:rPr>
              <a:t>Jersey</a:t>
            </a:r>
            <a:r>
              <a:rPr lang="sv-SE" altLang="pl-PL" sz="2000" b="1" dirty="0" smtClean="0">
                <a:solidFill>
                  <a:srgbClr val="000000"/>
                </a:solidFill>
                <a:latin typeface="Arial" panose="020B0604020202020204" pitchFamily="34" charset="0"/>
              </a:rPr>
              <a:t>-</a:t>
            </a:r>
            <a:endPar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Je×HF		</a:t>
            </a:r>
            <a:r>
              <a:rPr kumimoji="0" lang="sv-SE"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korsning</a:t>
            </a:r>
            <a:endParaRPr kumimoji="0" lang="en-US"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pic>
        <p:nvPicPr>
          <p:cNvPr id="8"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9894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3"/>
          <p:cNvSpPr txBox="1">
            <a:spLocks noChangeArrowheads="1"/>
          </p:cNvSpPr>
          <p:nvPr/>
        </p:nvSpPr>
        <p:spPr bwMode="auto">
          <a:xfrm>
            <a:off x="2086901" y="287151"/>
            <a:ext cx="7792361" cy="43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spcBef>
                <a:spcPct val="20000"/>
              </a:spcBef>
              <a:buChar char="•"/>
              <a:defRPr sz="3200">
                <a:solidFill>
                  <a:schemeClr val="tx1"/>
                </a:solidFill>
                <a:latin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93000"/>
              </a:lnSpc>
              <a:spcBef>
                <a:spcPct val="0"/>
              </a:spcBef>
              <a:spcAft>
                <a:spcPct val="0"/>
              </a:spcAft>
              <a:buClr>
                <a:srgbClr val="000000"/>
              </a:buClr>
              <a:buSzTx/>
              <a:buFontTx/>
              <a:buNone/>
              <a:tabLst/>
              <a:defRPr/>
            </a:pPr>
            <a:r>
              <a:rPr kumimoji="0" lang="sv-SE"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Betande mjölkkor i Polen</a:t>
            </a:r>
            <a:endParaRPr kumimoji="0" lang="en-US" altLang="pl-PL" sz="2400" b="1" i="0" u="none" strike="noStrike" kern="1200" cap="none" spc="0" normalizeH="0" baseline="0" noProof="0" dirty="0">
              <a:ln>
                <a:noFill/>
              </a:ln>
              <a:solidFill>
                <a:srgbClr val="006600"/>
              </a:solidFill>
              <a:effectLst/>
              <a:uLnTx/>
              <a:uFillTx/>
              <a:latin typeface="Tahoma" panose="020B0604030504040204" pitchFamily="34" charset="0"/>
              <a:ea typeface="+mn-ea"/>
              <a:cs typeface="Tahoma" panose="020B0604030504040204" pitchFamily="34" charset="0"/>
            </a:endParaRPr>
          </a:p>
        </p:txBody>
      </p:sp>
      <p:pic>
        <p:nvPicPr>
          <p:cNvPr id="125955" name="Obraz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910680"/>
            <a:ext cx="9148763" cy="594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7161592" y="656715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sv-SE"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 </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91317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468312" y="2276872"/>
            <a:ext cx="7344048" cy="1470025"/>
          </a:xfrm>
        </p:spPr>
        <p:txBody>
          <a:bodyPr/>
          <a:lstStyle/>
          <a:p>
            <a:pPr algn="ctr"/>
            <a:r>
              <a:rPr lang="sv-SE"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Slåtter och konservering av vall i Polen</a:t>
            </a:r>
            <a:endParaRPr lang="sv-SE"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0918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2" y="181104"/>
            <a:ext cx="5544616" cy="936104"/>
          </a:xfrm>
        </p:spPr>
        <p:txBody>
          <a:bodyPr/>
          <a:lstStyle/>
          <a:p>
            <a:pPr algn="ctr"/>
            <a:r>
              <a:rPr lang="sv-SE"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Optimalt utvecklingsstadium för slåtter</a:t>
            </a:r>
            <a:endParaRPr lang="sv-SE"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Obraz 1"/>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082208" y="1196752"/>
            <a:ext cx="6912768"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e tekstowe 7"/>
          <p:cNvSpPr txBox="1"/>
          <p:nvPr/>
        </p:nvSpPr>
        <p:spPr>
          <a:xfrm rot="16200000">
            <a:off x="1084259" y="3172325"/>
            <a:ext cx="1728190" cy="369332"/>
          </a:xfrm>
          <a:prstGeom prst="rect">
            <a:avLst/>
          </a:prstGeom>
          <a:solidFill>
            <a:srgbClr val="EBF4F5"/>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lang="sv-SE" noProof="0" dirty="0" smtClean="0">
                <a:solidFill>
                  <a:prstClr val="black"/>
                </a:solidFill>
                <a:latin typeface="Tahoma" panose="020B0604030504040204" pitchFamily="34" charset="0"/>
                <a:ea typeface="Tahoma" panose="020B0604030504040204" pitchFamily="34" charset="0"/>
                <a:cs typeface="Tahoma" panose="020B0604030504040204" pitchFamily="34" charset="0"/>
              </a:rPr>
              <a:t>Avkastning</a:t>
            </a:r>
            <a:r>
              <a:rPr kumimoji="0" lang="pl-PL" sz="18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pl-PL"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pole tekstowe 8"/>
          <p:cNvSpPr txBox="1"/>
          <p:nvPr/>
        </p:nvSpPr>
        <p:spPr>
          <a:xfrm rot="5400000">
            <a:off x="5878016" y="3172327"/>
            <a:ext cx="2592287" cy="369332"/>
          </a:xfrm>
          <a:prstGeom prst="rect">
            <a:avLst/>
          </a:prstGeom>
          <a:solidFill>
            <a:srgbClr val="EBF4F5"/>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Smältbarhet av ts</a:t>
            </a:r>
            <a:endParaRPr kumimoji="0" lang="pl-PL"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pole tekstowe 9"/>
          <p:cNvSpPr txBox="1"/>
          <p:nvPr/>
        </p:nvSpPr>
        <p:spPr>
          <a:xfrm>
            <a:off x="3311860" y="5747059"/>
            <a:ext cx="2520280" cy="369332"/>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lang="sv-SE" dirty="0">
                <a:solidFill>
                  <a:prstClr val="black"/>
                </a:solidFill>
                <a:latin typeface="Tahoma" panose="020B0604030504040204" pitchFamily="34" charset="0"/>
                <a:ea typeface="Tahoma" panose="020B0604030504040204" pitchFamily="34" charset="0"/>
                <a:cs typeface="Tahoma" panose="020B0604030504040204" pitchFamily="34" charset="0"/>
              </a:rPr>
              <a:t>U</a:t>
            </a:r>
            <a:r>
              <a:rPr kumimoji="0" lang="sv-SE" sz="18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tvecklingsstadium</a:t>
            </a:r>
            <a:endParaRPr kumimoji="0" lang="pl-PL"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pole tekstowe 10"/>
          <p:cNvSpPr txBox="1"/>
          <p:nvPr/>
        </p:nvSpPr>
        <p:spPr>
          <a:xfrm>
            <a:off x="1732910" y="5301209"/>
            <a:ext cx="1473534" cy="523220"/>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Vegetativt stadium</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pole tekstowe 11"/>
          <p:cNvSpPr txBox="1"/>
          <p:nvPr/>
        </p:nvSpPr>
        <p:spPr>
          <a:xfrm>
            <a:off x="3131840" y="5301208"/>
            <a:ext cx="1440160" cy="30777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lang="sv-SE" sz="1400" dirty="0">
                <a:solidFill>
                  <a:prstClr val="black"/>
                </a:solidFill>
                <a:latin typeface="Tahoma" panose="020B0604030504040204" pitchFamily="34" charset="0"/>
                <a:ea typeface="Tahoma" panose="020B0604030504040204" pitchFamily="34" charset="0"/>
                <a:cs typeface="Tahoma" panose="020B0604030504040204" pitchFamily="34" charset="0"/>
              </a:rPr>
              <a:t>A</a:t>
            </a:r>
            <a:r>
              <a:rPr kumimoji="0" lang="sv-SE" sz="14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xgång</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pole tekstowe 12"/>
          <p:cNvSpPr txBox="1"/>
          <p:nvPr/>
        </p:nvSpPr>
        <p:spPr>
          <a:xfrm>
            <a:off x="4355976" y="5301208"/>
            <a:ext cx="1872208" cy="30777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lang="sv-SE" sz="1400" dirty="0">
                <a:solidFill>
                  <a:prstClr val="black"/>
                </a:solidFill>
                <a:latin typeface="Tahoma" panose="020B0604030504040204" pitchFamily="34" charset="0"/>
                <a:ea typeface="Tahoma" panose="020B0604030504040204" pitchFamily="34" charset="0"/>
                <a:cs typeface="Tahoma" panose="020B0604030504040204" pitchFamily="34" charset="0"/>
              </a:rPr>
              <a:t>B</a:t>
            </a:r>
            <a:r>
              <a:rPr kumimoji="0" lang="sv-SE" sz="14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lomning</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pole tekstowe 13"/>
          <p:cNvSpPr txBox="1"/>
          <p:nvPr/>
        </p:nvSpPr>
        <p:spPr>
          <a:xfrm>
            <a:off x="6156176" y="5301209"/>
            <a:ext cx="1296144" cy="30777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lang="sv-SE" sz="1400" dirty="0">
                <a:solidFill>
                  <a:prstClr val="black"/>
                </a:solidFill>
                <a:latin typeface="Tahoma" panose="020B0604030504040204" pitchFamily="34" charset="0"/>
                <a:ea typeface="Tahoma" panose="020B0604030504040204" pitchFamily="34" charset="0"/>
                <a:cs typeface="Tahoma" panose="020B0604030504040204" pitchFamily="34" charset="0"/>
              </a:rPr>
              <a:t>F</a:t>
            </a:r>
            <a:r>
              <a:rPr kumimoji="0" lang="sv-SE"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rösättning</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 Box 4"/>
          <p:cNvSpPr txBox="1">
            <a:spLocks noChangeArrowheads="1"/>
          </p:cNvSpPr>
          <p:nvPr/>
        </p:nvSpPr>
        <p:spPr bwMode="auto">
          <a:xfrm>
            <a:off x="467544"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2017</a:t>
            </a:r>
          </a:p>
        </p:txBody>
      </p:sp>
    </p:spTree>
    <p:extLst>
      <p:ext uri="{BB962C8B-B14F-4D97-AF65-F5344CB8AC3E}">
        <p14:creationId xmlns:p14="http://schemas.microsoft.com/office/powerpoint/2010/main" val="1046787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sv-SE" sz="3200" dirty="0" smtClean="0"/>
              <a:t>Innehåll</a:t>
            </a:r>
            <a:br>
              <a:rPr lang="sv-SE" sz="3200" dirty="0" smtClean="0"/>
            </a:br>
            <a:r>
              <a:rPr lang="sv-SE" sz="3200" dirty="0" smtClean="0"/>
              <a:t/>
            </a:r>
            <a:br>
              <a:rPr lang="sv-SE" sz="3200" dirty="0" smtClean="0"/>
            </a:br>
            <a:r>
              <a:rPr lang="sv-SE" sz="3200" dirty="0" smtClean="0"/>
              <a:t/>
            </a:r>
            <a:br>
              <a:rPr lang="sv-SE" sz="3200" dirty="0" smtClean="0"/>
            </a:br>
            <a:endParaRPr lang="sv-SE" sz="3200" dirty="0"/>
          </a:p>
        </p:txBody>
      </p:sp>
      <p:sp>
        <p:nvSpPr>
          <p:cNvPr id="3" name="Tekstvak 2"/>
          <p:cNvSpPr txBox="1"/>
          <p:nvPr/>
        </p:nvSpPr>
        <p:spPr>
          <a:xfrm>
            <a:off x="664308" y="1727200"/>
            <a:ext cx="7786965" cy="4524315"/>
          </a:xfrm>
          <a:prstGeom prst="rect">
            <a:avLst/>
          </a:prstGeom>
          <a:noFill/>
        </p:spPr>
        <p:txBody>
          <a:bodyPr wrap="square" rtlCol="0">
            <a:spAutoFit/>
          </a:bodyPr>
          <a:lstStyle/>
          <a:p>
            <a:r>
              <a:rPr lang="nl-NL" dirty="0" smtClean="0"/>
              <a:t>Denna presentation består av bidrag från deltagarna i de olika länderna i projektet Inno4Grass</a:t>
            </a:r>
          </a:p>
          <a:p>
            <a:endParaRPr lang="nl-NL" dirty="0" smtClean="0"/>
          </a:p>
          <a:p>
            <a:pPr marL="342900" indent="-342900">
              <a:buFontTx/>
              <a:buAutoNum type="arabicPeriod"/>
            </a:pPr>
            <a:r>
              <a:rPr lang="nl-NL" dirty="0" smtClean="0">
                <a:hlinkClick r:id="rId2" action="ppaction://hlinksldjump"/>
              </a:rPr>
              <a:t>Sverige</a:t>
            </a:r>
            <a:endParaRPr lang="nl-NL" dirty="0"/>
          </a:p>
          <a:p>
            <a:pPr marL="342900" indent="-342900">
              <a:buFontTx/>
              <a:buAutoNum type="arabicPeriod"/>
            </a:pPr>
            <a:r>
              <a:rPr lang="nl-NL" dirty="0" smtClean="0">
                <a:hlinkClick r:id="rId3" action="ppaction://hlinksldjump"/>
              </a:rPr>
              <a:t>Irland</a:t>
            </a:r>
            <a:endParaRPr lang="nl-NL" dirty="0"/>
          </a:p>
          <a:p>
            <a:pPr marL="342900" indent="-342900">
              <a:buFontTx/>
              <a:buAutoNum type="arabicPeriod"/>
            </a:pPr>
            <a:r>
              <a:rPr lang="nl-NL" dirty="0" smtClean="0">
                <a:hlinkClick r:id="rId4" action="ppaction://hlinksldjump"/>
              </a:rPr>
              <a:t>Nederländerna</a:t>
            </a:r>
            <a:endParaRPr lang="nl-NL" dirty="0"/>
          </a:p>
          <a:p>
            <a:pPr marL="342900" indent="-342900">
              <a:buAutoNum type="arabicPeriod"/>
            </a:pPr>
            <a:r>
              <a:rPr lang="nl-NL" dirty="0" smtClean="0">
                <a:hlinkClick r:id="rId5" action="ppaction://hlinksldjump"/>
              </a:rPr>
              <a:t>Belgien</a:t>
            </a:r>
            <a:endParaRPr lang="nl-NL" dirty="0" smtClean="0"/>
          </a:p>
          <a:p>
            <a:pPr marL="342900" indent="-342900">
              <a:buAutoNum type="arabicPeriod"/>
            </a:pPr>
            <a:r>
              <a:rPr lang="nl-NL" dirty="0" smtClean="0">
                <a:hlinkClick r:id="rId6" action="ppaction://hlinksldjump"/>
              </a:rPr>
              <a:t>Tyskland</a:t>
            </a:r>
            <a:endParaRPr lang="nl-NL" dirty="0" smtClean="0"/>
          </a:p>
          <a:p>
            <a:pPr marL="342900" indent="-342900">
              <a:buFontTx/>
              <a:buAutoNum type="arabicPeriod"/>
            </a:pPr>
            <a:r>
              <a:rPr lang="nl-NL" dirty="0" smtClean="0">
                <a:hlinkClick r:id="rId7" action="ppaction://hlinksldjump"/>
              </a:rPr>
              <a:t>Polen</a:t>
            </a:r>
            <a:endParaRPr lang="nl-NL" dirty="0"/>
          </a:p>
          <a:p>
            <a:pPr marL="342900" indent="-342900">
              <a:buAutoNum type="arabicPeriod"/>
            </a:pPr>
            <a:r>
              <a:rPr lang="nl-NL" dirty="0" smtClean="0">
                <a:hlinkClick r:id="rId8" action="ppaction://hlinksldjump"/>
              </a:rPr>
              <a:t>Frankrike</a:t>
            </a:r>
            <a:endParaRPr lang="nl-NL" dirty="0" smtClean="0"/>
          </a:p>
          <a:p>
            <a:pPr marL="342900" indent="-342900">
              <a:buAutoNum type="arabicPeriod"/>
            </a:pPr>
            <a:r>
              <a:rPr lang="nl-NL" dirty="0" smtClean="0">
                <a:hlinkClick r:id="rId9" action="ppaction://hlinksldjump"/>
              </a:rPr>
              <a:t>Italien</a:t>
            </a:r>
            <a:endParaRPr lang="nl-NL" dirty="0" smtClean="0"/>
          </a:p>
          <a:p>
            <a:pPr marL="342900" indent="-342900">
              <a:buAutoNum type="arabicPeriod"/>
            </a:pPr>
            <a:endParaRPr lang="nl-NL" dirty="0"/>
          </a:p>
          <a:p>
            <a:r>
              <a:rPr lang="nl-NL" dirty="0" smtClean="0"/>
              <a:t>(Klicka på landet för att gå direkt till respektie land)</a:t>
            </a:r>
            <a:endParaRPr lang="nl-NL" dirty="0"/>
          </a:p>
          <a:p>
            <a:endParaRPr lang="nl-NL" dirty="0" smtClean="0"/>
          </a:p>
          <a:p>
            <a:endParaRPr lang="nl-NL" dirty="0" smtClean="0"/>
          </a:p>
          <a:p>
            <a:pPr marL="342900" indent="-342900">
              <a:buAutoNum type="arabicPeriod"/>
            </a:pPr>
            <a:endParaRPr lang="nl-NL" dirty="0"/>
          </a:p>
        </p:txBody>
      </p:sp>
    </p:spTree>
    <p:extLst>
      <p:ext uri="{BB962C8B-B14F-4D97-AF65-F5344CB8AC3E}">
        <p14:creationId xmlns:p14="http://schemas.microsoft.com/office/powerpoint/2010/main" val="26838150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745485" cy="802860"/>
          </a:xfrm>
        </p:spPr>
        <p:txBody>
          <a:bodyPr/>
          <a:lstStyle/>
          <a:p>
            <a:r>
              <a:rPr lang="sv-SE" sz="2400" dirty="0" err="1" smtClean="0">
                <a:solidFill>
                  <a:schemeClr val="tx1"/>
                </a:solidFill>
              </a:rPr>
              <a:t>Betessystem</a:t>
            </a:r>
            <a:r>
              <a:rPr lang="sv-SE" sz="2400" dirty="0" smtClean="0">
                <a:solidFill>
                  <a:schemeClr val="tx1"/>
                </a:solidFill>
              </a:rPr>
              <a:t> och användning av bete</a:t>
            </a:r>
            <a:r>
              <a:rPr lang="sv-SE" sz="2400" dirty="0" smtClean="0">
                <a:solidFill>
                  <a:schemeClr val="tx1"/>
                </a:solidFill>
                <a:latin typeface="+mn-lt"/>
              </a:rPr>
              <a:t/>
            </a:r>
            <a:br>
              <a:rPr lang="sv-SE" sz="2400" dirty="0" smtClean="0">
                <a:solidFill>
                  <a:schemeClr val="tx1"/>
                </a:solidFill>
                <a:latin typeface="+mn-lt"/>
              </a:rPr>
            </a:br>
            <a:r>
              <a:rPr lang="sv-SE" sz="2400" dirty="0" smtClean="0">
                <a:solidFill>
                  <a:schemeClr val="tx1"/>
                </a:solidFill>
                <a:latin typeface="+mn-lt"/>
              </a:rPr>
              <a:t>2. Får och nötkreatur för tillväxt och köttproduktion</a:t>
            </a:r>
            <a:endParaRPr lang="sv-SE" sz="2400" dirty="0">
              <a:solidFill>
                <a:schemeClr val="tx1"/>
              </a:solidFill>
              <a:latin typeface="+mn-lt"/>
            </a:endParaRPr>
          </a:p>
        </p:txBody>
      </p:sp>
      <p:sp>
        <p:nvSpPr>
          <p:cNvPr id="3" name="Rectangle 7"/>
          <p:cNvSpPr>
            <a:spLocks noChangeArrowheads="1"/>
          </p:cNvSpPr>
          <p:nvPr/>
        </p:nvSpPr>
        <p:spPr bwMode="auto">
          <a:xfrm>
            <a:off x="611188" y="1988055"/>
            <a:ext cx="7858551" cy="232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sv-SE" sz="2200" b="1" i="1" u="none" strike="noStrike" kern="1200" cap="none" spc="0" normalizeH="0" baseline="0" dirty="0" smtClean="0">
                <a:ln>
                  <a:noFill/>
                </a:ln>
                <a:solidFill>
                  <a:prstClr val="black"/>
                </a:solidFill>
                <a:effectLst/>
                <a:uLnTx/>
                <a:uFillTx/>
                <a:latin typeface="Calibri"/>
                <a:ea typeface="+mn-ea"/>
                <a:cs typeface="+mn-cs"/>
              </a:rPr>
              <a:t>Djur som måste </a:t>
            </a:r>
            <a:r>
              <a:rPr lang="sv-SE" sz="2200" b="1" i="1" dirty="0" smtClean="0">
                <a:solidFill>
                  <a:prstClr val="black"/>
                </a:solidFill>
                <a:latin typeface="Calibri"/>
              </a:rPr>
              <a:t>beta 24 timmar per dag (nötkreatur och får)</a:t>
            </a:r>
            <a:r>
              <a:rPr kumimoji="0" lang="sv-SE" sz="2200" b="1" i="1" u="none" strike="noStrike" kern="1200" cap="none" spc="0" normalizeH="0" baseline="0" dirty="0" smtClean="0">
                <a:ln>
                  <a:noFill/>
                </a:ln>
                <a:solidFill>
                  <a:prstClr val="black"/>
                </a:solidFill>
                <a:effectLst/>
                <a:uLnTx/>
                <a:uFillTx/>
                <a:latin typeface="Calibri"/>
                <a:ea typeface="+mn-ea"/>
                <a:cs typeface="+mn-cs"/>
              </a:rPr>
              <a:t>:</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sz="2200" b="0" i="0" u="none" strike="noStrike" kern="1200" cap="none" spc="0" normalizeH="0" baseline="0" dirty="0" smtClean="0">
                <a:ln>
                  <a:noFill/>
                </a:ln>
                <a:solidFill>
                  <a:prstClr val="black"/>
                </a:solidFill>
                <a:effectLst/>
                <a:uLnTx/>
                <a:uFillTx/>
                <a:latin typeface="Calibri"/>
                <a:ea typeface="+mn-ea"/>
                <a:cs typeface="+mn-cs"/>
              </a:rPr>
              <a:t>Betar i stor</a:t>
            </a:r>
            <a:r>
              <a:rPr kumimoji="0" lang="sv-SE" sz="2200" b="0" i="0" u="none" strike="noStrike" kern="1200" cap="none" spc="0" normalizeH="0" dirty="0" smtClean="0">
                <a:ln>
                  <a:noFill/>
                </a:ln>
                <a:solidFill>
                  <a:prstClr val="black"/>
                </a:solidFill>
                <a:effectLst/>
                <a:uLnTx/>
                <a:uFillTx/>
                <a:latin typeface="Calibri"/>
                <a:ea typeface="+mn-ea"/>
                <a:cs typeface="+mn-cs"/>
              </a:rPr>
              <a:t> utsträckning på naturbetesmarker</a:t>
            </a:r>
            <a:endParaRPr kumimoji="0" lang="sv-SE" sz="2200" b="0" i="0" u="none" strike="noStrike" kern="1200" cap="none" spc="0" normalizeH="0" baseline="0" dirty="0" smtClean="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sz="2200" b="0" i="0" u="none" strike="noStrike" kern="1200" cap="none" spc="0" normalizeH="0" baseline="0" dirty="0" smtClean="0">
                <a:ln>
                  <a:noFill/>
                </a:ln>
                <a:solidFill>
                  <a:prstClr val="black"/>
                </a:solidFill>
                <a:effectLst/>
                <a:uLnTx/>
                <a:uFillTx/>
                <a:latin typeface="Calibri"/>
                <a:ea typeface="+mn-ea"/>
                <a:cs typeface="+mn-cs"/>
              </a:rPr>
              <a:t>Svenska</a:t>
            </a:r>
            <a:r>
              <a:rPr kumimoji="0" lang="sv-SE" sz="2200" b="0" i="0" u="none" strike="noStrike" kern="1200" cap="none" spc="0" normalizeH="0" dirty="0" smtClean="0">
                <a:ln>
                  <a:noFill/>
                </a:ln>
                <a:solidFill>
                  <a:prstClr val="black"/>
                </a:solidFill>
                <a:effectLst/>
                <a:uLnTx/>
                <a:uFillTx/>
                <a:latin typeface="Calibri"/>
                <a:ea typeface="+mn-ea"/>
                <a:cs typeface="+mn-cs"/>
              </a:rPr>
              <a:t> lantbrukare får ersättning </a:t>
            </a:r>
            <a:r>
              <a:rPr lang="sv-SE" sz="2200" dirty="0" smtClean="0">
                <a:solidFill>
                  <a:prstClr val="black"/>
                </a:solidFill>
                <a:latin typeface="Calibri"/>
              </a:rPr>
              <a:t>för att bedriva betesskötsel på naturbetesmarker då dessa marker har höga naturvärden (biodiversitet)</a:t>
            </a:r>
            <a:endParaRPr kumimoji="0" lang="sv-SE" sz="2200" b="0" i="0" u="none" strike="noStrike" kern="1200" cap="none" spc="0" normalizeH="0" baseline="0" dirty="0" smtClean="0">
              <a:ln>
                <a:noFill/>
              </a:ln>
              <a:solidFill>
                <a:prstClr val="black"/>
              </a:solidFill>
              <a:effectLst/>
              <a:uLnTx/>
              <a:uFillTx/>
              <a:latin typeface="Calibri"/>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sv-SE" sz="2200" b="0" i="0" u="none" strike="noStrike" kern="1200" cap="none" spc="0" normalizeH="0" baseline="0" dirty="0" smtClean="0">
              <a:ln>
                <a:noFill/>
              </a:ln>
              <a:solidFill>
                <a:prstClr val="black"/>
              </a:solidFill>
              <a:effectLst/>
              <a:uLnTx/>
              <a:uFillTx/>
              <a:latin typeface="Calibri"/>
              <a:ea typeface="+mn-ea"/>
              <a:cs typeface="+mn-cs"/>
            </a:endParaRPr>
          </a:p>
        </p:txBody>
      </p:sp>
      <p:pic>
        <p:nvPicPr>
          <p:cNvPr id="4" name="Bildobjekt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18587" y="4009497"/>
            <a:ext cx="3382412" cy="2536809"/>
          </a:xfrm>
          <a:prstGeom prst="rect">
            <a:avLst/>
          </a:prstGeom>
        </p:spPr>
      </p:pic>
      <p:sp>
        <p:nvSpPr>
          <p:cNvPr id="8" name="textruta 7"/>
          <p:cNvSpPr txBox="1"/>
          <p:nvPr/>
        </p:nvSpPr>
        <p:spPr>
          <a:xfrm>
            <a:off x="7092880" y="6546306"/>
            <a:ext cx="15913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Photo: Eva Spörndly</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ruta 4"/>
          <p:cNvSpPr txBox="1"/>
          <p:nvPr/>
        </p:nvSpPr>
        <p:spPr>
          <a:xfrm>
            <a:off x="611188" y="4779390"/>
            <a:ext cx="5082602" cy="1292662"/>
          </a:xfrm>
          <a:prstGeom prst="rect">
            <a:avLst/>
          </a:prstGeom>
          <a:noFill/>
        </p:spPr>
        <p:txBody>
          <a:bodyPr wrap="square" rtlCol="0">
            <a:spAutoFit/>
          </a:bodyPr>
          <a:lstStyle/>
          <a:p>
            <a:r>
              <a:rPr lang="sv-SE" sz="2000" b="1" i="1" dirty="0">
                <a:solidFill>
                  <a:prstClr val="black"/>
                </a:solidFill>
              </a:rPr>
              <a:t>Många naturbetesmarker är viktiga för att bevara hotade arter i Sverige (växter, insekter, </a:t>
            </a:r>
            <a:r>
              <a:rPr lang="sv-SE" sz="2000" b="1" i="1" dirty="0" smtClean="0">
                <a:solidFill>
                  <a:prstClr val="black"/>
                </a:solidFill>
              </a:rPr>
              <a:t>fåglar </a:t>
            </a:r>
            <a:r>
              <a:rPr lang="sv-SE" sz="2000" b="1" i="1" dirty="0">
                <a:solidFill>
                  <a:prstClr val="black"/>
                </a:solidFill>
              </a:rPr>
              <a:t>etc.) </a:t>
            </a:r>
          </a:p>
          <a:p>
            <a:endParaRPr lang="sv-SE" dirty="0"/>
          </a:p>
        </p:txBody>
      </p:sp>
    </p:spTree>
    <p:extLst>
      <p:ext uri="{BB962C8B-B14F-4D97-AF65-F5344CB8AC3E}">
        <p14:creationId xmlns:p14="http://schemas.microsoft.com/office/powerpoint/2010/main" val="2508398212"/>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14023" y="266759"/>
            <a:ext cx="5861794" cy="936104"/>
          </a:xfrm>
        </p:spPr>
        <p:txBody>
          <a:bodyPr/>
          <a:lstStyle/>
          <a:p>
            <a:pPr algn="ctr"/>
            <a:r>
              <a:rPr lang="sv-SE" altLang="pl-PL" sz="26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Optimal tidpunkt för skörd under dygnet</a:t>
            </a:r>
            <a:endParaRPr lang="sv-SE" sz="2600" dirty="0"/>
          </a:p>
        </p:txBody>
      </p:sp>
      <p:pic>
        <p:nvPicPr>
          <p:cNvPr id="11" name="Obraz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13654" y="1268760"/>
            <a:ext cx="4381187" cy="2628712"/>
          </a:xfrm>
          <a:prstGeom prst="rect">
            <a:avLst/>
          </a:prstGeom>
        </p:spPr>
      </p:pic>
      <p:sp>
        <p:nvSpPr>
          <p:cNvPr id="12" name="pole tekstowe 11"/>
          <p:cNvSpPr txBox="1"/>
          <p:nvPr/>
        </p:nvSpPr>
        <p:spPr>
          <a:xfrm>
            <a:off x="971600" y="1772816"/>
            <a:ext cx="3497560" cy="1200329"/>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sv-SE" sz="2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Slå grödan</a:t>
            </a:r>
            <a:r>
              <a:rPr kumimoji="0" lang="sv-SE" sz="2400" b="0" i="0" u="none" strike="noStrike" kern="1200" cap="none" spc="0" normalizeH="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under eftermiddagen och kvällen</a:t>
            </a:r>
            <a:endParaRPr kumimoji="0" lang="pl-PL"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pole tekstowe 12"/>
          <p:cNvSpPr txBox="1"/>
          <p:nvPr/>
        </p:nvSpPr>
        <p:spPr>
          <a:xfrm>
            <a:off x="1547664" y="4201924"/>
            <a:ext cx="6552728" cy="523220"/>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6 </a:t>
            </a:r>
            <a:r>
              <a:rPr kumimoji="0" lang="en-US" sz="28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timmar</a:t>
            </a:r>
            <a:r>
              <a:rPr kumimoji="0" lang="en-US" sz="28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sz="28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senare</a:t>
            </a:r>
            <a:r>
              <a:rPr kumimoji="0" lang="en-US" sz="28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 </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+20 g </a:t>
            </a:r>
            <a:r>
              <a:rPr kumimoji="0" lang="sv-SE" sz="2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socker</a:t>
            </a:r>
            <a:r>
              <a:rPr kumimoji="0" lang="en-US" sz="2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/kg </a:t>
            </a:r>
            <a:r>
              <a:rPr kumimoji="0" lang="en-US" sz="2800" b="1"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ts</a:t>
            </a:r>
            <a:endParaRPr kumimoji="0" lang="pl-PL" sz="2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pole tekstowe 13"/>
          <p:cNvSpPr txBox="1"/>
          <p:nvPr/>
        </p:nvSpPr>
        <p:spPr>
          <a:xfrm>
            <a:off x="467544" y="4797152"/>
            <a:ext cx="8435280" cy="95410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i 1000 kg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ts</a:t>
            </a:r>
            <a:r>
              <a:rPr kumimoji="0" lang="en-US" sz="28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ger</a:t>
            </a: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+20</a:t>
            </a:r>
            <a:r>
              <a:rPr kumimoji="0" lang="pl-PL"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kg </a:t>
            </a:r>
            <a:r>
              <a:rPr kumimoji="0" 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socker</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+160 kg </a:t>
            </a:r>
            <a:r>
              <a:rPr kumimoji="0" 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kraftfoder</a:t>
            </a:r>
            <a:endParaRPr kumimoji="0" lang="pl-PL"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7596336" y="3837207"/>
            <a:ext cx="1512168"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1" fontAlgn="base" latinLnBrk="0" hangingPunct="1">
              <a:lnSpc>
                <a:spcPct val="93000"/>
              </a:lnSpc>
              <a:spcBef>
                <a:spcPct val="50000"/>
              </a:spcBef>
              <a:spcAft>
                <a:spcPct val="0"/>
              </a:spcAft>
              <a:buClr>
                <a:srgbClr val="000000"/>
              </a:buClr>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Lely</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2015</a:t>
            </a:r>
          </a:p>
        </p:txBody>
      </p:sp>
    </p:spTree>
    <p:extLst>
      <p:ext uri="{BB962C8B-B14F-4D97-AF65-F5344CB8AC3E}">
        <p14:creationId xmlns:p14="http://schemas.microsoft.com/office/powerpoint/2010/main" val="162871752"/>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p:cNvSpPr txBox="1">
            <a:spLocks noChangeArrowheads="1"/>
          </p:cNvSpPr>
          <p:nvPr/>
        </p:nvSpPr>
        <p:spPr bwMode="auto">
          <a:xfrm>
            <a:off x="1043608" y="44624"/>
            <a:ext cx="6336704"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sv-SE" altLang="pl-PL" sz="25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Effekt av skördetid i förstaskörd</a:t>
            </a:r>
            <a:r>
              <a:rPr kumimoji="0" lang="sv-SE" altLang="pl-PL" sz="2500" b="1" i="0" u="none" strike="noStrike" kern="1200" cap="none" spc="0" normalizeH="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sv-SE" altLang="pl-PL" sz="25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på vallens kvalitet och mjölkproduktion</a:t>
            </a:r>
            <a:endParaRPr kumimoji="0" lang="pl-PL" altLang="pl-PL" sz="2500" b="1" i="0" u="none" strike="noStrike" kern="1200" cap="none" spc="0" normalizeH="0" baseline="0" noProof="0" dirty="0">
              <a:ln>
                <a:noFill/>
              </a:ln>
              <a:solidFill>
                <a:srgbClr val="006600"/>
              </a:solidFill>
              <a:effectLst/>
              <a:uLnTx/>
              <a:uFillTx/>
              <a:latin typeface="Tahoma" panose="020B0604030504040204" pitchFamily="34" charset="0"/>
              <a:ea typeface="+mn-ea"/>
              <a:cs typeface="Tahoma" panose="020B0604030504040204" pitchFamily="34" charset="0"/>
            </a:endParaRPr>
          </a:p>
        </p:txBody>
      </p:sp>
      <p:grpSp>
        <p:nvGrpSpPr>
          <p:cNvPr id="41" name="Rectangle 5"/>
          <p:cNvGrpSpPr>
            <a:grpSpLocks noRot="1"/>
          </p:cNvGrpSpPr>
          <p:nvPr/>
        </p:nvGrpSpPr>
        <p:grpSpPr bwMode="auto">
          <a:xfrm>
            <a:off x="252167" y="1290921"/>
            <a:ext cx="8708571" cy="4776519"/>
            <a:chOff x="172" y="720"/>
            <a:chExt cx="5942" cy="3258"/>
          </a:xfrm>
        </p:grpSpPr>
        <p:sp>
          <p:nvSpPr>
            <p:cNvPr id="42" name="Rectangle 6"/>
            <p:cNvSpPr>
              <a:spLocks noChangeArrowheads="1"/>
            </p:cNvSpPr>
            <p:nvPr/>
          </p:nvSpPr>
          <p:spPr bwMode="auto">
            <a:xfrm>
              <a:off x="5019" y="3537"/>
              <a:ext cx="109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a:ln>
                  <a:noFill/>
                </a:ln>
                <a:solidFill>
                  <a:srgbClr val="99FFCC"/>
                </a:solidFill>
                <a:effectLst/>
                <a:uLnTx/>
                <a:uFillTx/>
                <a:latin typeface="Times New Roman" panose="02020603050405020304" pitchFamily="18" charset="0"/>
                <a:ea typeface="+mn-ea"/>
                <a:cs typeface="+mn-cs"/>
              </a:endParaRPr>
            </a:p>
          </p:txBody>
        </p:sp>
        <p:sp>
          <p:nvSpPr>
            <p:cNvPr id="43" name="Rectangle 7"/>
            <p:cNvSpPr>
              <a:spLocks noChangeArrowheads="1"/>
            </p:cNvSpPr>
            <p:nvPr/>
          </p:nvSpPr>
          <p:spPr bwMode="auto">
            <a:xfrm>
              <a:off x="3974" y="3537"/>
              <a:ext cx="104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a:ln>
                  <a:noFill/>
                </a:ln>
                <a:solidFill>
                  <a:srgbClr val="99FFCC"/>
                </a:solidFill>
                <a:effectLst/>
                <a:uLnTx/>
                <a:uFillTx/>
                <a:latin typeface="Times New Roman" panose="02020603050405020304" pitchFamily="18" charset="0"/>
                <a:ea typeface="+mn-ea"/>
                <a:cs typeface="+mn-cs"/>
              </a:endParaRPr>
            </a:p>
          </p:txBody>
        </p:sp>
        <p:sp>
          <p:nvSpPr>
            <p:cNvPr id="44" name="Rectangle 8"/>
            <p:cNvSpPr>
              <a:spLocks noChangeArrowheads="1"/>
            </p:cNvSpPr>
            <p:nvPr/>
          </p:nvSpPr>
          <p:spPr bwMode="auto">
            <a:xfrm>
              <a:off x="2984" y="3537"/>
              <a:ext cx="99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a:ln>
                  <a:noFill/>
                </a:ln>
                <a:solidFill>
                  <a:srgbClr val="99FFCC"/>
                </a:solidFill>
                <a:effectLst/>
                <a:uLnTx/>
                <a:uFillTx/>
                <a:latin typeface="Times New Roman" panose="02020603050405020304" pitchFamily="18" charset="0"/>
                <a:ea typeface="+mn-ea"/>
                <a:cs typeface="+mn-cs"/>
              </a:endParaRPr>
            </a:p>
          </p:txBody>
        </p:sp>
        <p:sp>
          <p:nvSpPr>
            <p:cNvPr id="45" name="Rectangle 9"/>
            <p:cNvSpPr>
              <a:spLocks noChangeArrowheads="1"/>
            </p:cNvSpPr>
            <p:nvPr/>
          </p:nvSpPr>
          <p:spPr bwMode="auto">
            <a:xfrm>
              <a:off x="172" y="3537"/>
              <a:ext cx="2812"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 name="Rectangle 10"/>
            <p:cNvSpPr>
              <a:spLocks noChangeArrowheads="1"/>
            </p:cNvSpPr>
            <p:nvPr/>
          </p:nvSpPr>
          <p:spPr bwMode="auto">
            <a:xfrm>
              <a:off x="5019" y="2148"/>
              <a:ext cx="1095"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8</a:t>
              </a:r>
              <a:r>
                <a:rPr lang="sv-SE" altLang="pl-PL" sz="1847" b="1" kern="0" dirty="0">
                  <a:solidFill>
                    <a:srgbClr val="000000"/>
                  </a:solidFill>
                  <a:cs typeface="Times New Roman" panose="02020603050405020304" pitchFamily="18" charset="0"/>
                </a:rPr>
                <a:t>,</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5</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1785</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15</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7" name="Rectangle 11"/>
            <p:cNvSpPr>
              <a:spLocks noChangeArrowheads="1"/>
            </p:cNvSpPr>
            <p:nvPr/>
          </p:nvSpPr>
          <p:spPr bwMode="auto">
            <a:xfrm>
              <a:off x="3974" y="2148"/>
              <a:ext cx="1045"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11</a:t>
              </a:r>
              <a:r>
                <a:rPr lang="sv-SE" altLang="pl-PL" sz="1847" b="1" kern="0" dirty="0">
                  <a:solidFill>
                    <a:srgbClr val="000000"/>
                  </a:solidFill>
                  <a:cs typeface="Times New Roman" panose="02020603050405020304" pitchFamily="18" charset="0"/>
                </a:rPr>
                <a:t>,</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3</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2373</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11</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8" name="Rectangle 12"/>
            <p:cNvSpPr>
              <a:spLocks noChangeArrowheads="1"/>
            </p:cNvSpPr>
            <p:nvPr/>
          </p:nvSpPr>
          <p:spPr bwMode="auto">
            <a:xfrm>
              <a:off x="2984" y="2148"/>
              <a:ext cx="990"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14</a:t>
              </a:r>
              <a:r>
                <a:rPr lang="sv-SE" altLang="pl-PL" sz="1847" b="1" kern="0" dirty="0">
                  <a:solidFill>
                    <a:srgbClr val="000000"/>
                  </a:solidFill>
                  <a:cs typeface="Times New Roman" panose="02020603050405020304" pitchFamily="18" charset="0"/>
                </a:rPr>
                <a:t>,</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3</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3003</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8</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9" name="Rectangle 13"/>
            <p:cNvSpPr>
              <a:spLocks noChangeArrowheads="1"/>
            </p:cNvSpPr>
            <p:nvPr/>
          </p:nvSpPr>
          <p:spPr bwMode="auto">
            <a:xfrm>
              <a:off x="172" y="2328"/>
              <a:ext cx="2812"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sv-SE"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Daglig mjölkproduktion från vall</a:t>
              </a:r>
              <a:r>
                <a:rPr kumimoji="0" lang="sv-SE" altLang="pl-PL" sz="1847" b="1" i="0" u="none" strike="noStrike" kern="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(kg</a:t>
              </a: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sv-SE"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Mjölkproduktion</a:t>
              </a:r>
              <a:r>
                <a:rPr kumimoji="0" lang="sv-SE" altLang="pl-PL" sz="1847" b="1" i="0" u="none" strike="noStrike" kern="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från vall per 7 månader </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(kg/210 d</a:t>
              </a:r>
              <a:r>
                <a:rPr lang="sv-SE" altLang="pl-PL" sz="1847" b="1" kern="0" dirty="0" smtClean="0">
                  <a:solidFill>
                    <a:srgbClr val="000000"/>
                  </a:solidFill>
                  <a:cs typeface="Times New Roman" panose="02020603050405020304" pitchFamily="18" charset="0"/>
                </a:rPr>
                <a:t>agar</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sv-SE"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sv-SE"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Kraftfoderbehov</a:t>
              </a:r>
              <a:r>
                <a:rPr kumimoji="0" lang="sv-SE" altLang="pl-PL" sz="1847" b="1" i="0" u="none" strike="noStrike" kern="0" cap="none" spc="0" normalizeH="0" noProof="0" dirty="0" smtClean="0">
                  <a:ln>
                    <a:noFill/>
                  </a:ln>
                  <a:solidFill>
                    <a:srgbClr val="000000"/>
                  </a:solidFill>
                  <a:effectLst/>
                  <a:uLnTx/>
                  <a:uFillTx/>
                  <a:latin typeface="Times New Roman" panose="02020603050405020304" pitchFamily="18" charset="0"/>
                  <a:ea typeface="+mn-ea"/>
                  <a:cs typeface="+mn-cs"/>
                </a:rPr>
                <a:t> </a:t>
              </a:r>
              <a:r>
                <a:rPr kumimoji="0" lang="sv-SE"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per ko och</a:t>
              </a:r>
              <a:r>
                <a:rPr kumimoji="0" lang="sv-SE" altLang="pl-PL" sz="1847" b="1" i="0" u="none" strike="noStrike" kern="0" cap="none" spc="0" normalizeH="0" noProof="0" dirty="0" smtClean="0">
                  <a:ln>
                    <a:noFill/>
                  </a:ln>
                  <a:solidFill>
                    <a:srgbClr val="000000"/>
                  </a:solidFill>
                  <a:effectLst/>
                  <a:uLnTx/>
                  <a:uFillTx/>
                  <a:latin typeface="Times New Roman" panose="02020603050405020304" pitchFamily="18" charset="0"/>
                  <a:ea typeface="+mn-ea"/>
                  <a:cs typeface="+mn-cs"/>
                </a:rPr>
                <a:t> år </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dt</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ko</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0" name="Rectangle 14"/>
            <p:cNvSpPr>
              <a:spLocks noChangeArrowheads="1"/>
            </p:cNvSpPr>
            <p:nvPr/>
          </p:nvSpPr>
          <p:spPr bwMode="auto">
            <a:xfrm>
              <a:off x="5019" y="1698"/>
              <a:ext cx="109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11</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1" name="Rectangle 15"/>
            <p:cNvSpPr>
              <a:spLocks noChangeArrowheads="1"/>
            </p:cNvSpPr>
            <p:nvPr/>
          </p:nvSpPr>
          <p:spPr bwMode="auto">
            <a:xfrm>
              <a:off x="3974" y="1698"/>
              <a:ext cx="104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12</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2" name="Rectangle 16"/>
            <p:cNvSpPr>
              <a:spLocks noChangeArrowheads="1"/>
            </p:cNvSpPr>
            <p:nvPr/>
          </p:nvSpPr>
          <p:spPr bwMode="auto">
            <a:xfrm>
              <a:off x="2984" y="1698"/>
              <a:ext cx="990"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13</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3" name="Rectangle 17"/>
            <p:cNvSpPr>
              <a:spLocks noChangeArrowheads="1"/>
            </p:cNvSpPr>
            <p:nvPr/>
          </p:nvSpPr>
          <p:spPr bwMode="auto">
            <a:xfrm>
              <a:off x="172" y="1887"/>
              <a:ext cx="2812"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sv-SE"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Dagligt intag av vallfoder per ko</a:t>
              </a:r>
              <a:endPar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(kg </a:t>
              </a:r>
              <a:r>
                <a:rPr kumimoji="0" lang="sv-SE"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ts</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4" name="Rectangle 18"/>
            <p:cNvSpPr>
              <a:spLocks noChangeArrowheads="1"/>
            </p:cNvSpPr>
            <p:nvPr/>
          </p:nvSpPr>
          <p:spPr bwMode="auto">
            <a:xfrm>
              <a:off x="5019" y="1446"/>
              <a:ext cx="109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5</a:t>
              </a:r>
              <a:r>
                <a:rPr lang="sv-SE" altLang="pl-PL" sz="1847" b="1" kern="0" dirty="0">
                  <a:solidFill>
                    <a:srgbClr val="000000"/>
                  </a:solidFill>
                  <a:cs typeface="Times New Roman" panose="02020603050405020304" pitchFamily="18" charset="0"/>
                </a:rPr>
                <a:t>,</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8</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26560</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5" name="Rectangle 19"/>
            <p:cNvSpPr>
              <a:spLocks noChangeArrowheads="1"/>
            </p:cNvSpPr>
            <p:nvPr/>
          </p:nvSpPr>
          <p:spPr bwMode="auto">
            <a:xfrm>
              <a:off x="3974" y="1446"/>
              <a:ext cx="104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6,0</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24000</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6" name="Rectangle 20"/>
            <p:cNvSpPr>
              <a:spLocks noChangeArrowheads="1"/>
            </p:cNvSpPr>
            <p:nvPr/>
          </p:nvSpPr>
          <p:spPr bwMode="auto">
            <a:xfrm>
              <a:off x="2984" y="1446"/>
              <a:ext cx="99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6</a:t>
              </a:r>
              <a:r>
                <a:rPr lang="sv-SE" altLang="pl-PL" sz="1847" b="1" kern="0" dirty="0">
                  <a:solidFill>
                    <a:srgbClr val="000000"/>
                  </a:solidFill>
                  <a:cs typeface="Times New Roman" panose="02020603050405020304" pitchFamily="18" charset="0"/>
                </a:rPr>
                <a:t>,</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4</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22400</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7" name="Rectangle 21"/>
            <p:cNvSpPr>
              <a:spLocks noChangeArrowheads="1"/>
            </p:cNvSpPr>
            <p:nvPr/>
          </p:nvSpPr>
          <p:spPr bwMode="auto">
            <a:xfrm>
              <a:off x="172" y="1446"/>
              <a:ext cx="2812"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NEL </a:t>
              </a:r>
              <a:r>
                <a:rPr kumimoji="0" lang="sv-SE"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energivärde </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(MJ/kg </a:t>
              </a:r>
              <a:r>
                <a:rPr kumimoji="0" lang="sv-SE"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ts</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NEL </a:t>
              </a:r>
              <a:r>
                <a:rPr kumimoji="0" lang="sv-SE"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energiavkastning </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(MJ/ha</a:t>
              </a: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58" name="Rectangle 22"/>
            <p:cNvSpPr>
              <a:spLocks noChangeArrowheads="1"/>
            </p:cNvSpPr>
            <p:nvPr/>
          </p:nvSpPr>
          <p:spPr bwMode="auto">
            <a:xfrm>
              <a:off x="5019" y="1005"/>
              <a:ext cx="109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sv-SE"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Full blomning</a:t>
              </a:r>
              <a:endParaRPr kumimoji="0" lang="en-US" altLang="pl-PL" sz="184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9" name="Rectangle 23"/>
            <p:cNvSpPr>
              <a:spLocks noChangeArrowheads="1"/>
            </p:cNvSpPr>
            <p:nvPr/>
          </p:nvSpPr>
          <p:spPr bwMode="auto">
            <a:xfrm>
              <a:off x="3974" y="1005"/>
              <a:ext cx="104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sv-SE" altLang="pl-PL" sz="185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Begynnande blomning</a:t>
              </a:r>
              <a:endParaRPr kumimoji="0" lang="en-US" altLang="pl-PL" sz="185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24"/>
            <p:cNvSpPr>
              <a:spLocks noChangeArrowheads="1"/>
            </p:cNvSpPr>
            <p:nvPr/>
          </p:nvSpPr>
          <p:spPr bwMode="auto">
            <a:xfrm>
              <a:off x="2984" y="1005"/>
              <a:ext cx="99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lang="sv-SE" altLang="pl-PL" sz="1847" kern="0" dirty="0">
                  <a:solidFill>
                    <a:srgbClr val="000000"/>
                  </a:solidFill>
                </a:rPr>
                <a:t>A</a:t>
              </a:r>
              <a:r>
                <a:rPr kumimoji="0" lang="sv-SE" altLang="pl-PL" sz="1847"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xgång</a:t>
              </a:r>
              <a:endParaRPr kumimoji="0" lang="en-US" altLang="pl-PL" sz="2216"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1" name="Rectangle 25"/>
            <p:cNvSpPr>
              <a:spLocks noChangeArrowheads="1"/>
            </p:cNvSpPr>
            <p:nvPr/>
          </p:nvSpPr>
          <p:spPr bwMode="auto">
            <a:xfrm>
              <a:off x="2984" y="754"/>
              <a:ext cx="3130"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lang="sv-SE" altLang="pl-PL" sz="1847" kern="0" dirty="0" smtClean="0">
                  <a:solidFill>
                    <a:srgbClr val="000000"/>
                  </a:solidFill>
                  <a:cs typeface="Times New Roman" panose="02020603050405020304" pitchFamily="18" charset="0"/>
                </a:rPr>
                <a:t>Utvecklingsstadium vid skörd</a:t>
              </a:r>
              <a:endParaRPr kumimoji="0" lang="en-US"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2" name="Rectangle 26"/>
            <p:cNvSpPr>
              <a:spLocks noChangeArrowheads="1"/>
            </p:cNvSpPr>
            <p:nvPr/>
          </p:nvSpPr>
          <p:spPr bwMode="auto">
            <a:xfrm>
              <a:off x="172" y="754"/>
              <a:ext cx="2812" cy="6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Specifikation</a:t>
              </a:r>
              <a:endParaRPr kumimoji="0" lang="en-US" altLang="pl-PL" sz="184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3" name="Line 27"/>
            <p:cNvSpPr>
              <a:spLocks noChangeShapeType="1"/>
            </p:cNvSpPr>
            <p:nvPr/>
          </p:nvSpPr>
          <p:spPr bwMode="auto">
            <a:xfrm>
              <a:off x="2984" y="754"/>
              <a:ext cx="0" cy="32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4" name="Line 28"/>
            <p:cNvSpPr>
              <a:spLocks noChangeShapeType="1"/>
            </p:cNvSpPr>
            <p:nvPr/>
          </p:nvSpPr>
          <p:spPr bwMode="auto">
            <a:xfrm>
              <a:off x="3974" y="1005"/>
              <a:ext cx="0" cy="29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5" name="Line 29"/>
            <p:cNvSpPr>
              <a:spLocks noChangeShapeType="1"/>
            </p:cNvSpPr>
            <p:nvPr/>
          </p:nvSpPr>
          <p:spPr bwMode="auto">
            <a:xfrm>
              <a:off x="2984" y="1005"/>
              <a:ext cx="31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6" name="Line 30"/>
            <p:cNvSpPr>
              <a:spLocks noChangeShapeType="1"/>
            </p:cNvSpPr>
            <p:nvPr/>
          </p:nvSpPr>
          <p:spPr bwMode="auto">
            <a:xfrm>
              <a:off x="5019" y="1005"/>
              <a:ext cx="0" cy="29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7" name="Line 31"/>
            <p:cNvSpPr>
              <a:spLocks noChangeShapeType="1"/>
            </p:cNvSpPr>
            <p:nvPr/>
          </p:nvSpPr>
          <p:spPr bwMode="auto">
            <a:xfrm>
              <a:off x="172" y="754"/>
              <a:ext cx="5942"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8" name="Line 32"/>
            <p:cNvSpPr>
              <a:spLocks noChangeShapeType="1"/>
            </p:cNvSpPr>
            <p:nvPr/>
          </p:nvSpPr>
          <p:spPr bwMode="auto">
            <a:xfrm>
              <a:off x="176" y="720"/>
              <a:ext cx="0" cy="3224"/>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9" name="Line 33"/>
            <p:cNvSpPr>
              <a:spLocks noChangeShapeType="1"/>
            </p:cNvSpPr>
            <p:nvPr/>
          </p:nvSpPr>
          <p:spPr bwMode="auto">
            <a:xfrm>
              <a:off x="6114" y="754"/>
              <a:ext cx="0" cy="3224"/>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70" name="Line 34"/>
            <p:cNvSpPr>
              <a:spLocks noChangeShapeType="1"/>
            </p:cNvSpPr>
            <p:nvPr/>
          </p:nvSpPr>
          <p:spPr bwMode="auto">
            <a:xfrm>
              <a:off x="172" y="3978"/>
              <a:ext cx="5942"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71" name="Line 35"/>
            <p:cNvSpPr>
              <a:spLocks noChangeShapeType="1"/>
            </p:cNvSpPr>
            <p:nvPr/>
          </p:nvSpPr>
          <p:spPr bwMode="auto">
            <a:xfrm>
              <a:off x="172" y="1446"/>
              <a:ext cx="5942"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pic>
        <p:nvPicPr>
          <p:cNvPr id="72" name="Picture 4" descr="F1040018"/>
          <p:cNvPicPr>
            <a:picLocks noGrp="1" noChangeAspect="1" noChangeArrowheads="1"/>
          </p:cNvPicPr>
          <p:nvPr>
            <p:ph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5508104" y="5556197"/>
            <a:ext cx="1954164" cy="1303791"/>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 name="Picture 5" descr="F1040017"/>
          <p:cNvPicPr>
            <a:picLocks noGrp="1" noChangeAspect="1" noChangeArrowheads="1"/>
          </p:cNvPicPr>
          <p:nvPr>
            <p:ph sz="quarter" idx="4294967295"/>
          </p:nvPr>
        </p:nvPicPr>
        <p:blipFill>
          <a:blip r:embed="rId4" cstate="screen">
            <a:extLst>
              <a:ext uri="{28A0092B-C50C-407E-A947-70E740481C1C}">
                <a14:useLocalDpi xmlns:a14="http://schemas.microsoft.com/office/drawing/2010/main"/>
              </a:ext>
            </a:extLst>
          </a:blip>
          <a:srcRect/>
          <a:stretch>
            <a:fillRect/>
          </a:stretch>
        </p:blipFill>
        <p:spPr>
          <a:xfrm>
            <a:off x="3545631" y="5556199"/>
            <a:ext cx="1966421" cy="1311969"/>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 name="Picture 6" descr="IMG_515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27997" y="5556197"/>
            <a:ext cx="1730171" cy="129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2" descr="mix wiechliny z koniczyną"/>
          <p:cNvPicPr>
            <a:picLocks noGrp="1" noChangeAspect="1" noChangeArrowheads="1"/>
          </p:cNvPicPr>
          <p:nvPr>
            <p:ph sz="quarter" idx="1"/>
          </p:nvPr>
        </p:nvPicPr>
        <p:blipFill>
          <a:blip r:embed="rId6" cstate="screen">
            <a:extLst>
              <a:ext uri="{28A0092B-C50C-407E-A947-70E740481C1C}">
                <a14:useLocalDpi xmlns:a14="http://schemas.microsoft.com/office/drawing/2010/main"/>
              </a:ext>
            </a:extLst>
          </a:blip>
          <a:srcRect/>
          <a:stretch>
            <a:fillRect/>
          </a:stretch>
        </p:blipFill>
        <p:spPr>
          <a:xfrm>
            <a:off x="1669078" y="5556198"/>
            <a:ext cx="1960123" cy="1311969"/>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 name="Picture 3" descr="KłoszenieLp"/>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5556198"/>
            <a:ext cx="1940804" cy="13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6"/>
          <p:cNvSpPr txBox="1">
            <a:spLocks noChangeArrowheads="1"/>
          </p:cNvSpPr>
          <p:nvPr/>
        </p:nvSpPr>
        <p:spPr bwMode="auto">
          <a:xfrm>
            <a:off x="2186047" y="5486761"/>
            <a:ext cx="1763688"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50000"/>
              </a:spcBef>
              <a:spcAft>
                <a:spcPct val="0"/>
              </a:spcAft>
              <a:buClr>
                <a:srgbClr val="000000"/>
              </a:buClr>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Rieder</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1996</a:t>
            </a:r>
          </a:p>
        </p:txBody>
      </p:sp>
      <p:sp>
        <p:nvSpPr>
          <p:cNvPr id="78" name="Text Box 4"/>
          <p:cNvSpPr txBox="1">
            <a:spLocks noChangeArrowheads="1"/>
          </p:cNvSpPr>
          <p:nvPr/>
        </p:nvSpPr>
        <p:spPr bwMode="auto">
          <a:xfrm>
            <a:off x="7233600" y="6597352"/>
            <a:ext cx="1910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sv-SE" altLang="pl-PL" sz="1000" b="0" i="1"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Foton: </a:t>
            </a:r>
            <a:r>
              <a:rPr kumimoji="0" lang="pl-PL" altLang="pl-PL" sz="1000" b="0" i="1"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Piotr Goliński</a:t>
            </a:r>
            <a:endParaRPr kumimoji="0" lang="pl-PL" altLang="pl-PL" sz="1000" b="0"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04887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525326"/>
            <a:ext cx="2267744" cy="1319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88778"/>
            <a:ext cx="2315469" cy="128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34" y="2924944"/>
            <a:ext cx="2656352" cy="1223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C:\Users\bpasman\Pictures\ppt pagina vullend LR\hook-tine.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28106" y="931333"/>
            <a:ext cx="1900198" cy="321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23960" y="623377"/>
            <a:ext cx="5094662" cy="352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bpasman\Pictures\ppt pagina vullend LR\verdichten.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4146391"/>
            <a:ext cx="5940216" cy="271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C:\Users\bpasman\Pictures\ppt pagina vullend LR\knives.2.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915816" y="4148669"/>
            <a:ext cx="2707137" cy="270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bpasman\Pictures\ppt pagina vullend LR\Welger-round-Var.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27230" y="4146390"/>
            <a:ext cx="3916770" cy="271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981413" y="772"/>
            <a:ext cx="7956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sv-SE"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Tekniska innovationer</a:t>
            </a:r>
            <a:r>
              <a:rPr kumimoji="0" lang="sv-SE" altLang="pl-PL" sz="2000" b="1" i="0" u="none" strike="noStrike" kern="1200" cap="none" spc="0" normalizeH="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för skörd och konservering av vall</a:t>
            </a:r>
            <a:endParaRPr kumimoji="0" lang="en-GB" altLang="pl-PL" sz="20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Picture 8" descr="Logo copy 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
          <p:cNvSpPr txBox="1">
            <a:spLocks noChangeArrowheads="1"/>
          </p:cNvSpPr>
          <p:nvPr/>
        </p:nvSpPr>
        <p:spPr bwMode="auto">
          <a:xfrm>
            <a:off x="5227229" y="6609075"/>
            <a:ext cx="3916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sv-SE"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Foton: </a:t>
            </a:r>
            <a:r>
              <a:rPr kumimoji="0" lang="pl-PL"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Piotr Goliński </a:t>
            </a:r>
            <a:r>
              <a:rPr kumimoji="0" lang="sv-SE"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och maskinfirmor</a:t>
            </a:r>
            <a:endParaRPr kumimoji="0" lang="pl-PL" altLang="pl-PL" sz="1000" b="0" i="1"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4055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Obraz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73415" y="0"/>
            <a:ext cx="4970585" cy="357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Obraz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1259" y="3295651"/>
            <a:ext cx="4942742" cy="356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Obraz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 y="0"/>
            <a:ext cx="4224704"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1968283" y="6367866"/>
            <a:ext cx="4613764" cy="490134"/>
          </a:xfrm>
          <a:prstGeom prst="rect">
            <a:avLst/>
          </a:prstGeom>
          <a:solidFill>
            <a:schemeClr val="tx1"/>
          </a:solidFill>
          <a:ln>
            <a:noFill/>
          </a:ln>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sv-SE" altLang="pl-PL" sz="2585"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Skulltork för </a:t>
            </a:r>
            <a:r>
              <a:rPr kumimoji="0" lang="sv-SE" altLang="pl-PL" sz="2585"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höproduktion</a:t>
            </a:r>
            <a:endParaRPr kumimoji="0" lang="pl-PL" altLang="pl-PL" sz="2585"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 Box 4"/>
          <p:cNvSpPr txBox="1">
            <a:spLocks noChangeArrowheads="1"/>
          </p:cNvSpPr>
          <p:nvPr/>
        </p:nvSpPr>
        <p:spPr bwMode="auto">
          <a:xfrm>
            <a:off x="7164288" y="6559794"/>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sv-SE"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Foton: </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05788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105899" y="116631"/>
            <a:ext cx="5753911" cy="926976"/>
          </a:xfrm>
        </p:spPr>
        <p:txBody>
          <a:bodyPr/>
          <a:lstStyle/>
          <a:p>
            <a:r>
              <a:rPr lang="sv-SE"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Faktorer som bestämmer ensilagekvaliteten</a:t>
            </a:r>
            <a:endParaRPr lang="sv-SE"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5" name="Symbol zastępczy zawartości 4"/>
          <p:cNvSpPr>
            <a:spLocks noGrp="1"/>
          </p:cNvSpPr>
          <p:nvPr>
            <p:ph sz="half" idx="1"/>
          </p:nvPr>
        </p:nvSpPr>
        <p:spPr>
          <a:xfrm>
            <a:off x="1035759" y="1412776"/>
            <a:ext cx="3392225" cy="4536504"/>
          </a:xfrm>
        </p:spPr>
        <p:txBody>
          <a:bodyPr/>
          <a:lstStyle/>
          <a:p>
            <a:pPr marL="457200" indent="-457200">
              <a:buAutoNum type="alphaUcPeriod"/>
            </a:pPr>
            <a:r>
              <a:rPr lang="sv-SE" sz="2000" b="1" dirty="0" smtClean="0">
                <a:latin typeface="Tahoma" panose="020B0604030504040204" pitchFamily="34" charset="0"/>
                <a:ea typeface="Tahoma" panose="020B0604030504040204" pitchFamily="34" charset="0"/>
                <a:cs typeface="Tahoma" panose="020B0604030504040204" pitchFamily="34" charset="0"/>
              </a:rPr>
              <a:t>Avgörande för </a:t>
            </a:r>
            <a:r>
              <a:rPr lang="sv-SE" sz="2000" b="1" dirty="0" err="1" smtClean="0">
                <a:latin typeface="Tahoma" panose="020B0604030504040204" pitchFamily="34" charset="0"/>
                <a:ea typeface="Tahoma" panose="020B0604030504040204" pitchFamily="34" charset="0"/>
                <a:cs typeface="Tahoma" panose="020B0604030504040204" pitchFamily="34" charset="0"/>
              </a:rPr>
              <a:t>ensilerbarheten</a:t>
            </a:r>
            <a:r>
              <a:rPr lang="sv-SE" sz="2000" b="1" dirty="0" smtClean="0">
                <a:latin typeface="Tahoma" panose="020B0604030504040204" pitchFamily="34" charset="0"/>
                <a:ea typeface="Tahoma" panose="020B0604030504040204" pitchFamily="34" charset="0"/>
                <a:cs typeface="Tahoma" panose="020B0604030504040204" pitchFamily="34" charset="0"/>
              </a:rPr>
              <a:t> av grödan</a:t>
            </a:r>
            <a:endParaRPr lang="sv-SE" sz="2000" dirty="0"/>
          </a:p>
          <a:p>
            <a:r>
              <a:rPr lang="sv-SE" sz="2000" dirty="0" smtClean="0">
                <a:latin typeface="Tahoma" panose="020B0604030504040204" pitchFamily="34" charset="0"/>
                <a:ea typeface="Tahoma" panose="020B0604030504040204" pitchFamily="34" charset="0"/>
                <a:cs typeface="Tahoma" panose="020B0604030504040204" pitchFamily="34" charset="0"/>
              </a:rPr>
              <a:t>Sockerhalt</a:t>
            </a:r>
          </a:p>
          <a:p>
            <a:r>
              <a:rPr lang="sv-SE" sz="2000" dirty="0" smtClean="0">
                <a:latin typeface="Tahoma" panose="020B0604030504040204" pitchFamily="34" charset="0"/>
                <a:ea typeface="Tahoma" panose="020B0604030504040204" pitchFamily="34" charset="0"/>
                <a:cs typeface="Tahoma" panose="020B0604030504040204" pitchFamily="34" charset="0"/>
              </a:rPr>
              <a:t>Buffertkapacitet</a:t>
            </a:r>
          </a:p>
          <a:p>
            <a:r>
              <a:rPr lang="sv-SE" sz="2000" dirty="0" smtClean="0">
                <a:latin typeface="Tahoma" panose="020B0604030504040204" pitchFamily="34" charset="0"/>
                <a:ea typeface="Tahoma" panose="020B0604030504040204" pitchFamily="34" charset="0"/>
                <a:cs typeface="Tahoma" panose="020B0604030504040204" pitchFamily="34" charset="0"/>
              </a:rPr>
              <a:t>Ts-halt</a:t>
            </a:r>
          </a:p>
          <a:p>
            <a:r>
              <a:rPr lang="sv-SE" sz="2000" dirty="0" smtClean="0">
                <a:latin typeface="Tahoma" panose="020B0604030504040204" pitchFamily="34" charset="0"/>
                <a:ea typeface="Tahoma" panose="020B0604030504040204" pitchFamily="34" charset="0"/>
                <a:cs typeface="Tahoma" panose="020B0604030504040204" pitchFamily="34" charset="0"/>
              </a:rPr>
              <a:t>Förorening av jord</a:t>
            </a:r>
          </a:p>
          <a:p>
            <a:r>
              <a:rPr lang="sv-SE" sz="2000" dirty="0" smtClean="0">
                <a:latin typeface="Tahoma" panose="020B0604030504040204" pitchFamily="34" charset="0"/>
                <a:ea typeface="Tahoma" panose="020B0604030504040204" pitchFamily="34" charset="0"/>
                <a:cs typeface="Tahoma" panose="020B0604030504040204" pitchFamily="34" charset="0"/>
              </a:rPr>
              <a:t>Förekomst av mjölksyrabakterier</a:t>
            </a:r>
          </a:p>
        </p:txBody>
      </p:sp>
      <p:sp>
        <p:nvSpPr>
          <p:cNvPr id="7" name="Symbol zastępczy zawartości 6"/>
          <p:cNvSpPr>
            <a:spLocks noGrp="1"/>
          </p:cNvSpPr>
          <p:nvPr>
            <p:ph sz="half" idx="2"/>
          </p:nvPr>
        </p:nvSpPr>
        <p:spPr>
          <a:xfrm>
            <a:off x="4850825" y="1412776"/>
            <a:ext cx="3537599" cy="4176464"/>
          </a:xfrm>
        </p:spPr>
        <p:txBody>
          <a:bodyPr/>
          <a:lstStyle/>
          <a:p>
            <a:pPr marL="0" indent="0">
              <a:spcAft>
                <a:spcPts val="3600"/>
              </a:spcAft>
              <a:buNone/>
            </a:pPr>
            <a:r>
              <a:rPr lang="sv-SE" sz="2000" b="1" dirty="0" smtClean="0">
                <a:latin typeface="Tahoma" panose="020B0604030504040204" pitchFamily="34" charset="0"/>
                <a:ea typeface="Tahoma" panose="020B0604030504040204" pitchFamily="34" charset="0"/>
                <a:cs typeface="Tahoma" panose="020B0604030504040204" pitchFamily="34" charset="0"/>
              </a:rPr>
              <a:t>B. Ensileringsteknik</a:t>
            </a:r>
          </a:p>
          <a:p>
            <a:r>
              <a:rPr lang="sv-SE" sz="2000" dirty="0" smtClean="0">
                <a:latin typeface="Tahoma" panose="020B0604030504040204" pitchFamily="34" charset="0"/>
                <a:ea typeface="Tahoma" panose="020B0604030504040204" pitchFamily="34" charset="0"/>
                <a:cs typeface="Tahoma" panose="020B0604030504040204" pitchFamily="34" charset="0"/>
              </a:rPr>
              <a:t>Hackning av grödan</a:t>
            </a:r>
          </a:p>
          <a:p>
            <a:r>
              <a:rPr lang="sv-SE" sz="2000" dirty="0" smtClean="0">
                <a:latin typeface="Tahoma" panose="020B0604030504040204" pitchFamily="34" charset="0"/>
                <a:ea typeface="Tahoma" panose="020B0604030504040204" pitchFamily="34" charset="0"/>
                <a:cs typeface="Tahoma" panose="020B0604030504040204" pitchFamily="34" charset="0"/>
              </a:rPr>
              <a:t>Packning och densitet</a:t>
            </a:r>
          </a:p>
          <a:p>
            <a:r>
              <a:rPr lang="sv-SE" sz="2000" dirty="0" smtClean="0">
                <a:latin typeface="Tahoma" panose="020B0604030504040204" pitchFamily="34" charset="0"/>
                <a:ea typeface="Tahoma" panose="020B0604030504040204" pitchFamily="34" charset="0"/>
                <a:cs typeface="Tahoma" panose="020B0604030504040204" pitchFamily="34" charset="0"/>
              </a:rPr>
              <a:t>Tiden att fylla silon</a:t>
            </a:r>
          </a:p>
          <a:p>
            <a:r>
              <a:rPr lang="sv-SE" sz="2000" dirty="0" smtClean="0">
                <a:latin typeface="Tahoma" panose="020B0604030504040204" pitchFamily="34" charset="0"/>
                <a:ea typeface="Tahoma" panose="020B0604030504040204" pitchFamily="34" charset="0"/>
                <a:cs typeface="Tahoma" panose="020B0604030504040204" pitchFamily="34" charset="0"/>
              </a:rPr>
              <a:t>Tillsatsmedel</a:t>
            </a:r>
          </a:p>
          <a:p>
            <a:r>
              <a:rPr lang="sv-SE" sz="2000" dirty="0" smtClean="0">
                <a:latin typeface="Tahoma" panose="020B0604030504040204" pitchFamily="34" charset="0"/>
                <a:ea typeface="Tahoma" panose="020B0604030504040204" pitchFamily="34" charset="0"/>
                <a:cs typeface="Tahoma" panose="020B0604030504040204" pitchFamily="34" charset="0"/>
              </a:rPr>
              <a:t>Kvalitet på plasten för att täta silon</a:t>
            </a:r>
          </a:p>
          <a:p>
            <a:endParaRPr lang="sv-SE" dirty="0"/>
          </a:p>
        </p:txBody>
      </p:sp>
      <p:pic>
        <p:nvPicPr>
          <p:cNvPr id="8"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95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sv-SE" sz="2400" dirty="0" smtClean="0"/>
              <a:t>Frankrike</a:t>
            </a:r>
          </a:p>
          <a:p>
            <a:endParaRPr lang="sv-SE" dirty="0"/>
          </a:p>
        </p:txBody>
      </p:sp>
      <p:sp>
        <p:nvSpPr>
          <p:cNvPr id="3" name="Titel 2"/>
          <p:cNvSpPr>
            <a:spLocks noGrp="1"/>
          </p:cNvSpPr>
          <p:nvPr>
            <p:ph type="ctrTitle"/>
          </p:nvPr>
        </p:nvSpPr>
        <p:spPr/>
        <p:txBody>
          <a:bodyPr/>
          <a:lstStyle/>
          <a:p>
            <a:endParaRPr lang="sv-SE" dirty="0"/>
          </a:p>
        </p:txBody>
      </p:sp>
    </p:spTree>
    <p:extLst>
      <p:ext uri="{BB962C8B-B14F-4D97-AF65-F5344CB8AC3E}">
        <p14:creationId xmlns:p14="http://schemas.microsoft.com/office/powerpoint/2010/main" val="2032509981"/>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sv-SE" dirty="0"/>
          </a:p>
        </p:txBody>
      </p:sp>
      <p:grpSp>
        <p:nvGrpSpPr>
          <p:cNvPr id="4" name="Groupe 3"/>
          <p:cNvGrpSpPr/>
          <p:nvPr/>
        </p:nvGrpSpPr>
        <p:grpSpPr>
          <a:xfrm>
            <a:off x="1516434" y="1886906"/>
            <a:ext cx="4597246" cy="4434496"/>
            <a:chOff x="0" y="0"/>
            <a:chExt cx="3695700" cy="3815080"/>
          </a:xfrm>
        </p:grpSpPr>
        <p:pic>
          <p:nvPicPr>
            <p:cNvPr id="5" name="Image 4"/>
            <p:cNvPicPr>
              <a:picLocks noChangeAspect="1"/>
            </p:cNvPicPr>
            <p:nvPr/>
          </p:nvPicPr>
          <p:blipFill rotWithShape="1">
            <a:blip r:embed="rId2" cstate="screen">
              <a:extLst>
                <a:ext uri="{28A0092B-C50C-407E-A947-70E740481C1C}">
                  <a14:useLocalDpi xmlns:a14="http://schemas.microsoft.com/office/drawing/2010/main"/>
                </a:ext>
              </a:extLst>
            </a:blip>
            <a:srcRect l="4646" r="9513"/>
            <a:stretch/>
          </p:blipFill>
          <p:spPr bwMode="auto">
            <a:xfrm>
              <a:off x="0" y="0"/>
              <a:ext cx="3695700" cy="3590925"/>
            </a:xfrm>
            <a:prstGeom prst="rect">
              <a:avLst/>
            </a:prstGeom>
            <a:ln>
              <a:noFill/>
            </a:ln>
            <a:extLst>
              <a:ext uri="{53640926-AAD7-44D8-BBD7-CCE9431645EC}">
                <a14:shadowObscured xmlns:a14="http://schemas.microsoft.com/office/drawing/2010/main"/>
              </a:ext>
            </a:extLst>
          </p:spPr>
        </p:pic>
        <p:pic>
          <p:nvPicPr>
            <p:cNvPr id="6" name="Image 5"/>
            <p:cNvPicPr>
              <a:picLocks noChangeAspect="1"/>
            </p:cNvPicPr>
            <p:nvPr/>
          </p:nvPicPr>
          <p:blipFill rotWithShape="1">
            <a:blip r:embed="rId3" cstate="screen">
              <a:extLst>
                <a:ext uri="{28A0092B-C50C-407E-A947-70E740481C1C}">
                  <a14:useLocalDpi xmlns:a14="http://schemas.microsoft.com/office/drawing/2010/main"/>
                </a:ext>
              </a:extLst>
            </a:blip>
            <a:srcRect l="11687" t="4610" r="-1" b="12509"/>
            <a:stretch/>
          </p:blipFill>
          <p:spPr bwMode="auto">
            <a:xfrm>
              <a:off x="3276600" y="3130550"/>
              <a:ext cx="383540" cy="684530"/>
            </a:xfrm>
            <a:prstGeom prst="rect">
              <a:avLst/>
            </a:prstGeom>
            <a:ln>
              <a:noFill/>
            </a:ln>
            <a:extLst>
              <a:ext uri="{53640926-AAD7-44D8-BBD7-CCE9431645EC}">
                <a14:shadowObscured xmlns:a14="http://schemas.microsoft.com/office/drawing/2010/main"/>
              </a:ext>
            </a:extLst>
          </p:spPr>
        </p:pic>
      </p:grpSp>
      <p:graphicFrame>
        <p:nvGraphicFramePr>
          <p:cNvPr id="8" name="Tableau 7"/>
          <p:cNvGraphicFramePr>
            <a:graphicFrameLocks noGrp="1"/>
          </p:cNvGraphicFramePr>
          <p:nvPr>
            <p:extLst>
              <p:ext uri="{D42A27DB-BD31-4B8C-83A1-F6EECF244321}">
                <p14:modId xmlns:p14="http://schemas.microsoft.com/office/powerpoint/2010/main" val="3021714382"/>
              </p:ext>
            </p:extLst>
          </p:nvPr>
        </p:nvGraphicFramePr>
        <p:xfrm>
          <a:off x="6331029" y="2626517"/>
          <a:ext cx="2427960" cy="3217392"/>
        </p:xfrm>
        <a:graphic>
          <a:graphicData uri="http://schemas.openxmlformats.org/drawingml/2006/table">
            <a:tbl>
              <a:tblPr firstRow="1" firstCol="1" bandRow="1"/>
              <a:tblGrid>
                <a:gridCol w="395592">
                  <a:extLst>
                    <a:ext uri="{9D8B030D-6E8A-4147-A177-3AD203B41FA5}">
                      <a16:colId xmlns:a16="http://schemas.microsoft.com/office/drawing/2014/main" val="20000"/>
                    </a:ext>
                  </a:extLst>
                </a:gridCol>
                <a:gridCol w="2032368">
                  <a:extLst>
                    <a:ext uri="{9D8B030D-6E8A-4147-A177-3AD203B41FA5}">
                      <a16:colId xmlns:a16="http://schemas.microsoft.com/office/drawing/2014/main" val="20001"/>
                    </a:ext>
                  </a:extLst>
                </a:gridCol>
              </a:tblGrid>
              <a:tr h="402174">
                <a:tc>
                  <a:txBody>
                    <a:bodyPr/>
                    <a:lstStyle/>
                    <a:p>
                      <a:pPr algn="r">
                        <a:lnSpc>
                          <a:spcPct val="107000"/>
                        </a:lnSpc>
                        <a:spcAft>
                          <a:spcPts val="0"/>
                        </a:spcAft>
                      </a:pP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100"/>
                    </a:solidFill>
                  </a:tcPr>
                </a:tc>
                <a:tc>
                  <a:txBody>
                    <a:bodyPr/>
                    <a:lstStyle/>
                    <a:p>
                      <a:pPr algn="r">
                        <a:lnSpc>
                          <a:spcPct val="107000"/>
                        </a:lnSpc>
                        <a:spcAft>
                          <a:spcPts val="0"/>
                        </a:spcAft>
                      </a:pPr>
                      <a:r>
                        <a:rPr lang="fr-FR" sz="1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Växtodling</a:t>
                      </a:r>
                      <a:r>
                        <a:rPr lang="fr-FR" sz="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1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a:t>
                      </a:r>
                      <a:r>
                        <a:rPr lang="fr-FR" sz="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lite </a:t>
                      </a:r>
                      <a:r>
                        <a:rPr lang="fr-FR" sz="1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kreatur</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21E"/>
                    </a:solidFill>
                  </a:tcPr>
                </a:tc>
                <a:tc>
                  <a:txBody>
                    <a:bodyPr/>
                    <a:lstStyle/>
                    <a:p>
                      <a:pPr algn="r">
                        <a:lnSpc>
                          <a:spcPct val="107000"/>
                        </a:lnSpc>
                        <a:spcAft>
                          <a:spcPts val="0"/>
                        </a:spcAft>
                      </a:pPr>
                      <a:r>
                        <a:rPr lang="fr-FR" sz="1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Växtodling</a:t>
                      </a:r>
                      <a:r>
                        <a:rPr lang="fr-FR" sz="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1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kreatur</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650"/>
                    </a:solidFill>
                  </a:tcPr>
                </a:tc>
                <a:tc>
                  <a:txBody>
                    <a:bodyPr/>
                    <a:lstStyle/>
                    <a:p>
                      <a:pPr algn="r">
                        <a:lnSpc>
                          <a:spcPct val="107000"/>
                        </a:lnSpc>
                        <a:spcAft>
                          <a:spcPts val="0"/>
                        </a:spcAft>
                      </a:pPr>
                      <a:r>
                        <a:rPr lang="en-GB" sz="1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Vallområden</a:t>
                      </a:r>
                      <a:r>
                        <a:rPr lang="en-GB" sz="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 </a:t>
                      </a:r>
                      <a:r>
                        <a:rPr lang="en-GB" sz="1200" baseline="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nordväst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2174">
                <a:tc>
                  <a:txBody>
                    <a:bodyPr/>
                    <a:lstStyle/>
                    <a:p>
                      <a:pPr algn="r">
                        <a:lnSpc>
                          <a:spcPct val="107000"/>
                        </a:lnSpc>
                        <a:spcAft>
                          <a:spcPts val="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7795E"/>
                    </a:solidFill>
                  </a:tcPr>
                </a:tc>
                <a:tc>
                  <a:txBody>
                    <a:bodyPr/>
                    <a:lstStyle/>
                    <a:p>
                      <a:pPr algn="r">
                        <a:lnSpc>
                          <a:spcPct val="107000"/>
                        </a:lnSpc>
                        <a:spcAft>
                          <a:spcPts val="0"/>
                        </a:spcAft>
                      </a:pPr>
                      <a:r>
                        <a:rPr lang="en-GB" sz="1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Vallområden</a:t>
                      </a:r>
                      <a:r>
                        <a:rPr lang="en-GB" sz="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a:t>
                      </a:r>
                      <a:r>
                        <a:rPr lang="en-GB" sz="12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centrum och </a:t>
                      </a:r>
                      <a:r>
                        <a:rPr lang="en-GB" sz="1200" baseline="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öster</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2174">
                <a:tc>
                  <a:txBody>
                    <a:bodyPr/>
                    <a:lstStyle/>
                    <a:p>
                      <a:pPr algn="r">
                        <a:lnSpc>
                          <a:spcPct val="107000"/>
                        </a:lnSpc>
                        <a:spcAft>
                          <a:spcPts val="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3192"/>
                    </a:solidFill>
                  </a:tcPr>
                </a:tc>
                <a:tc>
                  <a:txBody>
                    <a:bodyPr/>
                    <a:lstStyle/>
                    <a:p>
                      <a:pPr algn="r">
                        <a:lnSpc>
                          <a:spcPct val="107000"/>
                        </a:lnSpc>
                        <a:spcAft>
                          <a:spcPts val="0"/>
                        </a:spcAft>
                      </a:pPr>
                      <a:r>
                        <a:rPr lang="fr-FR" sz="1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Foderodling</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0088"/>
                    </a:solidFill>
                  </a:tcPr>
                </a:tc>
                <a:tc>
                  <a:txBody>
                    <a:bodyPr/>
                    <a:lstStyle/>
                    <a:p>
                      <a:pPr algn="r">
                        <a:lnSpc>
                          <a:spcPct val="107000"/>
                        </a:lnSpc>
                        <a:spcAft>
                          <a:spcPts val="0"/>
                        </a:spcAft>
                      </a:pPr>
                      <a:r>
                        <a:rPr lang="fr-FR" sz="1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Betesområden</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F5746"/>
                    </a:solidFill>
                  </a:tcPr>
                </a:tc>
                <a:tc>
                  <a:txBody>
                    <a:bodyPr/>
                    <a:lstStyle/>
                    <a:p>
                      <a:pPr algn="r">
                        <a:lnSpc>
                          <a:spcPct val="107000"/>
                        </a:lnSpc>
                        <a:spcAft>
                          <a:spcPts val="0"/>
                        </a:spcAft>
                      </a:pPr>
                      <a:r>
                        <a:rPr lang="fr-FR" sz="1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Fuktigt</a:t>
                      </a:r>
                      <a:r>
                        <a:rPr lang="fr-FR" sz="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1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bergigt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31F20"/>
                    </a:solidFill>
                  </a:tcPr>
                </a:tc>
                <a:tc>
                  <a:txBody>
                    <a:bodyPr/>
                    <a:lstStyle/>
                    <a:p>
                      <a:pPr algn="r">
                        <a:lnSpc>
                          <a:spcPct val="107000"/>
                        </a:lnSpc>
                        <a:spcAft>
                          <a:spcPts val="0"/>
                        </a:spcAft>
                      </a:pPr>
                      <a:r>
                        <a:rPr lang="fr-FR" sz="1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Högland</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1" name="ZoneTexte 10"/>
          <p:cNvSpPr txBox="1"/>
          <p:nvPr/>
        </p:nvSpPr>
        <p:spPr>
          <a:xfrm>
            <a:off x="419917" y="1115869"/>
            <a:ext cx="3326081" cy="1131079"/>
          </a:xfrm>
          <a:prstGeom prst="rect">
            <a:avLst/>
          </a:prstGeom>
          <a:noFill/>
        </p:spPr>
        <p:txBody>
          <a:bodyPr wrap="square" rtlCol="0">
            <a:spAutoFit/>
          </a:bodyPr>
          <a:lstStyle/>
          <a:p>
            <a:pPr defTabSz="685800"/>
            <a:r>
              <a:rPr lang="fr-FR" sz="1350" dirty="0" err="1" smtClean="0">
                <a:solidFill>
                  <a:prstClr val="black"/>
                </a:solidFill>
                <a:latin typeface="Calibri" panose="020F0502020204030204"/>
              </a:rPr>
              <a:t>Typ</a:t>
            </a:r>
            <a:r>
              <a:rPr lang="fr-FR" sz="1350" dirty="0" smtClean="0">
                <a:solidFill>
                  <a:prstClr val="black"/>
                </a:solidFill>
                <a:latin typeface="Calibri" panose="020F0502020204030204"/>
              </a:rPr>
              <a:t> av </a:t>
            </a:r>
            <a:r>
              <a:rPr lang="fr-FR" sz="1350" dirty="0" err="1" smtClean="0">
                <a:solidFill>
                  <a:prstClr val="black"/>
                </a:solidFill>
                <a:latin typeface="Calibri" panose="020F0502020204030204"/>
              </a:rPr>
              <a:t>boskap</a:t>
            </a:r>
            <a:endParaRPr lang="fr-FR" sz="1350" dirty="0">
              <a:solidFill>
                <a:prstClr val="black"/>
              </a:solidFill>
              <a:latin typeface="Calibri" panose="020F0502020204030204"/>
            </a:endParaRPr>
          </a:p>
          <a:p>
            <a:pPr marL="214313" indent="-214313" defTabSz="685800">
              <a:buFontTx/>
              <a:buChar char="-"/>
            </a:pPr>
            <a:r>
              <a:rPr lang="fr-FR" sz="1350" dirty="0" smtClean="0">
                <a:solidFill>
                  <a:prstClr val="black"/>
                </a:solidFill>
                <a:latin typeface="Calibri" panose="020F0502020204030204"/>
              </a:rPr>
              <a:t>Mjölk- och </a:t>
            </a:r>
            <a:r>
              <a:rPr lang="fr-FR" sz="1350" dirty="0" err="1" smtClean="0">
                <a:solidFill>
                  <a:prstClr val="black"/>
                </a:solidFill>
                <a:latin typeface="Calibri" panose="020F0502020204030204"/>
              </a:rPr>
              <a:t>köttkor</a:t>
            </a:r>
            <a:endParaRPr lang="fr-FR" sz="1350" dirty="0">
              <a:solidFill>
                <a:prstClr val="black"/>
              </a:solidFill>
              <a:latin typeface="Calibri" panose="020F0502020204030204"/>
            </a:endParaRPr>
          </a:p>
          <a:p>
            <a:pPr marL="214313" indent="-214313" defTabSz="685800">
              <a:buFontTx/>
              <a:buChar char="-"/>
            </a:pPr>
            <a:r>
              <a:rPr lang="fr-FR" sz="1350" dirty="0" err="1" smtClean="0">
                <a:solidFill>
                  <a:prstClr val="black"/>
                </a:solidFill>
                <a:latin typeface="Calibri" panose="020F0502020204030204"/>
              </a:rPr>
              <a:t>Mjölkfår</a:t>
            </a:r>
            <a:r>
              <a:rPr lang="fr-FR" sz="1350" dirty="0" smtClean="0">
                <a:solidFill>
                  <a:prstClr val="black"/>
                </a:solidFill>
                <a:latin typeface="Calibri" panose="020F0502020204030204"/>
              </a:rPr>
              <a:t> och </a:t>
            </a:r>
            <a:r>
              <a:rPr lang="fr-FR" sz="1350" dirty="0" err="1" smtClean="0">
                <a:solidFill>
                  <a:prstClr val="black"/>
                </a:solidFill>
                <a:latin typeface="Calibri" panose="020F0502020204030204"/>
              </a:rPr>
              <a:t>lammproduktion</a:t>
            </a:r>
            <a:endParaRPr lang="fr-FR" sz="1350" dirty="0">
              <a:solidFill>
                <a:prstClr val="black"/>
              </a:solidFill>
              <a:latin typeface="Calibri" panose="020F0502020204030204"/>
            </a:endParaRPr>
          </a:p>
          <a:p>
            <a:pPr marL="214313" indent="-214313" defTabSz="685800">
              <a:buFontTx/>
              <a:buChar char="-"/>
            </a:pPr>
            <a:r>
              <a:rPr lang="fr-FR" sz="1350" dirty="0" err="1" smtClean="0">
                <a:solidFill>
                  <a:prstClr val="black"/>
                </a:solidFill>
                <a:latin typeface="Calibri" panose="020F0502020204030204"/>
              </a:rPr>
              <a:t>Mjölkgetter</a:t>
            </a:r>
            <a:endParaRPr lang="fr-FR" sz="1350" dirty="0">
              <a:solidFill>
                <a:prstClr val="black"/>
              </a:solidFill>
              <a:latin typeface="Calibri" panose="020F0502020204030204"/>
            </a:endParaRPr>
          </a:p>
          <a:p>
            <a:pPr marL="214313" indent="-214313" defTabSz="685800">
              <a:buFontTx/>
              <a:buChar char="-"/>
            </a:pPr>
            <a:r>
              <a:rPr lang="fr-FR" sz="1350" dirty="0" err="1" smtClean="0">
                <a:solidFill>
                  <a:prstClr val="black"/>
                </a:solidFill>
                <a:latin typeface="Calibri" panose="020F0502020204030204"/>
              </a:rPr>
              <a:t>Hästar</a:t>
            </a:r>
            <a:endParaRPr lang="fr-FR" sz="1350" dirty="0">
              <a:solidFill>
                <a:prstClr val="black"/>
              </a:solidFill>
              <a:latin typeface="Calibri" panose="020F0502020204030204"/>
            </a:endParaRPr>
          </a:p>
        </p:txBody>
      </p:sp>
      <p:sp>
        <p:nvSpPr>
          <p:cNvPr id="12" name="ZoneTexte 11"/>
          <p:cNvSpPr txBox="1"/>
          <p:nvPr/>
        </p:nvSpPr>
        <p:spPr>
          <a:xfrm>
            <a:off x="7693551" y="6321402"/>
            <a:ext cx="1214438" cy="230832"/>
          </a:xfrm>
          <a:prstGeom prst="rect">
            <a:avLst/>
          </a:prstGeom>
          <a:noFill/>
        </p:spPr>
        <p:txBody>
          <a:bodyPr wrap="square" rtlCol="0">
            <a:spAutoFit/>
          </a:bodyPr>
          <a:lstStyle/>
          <a:p>
            <a:pPr defTabSz="685800"/>
            <a:r>
              <a:rPr lang="fr-FR" sz="900" dirty="0" smtClean="0">
                <a:solidFill>
                  <a:prstClr val="black"/>
                </a:solidFill>
                <a:latin typeface="Calibri" panose="020F0502020204030204"/>
              </a:rPr>
              <a:t>SCEES</a:t>
            </a:r>
            <a:endParaRPr lang="fr-FR" sz="900" dirty="0">
              <a:solidFill>
                <a:prstClr val="black"/>
              </a:solidFill>
              <a:latin typeface="Calibri" panose="020F0502020204030204"/>
            </a:endParaRPr>
          </a:p>
        </p:txBody>
      </p:sp>
      <p:sp>
        <p:nvSpPr>
          <p:cNvPr id="7" name="Rechthoek 6"/>
          <p:cNvSpPr/>
          <p:nvPr/>
        </p:nvSpPr>
        <p:spPr>
          <a:xfrm>
            <a:off x="393396" y="412282"/>
            <a:ext cx="4431662" cy="461665"/>
          </a:xfrm>
          <a:prstGeom prst="rect">
            <a:avLst/>
          </a:prstGeom>
        </p:spPr>
        <p:txBody>
          <a:bodyPr wrap="none">
            <a:spAutoFit/>
          </a:bodyPr>
          <a:lstStyle/>
          <a:p>
            <a:r>
              <a:rPr lang="fr-FR" sz="2400" b="1" dirty="0" err="1" smtClean="0"/>
              <a:t>Områden</a:t>
            </a:r>
            <a:r>
              <a:rPr lang="fr-FR" sz="2400" b="1" dirty="0" smtClean="0"/>
              <a:t> </a:t>
            </a:r>
            <a:r>
              <a:rPr lang="fr-FR" sz="2400" b="1" dirty="0" err="1" smtClean="0"/>
              <a:t>med</a:t>
            </a:r>
            <a:r>
              <a:rPr lang="fr-FR" sz="2400" b="1" dirty="0" smtClean="0"/>
              <a:t> </a:t>
            </a:r>
            <a:r>
              <a:rPr lang="fr-FR" sz="2400" b="1" dirty="0" err="1" smtClean="0"/>
              <a:t>kreatur</a:t>
            </a:r>
            <a:r>
              <a:rPr lang="fr-FR" sz="2400" b="1" dirty="0" smtClean="0"/>
              <a:t> i </a:t>
            </a:r>
            <a:r>
              <a:rPr lang="fr-FR" sz="2400" b="1" dirty="0" err="1" smtClean="0"/>
              <a:t>Frankrike</a:t>
            </a:r>
            <a:endParaRPr lang="fr-FR" sz="2400" b="1" dirty="0"/>
          </a:p>
        </p:txBody>
      </p:sp>
    </p:spTree>
    <p:extLst>
      <p:ext uri="{BB962C8B-B14F-4D97-AF65-F5344CB8AC3E}">
        <p14:creationId xmlns:p14="http://schemas.microsoft.com/office/powerpoint/2010/main" val="4089220417"/>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26880" y="365125"/>
            <a:ext cx="7659819" cy="1325563"/>
          </a:xfrm>
          <a:prstGeom prst="rect">
            <a:avLst/>
          </a:prstGeom>
        </p:spPr>
        <p:txBody>
          <a:bodyPr/>
          <a:lstStyle/>
          <a:p>
            <a:pPr algn="l"/>
            <a:r>
              <a:rPr lang="sv-SE" sz="2400" dirty="0" smtClean="0">
                <a:solidFill>
                  <a:schemeClr val="tx1"/>
                </a:solidFill>
              </a:rPr>
              <a:t>Kor i Frankrike</a:t>
            </a:r>
            <a:endParaRPr lang="sv-SE" sz="2400" dirty="0">
              <a:solidFill>
                <a:schemeClr val="tx1"/>
              </a:solidFill>
            </a:endParaRPr>
          </a:p>
        </p:txBody>
      </p:sp>
      <p:graphicFrame>
        <p:nvGraphicFramePr>
          <p:cNvPr id="4" name="Espace réservé du contenu 3"/>
          <p:cNvGraphicFramePr>
            <a:graphicFrameLocks noGrp="1"/>
          </p:cNvGraphicFramePr>
          <p:nvPr>
            <p:ph idx="4294967295"/>
            <p:extLst>
              <p:ext uri="{D42A27DB-BD31-4B8C-83A1-F6EECF244321}">
                <p14:modId xmlns:p14="http://schemas.microsoft.com/office/powerpoint/2010/main" val="2026740691"/>
              </p:ext>
            </p:extLst>
          </p:nvPr>
        </p:nvGraphicFramePr>
        <p:xfrm>
          <a:off x="467513" y="1801415"/>
          <a:ext cx="7886700" cy="1272540"/>
        </p:xfrm>
        <a:graphic>
          <a:graphicData uri="http://schemas.openxmlformats.org/drawingml/2006/table">
            <a:tbl>
              <a:tblPr firstRow="1" bandRow="1">
                <a:tableStyleId>{F5AB1C69-6EDB-4FF4-983F-18BD219EF322}</a:tableStyleId>
              </a:tblPr>
              <a:tblGrid>
                <a:gridCol w="1577340">
                  <a:extLst>
                    <a:ext uri="{9D8B030D-6E8A-4147-A177-3AD203B41FA5}">
                      <a16:colId xmlns:a16="http://schemas.microsoft.com/office/drawing/2014/main" val="20000"/>
                    </a:ext>
                  </a:extLst>
                </a:gridCol>
                <a:gridCol w="1577340">
                  <a:extLst>
                    <a:ext uri="{9D8B030D-6E8A-4147-A177-3AD203B41FA5}">
                      <a16:colId xmlns:a16="http://schemas.microsoft.com/office/drawing/2014/main" val="20001"/>
                    </a:ext>
                  </a:extLst>
                </a:gridCol>
                <a:gridCol w="1577340">
                  <a:extLst>
                    <a:ext uri="{9D8B030D-6E8A-4147-A177-3AD203B41FA5}">
                      <a16:colId xmlns:a16="http://schemas.microsoft.com/office/drawing/2014/main" val="20002"/>
                    </a:ext>
                  </a:extLst>
                </a:gridCol>
                <a:gridCol w="1577340">
                  <a:extLst>
                    <a:ext uri="{9D8B030D-6E8A-4147-A177-3AD203B41FA5}">
                      <a16:colId xmlns:a16="http://schemas.microsoft.com/office/drawing/2014/main" val="20003"/>
                    </a:ext>
                  </a:extLst>
                </a:gridCol>
                <a:gridCol w="1577340">
                  <a:extLst>
                    <a:ext uri="{9D8B030D-6E8A-4147-A177-3AD203B41FA5}">
                      <a16:colId xmlns:a16="http://schemas.microsoft.com/office/drawing/2014/main" val="20004"/>
                    </a:ext>
                  </a:extLst>
                </a:gridCol>
              </a:tblGrid>
              <a:tr h="278130">
                <a:tc>
                  <a:txBody>
                    <a:bodyPr/>
                    <a:lstStyle/>
                    <a:p>
                      <a:r>
                        <a:rPr lang="fr-FR" sz="1400" dirty="0" err="1" smtClean="0"/>
                        <a:t>Typ</a:t>
                      </a:r>
                      <a:r>
                        <a:rPr lang="fr-FR" sz="1400" baseline="0" dirty="0" smtClean="0"/>
                        <a:t> av </a:t>
                      </a:r>
                      <a:r>
                        <a:rPr lang="fr-FR" sz="1400" baseline="0" dirty="0" err="1" smtClean="0"/>
                        <a:t>kor</a:t>
                      </a:r>
                      <a:endParaRPr lang="fr-FR" sz="1400" dirty="0"/>
                    </a:p>
                  </a:txBody>
                  <a:tcPr marL="68580" marR="68580" marT="34290" marB="34290"/>
                </a:tc>
                <a:tc>
                  <a:txBody>
                    <a:bodyPr/>
                    <a:lstStyle/>
                    <a:p>
                      <a:r>
                        <a:rPr lang="fr-FR" sz="1400" dirty="0" err="1" smtClean="0"/>
                        <a:t>Före</a:t>
                      </a:r>
                      <a:r>
                        <a:rPr lang="fr-FR" sz="1400" dirty="0" smtClean="0"/>
                        <a:t> </a:t>
                      </a:r>
                      <a:r>
                        <a:rPr lang="fr-FR" sz="1400" dirty="0" err="1" smtClean="0"/>
                        <a:t>mjölkkvoterna</a:t>
                      </a:r>
                      <a:endParaRPr lang="fr-FR" sz="1400" dirty="0"/>
                    </a:p>
                  </a:txBody>
                  <a:tcPr marL="68580" marR="68580" marT="34290" marB="34290"/>
                </a:tc>
                <a:tc>
                  <a:txBody>
                    <a:bodyPr/>
                    <a:lstStyle/>
                    <a:p>
                      <a:r>
                        <a:rPr lang="fr-FR" sz="1400" dirty="0" smtClean="0"/>
                        <a:t>2017</a:t>
                      </a:r>
                      <a:endParaRPr lang="fr-FR" sz="1400" dirty="0"/>
                    </a:p>
                  </a:txBody>
                  <a:tcPr marL="68580" marR="68580" marT="34290" marB="34290"/>
                </a:tc>
                <a:tc>
                  <a:txBody>
                    <a:bodyPr/>
                    <a:lstStyle/>
                    <a:p>
                      <a:r>
                        <a:rPr lang="fr-FR" sz="1400" dirty="0" err="1" smtClean="0"/>
                        <a:t>Vanligaste</a:t>
                      </a:r>
                      <a:r>
                        <a:rPr lang="fr-FR" sz="1400" dirty="0" smtClean="0"/>
                        <a:t> raser</a:t>
                      </a:r>
                      <a:endParaRPr lang="fr-FR" sz="1400" dirty="0"/>
                    </a:p>
                  </a:txBody>
                  <a:tcPr marL="68580" marR="68580" marT="34290" marB="34290"/>
                </a:tc>
                <a:tc>
                  <a:txBody>
                    <a:bodyPr/>
                    <a:lstStyle/>
                    <a:p>
                      <a:r>
                        <a:rPr lang="fr-FR" sz="1400" dirty="0" err="1" smtClean="0"/>
                        <a:t>Sekundära</a:t>
                      </a:r>
                      <a:r>
                        <a:rPr lang="fr-FR" sz="1400" dirty="0" smtClean="0"/>
                        <a:t> raser</a:t>
                      </a:r>
                      <a:endParaRPr lang="fr-FR" sz="1400" dirty="0"/>
                    </a:p>
                  </a:txBody>
                  <a:tcPr marL="68580" marR="68580" marT="34290" marB="34290"/>
                </a:tc>
                <a:extLst>
                  <a:ext uri="{0D108BD9-81ED-4DB2-BD59-A6C34878D82A}">
                    <a16:rowId xmlns:a16="http://schemas.microsoft.com/office/drawing/2014/main" val="10000"/>
                  </a:ext>
                </a:extLst>
              </a:tr>
              <a:tr h="278130">
                <a:tc>
                  <a:txBody>
                    <a:bodyPr/>
                    <a:lstStyle/>
                    <a:p>
                      <a:r>
                        <a:rPr lang="fr-FR" sz="1400" dirty="0" err="1" smtClean="0"/>
                        <a:t>Mjölkproduktion</a:t>
                      </a:r>
                      <a:endParaRPr lang="fr-FR" sz="1400" dirty="0"/>
                    </a:p>
                  </a:txBody>
                  <a:tcPr marL="68580" marR="68580" marT="34290" marB="34290"/>
                </a:tc>
                <a:tc>
                  <a:txBody>
                    <a:bodyPr/>
                    <a:lstStyle/>
                    <a:p>
                      <a:r>
                        <a:rPr lang="fr-FR" sz="1400" dirty="0" smtClean="0"/>
                        <a:t>7,2 </a:t>
                      </a:r>
                      <a:r>
                        <a:rPr lang="fr-FR" sz="1400" dirty="0" err="1" smtClean="0"/>
                        <a:t>miljoner</a:t>
                      </a:r>
                      <a:r>
                        <a:rPr lang="fr-FR" sz="1400" dirty="0" smtClean="0"/>
                        <a:t> </a:t>
                      </a:r>
                      <a:r>
                        <a:rPr lang="fr-FR" sz="1400" dirty="0" err="1" smtClean="0"/>
                        <a:t>kor</a:t>
                      </a:r>
                      <a:endParaRPr lang="fr-FR" sz="1400" dirty="0"/>
                    </a:p>
                  </a:txBody>
                  <a:tcPr marL="68580" marR="68580" marT="34290" marB="34290"/>
                </a:tc>
                <a:tc>
                  <a:txBody>
                    <a:bodyPr/>
                    <a:lstStyle/>
                    <a:p>
                      <a:r>
                        <a:rPr lang="fr-FR" sz="1400" dirty="0" smtClean="0"/>
                        <a:t>3,8 </a:t>
                      </a:r>
                      <a:r>
                        <a:rPr lang="fr-FR" sz="1400" dirty="0" err="1" smtClean="0"/>
                        <a:t>miljoner</a:t>
                      </a:r>
                      <a:endParaRPr lang="fr-FR" sz="1400" dirty="0"/>
                    </a:p>
                  </a:txBody>
                  <a:tcPr marL="68580" marR="68580" marT="34290" marB="34290"/>
                </a:tc>
                <a:tc>
                  <a:txBody>
                    <a:bodyPr/>
                    <a:lstStyle/>
                    <a:p>
                      <a:r>
                        <a:rPr lang="fr-FR" sz="1400" dirty="0" smtClean="0"/>
                        <a:t>Holstein</a:t>
                      </a:r>
                      <a:endParaRPr lang="fr-FR" sz="1400" dirty="0"/>
                    </a:p>
                  </a:txBody>
                  <a:tcPr marL="68580" marR="68580" marT="34290" marB="34290"/>
                </a:tc>
                <a:tc>
                  <a:txBody>
                    <a:bodyPr/>
                    <a:lstStyle/>
                    <a:p>
                      <a:r>
                        <a:rPr lang="fr-FR" sz="1400" dirty="0" err="1" smtClean="0"/>
                        <a:t>Montbeliard</a:t>
                      </a:r>
                      <a:r>
                        <a:rPr lang="fr-FR" sz="1400" dirty="0" smtClean="0"/>
                        <a:t>, Normand</a:t>
                      </a:r>
                      <a:endParaRPr lang="fr-FR" sz="1400" dirty="0"/>
                    </a:p>
                  </a:txBody>
                  <a:tcPr marL="68580" marR="68580" marT="34290" marB="34290"/>
                </a:tc>
                <a:extLst>
                  <a:ext uri="{0D108BD9-81ED-4DB2-BD59-A6C34878D82A}">
                    <a16:rowId xmlns:a16="http://schemas.microsoft.com/office/drawing/2014/main" val="10001"/>
                  </a:ext>
                </a:extLst>
              </a:tr>
              <a:tr h="377190">
                <a:tc>
                  <a:txBody>
                    <a:bodyPr/>
                    <a:lstStyle/>
                    <a:p>
                      <a:r>
                        <a:rPr lang="fr-FR" sz="1400" dirty="0" err="1" smtClean="0"/>
                        <a:t>Köttproduktion</a:t>
                      </a:r>
                      <a:endParaRPr lang="fr-FR" sz="1400" dirty="0"/>
                    </a:p>
                  </a:txBody>
                  <a:tcPr marL="68580" marR="68580" marT="34290" marB="34290"/>
                </a:tc>
                <a:tc>
                  <a:txBody>
                    <a:bodyPr/>
                    <a:lstStyle/>
                    <a:p>
                      <a:r>
                        <a:rPr lang="fr-FR" sz="1400" dirty="0" smtClean="0"/>
                        <a:t>2,9 </a:t>
                      </a:r>
                      <a:r>
                        <a:rPr lang="fr-FR" sz="1400" dirty="0" err="1" smtClean="0"/>
                        <a:t>miljoner</a:t>
                      </a:r>
                      <a:r>
                        <a:rPr lang="fr-FR" sz="1400" dirty="0" smtClean="0"/>
                        <a:t> </a:t>
                      </a:r>
                      <a:r>
                        <a:rPr lang="fr-FR" sz="1400" dirty="0" err="1" smtClean="0"/>
                        <a:t>kor</a:t>
                      </a:r>
                      <a:endParaRPr lang="fr-FR" sz="1400" dirty="0"/>
                    </a:p>
                  </a:txBody>
                  <a:tcPr marL="68580" marR="68580" marT="34290" marB="34290"/>
                </a:tc>
                <a:tc>
                  <a:txBody>
                    <a:bodyPr/>
                    <a:lstStyle/>
                    <a:p>
                      <a:r>
                        <a:rPr lang="fr-FR" sz="1400" dirty="0" smtClean="0"/>
                        <a:t>4 </a:t>
                      </a:r>
                      <a:r>
                        <a:rPr lang="fr-FR" sz="1400" dirty="0" err="1" smtClean="0"/>
                        <a:t>miljoner</a:t>
                      </a:r>
                      <a:endParaRPr lang="fr-FR" sz="1400" dirty="0"/>
                    </a:p>
                  </a:txBody>
                  <a:tcPr marL="68580" marR="68580" marT="34290" marB="34290"/>
                </a:tc>
                <a:tc>
                  <a:txBody>
                    <a:bodyPr/>
                    <a:lstStyle/>
                    <a:p>
                      <a:r>
                        <a:rPr lang="fr-FR" sz="1400" dirty="0" smtClean="0"/>
                        <a:t>Charolais, Limousin</a:t>
                      </a:r>
                      <a:endParaRPr lang="fr-FR" sz="1400" dirty="0"/>
                    </a:p>
                  </a:txBody>
                  <a:tcPr marL="68580" marR="68580" marT="34290" marB="34290"/>
                </a:tc>
                <a:tc>
                  <a:txBody>
                    <a:bodyPr/>
                    <a:lstStyle/>
                    <a:p>
                      <a:r>
                        <a:rPr lang="fr-FR" sz="1400" dirty="0" smtClean="0"/>
                        <a:t>Blond</a:t>
                      </a:r>
                      <a:r>
                        <a:rPr lang="fr-FR" sz="1400" baseline="0" dirty="0" smtClean="0"/>
                        <a:t> d’Aquitaine, Salers, Aubrac</a:t>
                      </a:r>
                      <a:endParaRPr lang="fr-FR" sz="1400" dirty="0"/>
                    </a:p>
                  </a:txBody>
                  <a:tcPr marL="68580" marR="68580" marT="34290" marB="34290"/>
                </a:tc>
                <a:extLst>
                  <a:ext uri="{0D108BD9-81ED-4DB2-BD59-A6C34878D82A}">
                    <a16:rowId xmlns:a16="http://schemas.microsoft.com/office/drawing/2014/main" val="10002"/>
                  </a:ext>
                </a:extLst>
              </a:tr>
            </a:tbl>
          </a:graphicData>
        </a:graphic>
      </p:graphicFrame>
      <p:sp>
        <p:nvSpPr>
          <p:cNvPr id="5" name="ZoneTexte 4"/>
          <p:cNvSpPr txBox="1"/>
          <p:nvPr/>
        </p:nvSpPr>
        <p:spPr>
          <a:xfrm>
            <a:off x="678656" y="3779044"/>
            <a:ext cx="3267702" cy="1938992"/>
          </a:xfrm>
          <a:prstGeom prst="rect">
            <a:avLst/>
          </a:prstGeom>
          <a:noFill/>
          <a:ln>
            <a:solidFill>
              <a:schemeClr val="tx1"/>
            </a:solidFill>
          </a:ln>
        </p:spPr>
        <p:txBody>
          <a:bodyPr wrap="square" rtlCol="0">
            <a:spAutoFit/>
          </a:bodyPr>
          <a:lstStyle/>
          <a:p>
            <a:pPr defTabSz="685800"/>
            <a:r>
              <a:rPr lang="fr-FR" sz="2000" b="1" dirty="0" smtClean="0">
                <a:solidFill>
                  <a:prstClr val="black"/>
                </a:solidFill>
                <a:latin typeface="Calibri" panose="020F0502020204030204"/>
              </a:rPr>
              <a:t>Total </a:t>
            </a:r>
            <a:r>
              <a:rPr lang="fr-FR" sz="2000" b="1" dirty="0" err="1" smtClean="0">
                <a:solidFill>
                  <a:prstClr val="black"/>
                </a:solidFill>
                <a:latin typeface="Calibri" panose="020F0502020204030204"/>
              </a:rPr>
              <a:t>mjölkprod</a:t>
            </a:r>
            <a:r>
              <a:rPr lang="fr-FR" sz="2000" dirty="0" smtClean="0">
                <a:solidFill>
                  <a:prstClr val="black"/>
                </a:solidFill>
                <a:latin typeface="Calibri" panose="020F0502020204030204"/>
              </a:rPr>
              <a:t>: </a:t>
            </a:r>
            <a:r>
              <a:rPr lang="fr-FR" sz="2000" dirty="0">
                <a:solidFill>
                  <a:prstClr val="black"/>
                </a:solidFill>
                <a:latin typeface="Calibri" panose="020F0502020204030204"/>
              </a:rPr>
              <a:t>25 </a:t>
            </a:r>
            <a:r>
              <a:rPr lang="fr-FR" sz="2000" dirty="0" err="1" smtClean="0">
                <a:solidFill>
                  <a:prstClr val="black"/>
                </a:solidFill>
                <a:latin typeface="Calibri" panose="020F0502020204030204"/>
              </a:rPr>
              <a:t>miljarder</a:t>
            </a:r>
            <a:r>
              <a:rPr lang="fr-FR" sz="2000" dirty="0" smtClean="0">
                <a:solidFill>
                  <a:prstClr val="black"/>
                </a:solidFill>
                <a:latin typeface="Calibri" panose="020F0502020204030204"/>
              </a:rPr>
              <a:t> liter</a:t>
            </a:r>
          </a:p>
          <a:p>
            <a:pPr defTabSz="685800"/>
            <a:r>
              <a:rPr lang="fr-FR" sz="2000" dirty="0" smtClean="0">
                <a:solidFill>
                  <a:prstClr val="black"/>
                </a:solidFill>
                <a:latin typeface="Calibri" panose="020F0502020204030204"/>
              </a:rPr>
              <a:t>20% variation </a:t>
            </a:r>
            <a:r>
              <a:rPr lang="fr-FR" sz="2000" dirty="0" err="1" smtClean="0">
                <a:solidFill>
                  <a:prstClr val="black"/>
                </a:solidFill>
                <a:latin typeface="Calibri" panose="020F0502020204030204"/>
              </a:rPr>
              <a:t>mellan</a:t>
            </a:r>
            <a:r>
              <a:rPr lang="fr-FR" sz="2000" dirty="0" smtClean="0">
                <a:solidFill>
                  <a:prstClr val="black"/>
                </a:solidFill>
                <a:latin typeface="Calibri" panose="020F0502020204030204"/>
              </a:rPr>
              <a:t> </a:t>
            </a:r>
            <a:r>
              <a:rPr lang="fr-FR" sz="2000" dirty="0" err="1" smtClean="0">
                <a:solidFill>
                  <a:prstClr val="black"/>
                </a:solidFill>
                <a:latin typeface="Calibri" panose="020F0502020204030204"/>
              </a:rPr>
              <a:t>största</a:t>
            </a:r>
            <a:r>
              <a:rPr lang="fr-FR" sz="2000" dirty="0" smtClean="0">
                <a:solidFill>
                  <a:prstClr val="black"/>
                </a:solidFill>
                <a:latin typeface="Calibri" panose="020F0502020204030204"/>
              </a:rPr>
              <a:t> </a:t>
            </a:r>
            <a:r>
              <a:rPr lang="fr-FR" sz="2000" dirty="0" err="1" smtClean="0">
                <a:solidFill>
                  <a:prstClr val="black"/>
                </a:solidFill>
                <a:latin typeface="Calibri" panose="020F0502020204030204"/>
              </a:rPr>
              <a:t>och</a:t>
            </a:r>
            <a:r>
              <a:rPr lang="fr-FR" sz="2000" dirty="0" smtClean="0">
                <a:solidFill>
                  <a:prstClr val="black"/>
                </a:solidFill>
                <a:latin typeface="Calibri" panose="020F0502020204030204"/>
              </a:rPr>
              <a:t> </a:t>
            </a:r>
            <a:r>
              <a:rPr lang="fr-FR" sz="2000" dirty="0" err="1" smtClean="0">
                <a:solidFill>
                  <a:prstClr val="black"/>
                </a:solidFill>
                <a:latin typeface="Calibri" panose="020F0502020204030204"/>
              </a:rPr>
              <a:t>minsta</a:t>
            </a:r>
            <a:r>
              <a:rPr lang="fr-FR" sz="2000" dirty="0" smtClean="0">
                <a:solidFill>
                  <a:prstClr val="black"/>
                </a:solidFill>
                <a:latin typeface="Calibri" panose="020F0502020204030204"/>
              </a:rPr>
              <a:t> </a:t>
            </a:r>
            <a:r>
              <a:rPr lang="fr-FR" sz="2000" dirty="0" err="1" smtClean="0">
                <a:solidFill>
                  <a:prstClr val="black"/>
                </a:solidFill>
                <a:latin typeface="Calibri" panose="020F0502020204030204"/>
              </a:rPr>
              <a:t>leverans</a:t>
            </a:r>
            <a:endParaRPr lang="fr-FR" sz="2000" dirty="0">
              <a:solidFill>
                <a:prstClr val="black"/>
              </a:solidFill>
              <a:latin typeface="Calibri" panose="020F0502020204030204"/>
            </a:endParaRPr>
          </a:p>
          <a:p>
            <a:pPr defTabSz="685800"/>
            <a:r>
              <a:rPr lang="fr-FR" sz="2000" dirty="0" smtClean="0">
                <a:solidFill>
                  <a:prstClr val="black"/>
                </a:solidFill>
                <a:latin typeface="Calibri" panose="020F0502020204030204"/>
              </a:rPr>
              <a:t>2019</a:t>
            </a:r>
            <a:r>
              <a:rPr lang="fr-FR" sz="2000" dirty="0">
                <a:solidFill>
                  <a:prstClr val="black"/>
                </a:solidFill>
                <a:latin typeface="Calibri" panose="020F0502020204030204"/>
              </a:rPr>
              <a:t>, </a:t>
            </a:r>
            <a:r>
              <a:rPr lang="fr-FR" sz="2000" dirty="0" err="1" smtClean="0">
                <a:solidFill>
                  <a:prstClr val="black"/>
                </a:solidFill>
                <a:latin typeface="Calibri" panose="020F0502020204030204"/>
              </a:rPr>
              <a:t>förväntas</a:t>
            </a:r>
            <a:r>
              <a:rPr lang="fr-FR" sz="2000" dirty="0" smtClean="0">
                <a:solidFill>
                  <a:prstClr val="black"/>
                </a:solidFill>
                <a:latin typeface="Calibri" panose="020F0502020204030204"/>
              </a:rPr>
              <a:t> 1 </a:t>
            </a:r>
            <a:r>
              <a:rPr lang="fr-FR" sz="2000" dirty="0" err="1" smtClean="0">
                <a:solidFill>
                  <a:prstClr val="black"/>
                </a:solidFill>
                <a:latin typeface="Calibri" panose="020F0502020204030204"/>
              </a:rPr>
              <a:t>miljard</a:t>
            </a:r>
            <a:r>
              <a:rPr lang="fr-FR" sz="2000" dirty="0" smtClean="0">
                <a:solidFill>
                  <a:prstClr val="black"/>
                </a:solidFill>
                <a:latin typeface="Calibri" panose="020F0502020204030204"/>
              </a:rPr>
              <a:t> liter </a:t>
            </a:r>
            <a:r>
              <a:rPr lang="fr-FR" sz="2000" dirty="0" err="1">
                <a:solidFill>
                  <a:prstClr val="black"/>
                </a:solidFill>
                <a:latin typeface="Calibri" panose="020F0502020204030204"/>
              </a:rPr>
              <a:t>e</a:t>
            </a:r>
            <a:r>
              <a:rPr lang="fr-FR" sz="2000" dirty="0" err="1" smtClean="0">
                <a:solidFill>
                  <a:prstClr val="black"/>
                </a:solidFill>
                <a:latin typeface="Calibri" panose="020F0502020204030204"/>
              </a:rPr>
              <a:t>kologisk</a:t>
            </a:r>
            <a:r>
              <a:rPr lang="fr-FR" sz="2000" dirty="0" smtClean="0">
                <a:solidFill>
                  <a:prstClr val="black"/>
                </a:solidFill>
                <a:latin typeface="Calibri" panose="020F0502020204030204"/>
              </a:rPr>
              <a:t> </a:t>
            </a:r>
            <a:r>
              <a:rPr lang="fr-FR" sz="2000" dirty="0" err="1" smtClean="0">
                <a:solidFill>
                  <a:prstClr val="black"/>
                </a:solidFill>
                <a:latin typeface="Calibri" panose="020F0502020204030204"/>
              </a:rPr>
              <a:t>mjölk</a:t>
            </a:r>
            <a:endParaRPr lang="fr-FR" sz="2000" dirty="0">
              <a:solidFill>
                <a:prstClr val="black"/>
              </a:solidFill>
              <a:latin typeface="Calibri" panose="020F0502020204030204"/>
            </a:endParaRPr>
          </a:p>
        </p:txBody>
      </p:sp>
      <p:sp>
        <p:nvSpPr>
          <p:cNvPr id="6" name="ZoneTexte 5"/>
          <p:cNvSpPr txBox="1"/>
          <p:nvPr/>
        </p:nvSpPr>
        <p:spPr>
          <a:xfrm>
            <a:off x="4572000" y="3779043"/>
            <a:ext cx="3714750" cy="1631216"/>
          </a:xfrm>
          <a:prstGeom prst="rect">
            <a:avLst/>
          </a:prstGeom>
          <a:noFill/>
          <a:ln>
            <a:solidFill>
              <a:schemeClr val="tx1"/>
            </a:solidFill>
          </a:ln>
        </p:spPr>
        <p:txBody>
          <a:bodyPr wrap="square" rtlCol="0">
            <a:spAutoFit/>
          </a:bodyPr>
          <a:lstStyle/>
          <a:p>
            <a:pPr defTabSz="685800"/>
            <a:r>
              <a:rPr lang="fr-FR" sz="2000" b="1" dirty="0" err="1" smtClean="0">
                <a:solidFill>
                  <a:prstClr val="black"/>
                </a:solidFill>
                <a:latin typeface="Calibri" panose="020F0502020204030204"/>
              </a:rPr>
              <a:t>Dikor</a:t>
            </a:r>
            <a:r>
              <a:rPr lang="fr-FR" sz="2000" dirty="0" smtClean="0">
                <a:solidFill>
                  <a:prstClr val="black"/>
                </a:solidFill>
                <a:latin typeface="Calibri" panose="020F0502020204030204"/>
              </a:rPr>
              <a:t>: </a:t>
            </a:r>
            <a:r>
              <a:rPr lang="fr-FR" sz="2000" dirty="0">
                <a:solidFill>
                  <a:prstClr val="black"/>
                </a:solidFill>
                <a:latin typeface="Calibri" panose="020F0502020204030204"/>
              </a:rPr>
              <a:t>48% </a:t>
            </a:r>
            <a:r>
              <a:rPr lang="fr-FR" sz="2000" dirty="0" err="1" smtClean="0">
                <a:solidFill>
                  <a:prstClr val="black"/>
                </a:solidFill>
                <a:latin typeface="Calibri" panose="020F0502020204030204"/>
              </a:rPr>
              <a:t>hålls</a:t>
            </a:r>
            <a:r>
              <a:rPr lang="fr-FR" sz="2000" dirty="0" smtClean="0">
                <a:solidFill>
                  <a:prstClr val="black"/>
                </a:solidFill>
                <a:latin typeface="Calibri" panose="020F0502020204030204"/>
              </a:rPr>
              <a:t> (~</a:t>
            </a:r>
            <a:r>
              <a:rPr lang="fr-FR" sz="2000" dirty="0">
                <a:solidFill>
                  <a:prstClr val="black"/>
                </a:solidFill>
                <a:latin typeface="Calibri" panose="020F0502020204030204"/>
              </a:rPr>
              <a:t>2 </a:t>
            </a:r>
            <a:r>
              <a:rPr lang="fr-FR" sz="2000" dirty="0" err="1" smtClean="0">
                <a:solidFill>
                  <a:prstClr val="black"/>
                </a:solidFill>
                <a:latin typeface="Calibri" panose="020F0502020204030204"/>
              </a:rPr>
              <a:t>milj</a:t>
            </a:r>
            <a:r>
              <a:rPr lang="fr-FR" sz="2000" dirty="0" smtClean="0">
                <a:solidFill>
                  <a:prstClr val="black"/>
                </a:solidFill>
                <a:latin typeface="Calibri" panose="020F0502020204030204"/>
              </a:rPr>
              <a:t>) av 21 </a:t>
            </a:r>
            <a:r>
              <a:rPr lang="fr-FR" sz="2000" dirty="0">
                <a:solidFill>
                  <a:prstClr val="black"/>
                </a:solidFill>
                <a:latin typeface="Calibri" panose="020F0502020204030204"/>
              </a:rPr>
              <a:t>% </a:t>
            </a:r>
            <a:r>
              <a:rPr lang="fr-FR" sz="2000" dirty="0" smtClean="0">
                <a:solidFill>
                  <a:prstClr val="black"/>
                </a:solidFill>
                <a:latin typeface="Calibri" panose="020F0502020204030204"/>
              </a:rPr>
              <a:t>av </a:t>
            </a:r>
            <a:r>
              <a:rPr lang="fr-FR" sz="2000" dirty="0" err="1" smtClean="0">
                <a:solidFill>
                  <a:prstClr val="black"/>
                </a:solidFill>
                <a:latin typeface="Calibri" panose="020F0502020204030204"/>
              </a:rPr>
              <a:t>köttbönderna</a:t>
            </a:r>
            <a:r>
              <a:rPr lang="fr-FR" sz="2000" dirty="0" smtClean="0">
                <a:solidFill>
                  <a:prstClr val="black"/>
                </a:solidFill>
                <a:latin typeface="Calibri" panose="020F0502020204030204"/>
              </a:rPr>
              <a:t> </a:t>
            </a:r>
            <a:r>
              <a:rPr lang="fr-FR" sz="2000" dirty="0" err="1" smtClean="0">
                <a:solidFill>
                  <a:prstClr val="black"/>
                </a:solidFill>
                <a:latin typeface="Calibri" panose="020F0502020204030204"/>
              </a:rPr>
              <a:t>som</a:t>
            </a:r>
            <a:r>
              <a:rPr lang="fr-FR" sz="2000" dirty="0" smtClean="0">
                <a:solidFill>
                  <a:prstClr val="black"/>
                </a:solidFill>
                <a:latin typeface="Calibri" panose="020F0502020204030204"/>
              </a:rPr>
              <a:t> </a:t>
            </a:r>
            <a:r>
              <a:rPr lang="fr-FR" sz="2000" dirty="0" err="1" smtClean="0">
                <a:solidFill>
                  <a:prstClr val="black"/>
                </a:solidFill>
                <a:latin typeface="Calibri" panose="020F0502020204030204"/>
              </a:rPr>
              <a:t>har</a:t>
            </a:r>
            <a:r>
              <a:rPr lang="fr-FR" sz="2000" dirty="0" smtClean="0">
                <a:solidFill>
                  <a:prstClr val="black"/>
                </a:solidFill>
                <a:latin typeface="Calibri" panose="020F0502020204030204"/>
              </a:rPr>
              <a:t> &gt;70 </a:t>
            </a:r>
            <a:r>
              <a:rPr lang="fr-FR" sz="2000" dirty="0" err="1" smtClean="0">
                <a:solidFill>
                  <a:prstClr val="black"/>
                </a:solidFill>
                <a:latin typeface="Calibri" panose="020F0502020204030204"/>
              </a:rPr>
              <a:t>kor</a:t>
            </a:r>
            <a:r>
              <a:rPr lang="fr-FR" sz="2000" dirty="0" smtClean="0">
                <a:solidFill>
                  <a:prstClr val="black"/>
                </a:solidFill>
                <a:latin typeface="Calibri" panose="020F0502020204030204"/>
              </a:rPr>
              <a:t> per </a:t>
            </a:r>
            <a:r>
              <a:rPr lang="fr-FR" sz="2000" dirty="0" err="1" smtClean="0">
                <a:solidFill>
                  <a:prstClr val="black"/>
                </a:solidFill>
                <a:latin typeface="Calibri" panose="020F0502020204030204"/>
              </a:rPr>
              <a:t>besättning</a:t>
            </a:r>
            <a:endParaRPr lang="fr-FR" sz="2000" dirty="0">
              <a:solidFill>
                <a:prstClr val="black"/>
              </a:solidFill>
              <a:latin typeface="Calibri" panose="020F0502020204030204"/>
            </a:endParaRPr>
          </a:p>
          <a:p>
            <a:pPr defTabSz="685800"/>
            <a:r>
              <a:rPr lang="fr-FR" sz="2000" dirty="0" err="1" smtClean="0">
                <a:solidFill>
                  <a:prstClr val="black"/>
                </a:solidFill>
                <a:latin typeface="Calibri" panose="020F0502020204030204"/>
              </a:rPr>
              <a:t>Huvudsakligen</a:t>
            </a:r>
            <a:r>
              <a:rPr lang="fr-FR" sz="2000" dirty="0" smtClean="0">
                <a:solidFill>
                  <a:prstClr val="black"/>
                </a:solidFill>
                <a:latin typeface="Calibri" panose="020F0502020204030204"/>
              </a:rPr>
              <a:t> </a:t>
            </a:r>
            <a:r>
              <a:rPr lang="fr-FR" sz="2000" dirty="0" err="1" smtClean="0">
                <a:solidFill>
                  <a:prstClr val="black"/>
                </a:solidFill>
                <a:latin typeface="Calibri" panose="020F0502020204030204"/>
              </a:rPr>
              <a:t>säljs</a:t>
            </a:r>
            <a:r>
              <a:rPr lang="fr-FR" sz="2000" dirty="0" smtClean="0">
                <a:solidFill>
                  <a:prstClr val="black"/>
                </a:solidFill>
                <a:latin typeface="Calibri" panose="020F0502020204030204"/>
              </a:rPr>
              <a:t> </a:t>
            </a:r>
            <a:r>
              <a:rPr lang="fr-FR" sz="2000" dirty="0" err="1" smtClean="0">
                <a:solidFill>
                  <a:prstClr val="black"/>
                </a:solidFill>
                <a:latin typeface="Calibri" panose="020F0502020204030204"/>
              </a:rPr>
              <a:t>avvanda</a:t>
            </a:r>
            <a:r>
              <a:rPr lang="fr-FR" sz="2000" dirty="0" smtClean="0">
                <a:solidFill>
                  <a:prstClr val="black"/>
                </a:solidFill>
                <a:latin typeface="Calibri" panose="020F0502020204030204"/>
              </a:rPr>
              <a:t> </a:t>
            </a:r>
            <a:r>
              <a:rPr lang="fr-FR" sz="2000" dirty="0" err="1" smtClean="0">
                <a:solidFill>
                  <a:prstClr val="black"/>
                </a:solidFill>
                <a:latin typeface="Calibri" panose="020F0502020204030204"/>
              </a:rPr>
              <a:t>kalvar</a:t>
            </a:r>
            <a:r>
              <a:rPr lang="fr-FR" sz="2000" dirty="0" smtClean="0">
                <a:solidFill>
                  <a:prstClr val="black"/>
                </a:solidFill>
                <a:latin typeface="Calibri" panose="020F0502020204030204"/>
              </a:rPr>
              <a:t> till </a:t>
            </a:r>
            <a:r>
              <a:rPr lang="fr-FR" sz="2000" dirty="0" err="1" smtClean="0">
                <a:solidFill>
                  <a:prstClr val="black"/>
                </a:solidFill>
                <a:latin typeface="Calibri" panose="020F0502020204030204"/>
              </a:rPr>
              <a:t>marknaden</a:t>
            </a:r>
            <a:r>
              <a:rPr lang="fr-FR" sz="2000" dirty="0" smtClean="0">
                <a:solidFill>
                  <a:prstClr val="black"/>
                </a:solidFill>
                <a:latin typeface="Calibri" panose="020F0502020204030204"/>
              </a:rPr>
              <a:t> (64</a:t>
            </a:r>
            <a:r>
              <a:rPr lang="fr-FR" sz="2000" dirty="0">
                <a:solidFill>
                  <a:prstClr val="black"/>
                </a:solidFill>
                <a:latin typeface="Calibri" panose="020F0502020204030204"/>
              </a:rPr>
              <a:t>%)</a:t>
            </a:r>
          </a:p>
        </p:txBody>
      </p:sp>
      <p:sp>
        <p:nvSpPr>
          <p:cNvPr id="7" name="ZoneTexte 6"/>
          <p:cNvSpPr txBox="1"/>
          <p:nvPr/>
        </p:nvSpPr>
        <p:spPr>
          <a:xfrm>
            <a:off x="7139775" y="5656481"/>
            <a:ext cx="1214438" cy="369332"/>
          </a:xfrm>
          <a:prstGeom prst="rect">
            <a:avLst/>
          </a:prstGeom>
          <a:noFill/>
        </p:spPr>
        <p:txBody>
          <a:bodyPr wrap="square" rtlCol="0">
            <a:spAutoFit/>
          </a:bodyPr>
          <a:lstStyle/>
          <a:p>
            <a:pPr defTabSz="685800"/>
            <a:r>
              <a:rPr lang="fr-FR" sz="900" dirty="0" err="1" smtClean="0">
                <a:solidFill>
                  <a:prstClr val="black"/>
                </a:solidFill>
                <a:latin typeface="Calibri" panose="020F0502020204030204"/>
              </a:rPr>
              <a:t>Källa</a:t>
            </a:r>
            <a:r>
              <a:rPr lang="fr-FR" sz="900" dirty="0" smtClean="0">
                <a:solidFill>
                  <a:prstClr val="black"/>
                </a:solidFill>
                <a:latin typeface="Calibri" panose="020F0502020204030204"/>
              </a:rPr>
              <a:t> : </a:t>
            </a:r>
            <a:r>
              <a:rPr lang="fr-FR" sz="900" dirty="0">
                <a:solidFill>
                  <a:prstClr val="black"/>
                </a:solidFill>
                <a:latin typeface="Calibri" panose="020F0502020204030204"/>
              </a:rPr>
              <a:t>GEB – Institut de l’Elevage, 2018</a:t>
            </a:r>
          </a:p>
        </p:txBody>
      </p:sp>
    </p:spTree>
    <p:extLst>
      <p:ext uri="{BB962C8B-B14F-4D97-AF65-F5344CB8AC3E}">
        <p14:creationId xmlns:p14="http://schemas.microsoft.com/office/powerpoint/2010/main" val="3567222395"/>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40631" y="392112"/>
            <a:ext cx="7886700" cy="739775"/>
          </a:xfrm>
          <a:prstGeom prst="rect">
            <a:avLst/>
          </a:prstGeom>
        </p:spPr>
        <p:txBody>
          <a:bodyPr>
            <a:normAutofit/>
          </a:bodyPr>
          <a:lstStyle/>
          <a:p>
            <a:pPr algn="l"/>
            <a:r>
              <a:rPr lang="sv-SE" sz="2400" dirty="0" smtClean="0">
                <a:solidFill>
                  <a:schemeClr val="tx1"/>
                </a:solidFill>
              </a:rPr>
              <a:t>Klassifikation av system för mjölkproduktion</a:t>
            </a:r>
            <a:endParaRPr lang="sv-SE" sz="2400" dirty="0">
              <a:solidFill>
                <a:schemeClr val="tx1"/>
              </a:solidFill>
            </a:endParaRPr>
          </a:p>
        </p:txBody>
      </p:sp>
      <p:pic>
        <p:nvPicPr>
          <p:cNvPr id="4" name="Afbeelding 1"/>
          <p:cNvPicPr>
            <a:picLocks noGrp="1"/>
          </p:cNvPicPr>
          <p:nvPr>
            <p:ph idx="4294967295"/>
          </p:nvPr>
        </p:nvPicPr>
        <p:blipFill>
          <a:blip r:embed="rId2" cstate="print">
            <a:extLst>
              <a:ext uri="{28A0092B-C50C-407E-A947-70E740481C1C}">
                <a14:useLocalDpi xmlns:a14="http://schemas.microsoft.com/office/drawing/2010/main"/>
              </a:ext>
            </a:extLst>
          </a:blip>
          <a:srcRect/>
          <a:stretch>
            <a:fillRect/>
          </a:stretch>
        </p:blipFill>
        <p:spPr bwMode="auto">
          <a:xfrm>
            <a:off x="371260" y="1265035"/>
            <a:ext cx="8518358" cy="4737207"/>
          </a:xfrm>
          <a:prstGeom prst="rect">
            <a:avLst/>
          </a:prstGeom>
          <a:noFill/>
        </p:spPr>
      </p:pic>
    </p:spTree>
    <p:extLst>
      <p:ext uri="{BB962C8B-B14F-4D97-AF65-F5344CB8AC3E}">
        <p14:creationId xmlns:p14="http://schemas.microsoft.com/office/powerpoint/2010/main" val="1016921235"/>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342790" y="628122"/>
            <a:ext cx="7886700" cy="1325563"/>
          </a:xfrm>
          <a:prstGeom prst="rect">
            <a:avLst/>
          </a:prstGeom>
        </p:spPr>
        <p:txBody>
          <a:bodyPr>
            <a:normAutofit/>
          </a:bodyPr>
          <a:lstStyle/>
          <a:p>
            <a:pPr algn="l"/>
            <a:r>
              <a:rPr lang="sv-SE" sz="2400" b="1" dirty="0" smtClean="0">
                <a:solidFill>
                  <a:schemeClr val="tx1"/>
                </a:solidFill>
              </a:rPr>
              <a:t>Bete i foderstaten</a:t>
            </a:r>
            <a:endParaRPr lang="sv-SE" sz="2400" b="1" dirty="0">
              <a:solidFill>
                <a:schemeClr val="tx1"/>
              </a:solidFill>
            </a:endParaRPr>
          </a:p>
        </p:txBody>
      </p:sp>
      <p:grpSp>
        <p:nvGrpSpPr>
          <p:cNvPr id="4" name="Groupe 3"/>
          <p:cNvGrpSpPr/>
          <p:nvPr/>
        </p:nvGrpSpPr>
        <p:grpSpPr>
          <a:xfrm>
            <a:off x="44561" y="1564298"/>
            <a:ext cx="3705094" cy="3757761"/>
            <a:chOff x="-482087" y="0"/>
            <a:chExt cx="4706107" cy="3023870"/>
          </a:xfrm>
        </p:grpSpPr>
        <p:grpSp>
          <p:nvGrpSpPr>
            <p:cNvPr id="5" name="Groupe 4"/>
            <p:cNvGrpSpPr/>
            <p:nvPr/>
          </p:nvGrpSpPr>
          <p:grpSpPr>
            <a:xfrm>
              <a:off x="-482087" y="1283395"/>
              <a:ext cx="1251597" cy="1502431"/>
              <a:chOff x="-482087" y="-12005"/>
              <a:chExt cx="1251597" cy="1502431"/>
            </a:xfrm>
          </p:grpSpPr>
          <p:sp>
            <p:nvSpPr>
              <p:cNvPr id="7" name="Zone de texte 40"/>
              <p:cNvSpPr txBox="1"/>
              <p:nvPr/>
            </p:nvSpPr>
            <p:spPr>
              <a:xfrm>
                <a:off x="-465561" y="-12005"/>
                <a:ext cx="863999"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r" defTabSz="685800">
                  <a:lnSpc>
                    <a:spcPct val="107000"/>
                  </a:lnSpc>
                  <a:spcAft>
                    <a:spcPts val="600"/>
                  </a:spcAft>
                </a:pPr>
                <a:r>
                  <a:rPr lang="fr-FR" sz="1000" b="1" dirty="0">
                    <a:solidFill>
                      <a:prstClr val="black"/>
                    </a:solidFill>
                    <a:latin typeface="Calibri" panose="020F0502020204030204"/>
                    <a:ea typeface="Calibri" panose="020F0502020204030204" pitchFamily="34" charset="0"/>
                    <a:cs typeface="Times New Roman" panose="02020603050405020304" pitchFamily="18" charset="0"/>
                  </a:rPr>
                  <a:t>&gt;= </a:t>
                </a:r>
                <a:r>
                  <a:rPr lang="fr-FR" sz="1000" b="1" dirty="0" smtClean="0">
                    <a:solidFill>
                      <a:prstClr val="black"/>
                    </a:solidFill>
                    <a:latin typeface="Calibri" panose="020F0502020204030204"/>
                    <a:ea typeface="Calibri" panose="020F0502020204030204" pitchFamily="34" charset="0"/>
                    <a:cs typeface="Times New Roman" panose="02020603050405020304" pitchFamily="18" charset="0"/>
                  </a:rPr>
                  <a:t>0,8 </a:t>
                </a:r>
                <a:r>
                  <a:rPr lang="fr-FR" sz="1000" b="1" dirty="0">
                    <a:solidFill>
                      <a:prstClr val="black"/>
                    </a:solidFill>
                    <a:latin typeface="Calibri" panose="020F0502020204030204"/>
                    <a:ea typeface="Calibri" panose="020F0502020204030204" pitchFamily="34" charset="0"/>
                    <a:cs typeface="Times New Roman" panose="02020603050405020304" pitchFamily="18" charset="0"/>
                  </a:rPr>
                  <a:t>ha</a:t>
                </a:r>
                <a:endParaRPr lang="fr-FR" sz="1000"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8" name="Zone de texte 41"/>
              <p:cNvSpPr txBox="1"/>
              <p:nvPr/>
            </p:nvSpPr>
            <p:spPr>
              <a:xfrm>
                <a:off x="-314874" y="126468"/>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spcAft>
                    <a:spcPts val="600"/>
                  </a:spcAft>
                </a:pPr>
                <a:r>
                  <a:rPr lang="fr-FR" sz="1000" b="1" dirty="0" smtClean="0">
                    <a:solidFill>
                      <a:prstClr val="black"/>
                    </a:solidFill>
                    <a:latin typeface="Calibri" panose="020F0502020204030204"/>
                    <a:ea typeface="Calibri" panose="020F0502020204030204" pitchFamily="34" charset="0"/>
                    <a:cs typeface="Times New Roman" panose="02020603050405020304" pitchFamily="18" charset="0"/>
                  </a:rPr>
                  <a:t>0,6–0,8 </a:t>
                </a:r>
                <a:r>
                  <a:rPr lang="fr-FR" sz="1000" b="1" dirty="0">
                    <a:solidFill>
                      <a:prstClr val="black"/>
                    </a:solidFill>
                    <a:latin typeface="Calibri" panose="020F0502020204030204"/>
                    <a:ea typeface="Calibri" panose="020F0502020204030204" pitchFamily="34" charset="0"/>
                    <a:cs typeface="Times New Roman" panose="02020603050405020304" pitchFamily="18" charset="0"/>
                  </a:rPr>
                  <a:t>ha</a:t>
                </a:r>
                <a:endParaRPr lang="fr-FR" sz="1000"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9" name="Zone de texte 42"/>
              <p:cNvSpPr txBox="1"/>
              <p:nvPr/>
            </p:nvSpPr>
            <p:spPr>
              <a:xfrm>
                <a:off x="-318685" y="264875"/>
                <a:ext cx="1088195" cy="158892"/>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spcAft>
                    <a:spcPts val="600"/>
                  </a:spcAft>
                </a:pPr>
                <a:r>
                  <a:rPr lang="fr-FR" sz="1000" b="1" dirty="0" smtClean="0">
                    <a:solidFill>
                      <a:prstClr val="black"/>
                    </a:solidFill>
                    <a:latin typeface="Calibri" panose="020F0502020204030204"/>
                    <a:ea typeface="Calibri" panose="020F0502020204030204" pitchFamily="34" charset="0"/>
                    <a:cs typeface="Times New Roman" panose="02020603050405020304" pitchFamily="18" charset="0"/>
                  </a:rPr>
                  <a:t>0,4–0,6 </a:t>
                </a:r>
                <a:endParaRPr lang="fr-FR" sz="1000"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10" name="Zone de texte 43"/>
              <p:cNvSpPr txBox="1"/>
              <p:nvPr/>
            </p:nvSpPr>
            <p:spPr>
              <a:xfrm>
                <a:off x="-355999" y="519596"/>
                <a:ext cx="863999"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spcAft>
                    <a:spcPts val="600"/>
                  </a:spcAft>
                </a:pPr>
                <a:r>
                  <a:rPr lang="fr-FR" sz="1000" b="1" dirty="0" smtClean="0">
                    <a:solidFill>
                      <a:prstClr val="black"/>
                    </a:solidFill>
                    <a:latin typeface="Calibri" panose="020F0502020204030204"/>
                    <a:ea typeface="Calibri" panose="020F0502020204030204" pitchFamily="34" charset="0"/>
                    <a:cs typeface="Times New Roman" panose="02020603050405020304" pitchFamily="18" charset="0"/>
                  </a:rPr>
                  <a:t>0,2–0,4</a:t>
                </a:r>
                <a:endParaRPr lang="fr-FR" sz="1000"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11" name="Zone de texte 44"/>
              <p:cNvSpPr txBox="1"/>
              <p:nvPr/>
            </p:nvSpPr>
            <p:spPr>
              <a:xfrm>
                <a:off x="-356001" y="761504"/>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spcAft>
                    <a:spcPts val="600"/>
                  </a:spcAft>
                </a:pPr>
                <a:r>
                  <a:rPr lang="fr-FR" sz="1000" b="1" dirty="0" smtClean="0">
                    <a:solidFill>
                      <a:prstClr val="black"/>
                    </a:solidFill>
                    <a:latin typeface="Calibri" panose="020F0502020204030204"/>
                    <a:ea typeface="Calibri" panose="020F0502020204030204" pitchFamily="34" charset="0"/>
                    <a:cs typeface="Times New Roman" panose="02020603050405020304" pitchFamily="18" charset="0"/>
                  </a:rPr>
                  <a:t>0,1–0,2</a:t>
                </a:r>
                <a:endParaRPr lang="fr-FR" sz="1000"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12" name="Zone de texte 45"/>
              <p:cNvSpPr txBox="1"/>
              <p:nvPr/>
            </p:nvSpPr>
            <p:spPr>
              <a:xfrm>
                <a:off x="-482087" y="1019948"/>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r" defTabSz="685800">
                  <a:lnSpc>
                    <a:spcPct val="107000"/>
                  </a:lnSpc>
                  <a:spcAft>
                    <a:spcPts val="600"/>
                  </a:spcAft>
                </a:pPr>
                <a:r>
                  <a:rPr lang="fr-FR" sz="1000" b="1" dirty="0" smtClean="0">
                    <a:solidFill>
                      <a:prstClr val="black"/>
                    </a:solidFill>
                    <a:latin typeface="Calibri" panose="020F0502020204030204"/>
                    <a:ea typeface="Calibri" panose="020F0502020204030204" pitchFamily="34" charset="0"/>
                    <a:cs typeface="Times New Roman" panose="02020603050405020304" pitchFamily="18" charset="0"/>
                  </a:rPr>
                  <a:t>0–0,1 </a:t>
                </a:r>
                <a:r>
                  <a:rPr lang="fr-FR" sz="1000" b="1" dirty="0">
                    <a:solidFill>
                      <a:prstClr val="black"/>
                    </a:solidFill>
                    <a:latin typeface="Calibri" panose="020F0502020204030204"/>
                    <a:ea typeface="Calibri" panose="020F0502020204030204" pitchFamily="34" charset="0"/>
                    <a:cs typeface="Times New Roman" panose="02020603050405020304" pitchFamily="18" charset="0"/>
                  </a:rPr>
                  <a:t>ha</a:t>
                </a:r>
                <a:endParaRPr lang="fr-FR" sz="1000"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13" name="Zone de texte 46"/>
              <p:cNvSpPr txBox="1"/>
              <p:nvPr/>
            </p:nvSpPr>
            <p:spPr>
              <a:xfrm>
                <a:off x="-420046" y="1293576"/>
                <a:ext cx="864000" cy="1968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r" defTabSz="685800">
                  <a:lnSpc>
                    <a:spcPct val="107000"/>
                  </a:lnSpc>
                  <a:spcAft>
                    <a:spcPts val="600"/>
                  </a:spcAft>
                </a:pPr>
                <a:r>
                  <a:rPr lang="fr-FR" sz="1000" b="1" dirty="0" smtClean="0">
                    <a:solidFill>
                      <a:prstClr val="black"/>
                    </a:solidFill>
                    <a:latin typeface="Calibri" panose="020F0502020204030204"/>
                    <a:ea typeface="Calibri" panose="020F0502020204030204" pitchFamily="34" charset="0"/>
                    <a:cs typeface="Times New Roman" panose="02020603050405020304" pitchFamily="18" charset="0"/>
                  </a:rPr>
                  <a:t>0-bete</a:t>
                </a:r>
                <a:endParaRPr lang="fr-FR" sz="1000" dirty="0">
                  <a:solidFill>
                    <a:prstClr val="black"/>
                  </a:solidFill>
                  <a:latin typeface="Calibri" panose="020F0502020204030204"/>
                  <a:ea typeface="Calibri" panose="020F0502020204030204" pitchFamily="34" charset="0"/>
                  <a:cs typeface="Times New Roman" panose="02020603050405020304" pitchFamily="18" charset="0"/>
                </a:endParaRPr>
              </a:p>
            </p:txBody>
          </p:sp>
        </p:grpSp>
        <p:pic>
          <p:nvPicPr>
            <p:cNvPr id="6" name="Imag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08000" y="0"/>
              <a:ext cx="3716020" cy="3023870"/>
            </a:xfrm>
            <a:prstGeom prst="rect">
              <a:avLst/>
            </a:prstGeom>
            <a:ln>
              <a:noFill/>
            </a:ln>
            <a:extLst>
              <a:ext uri="{53640926-AAD7-44D8-BBD7-CCE9431645EC}">
                <a14:shadowObscured xmlns:a14="http://schemas.microsoft.com/office/drawing/2010/main"/>
              </a:ext>
            </a:extLst>
          </p:spPr>
        </p:pic>
      </p:grpSp>
      <p:grpSp>
        <p:nvGrpSpPr>
          <p:cNvPr id="18" name="Groupe 17"/>
          <p:cNvGrpSpPr/>
          <p:nvPr/>
        </p:nvGrpSpPr>
        <p:grpSpPr>
          <a:xfrm>
            <a:off x="3771901" y="1564298"/>
            <a:ext cx="4945837" cy="3674998"/>
            <a:chOff x="5029200" y="1857375"/>
            <a:chExt cx="6353175" cy="4026347"/>
          </a:xfrm>
        </p:grpSpPr>
        <p:pic>
          <p:nvPicPr>
            <p:cNvPr id="14" name="Image 13"/>
            <p:cNvPicPr/>
            <p:nvPr/>
          </p:nvPicPr>
          <p:blipFill>
            <a:blip r:embed="rId3"/>
            <a:stretch>
              <a:fillRect/>
            </a:stretch>
          </p:blipFill>
          <p:spPr>
            <a:xfrm>
              <a:off x="5029200" y="1857375"/>
              <a:ext cx="6324599" cy="3950335"/>
            </a:xfrm>
            <a:prstGeom prst="rect">
              <a:avLst/>
            </a:prstGeom>
          </p:spPr>
        </p:pic>
        <p:sp>
          <p:nvSpPr>
            <p:cNvPr id="15" name="ZoneTexte 14"/>
            <p:cNvSpPr txBox="1"/>
            <p:nvPr/>
          </p:nvSpPr>
          <p:spPr>
            <a:xfrm>
              <a:off x="5457824" y="5483613"/>
              <a:ext cx="4286251" cy="400109"/>
            </a:xfrm>
            <a:prstGeom prst="rect">
              <a:avLst/>
            </a:prstGeom>
            <a:solidFill>
              <a:schemeClr val="accent4">
                <a:lumMod val="20000"/>
                <a:lumOff val="80000"/>
              </a:schemeClr>
            </a:solidFill>
          </p:spPr>
          <p:txBody>
            <a:bodyPr wrap="square" rtlCol="0">
              <a:spAutoFit/>
            </a:bodyPr>
            <a:lstStyle/>
            <a:p>
              <a:pPr defTabSz="685800"/>
              <a:r>
                <a:rPr lang="fr-FR" sz="1350" dirty="0">
                  <a:solidFill>
                    <a:prstClr val="black"/>
                  </a:solidFill>
                  <a:latin typeface="Calibri" panose="020F0502020204030204"/>
                </a:rPr>
                <a:t>J    F   M    A    M    J     </a:t>
              </a:r>
              <a:r>
                <a:rPr lang="fr-FR" sz="1350" dirty="0" err="1">
                  <a:solidFill>
                    <a:prstClr val="black"/>
                  </a:solidFill>
                  <a:latin typeface="Calibri" panose="020F0502020204030204"/>
                </a:rPr>
                <a:t>J</a:t>
              </a:r>
              <a:r>
                <a:rPr lang="fr-FR" sz="1350" dirty="0">
                  <a:solidFill>
                    <a:prstClr val="black"/>
                  </a:solidFill>
                  <a:latin typeface="Calibri" panose="020F0502020204030204"/>
                </a:rPr>
                <a:t>     A     S     O    N   D</a:t>
              </a:r>
            </a:p>
          </p:txBody>
        </p:sp>
        <p:sp>
          <p:nvSpPr>
            <p:cNvPr id="16" name="ZoneTexte 15"/>
            <p:cNvSpPr txBox="1"/>
            <p:nvPr/>
          </p:nvSpPr>
          <p:spPr>
            <a:xfrm>
              <a:off x="9591675" y="2124075"/>
              <a:ext cx="1638300" cy="1466827"/>
            </a:xfrm>
            <a:prstGeom prst="rect">
              <a:avLst/>
            </a:prstGeom>
            <a:solidFill>
              <a:schemeClr val="accent4">
                <a:lumMod val="20000"/>
                <a:lumOff val="80000"/>
              </a:schemeClr>
            </a:solidFill>
          </p:spPr>
          <p:txBody>
            <a:bodyPr wrap="square" rtlCol="0">
              <a:spAutoFit/>
            </a:bodyPr>
            <a:lstStyle/>
            <a:p>
              <a:pPr defTabSz="685800"/>
              <a:r>
                <a:rPr lang="fr-FR" sz="1350" dirty="0" err="1" smtClean="0">
                  <a:solidFill>
                    <a:prstClr val="black"/>
                  </a:solidFill>
                  <a:latin typeface="Calibri" panose="020F0502020204030204"/>
                </a:rPr>
                <a:t>Förändring</a:t>
              </a:r>
              <a:r>
                <a:rPr lang="fr-FR" sz="1350" dirty="0" smtClean="0">
                  <a:solidFill>
                    <a:prstClr val="black"/>
                  </a:solidFill>
                  <a:latin typeface="Calibri" panose="020F0502020204030204"/>
                </a:rPr>
                <a:t> av </a:t>
              </a:r>
              <a:r>
                <a:rPr lang="fr-FR" sz="1350" dirty="0" err="1" smtClean="0">
                  <a:solidFill>
                    <a:prstClr val="black"/>
                  </a:solidFill>
                  <a:latin typeface="Calibri" panose="020F0502020204030204"/>
                </a:rPr>
                <a:t>utfodringen</a:t>
              </a:r>
              <a:r>
                <a:rPr lang="fr-FR" sz="1350" dirty="0" smtClean="0">
                  <a:solidFill>
                    <a:prstClr val="black"/>
                  </a:solidFill>
                  <a:latin typeface="Calibri" panose="020F0502020204030204"/>
                </a:rPr>
                <a:t> av </a:t>
              </a:r>
              <a:r>
                <a:rPr lang="fr-FR" sz="1350" dirty="0" err="1" smtClean="0">
                  <a:solidFill>
                    <a:prstClr val="black"/>
                  </a:solidFill>
                  <a:latin typeface="Calibri" panose="020F0502020204030204"/>
                </a:rPr>
                <a:t>kor</a:t>
              </a:r>
              <a:r>
                <a:rPr lang="fr-FR" sz="1350" dirty="0" smtClean="0">
                  <a:solidFill>
                    <a:prstClr val="black"/>
                  </a:solidFill>
                  <a:latin typeface="Calibri" panose="020F0502020204030204"/>
                </a:rPr>
                <a:t> </a:t>
              </a:r>
              <a:r>
                <a:rPr lang="fr-FR" sz="1350" dirty="0" err="1" smtClean="0">
                  <a:solidFill>
                    <a:prstClr val="black"/>
                  </a:solidFill>
                  <a:latin typeface="Calibri" panose="020F0502020204030204"/>
                </a:rPr>
                <a:t>genom</a:t>
              </a:r>
              <a:r>
                <a:rPr lang="fr-FR" sz="1350" dirty="0" smtClean="0">
                  <a:solidFill>
                    <a:prstClr val="black"/>
                  </a:solidFill>
                  <a:latin typeface="Calibri" panose="020F0502020204030204"/>
                </a:rPr>
                <a:t> </a:t>
              </a:r>
              <a:r>
                <a:rPr lang="fr-FR" sz="1350" dirty="0" err="1" smtClean="0">
                  <a:solidFill>
                    <a:prstClr val="black"/>
                  </a:solidFill>
                  <a:latin typeface="Calibri" panose="020F0502020204030204"/>
                </a:rPr>
                <a:t>åren</a:t>
              </a:r>
              <a:r>
                <a:rPr lang="fr-FR" sz="1350" dirty="0" smtClean="0">
                  <a:solidFill>
                    <a:prstClr val="black"/>
                  </a:solidFill>
                  <a:latin typeface="Calibri" panose="020F0502020204030204"/>
                </a:rPr>
                <a:t>  </a:t>
              </a:r>
            </a:p>
            <a:p>
              <a:pPr defTabSz="685800"/>
              <a:endParaRPr lang="fr-FR" sz="1350" dirty="0">
                <a:solidFill>
                  <a:prstClr val="black"/>
                </a:solidFill>
                <a:latin typeface="Calibri" panose="020F0502020204030204"/>
              </a:endParaRPr>
            </a:p>
            <a:p>
              <a:pPr defTabSz="685800"/>
              <a:endParaRPr lang="fr-FR" sz="1350" dirty="0">
                <a:solidFill>
                  <a:prstClr val="black"/>
                </a:solidFill>
                <a:latin typeface="Calibri" panose="020F0502020204030204"/>
              </a:endParaRPr>
            </a:p>
          </p:txBody>
        </p:sp>
        <p:sp>
          <p:nvSpPr>
            <p:cNvPr id="17" name="ZoneTexte 16"/>
            <p:cNvSpPr txBox="1"/>
            <p:nvPr/>
          </p:nvSpPr>
          <p:spPr>
            <a:xfrm>
              <a:off x="9744075" y="3894142"/>
              <a:ext cx="1638300" cy="1584848"/>
            </a:xfrm>
            <a:prstGeom prst="rect">
              <a:avLst/>
            </a:prstGeom>
            <a:solidFill>
              <a:schemeClr val="bg1"/>
            </a:solidFill>
          </p:spPr>
          <p:txBody>
            <a:bodyPr wrap="square" rtlCol="0">
              <a:spAutoFit/>
            </a:bodyPr>
            <a:lstStyle/>
            <a:p>
              <a:pPr defTabSz="685800"/>
              <a:r>
                <a:rPr lang="fr-FR" sz="1100" dirty="0" err="1" smtClean="0">
                  <a:solidFill>
                    <a:prstClr val="black"/>
                  </a:solidFill>
                  <a:latin typeface="Calibri" panose="020F0502020204030204"/>
                </a:rPr>
                <a:t>Mineraler</a:t>
              </a:r>
              <a:endParaRPr lang="fr-FR" sz="1100" dirty="0">
                <a:solidFill>
                  <a:prstClr val="black"/>
                </a:solidFill>
                <a:latin typeface="Calibri" panose="020F0502020204030204"/>
              </a:endParaRPr>
            </a:p>
            <a:p>
              <a:pPr defTabSz="685800"/>
              <a:r>
                <a:rPr lang="fr-FR" sz="1100" dirty="0" err="1" smtClean="0">
                  <a:solidFill>
                    <a:prstClr val="black"/>
                  </a:solidFill>
                  <a:latin typeface="Calibri" panose="020F0502020204030204"/>
                </a:rPr>
                <a:t>Bete</a:t>
              </a:r>
              <a:endParaRPr lang="fr-FR" sz="1100" dirty="0">
                <a:solidFill>
                  <a:prstClr val="black"/>
                </a:solidFill>
                <a:latin typeface="Calibri" panose="020F0502020204030204"/>
              </a:endParaRPr>
            </a:p>
            <a:p>
              <a:pPr defTabSz="685800"/>
              <a:r>
                <a:rPr lang="fr-FR" sz="1100" dirty="0" err="1" smtClean="0">
                  <a:solidFill>
                    <a:prstClr val="black"/>
                  </a:solidFill>
                  <a:latin typeface="Calibri" panose="020F0502020204030204"/>
                </a:rPr>
                <a:t>Annat</a:t>
              </a:r>
              <a:r>
                <a:rPr lang="fr-FR" sz="1100" dirty="0" smtClean="0">
                  <a:solidFill>
                    <a:prstClr val="black"/>
                  </a:solidFill>
                  <a:latin typeface="Calibri" panose="020F0502020204030204"/>
                </a:rPr>
                <a:t> </a:t>
              </a:r>
              <a:r>
                <a:rPr lang="fr-FR" sz="1100" dirty="0" err="1" smtClean="0">
                  <a:solidFill>
                    <a:prstClr val="black"/>
                  </a:solidFill>
                  <a:latin typeface="Calibri" panose="020F0502020204030204"/>
                </a:rPr>
                <a:t>foder</a:t>
              </a:r>
              <a:endParaRPr lang="fr-FR" sz="1100" dirty="0">
                <a:solidFill>
                  <a:prstClr val="black"/>
                </a:solidFill>
                <a:latin typeface="Calibri" panose="020F0502020204030204"/>
              </a:endParaRPr>
            </a:p>
            <a:p>
              <a:pPr defTabSz="685800"/>
              <a:r>
                <a:rPr lang="fr-FR" sz="1100" dirty="0" err="1" smtClean="0">
                  <a:solidFill>
                    <a:prstClr val="black"/>
                  </a:solidFill>
                  <a:latin typeface="Calibri" panose="020F0502020204030204"/>
                </a:rPr>
                <a:t>Hö</a:t>
              </a:r>
              <a:endParaRPr lang="fr-FR" sz="1100" dirty="0">
                <a:solidFill>
                  <a:prstClr val="black"/>
                </a:solidFill>
                <a:latin typeface="Calibri" panose="020F0502020204030204"/>
              </a:endParaRPr>
            </a:p>
            <a:p>
              <a:pPr defTabSz="685800"/>
              <a:r>
                <a:rPr lang="fr-FR" sz="1100" dirty="0" err="1" smtClean="0">
                  <a:solidFill>
                    <a:prstClr val="black"/>
                  </a:solidFill>
                  <a:latin typeface="Calibri" panose="020F0502020204030204"/>
                </a:rPr>
                <a:t>Majsensilage</a:t>
              </a:r>
              <a:endParaRPr lang="fr-FR" sz="1100" dirty="0">
                <a:solidFill>
                  <a:prstClr val="black"/>
                </a:solidFill>
                <a:latin typeface="Calibri" panose="020F0502020204030204"/>
              </a:endParaRPr>
            </a:p>
            <a:p>
              <a:pPr defTabSz="685800"/>
              <a:r>
                <a:rPr lang="fr-FR" sz="1100" dirty="0" err="1" smtClean="0">
                  <a:solidFill>
                    <a:prstClr val="black"/>
                  </a:solidFill>
                  <a:latin typeface="Calibri" panose="020F0502020204030204"/>
                </a:rPr>
                <a:t>Gräsensilage</a:t>
              </a:r>
              <a:endParaRPr lang="fr-FR" sz="1100" dirty="0">
                <a:solidFill>
                  <a:prstClr val="black"/>
                </a:solidFill>
                <a:latin typeface="Calibri" panose="020F0502020204030204"/>
              </a:endParaRPr>
            </a:p>
            <a:p>
              <a:pPr defTabSz="685800"/>
              <a:r>
                <a:rPr lang="fr-FR" sz="1100" dirty="0" err="1" smtClean="0">
                  <a:solidFill>
                    <a:prstClr val="black"/>
                  </a:solidFill>
                  <a:latin typeface="Calibri" panose="020F0502020204030204"/>
                </a:rPr>
                <a:t>Energikraftfoder</a:t>
              </a:r>
              <a:endParaRPr lang="fr-FR" sz="1100" dirty="0">
                <a:solidFill>
                  <a:prstClr val="black"/>
                </a:solidFill>
                <a:latin typeface="Calibri" panose="020F0502020204030204"/>
              </a:endParaRPr>
            </a:p>
            <a:p>
              <a:pPr defTabSz="685800"/>
              <a:r>
                <a:rPr lang="fr-FR" sz="1100" dirty="0" err="1" smtClean="0">
                  <a:solidFill>
                    <a:prstClr val="black"/>
                  </a:solidFill>
                  <a:latin typeface="Calibri" panose="020F0502020204030204"/>
                </a:rPr>
                <a:t>Proteinkraftfoder</a:t>
              </a:r>
              <a:endParaRPr lang="fr-FR" sz="1100" dirty="0">
                <a:solidFill>
                  <a:prstClr val="black"/>
                </a:solidFill>
                <a:latin typeface="Calibri" panose="020F0502020204030204"/>
              </a:endParaRPr>
            </a:p>
          </p:txBody>
        </p:sp>
      </p:grpSp>
      <p:sp>
        <p:nvSpPr>
          <p:cNvPr id="19" name="ZoneTexte 18"/>
          <p:cNvSpPr txBox="1"/>
          <p:nvPr/>
        </p:nvSpPr>
        <p:spPr>
          <a:xfrm>
            <a:off x="228307" y="2095373"/>
            <a:ext cx="1090642" cy="715581"/>
          </a:xfrm>
          <a:prstGeom prst="rect">
            <a:avLst/>
          </a:prstGeom>
          <a:noFill/>
        </p:spPr>
        <p:txBody>
          <a:bodyPr wrap="square" rtlCol="0">
            <a:spAutoFit/>
          </a:bodyPr>
          <a:lstStyle/>
          <a:p>
            <a:pPr defTabSz="685800"/>
            <a:r>
              <a:rPr lang="fr-FR" sz="1350" dirty="0" err="1" smtClean="0">
                <a:solidFill>
                  <a:prstClr val="black"/>
                </a:solidFill>
              </a:rPr>
              <a:t>Yta</a:t>
            </a:r>
            <a:r>
              <a:rPr lang="fr-FR" sz="1350" dirty="0" smtClean="0">
                <a:solidFill>
                  <a:prstClr val="black"/>
                </a:solidFill>
              </a:rPr>
              <a:t> </a:t>
            </a:r>
            <a:r>
              <a:rPr lang="fr-FR" sz="1350" dirty="0" err="1" smtClean="0">
                <a:solidFill>
                  <a:prstClr val="black"/>
                </a:solidFill>
              </a:rPr>
              <a:t>tillgänglig</a:t>
            </a:r>
            <a:r>
              <a:rPr lang="fr-FR" sz="1350" dirty="0" smtClean="0">
                <a:solidFill>
                  <a:prstClr val="black"/>
                </a:solidFill>
              </a:rPr>
              <a:t> </a:t>
            </a:r>
            <a:r>
              <a:rPr lang="fr-FR" sz="1350" dirty="0" err="1" smtClean="0">
                <a:solidFill>
                  <a:prstClr val="black"/>
                </a:solidFill>
              </a:rPr>
              <a:t>för</a:t>
            </a:r>
            <a:r>
              <a:rPr lang="fr-FR" sz="1350" dirty="0" smtClean="0">
                <a:solidFill>
                  <a:prstClr val="black"/>
                </a:solidFill>
              </a:rPr>
              <a:t> </a:t>
            </a:r>
            <a:r>
              <a:rPr lang="fr-FR" sz="1350" dirty="0" err="1" smtClean="0">
                <a:solidFill>
                  <a:prstClr val="black"/>
                </a:solidFill>
              </a:rPr>
              <a:t>bete</a:t>
            </a:r>
            <a:r>
              <a:rPr lang="fr-FR" sz="1350" dirty="0" smtClean="0">
                <a:solidFill>
                  <a:prstClr val="black"/>
                </a:solidFill>
              </a:rPr>
              <a:t> till </a:t>
            </a:r>
            <a:r>
              <a:rPr lang="fr-FR" sz="1350" dirty="0" err="1" smtClean="0">
                <a:solidFill>
                  <a:prstClr val="black"/>
                </a:solidFill>
              </a:rPr>
              <a:t>kor</a:t>
            </a:r>
            <a:endParaRPr lang="fr-FR" sz="1350" dirty="0">
              <a:solidFill>
                <a:prstClr val="black"/>
              </a:solidFill>
              <a:latin typeface="Calibri" panose="020F0502020204030204"/>
            </a:endParaRPr>
          </a:p>
        </p:txBody>
      </p:sp>
      <p:sp>
        <p:nvSpPr>
          <p:cNvPr id="20" name="ZoneTexte 19"/>
          <p:cNvSpPr txBox="1"/>
          <p:nvPr/>
        </p:nvSpPr>
        <p:spPr>
          <a:xfrm>
            <a:off x="7450931" y="5403404"/>
            <a:ext cx="1260559" cy="369332"/>
          </a:xfrm>
          <a:prstGeom prst="rect">
            <a:avLst/>
          </a:prstGeom>
          <a:noFill/>
        </p:spPr>
        <p:txBody>
          <a:bodyPr wrap="square" rtlCol="0">
            <a:spAutoFit/>
          </a:bodyPr>
          <a:lstStyle/>
          <a:p>
            <a:pPr defTabSz="685800"/>
            <a:r>
              <a:rPr lang="fr-FR" sz="900" dirty="0" err="1" smtClean="0">
                <a:solidFill>
                  <a:prstClr val="black"/>
                </a:solidFill>
                <a:latin typeface="Calibri" panose="020F0502020204030204"/>
              </a:rPr>
              <a:t>Källa</a:t>
            </a:r>
            <a:r>
              <a:rPr lang="fr-FR" sz="900" dirty="0" smtClean="0">
                <a:solidFill>
                  <a:prstClr val="black"/>
                </a:solidFill>
                <a:latin typeface="Calibri" panose="020F0502020204030204"/>
              </a:rPr>
              <a:t>: </a:t>
            </a:r>
            <a:r>
              <a:rPr lang="fr-FR" sz="900" dirty="0">
                <a:solidFill>
                  <a:prstClr val="black"/>
                </a:solidFill>
                <a:latin typeface="Calibri" panose="020F0502020204030204"/>
              </a:rPr>
              <a:t>Observatoire des élevages laitiers</a:t>
            </a:r>
          </a:p>
        </p:txBody>
      </p:sp>
      <p:sp>
        <p:nvSpPr>
          <p:cNvPr id="3" name="Rechthoek 2"/>
          <p:cNvSpPr/>
          <p:nvPr/>
        </p:nvSpPr>
        <p:spPr>
          <a:xfrm>
            <a:off x="3749655" y="1505666"/>
            <a:ext cx="5160589" cy="3897738"/>
          </a:xfrm>
          <a:prstGeom prst="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Rechthoek 20"/>
          <p:cNvSpPr/>
          <p:nvPr/>
        </p:nvSpPr>
        <p:spPr>
          <a:xfrm>
            <a:off x="57388" y="1505666"/>
            <a:ext cx="3515760" cy="3897738"/>
          </a:xfrm>
          <a:prstGeom prst="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900611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16825" y="726532"/>
            <a:ext cx="6439227" cy="834391"/>
          </a:xfrm>
        </p:spPr>
        <p:txBody>
          <a:bodyPr/>
          <a:lstStyle/>
          <a:p>
            <a:r>
              <a:rPr lang="sv-SE" sz="2400" dirty="0" smtClean="0">
                <a:solidFill>
                  <a:schemeClr val="tx1"/>
                </a:solidFill>
                <a:latin typeface="+mn-lt"/>
              </a:rPr>
              <a:t>Naturbetesmarker har större artdiversitet än temporära vallar såsom slåttervallar</a:t>
            </a:r>
            <a:endParaRPr lang="sv-SE" sz="2400" dirty="0">
              <a:solidFill>
                <a:schemeClr val="tx1"/>
              </a:solidFill>
              <a:latin typeface="+mn-lt"/>
            </a:endParaRPr>
          </a:p>
        </p:txBody>
      </p:sp>
      <p:graphicFrame>
        <p:nvGraphicFramePr>
          <p:cNvPr id="4" name="Tabell 3"/>
          <p:cNvGraphicFramePr>
            <a:graphicFrameLocks noGrp="1"/>
          </p:cNvGraphicFramePr>
          <p:nvPr>
            <p:extLst>
              <p:ext uri="{D42A27DB-BD31-4B8C-83A1-F6EECF244321}">
                <p14:modId xmlns:p14="http://schemas.microsoft.com/office/powerpoint/2010/main" val="1110065229"/>
              </p:ext>
            </p:extLst>
          </p:nvPr>
        </p:nvGraphicFramePr>
        <p:xfrm>
          <a:off x="283780" y="2000416"/>
          <a:ext cx="8734097" cy="2118360"/>
        </p:xfrm>
        <a:graphic>
          <a:graphicData uri="http://schemas.openxmlformats.org/drawingml/2006/table">
            <a:tbl>
              <a:tblPr firstRow="1" firstCol="1" bandRow="1">
                <a:tableStyleId>{F5AB1C69-6EDB-4FF4-983F-18BD219EF322}</a:tableStyleId>
              </a:tblPr>
              <a:tblGrid>
                <a:gridCol w="2917549">
                  <a:extLst>
                    <a:ext uri="{9D8B030D-6E8A-4147-A177-3AD203B41FA5}">
                      <a16:colId xmlns:a16="http://schemas.microsoft.com/office/drawing/2014/main" val="20000"/>
                    </a:ext>
                  </a:extLst>
                </a:gridCol>
                <a:gridCol w="2363893">
                  <a:extLst>
                    <a:ext uri="{9D8B030D-6E8A-4147-A177-3AD203B41FA5}">
                      <a16:colId xmlns:a16="http://schemas.microsoft.com/office/drawing/2014/main" val="20001"/>
                    </a:ext>
                  </a:extLst>
                </a:gridCol>
                <a:gridCol w="3452655">
                  <a:extLst>
                    <a:ext uri="{9D8B030D-6E8A-4147-A177-3AD203B41FA5}">
                      <a16:colId xmlns:a16="http://schemas.microsoft.com/office/drawing/2014/main" val="20002"/>
                    </a:ext>
                  </a:extLst>
                </a:gridCol>
              </a:tblGrid>
              <a:tr h="370840">
                <a:tc>
                  <a:txBody>
                    <a:bodyPr/>
                    <a:lstStyle/>
                    <a:p>
                      <a:r>
                        <a:rPr lang="sv-SE" sz="1800" kern="1200" baseline="0" dirty="0" smtClean="0"/>
                        <a:t>Vegetationstyper på naturbetesmarker </a:t>
                      </a:r>
                      <a:endParaRPr lang="en-US" sz="1800" b="1" kern="1200" baseline="0" dirty="0">
                        <a:solidFill>
                          <a:schemeClr val="lt1"/>
                        </a:solidFill>
                        <a:latin typeface="+mn-lt"/>
                        <a:ea typeface="+mn-ea"/>
                        <a:cs typeface="+mn-cs"/>
                      </a:endParaRPr>
                    </a:p>
                  </a:txBody>
                  <a:tcPr/>
                </a:tc>
                <a:tc>
                  <a:txBody>
                    <a:bodyPr/>
                    <a:lstStyle/>
                    <a:p>
                      <a:pPr algn="ctr"/>
                      <a:r>
                        <a:rPr lang="sv-SE" sz="1800" dirty="0" smtClean="0"/>
                        <a:t>Grönmassa, kg ts per hektar och säsong</a:t>
                      </a:r>
                      <a:endParaRPr lang="en-US" sz="1800" dirty="0"/>
                    </a:p>
                  </a:txBody>
                  <a:tcPr/>
                </a:tc>
                <a:tc>
                  <a:txBody>
                    <a:bodyPr/>
                    <a:lstStyle/>
                    <a:p>
                      <a:pPr algn="ctr"/>
                      <a:r>
                        <a:rPr lang="sv-SE" sz="1800" dirty="0" smtClean="0"/>
                        <a:t>Omsättbar</a:t>
                      </a:r>
                      <a:r>
                        <a:rPr lang="sv-SE" sz="1800" baseline="0" dirty="0" smtClean="0"/>
                        <a:t> energi</a:t>
                      </a:r>
                      <a:r>
                        <a:rPr lang="sv-SE" sz="1800" dirty="0" smtClean="0"/>
                        <a:t>, medeltal över säsong, MJ</a:t>
                      </a:r>
                      <a:r>
                        <a:rPr lang="sv-SE" sz="1800" baseline="0" dirty="0" smtClean="0"/>
                        <a:t>/kg ts</a:t>
                      </a:r>
                      <a:endParaRPr lang="en-US" sz="1800" dirty="0"/>
                    </a:p>
                  </a:txBody>
                  <a:tcPr/>
                </a:tc>
                <a:extLst>
                  <a:ext uri="{0D108BD9-81ED-4DB2-BD59-A6C34878D82A}">
                    <a16:rowId xmlns:a16="http://schemas.microsoft.com/office/drawing/2014/main" val="10000"/>
                  </a:ext>
                </a:extLst>
              </a:tr>
              <a:tr h="370840">
                <a:tc>
                  <a:txBody>
                    <a:bodyPr/>
                    <a:lstStyle/>
                    <a:p>
                      <a:r>
                        <a:rPr lang="sv-SE" sz="1800" dirty="0" smtClean="0"/>
                        <a:t>Torr</a:t>
                      </a:r>
                      <a:endParaRPr lang="en-US" sz="1800" dirty="0"/>
                    </a:p>
                  </a:txBody>
                  <a:tcPr/>
                </a:tc>
                <a:tc>
                  <a:txBody>
                    <a:bodyPr/>
                    <a:lstStyle/>
                    <a:p>
                      <a:pPr algn="ctr"/>
                      <a:r>
                        <a:rPr lang="sv-SE" sz="1800" dirty="0" smtClean="0"/>
                        <a:t>1800</a:t>
                      </a:r>
                      <a:endParaRPr lang="en-US" sz="1800" dirty="0"/>
                    </a:p>
                  </a:txBody>
                  <a:tcPr/>
                </a:tc>
                <a:tc>
                  <a:txBody>
                    <a:bodyPr/>
                    <a:lstStyle/>
                    <a:p>
                      <a:pPr algn="ctr"/>
                      <a:r>
                        <a:rPr lang="sv-SE" sz="1800" dirty="0" smtClean="0"/>
                        <a:t>9,5</a:t>
                      </a:r>
                      <a:endParaRPr lang="en-US" sz="1800" dirty="0"/>
                    </a:p>
                  </a:txBody>
                  <a:tcPr/>
                </a:tc>
                <a:extLst>
                  <a:ext uri="{0D108BD9-81ED-4DB2-BD59-A6C34878D82A}">
                    <a16:rowId xmlns:a16="http://schemas.microsoft.com/office/drawing/2014/main" val="10001"/>
                  </a:ext>
                </a:extLst>
              </a:tr>
              <a:tr h="370840">
                <a:tc>
                  <a:txBody>
                    <a:bodyPr/>
                    <a:lstStyle/>
                    <a:p>
                      <a:r>
                        <a:rPr lang="sv-SE" sz="1800" dirty="0" smtClean="0"/>
                        <a:t>Frisk</a:t>
                      </a:r>
                      <a:endParaRPr lang="en-US" sz="1800" dirty="0"/>
                    </a:p>
                  </a:txBody>
                  <a:tcPr/>
                </a:tc>
                <a:tc>
                  <a:txBody>
                    <a:bodyPr/>
                    <a:lstStyle/>
                    <a:p>
                      <a:pPr algn="ctr"/>
                      <a:r>
                        <a:rPr lang="sv-SE" sz="1800" dirty="0" smtClean="0"/>
                        <a:t>3000</a:t>
                      </a:r>
                      <a:endParaRPr lang="en-US" sz="1800" dirty="0"/>
                    </a:p>
                  </a:txBody>
                  <a:tcPr/>
                </a:tc>
                <a:tc>
                  <a:txBody>
                    <a:bodyPr/>
                    <a:lstStyle/>
                    <a:p>
                      <a:pPr algn="ctr"/>
                      <a:r>
                        <a:rPr lang="sv-SE" sz="1800" dirty="0" smtClean="0"/>
                        <a:t>9,7</a:t>
                      </a:r>
                      <a:endParaRPr lang="en-US" sz="1800" dirty="0"/>
                    </a:p>
                  </a:txBody>
                  <a:tcPr/>
                </a:tc>
                <a:extLst>
                  <a:ext uri="{0D108BD9-81ED-4DB2-BD59-A6C34878D82A}">
                    <a16:rowId xmlns:a16="http://schemas.microsoft.com/office/drawing/2014/main" val="10002"/>
                  </a:ext>
                </a:extLst>
              </a:tr>
              <a:tr h="370840">
                <a:tc>
                  <a:txBody>
                    <a:bodyPr/>
                    <a:lstStyle/>
                    <a:p>
                      <a:r>
                        <a:rPr lang="sv-SE" sz="1800" dirty="0" smtClean="0"/>
                        <a:t>Fuktig/blöt/våtmark</a:t>
                      </a:r>
                      <a:endParaRPr lang="en-US" sz="1800" dirty="0"/>
                    </a:p>
                  </a:txBody>
                  <a:tcPr/>
                </a:tc>
                <a:tc>
                  <a:txBody>
                    <a:bodyPr/>
                    <a:lstStyle/>
                    <a:p>
                      <a:pPr algn="ctr"/>
                      <a:r>
                        <a:rPr lang="sv-SE" sz="1800" dirty="0" smtClean="0"/>
                        <a:t>4400</a:t>
                      </a:r>
                      <a:endParaRPr lang="en-US" sz="1800" dirty="0"/>
                    </a:p>
                  </a:txBody>
                  <a:tcPr/>
                </a:tc>
                <a:tc>
                  <a:txBody>
                    <a:bodyPr/>
                    <a:lstStyle/>
                    <a:p>
                      <a:pPr algn="ctr"/>
                      <a:r>
                        <a:rPr lang="sv-SE" sz="1800" dirty="0" smtClean="0"/>
                        <a:t>8,6</a:t>
                      </a:r>
                      <a:endParaRPr lang="en-US" sz="1800" dirty="0"/>
                    </a:p>
                  </a:txBody>
                  <a:tcPr/>
                </a:tc>
                <a:extLst>
                  <a:ext uri="{0D108BD9-81ED-4DB2-BD59-A6C34878D82A}">
                    <a16:rowId xmlns:a16="http://schemas.microsoft.com/office/drawing/2014/main" val="10003"/>
                  </a:ext>
                </a:extLst>
              </a:tr>
              <a:tr h="340294">
                <a:tc>
                  <a:txBody>
                    <a:bodyPr/>
                    <a:lstStyle/>
                    <a:p>
                      <a:r>
                        <a:rPr lang="sv-SE" sz="1800" dirty="0" smtClean="0"/>
                        <a:t>Skuggad</a:t>
                      </a:r>
                      <a:endParaRPr lang="en-US" sz="1800" dirty="0"/>
                    </a:p>
                  </a:txBody>
                  <a:tcPr/>
                </a:tc>
                <a:tc>
                  <a:txBody>
                    <a:bodyPr/>
                    <a:lstStyle/>
                    <a:p>
                      <a:pPr algn="ctr"/>
                      <a:r>
                        <a:rPr lang="sv-SE" sz="1800" dirty="0" smtClean="0"/>
                        <a:t>1400</a:t>
                      </a:r>
                      <a:endParaRPr lang="en-US" sz="1800" dirty="0"/>
                    </a:p>
                  </a:txBody>
                  <a:tcPr/>
                </a:tc>
                <a:tc>
                  <a:txBody>
                    <a:bodyPr/>
                    <a:lstStyle/>
                    <a:p>
                      <a:pPr algn="ctr"/>
                      <a:r>
                        <a:rPr lang="sv-SE" sz="1800" dirty="0" smtClean="0"/>
                        <a:t>9,0</a:t>
                      </a:r>
                      <a:endParaRPr lang="en-US" sz="1800" dirty="0"/>
                    </a:p>
                  </a:txBody>
                  <a:tcPr/>
                </a:tc>
                <a:extLst>
                  <a:ext uri="{0D108BD9-81ED-4DB2-BD59-A6C34878D82A}">
                    <a16:rowId xmlns:a16="http://schemas.microsoft.com/office/drawing/2014/main" val="10004"/>
                  </a:ext>
                </a:extLst>
              </a:tr>
            </a:tbl>
          </a:graphicData>
        </a:graphic>
      </p:graphicFrame>
      <p:sp>
        <p:nvSpPr>
          <p:cNvPr id="5" name="textruta 4"/>
          <p:cNvSpPr txBox="1"/>
          <p:nvPr/>
        </p:nvSpPr>
        <p:spPr>
          <a:xfrm>
            <a:off x="6205879" y="6391187"/>
            <a:ext cx="27061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(Spörndly och Glimskär, 2018)</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978895"/>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66250" y="365125"/>
            <a:ext cx="7886700" cy="1325563"/>
          </a:xfrm>
          <a:prstGeom prst="rect">
            <a:avLst/>
          </a:prstGeom>
        </p:spPr>
        <p:txBody>
          <a:bodyPr>
            <a:normAutofit/>
          </a:bodyPr>
          <a:lstStyle/>
          <a:p>
            <a:pPr algn="l"/>
            <a:r>
              <a:rPr lang="sv-SE" sz="2400" dirty="0" smtClean="0">
                <a:solidFill>
                  <a:schemeClr val="tx1"/>
                </a:solidFill>
              </a:rPr>
              <a:t>Där beläggningsgrad och tillgängligt bete korsar varandra visas proportionen av betad areal i foderstaten</a:t>
            </a:r>
            <a:endParaRPr lang="sv-SE" sz="2400" b="1" dirty="0">
              <a:solidFill>
                <a:schemeClr val="tx1"/>
              </a:solidFill>
            </a:endParaRPr>
          </a:p>
        </p:txBody>
      </p:sp>
      <p:pic>
        <p:nvPicPr>
          <p:cNvPr id="13" name="Afbeelding 12"/>
          <p:cNvPicPr>
            <a:picLocks noChangeAspect="1"/>
          </p:cNvPicPr>
          <p:nvPr/>
        </p:nvPicPr>
        <p:blipFill>
          <a:blip r:embed="rId2"/>
          <a:stretch>
            <a:fillRect/>
          </a:stretch>
        </p:blipFill>
        <p:spPr>
          <a:xfrm>
            <a:off x="285749" y="1540364"/>
            <a:ext cx="8504157" cy="4551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9524762"/>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308750" y="365125"/>
            <a:ext cx="7741462" cy="1325563"/>
          </a:xfrm>
          <a:prstGeom prst="rect">
            <a:avLst/>
          </a:prstGeom>
        </p:spPr>
        <p:txBody>
          <a:bodyPr>
            <a:normAutofit/>
          </a:bodyPr>
          <a:lstStyle/>
          <a:p>
            <a:pPr algn="l"/>
            <a:r>
              <a:rPr lang="sv-SE" sz="2400" dirty="0" smtClean="0">
                <a:solidFill>
                  <a:schemeClr val="tx1"/>
                </a:solidFill>
              </a:rPr>
              <a:t>Sammansättning och utveckling av vallfoder i Frankrike</a:t>
            </a:r>
            <a:endParaRPr lang="sv-SE" sz="2400" dirty="0">
              <a:solidFill>
                <a:schemeClr val="tx1"/>
              </a:solidFill>
            </a:endParaRPr>
          </a:p>
        </p:txBody>
      </p:sp>
      <p:grpSp>
        <p:nvGrpSpPr>
          <p:cNvPr id="4" name="Groupe 3"/>
          <p:cNvGrpSpPr/>
          <p:nvPr/>
        </p:nvGrpSpPr>
        <p:grpSpPr>
          <a:xfrm>
            <a:off x="496586" y="1194692"/>
            <a:ext cx="3770234" cy="1974057"/>
            <a:chOff x="0" y="0"/>
            <a:chExt cx="4420412" cy="2339975"/>
          </a:xfrm>
        </p:grpSpPr>
        <p:grpSp>
          <p:nvGrpSpPr>
            <p:cNvPr id="5" name="Groupe 4"/>
            <p:cNvGrpSpPr/>
            <p:nvPr/>
          </p:nvGrpSpPr>
          <p:grpSpPr>
            <a:xfrm>
              <a:off x="0" y="0"/>
              <a:ext cx="4420412" cy="2339975"/>
              <a:chOff x="0" y="0"/>
              <a:chExt cx="4752447" cy="2699385"/>
            </a:xfrm>
          </p:grpSpPr>
          <p:pic>
            <p:nvPicPr>
              <p:cNvPr id="7" name="Imag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365500" cy="2699385"/>
              </a:xfrm>
              <a:prstGeom prst="rect">
                <a:avLst/>
              </a:prstGeom>
              <a:ln>
                <a:noFill/>
              </a:ln>
              <a:effectLst>
                <a:outerShdw blurRad="292100" dist="139700" dir="2700000" algn="tl" rotWithShape="0">
                  <a:srgbClr val="333333">
                    <a:alpha val="65000"/>
                  </a:srgbClr>
                </a:outerShdw>
              </a:effectLst>
            </p:spPr>
          </p:pic>
          <p:grpSp>
            <p:nvGrpSpPr>
              <p:cNvPr id="8" name="Groupe 7"/>
              <p:cNvGrpSpPr/>
              <p:nvPr/>
            </p:nvGrpSpPr>
            <p:grpSpPr>
              <a:xfrm>
                <a:off x="3327327" y="590550"/>
                <a:ext cx="1425120" cy="1423894"/>
                <a:chOff x="49922" y="12700"/>
                <a:chExt cx="1603958" cy="1423894"/>
              </a:xfrm>
            </p:grpSpPr>
            <p:sp>
              <p:nvSpPr>
                <p:cNvPr id="9" name="Zone de texte 12"/>
                <p:cNvSpPr txBox="1"/>
                <p:nvPr/>
              </p:nvSpPr>
              <p:spPr>
                <a:xfrm>
                  <a:off x="64291" y="12700"/>
                  <a:ext cx="1244599" cy="2794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spcAft>
                      <a:spcPts val="600"/>
                    </a:spcAft>
                  </a:pPr>
                  <a:r>
                    <a:rPr lang="fr-FR" sz="750" b="1"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Fodergröda</a:t>
                  </a:r>
                  <a:endParaRPr lang="fr-FR" sz="1200" b="1"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10" name="Zone de texte 13"/>
                <p:cNvSpPr txBox="1"/>
                <p:nvPr/>
              </p:nvSpPr>
              <p:spPr>
                <a:xfrm>
                  <a:off x="49922" y="355600"/>
                  <a:ext cx="1244600" cy="2794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spcAft>
                      <a:spcPts val="600"/>
                    </a:spcAft>
                  </a:pPr>
                  <a:r>
                    <a:rPr lang="fr-FR" sz="750" b="1"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Majs</a:t>
                  </a:r>
                  <a:endParaRPr lang="fr-FR" sz="1200" b="1"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11" name="Zone de texte 14"/>
                <p:cNvSpPr txBox="1"/>
                <p:nvPr/>
              </p:nvSpPr>
              <p:spPr>
                <a:xfrm>
                  <a:off x="64291" y="635000"/>
                  <a:ext cx="1589589" cy="34204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pPr>
                  <a:r>
                    <a:rPr lang="fr-FR" sz="750" b="1"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Temporär</a:t>
                  </a:r>
                  <a:r>
                    <a:rPr lang="fr-FR" sz="750" b="1"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750" b="1"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vall</a:t>
                  </a:r>
                  <a:endParaRPr lang="fr-FR" sz="1200" b="1"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12" name="Zone de texte 15"/>
                <p:cNvSpPr txBox="1"/>
                <p:nvPr/>
              </p:nvSpPr>
              <p:spPr>
                <a:xfrm>
                  <a:off x="49922" y="977884"/>
                  <a:ext cx="1603958" cy="45871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pPr>
                  <a:r>
                    <a:rPr lang="fr-FR" sz="750" b="1"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Permanent </a:t>
                  </a:r>
                  <a:r>
                    <a:rPr lang="fr-FR" sz="750" b="1"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vall</a:t>
                  </a:r>
                  <a:endParaRPr lang="fr-FR" sz="1200" b="1" dirty="0">
                    <a:solidFill>
                      <a:prstClr val="black"/>
                    </a:solidFill>
                    <a:latin typeface="Calibri" panose="020F0502020204030204"/>
                    <a:ea typeface="Calibri" panose="020F0502020204030204" pitchFamily="34" charset="0"/>
                    <a:cs typeface="Times New Roman" panose="02020603050405020304" pitchFamily="18" charset="0"/>
                  </a:endParaRPr>
                </a:p>
              </p:txBody>
            </p:sp>
          </p:grpSp>
        </p:grpSp>
        <p:sp>
          <p:nvSpPr>
            <p:cNvPr id="6" name="Zone de texte 23"/>
            <p:cNvSpPr txBox="1"/>
            <p:nvPr/>
          </p:nvSpPr>
          <p:spPr>
            <a:xfrm>
              <a:off x="228600" y="38100"/>
              <a:ext cx="571500" cy="2095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spcAft>
                  <a:spcPts val="600"/>
                </a:spcAft>
              </a:pPr>
              <a:r>
                <a:rPr lang="fr-FR" sz="600">
                  <a:solidFill>
                    <a:prstClr val="black"/>
                  </a:solidFill>
                  <a:latin typeface="Calibri" panose="020F0502020204030204"/>
                  <a:ea typeface="Calibri" panose="020F0502020204030204" pitchFamily="34" charset="0"/>
                  <a:cs typeface="Times New Roman" panose="02020603050405020304" pitchFamily="18" charset="0"/>
                </a:rPr>
                <a:t>% UAA</a:t>
              </a:r>
              <a:endParaRPr lang="fr-FR" sz="825">
                <a:solidFill>
                  <a:prstClr val="black"/>
                </a:solidFill>
                <a:latin typeface="Calibri" panose="020F0502020204030204"/>
                <a:ea typeface="Calibri" panose="020F0502020204030204" pitchFamily="34" charset="0"/>
                <a:cs typeface="Times New Roman" panose="02020603050405020304" pitchFamily="18" charset="0"/>
              </a:endParaRPr>
            </a:p>
          </p:txBody>
        </p:sp>
      </p:grpSp>
      <p:grpSp>
        <p:nvGrpSpPr>
          <p:cNvPr id="13" name="Groupe 12"/>
          <p:cNvGrpSpPr/>
          <p:nvPr/>
        </p:nvGrpSpPr>
        <p:grpSpPr>
          <a:xfrm>
            <a:off x="496586" y="3713546"/>
            <a:ext cx="4680431" cy="2104162"/>
            <a:chOff x="0" y="0"/>
            <a:chExt cx="3273646" cy="1701800"/>
          </a:xfrm>
        </p:grpSpPr>
        <p:pic>
          <p:nvPicPr>
            <p:cNvPr id="14" name="Imag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771775" cy="1543685"/>
            </a:xfrm>
            <a:prstGeom prst="rect">
              <a:avLst/>
            </a:prstGeom>
            <a:ln>
              <a:noFill/>
            </a:ln>
            <a:effectLst>
              <a:outerShdw blurRad="292100" dist="139700" dir="2700000" algn="tl" rotWithShape="0">
                <a:srgbClr val="333333">
                  <a:alpha val="65000"/>
                </a:srgbClr>
              </a:outerShdw>
            </a:effectLst>
          </p:spPr>
        </p:pic>
        <p:grpSp>
          <p:nvGrpSpPr>
            <p:cNvPr id="15" name="Groupe 14"/>
            <p:cNvGrpSpPr/>
            <p:nvPr/>
          </p:nvGrpSpPr>
          <p:grpSpPr>
            <a:xfrm>
              <a:off x="1168400" y="1346198"/>
              <a:ext cx="2105246" cy="355602"/>
              <a:chOff x="0" y="-6352"/>
              <a:chExt cx="2105246" cy="355602"/>
            </a:xfrm>
          </p:grpSpPr>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7150"/>
                <a:ext cx="1007745" cy="260985"/>
              </a:xfrm>
              <a:prstGeom prst="rect">
                <a:avLst/>
              </a:prstGeom>
              <a:ln>
                <a:noFill/>
              </a:ln>
              <a:effectLst>
                <a:outerShdw blurRad="292100" dist="139700" dir="2700000" algn="tl" rotWithShape="0">
                  <a:srgbClr val="333333">
                    <a:alpha val="65000"/>
                  </a:srgbClr>
                </a:outerShdw>
              </a:effectLst>
            </p:spPr>
          </p:pic>
          <p:grpSp>
            <p:nvGrpSpPr>
              <p:cNvPr id="17" name="Groupe 16"/>
              <p:cNvGrpSpPr/>
              <p:nvPr/>
            </p:nvGrpSpPr>
            <p:grpSpPr>
              <a:xfrm>
                <a:off x="101599" y="-6352"/>
                <a:ext cx="2003647" cy="355602"/>
                <a:chOff x="-1" y="-6352"/>
                <a:chExt cx="2003647" cy="355602"/>
              </a:xfrm>
            </p:grpSpPr>
            <p:sp>
              <p:nvSpPr>
                <p:cNvPr id="18" name="Zone de texte 26"/>
                <p:cNvSpPr txBox="1"/>
                <p:nvPr/>
              </p:nvSpPr>
              <p:spPr>
                <a:xfrm>
                  <a:off x="-1" y="-7"/>
                  <a:ext cx="819150" cy="19685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spcAft>
                      <a:spcPts val="600"/>
                    </a:spcAft>
                  </a:pPr>
                  <a:r>
                    <a:rPr lang="fr-FR" sz="825" b="1" dirty="0" err="1" smtClean="0">
                      <a:solidFill>
                        <a:prstClr val="black"/>
                      </a:solidFill>
                      <a:latin typeface="Calibri" panose="020F0502020204030204"/>
                      <a:ea typeface="Calibri" panose="020F0502020204030204" pitchFamily="34" charset="0"/>
                      <a:cs typeface="Times New Roman" panose="02020603050405020304" pitchFamily="18" charset="0"/>
                    </a:rPr>
                    <a:t>Ettårigt</a:t>
                  </a:r>
                  <a:r>
                    <a:rPr lang="fr-FR" sz="825" b="1" dirty="0" smtClean="0">
                      <a:solidFill>
                        <a:prstClr val="black"/>
                      </a:solidFill>
                      <a:latin typeface="Calibri" panose="020F0502020204030204"/>
                      <a:ea typeface="Calibri" panose="020F0502020204030204" pitchFamily="34" charset="0"/>
                      <a:cs typeface="Times New Roman" panose="02020603050405020304" pitchFamily="18" charset="0"/>
                    </a:rPr>
                    <a:t> </a:t>
                  </a:r>
                  <a:r>
                    <a:rPr lang="fr-FR" sz="825" b="1" dirty="0" err="1" smtClean="0">
                      <a:solidFill>
                        <a:prstClr val="black"/>
                      </a:solidFill>
                      <a:latin typeface="Calibri" panose="020F0502020204030204"/>
                      <a:ea typeface="Calibri" panose="020F0502020204030204" pitchFamily="34" charset="0"/>
                      <a:cs typeface="Times New Roman" panose="02020603050405020304" pitchFamily="18" charset="0"/>
                    </a:rPr>
                    <a:t>grovfoder</a:t>
                  </a:r>
                  <a:endParaRPr lang="fr-FR" sz="1500" b="1"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19" name="Zone de texte 27"/>
                <p:cNvSpPr txBox="1"/>
                <p:nvPr/>
              </p:nvSpPr>
              <p:spPr>
                <a:xfrm>
                  <a:off x="0" y="159308"/>
                  <a:ext cx="819150" cy="18993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pPr>
                  <a:r>
                    <a:rPr lang="fr-FR" sz="825" b="1" dirty="0" smtClean="0">
                      <a:solidFill>
                        <a:prstClr val="black"/>
                      </a:solidFill>
                      <a:latin typeface="Calibri" panose="020F0502020204030204"/>
                      <a:ea typeface="Calibri" panose="020F0502020204030204" pitchFamily="34" charset="0"/>
                      <a:cs typeface="Times New Roman" panose="02020603050405020304" pitchFamily="18" charset="0"/>
                    </a:rPr>
                    <a:t>Permanent </a:t>
                  </a:r>
                  <a:r>
                    <a:rPr lang="fr-FR" sz="825" b="1" dirty="0" err="1" smtClean="0">
                      <a:solidFill>
                        <a:prstClr val="black"/>
                      </a:solidFill>
                      <a:latin typeface="Calibri" panose="020F0502020204030204"/>
                      <a:ea typeface="Calibri" panose="020F0502020204030204" pitchFamily="34" charset="0"/>
                      <a:cs typeface="Times New Roman" panose="02020603050405020304" pitchFamily="18" charset="0"/>
                    </a:rPr>
                    <a:t>vall</a:t>
                  </a:r>
                  <a:endParaRPr lang="fr-FR" sz="1500" b="1"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20" name="Zone de texte 28"/>
                <p:cNvSpPr txBox="1"/>
                <p:nvPr/>
              </p:nvSpPr>
              <p:spPr>
                <a:xfrm>
                  <a:off x="889000" y="-6352"/>
                  <a:ext cx="1114646" cy="2032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spcAft>
                      <a:spcPts val="600"/>
                    </a:spcAft>
                  </a:pPr>
                  <a:r>
                    <a:rPr lang="fr-FR" sz="788" b="1" dirty="0" err="1" smtClean="0">
                      <a:solidFill>
                        <a:prstClr val="black"/>
                      </a:solidFill>
                      <a:latin typeface="Calibri" panose="020F0502020204030204"/>
                      <a:ea typeface="Calibri" panose="020F0502020204030204" pitchFamily="34" charset="0"/>
                      <a:cs typeface="Times New Roman" panose="02020603050405020304" pitchFamily="18" charset="0"/>
                    </a:rPr>
                    <a:t>Temporär</a:t>
                  </a:r>
                  <a:r>
                    <a:rPr lang="fr-FR" sz="788" b="1" dirty="0" smtClean="0">
                      <a:solidFill>
                        <a:prstClr val="black"/>
                      </a:solidFill>
                      <a:latin typeface="Calibri" panose="020F0502020204030204"/>
                      <a:ea typeface="Calibri" panose="020F0502020204030204" pitchFamily="34" charset="0"/>
                      <a:cs typeface="Times New Roman" panose="02020603050405020304" pitchFamily="18" charset="0"/>
                    </a:rPr>
                    <a:t> </a:t>
                  </a:r>
                  <a:r>
                    <a:rPr lang="fr-FR" sz="788" b="1" dirty="0" err="1" smtClean="0">
                      <a:solidFill>
                        <a:prstClr val="black"/>
                      </a:solidFill>
                      <a:latin typeface="Calibri" panose="020F0502020204030204"/>
                      <a:ea typeface="Calibri" panose="020F0502020204030204" pitchFamily="34" charset="0"/>
                      <a:cs typeface="Times New Roman" panose="02020603050405020304" pitchFamily="18" charset="0"/>
                    </a:rPr>
                    <a:t>vall</a:t>
                  </a:r>
                  <a:endParaRPr lang="fr-FR" sz="1350" b="1"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21" name="Zone de texte 29"/>
                <p:cNvSpPr txBox="1"/>
                <p:nvPr/>
              </p:nvSpPr>
              <p:spPr>
                <a:xfrm>
                  <a:off x="895350" y="146050"/>
                  <a:ext cx="869950" cy="2032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spcAft>
                      <a:spcPts val="600"/>
                    </a:spcAft>
                  </a:pPr>
                  <a:r>
                    <a:rPr lang="fr-FR" sz="788" b="1" dirty="0" err="1" smtClean="0">
                      <a:solidFill>
                        <a:prstClr val="black"/>
                      </a:solidFill>
                      <a:latin typeface="Calibri" panose="020F0502020204030204"/>
                      <a:ea typeface="Calibri" panose="020F0502020204030204" pitchFamily="34" charset="0"/>
                      <a:cs typeface="Times New Roman" panose="02020603050405020304" pitchFamily="18" charset="0"/>
                    </a:rPr>
                    <a:t>Naturbeten</a:t>
                  </a:r>
                  <a:endParaRPr lang="fr-FR" sz="1350" b="1" dirty="0">
                    <a:solidFill>
                      <a:prstClr val="black"/>
                    </a:solidFill>
                    <a:latin typeface="Calibri" panose="020F0502020204030204"/>
                    <a:ea typeface="Calibri" panose="020F0502020204030204" pitchFamily="34" charset="0"/>
                    <a:cs typeface="Times New Roman" panose="02020603050405020304" pitchFamily="18" charset="0"/>
                  </a:endParaRPr>
                </a:p>
              </p:txBody>
            </p:sp>
          </p:grpSp>
        </p:grpSp>
      </p:grpSp>
      <p:pic>
        <p:nvPicPr>
          <p:cNvPr id="22" name="Image 21"/>
          <p:cNvPicPr/>
          <p:nvPr/>
        </p:nvPicPr>
        <p:blipFill>
          <a:blip r:embed="rId5"/>
          <a:stretch>
            <a:fillRect/>
          </a:stretch>
        </p:blipFill>
        <p:spPr>
          <a:xfrm>
            <a:off x="5334098" y="1315224"/>
            <a:ext cx="2957513" cy="3121819"/>
          </a:xfrm>
          <a:prstGeom prst="rect">
            <a:avLst/>
          </a:prstGeom>
          <a:ln>
            <a:noFill/>
          </a:ln>
          <a:effectLst>
            <a:outerShdw blurRad="292100" dist="139700" dir="2700000" algn="tl" rotWithShape="0">
              <a:srgbClr val="333333">
                <a:alpha val="65000"/>
              </a:srgbClr>
            </a:outerShdw>
          </a:effectLst>
        </p:spPr>
      </p:pic>
      <p:sp>
        <p:nvSpPr>
          <p:cNvPr id="23" name="ZoneTexte 22"/>
          <p:cNvSpPr txBox="1"/>
          <p:nvPr/>
        </p:nvSpPr>
        <p:spPr>
          <a:xfrm>
            <a:off x="5334098" y="4471299"/>
            <a:ext cx="2307431" cy="300082"/>
          </a:xfrm>
          <a:prstGeom prst="rect">
            <a:avLst/>
          </a:prstGeom>
          <a:noFill/>
        </p:spPr>
        <p:txBody>
          <a:bodyPr wrap="square" rtlCol="0">
            <a:spAutoFit/>
          </a:bodyPr>
          <a:lstStyle/>
          <a:p>
            <a:pPr defTabSz="685800"/>
            <a:r>
              <a:rPr lang="fr-FR" sz="1350" dirty="0" smtClean="0">
                <a:solidFill>
                  <a:prstClr val="black"/>
                </a:solidFill>
                <a:latin typeface="Calibri" panose="020F0502020204030204"/>
              </a:rPr>
              <a:t> % permanent </a:t>
            </a:r>
            <a:r>
              <a:rPr lang="fr-FR" sz="1350" dirty="0" err="1" smtClean="0">
                <a:solidFill>
                  <a:prstClr val="black"/>
                </a:solidFill>
                <a:latin typeface="Calibri" panose="020F0502020204030204"/>
              </a:rPr>
              <a:t>vall</a:t>
            </a:r>
            <a:r>
              <a:rPr lang="fr-FR" sz="1350" dirty="0" smtClean="0">
                <a:solidFill>
                  <a:prstClr val="black"/>
                </a:solidFill>
                <a:latin typeface="Calibri" panose="020F0502020204030204"/>
              </a:rPr>
              <a:t> i </a:t>
            </a:r>
            <a:r>
              <a:rPr lang="fr-FR" sz="1350" dirty="0" err="1" smtClean="0">
                <a:solidFill>
                  <a:prstClr val="black"/>
                </a:solidFill>
                <a:latin typeface="Calibri" panose="020F0502020204030204"/>
              </a:rPr>
              <a:t>Frankrike</a:t>
            </a:r>
            <a:endParaRPr lang="fr-FR" sz="1350" dirty="0">
              <a:solidFill>
                <a:prstClr val="black"/>
              </a:solidFill>
              <a:latin typeface="Calibri" panose="020F0502020204030204"/>
            </a:endParaRPr>
          </a:p>
        </p:txBody>
      </p:sp>
      <p:sp>
        <p:nvSpPr>
          <p:cNvPr id="24" name="ZoneTexte 23"/>
          <p:cNvSpPr txBox="1"/>
          <p:nvPr/>
        </p:nvSpPr>
        <p:spPr>
          <a:xfrm>
            <a:off x="548391" y="5645661"/>
            <a:ext cx="1261223" cy="207749"/>
          </a:xfrm>
          <a:prstGeom prst="rect">
            <a:avLst/>
          </a:prstGeom>
          <a:noFill/>
        </p:spPr>
        <p:txBody>
          <a:bodyPr wrap="square" rtlCol="0">
            <a:spAutoFit/>
          </a:bodyPr>
          <a:lstStyle/>
          <a:p>
            <a:pPr defTabSz="685800"/>
            <a:r>
              <a:rPr lang="fr-FR" sz="750" dirty="0" smtClean="0">
                <a:solidFill>
                  <a:prstClr val="black"/>
                </a:solidFill>
                <a:latin typeface="Calibri" panose="020F0502020204030204"/>
              </a:rPr>
              <a:t>Huyghe </a:t>
            </a:r>
            <a:r>
              <a:rPr lang="fr-FR" sz="750" i="1" dirty="0">
                <a:solidFill>
                  <a:prstClr val="black"/>
                </a:solidFill>
                <a:latin typeface="Calibri" panose="020F0502020204030204"/>
              </a:rPr>
              <a:t>et al</a:t>
            </a:r>
            <a:r>
              <a:rPr lang="fr-FR" sz="750" dirty="0">
                <a:solidFill>
                  <a:prstClr val="black"/>
                </a:solidFill>
                <a:latin typeface="Calibri" panose="020F0502020204030204"/>
              </a:rPr>
              <a:t>, 2015</a:t>
            </a:r>
          </a:p>
        </p:txBody>
      </p:sp>
      <p:sp>
        <p:nvSpPr>
          <p:cNvPr id="25" name="ZoneTexte 24"/>
          <p:cNvSpPr txBox="1"/>
          <p:nvPr/>
        </p:nvSpPr>
        <p:spPr>
          <a:xfrm>
            <a:off x="469705" y="3262089"/>
            <a:ext cx="1214438" cy="213585"/>
          </a:xfrm>
          <a:prstGeom prst="rect">
            <a:avLst/>
          </a:prstGeom>
          <a:noFill/>
        </p:spPr>
        <p:txBody>
          <a:bodyPr wrap="square" rtlCol="0">
            <a:spAutoFit/>
          </a:bodyPr>
          <a:lstStyle/>
          <a:p>
            <a:pPr defTabSz="685800"/>
            <a:r>
              <a:rPr lang="fr-FR" sz="788" dirty="0" smtClean="0">
                <a:solidFill>
                  <a:prstClr val="black"/>
                </a:solidFill>
                <a:latin typeface="Calibri" panose="020F0502020204030204"/>
              </a:rPr>
              <a:t>RGA, </a:t>
            </a:r>
            <a:r>
              <a:rPr lang="fr-FR" sz="788" dirty="0">
                <a:solidFill>
                  <a:prstClr val="black"/>
                </a:solidFill>
                <a:latin typeface="Calibri" panose="020F0502020204030204"/>
              </a:rPr>
              <a:t>2010</a:t>
            </a:r>
          </a:p>
        </p:txBody>
      </p:sp>
      <p:sp>
        <p:nvSpPr>
          <p:cNvPr id="26" name="ZoneTexte 25"/>
          <p:cNvSpPr txBox="1"/>
          <p:nvPr/>
        </p:nvSpPr>
        <p:spPr>
          <a:xfrm>
            <a:off x="7846533" y="4530500"/>
            <a:ext cx="1214438" cy="213585"/>
          </a:xfrm>
          <a:prstGeom prst="rect">
            <a:avLst/>
          </a:prstGeom>
          <a:noFill/>
        </p:spPr>
        <p:txBody>
          <a:bodyPr wrap="square" rtlCol="0">
            <a:spAutoFit/>
          </a:bodyPr>
          <a:lstStyle/>
          <a:p>
            <a:pPr defTabSz="685800"/>
            <a:r>
              <a:rPr lang="fr-FR" sz="788" dirty="0" smtClean="0">
                <a:solidFill>
                  <a:prstClr val="black"/>
                </a:solidFill>
                <a:latin typeface="Calibri" panose="020F0502020204030204"/>
              </a:rPr>
              <a:t>RGA, 2010</a:t>
            </a:r>
            <a:endParaRPr lang="fr-FR" sz="788" dirty="0">
              <a:solidFill>
                <a:prstClr val="black"/>
              </a:solidFill>
              <a:latin typeface="Calibri" panose="020F0502020204030204"/>
            </a:endParaRPr>
          </a:p>
        </p:txBody>
      </p:sp>
    </p:spTree>
    <p:extLst>
      <p:ext uri="{BB962C8B-B14F-4D97-AF65-F5344CB8AC3E}">
        <p14:creationId xmlns:p14="http://schemas.microsoft.com/office/powerpoint/2010/main" val="3377331931"/>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353666" y="365126"/>
            <a:ext cx="7122695" cy="673028"/>
          </a:xfrm>
          <a:prstGeom prst="rect">
            <a:avLst/>
          </a:prstGeom>
        </p:spPr>
        <p:txBody>
          <a:bodyPr/>
          <a:lstStyle/>
          <a:p>
            <a:pPr algn="l"/>
            <a:r>
              <a:rPr lang="sv-SE" sz="2400" dirty="0" smtClean="0">
                <a:solidFill>
                  <a:schemeClr val="tx1"/>
                </a:solidFill>
              </a:rPr>
              <a:t>Ts-intag av bete per ko och dag</a:t>
            </a:r>
            <a:endParaRPr lang="sv-SE" sz="2400" dirty="0">
              <a:solidFill>
                <a:schemeClr val="tx1"/>
              </a:solidFill>
            </a:endParaRPr>
          </a:p>
        </p:txBody>
      </p:sp>
      <p:sp>
        <p:nvSpPr>
          <p:cNvPr id="3" name="Espace réservé du contenu 2"/>
          <p:cNvSpPr>
            <a:spLocks noGrp="1"/>
          </p:cNvSpPr>
          <p:nvPr>
            <p:ph idx="4294967295"/>
          </p:nvPr>
        </p:nvSpPr>
        <p:spPr>
          <a:xfrm>
            <a:off x="4478338" y="2227263"/>
            <a:ext cx="4665662" cy="3262312"/>
          </a:xfrm>
          <a:prstGeom prst="rect">
            <a:avLst/>
          </a:prstGeom>
        </p:spPr>
        <p:txBody>
          <a:bodyPr/>
          <a:lstStyle/>
          <a:p>
            <a:r>
              <a:rPr lang="sv-SE" sz="1800" dirty="0" smtClean="0"/>
              <a:t>Välj din målsättning (gå på vid 12 cm)</a:t>
            </a:r>
          </a:p>
          <a:p>
            <a:pPr lvl="1"/>
            <a:r>
              <a:rPr lang="sv-SE" sz="1800" dirty="0" smtClean="0"/>
              <a:t>Mer mjölk per ko</a:t>
            </a:r>
          </a:p>
          <a:p>
            <a:pPr lvl="2"/>
            <a:r>
              <a:rPr lang="sv-SE" sz="1600" dirty="0" smtClean="0"/>
              <a:t>Intag 17 kg ts/dag =&gt; rest 6 cm</a:t>
            </a:r>
          </a:p>
          <a:p>
            <a:pPr lvl="2"/>
            <a:r>
              <a:rPr lang="sv-SE" sz="1600" dirty="0" smtClean="0"/>
              <a:t>Utnyttjande: 1 600 kg ts/ha</a:t>
            </a:r>
          </a:p>
          <a:p>
            <a:pPr lvl="1"/>
            <a:endParaRPr lang="sv-SE" sz="1800" dirty="0" smtClean="0"/>
          </a:p>
          <a:p>
            <a:pPr lvl="1"/>
            <a:r>
              <a:rPr lang="sv-SE" sz="1800" dirty="0" smtClean="0"/>
              <a:t>Mer mjölk per ha</a:t>
            </a:r>
          </a:p>
          <a:p>
            <a:pPr lvl="2"/>
            <a:r>
              <a:rPr lang="sv-SE" sz="1600" dirty="0" smtClean="0"/>
              <a:t>Intag 15 kg ts/dag =&gt; rest 5 cm</a:t>
            </a:r>
          </a:p>
          <a:p>
            <a:pPr lvl="2"/>
            <a:r>
              <a:rPr lang="sv-SE" sz="1600" dirty="0" smtClean="0"/>
              <a:t>Utnyttjande: 2 400 kg ts/ha</a:t>
            </a:r>
            <a:endParaRPr lang="sv-SE" sz="1600" dirty="0"/>
          </a:p>
        </p:txBody>
      </p:sp>
      <p:grpSp>
        <p:nvGrpSpPr>
          <p:cNvPr id="8" name="Groupe 7"/>
          <p:cNvGrpSpPr/>
          <p:nvPr/>
        </p:nvGrpSpPr>
        <p:grpSpPr>
          <a:xfrm>
            <a:off x="213468" y="2370462"/>
            <a:ext cx="3771049" cy="2821781"/>
            <a:chOff x="105909" y="2242963"/>
            <a:chExt cx="4704216" cy="3548237"/>
          </a:xfrm>
        </p:grpSpPr>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240" y="2242964"/>
              <a:ext cx="4282954" cy="3548236"/>
            </a:xfrm>
            <a:prstGeom prst="rect">
              <a:avLst/>
            </a:prstGeom>
          </p:spPr>
        </p:pic>
        <p:sp>
          <p:nvSpPr>
            <p:cNvPr id="5" name="ZoneTexte 4"/>
            <p:cNvSpPr txBox="1"/>
            <p:nvPr/>
          </p:nvSpPr>
          <p:spPr>
            <a:xfrm>
              <a:off x="2028824" y="4819650"/>
              <a:ext cx="2781301" cy="377337"/>
            </a:xfrm>
            <a:prstGeom prst="rect">
              <a:avLst/>
            </a:prstGeom>
            <a:solidFill>
              <a:schemeClr val="bg1"/>
            </a:solidFill>
          </p:spPr>
          <p:txBody>
            <a:bodyPr wrap="square" rtlCol="0">
              <a:spAutoFit/>
            </a:bodyPr>
            <a:lstStyle/>
            <a:p>
              <a:pPr defTabSz="685800"/>
              <a:r>
                <a:rPr lang="fr-FR" sz="1350" dirty="0" err="1" smtClean="0">
                  <a:solidFill>
                    <a:prstClr val="black"/>
                  </a:solidFill>
                  <a:latin typeface="Calibri" panose="020F0502020204030204"/>
                </a:rPr>
                <a:t>Beteshöjd</a:t>
              </a:r>
              <a:r>
                <a:rPr lang="fr-FR" sz="1350" dirty="0" smtClean="0">
                  <a:solidFill>
                    <a:prstClr val="black"/>
                  </a:solidFill>
                  <a:latin typeface="Calibri" panose="020F0502020204030204"/>
                </a:rPr>
                <a:t> </a:t>
              </a:r>
              <a:r>
                <a:rPr lang="fr-FR" sz="1350" dirty="0" err="1" smtClean="0">
                  <a:solidFill>
                    <a:prstClr val="black"/>
                  </a:solidFill>
                  <a:latin typeface="Calibri" panose="020F0502020204030204"/>
                </a:rPr>
                <a:t>vid</a:t>
              </a:r>
              <a:r>
                <a:rPr lang="fr-FR" sz="1350" dirty="0" smtClean="0">
                  <a:solidFill>
                    <a:prstClr val="black"/>
                  </a:solidFill>
                  <a:latin typeface="Calibri" panose="020F0502020204030204"/>
                </a:rPr>
                <a:t> </a:t>
              </a:r>
              <a:r>
                <a:rPr lang="fr-FR" sz="1350" dirty="0" err="1" smtClean="0">
                  <a:solidFill>
                    <a:prstClr val="black"/>
                  </a:solidFill>
                  <a:latin typeface="Calibri" panose="020F0502020204030204"/>
                </a:rPr>
                <a:t>start</a:t>
              </a:r>
              <a:r>
                <a:rPr lang="fr-FR" sz="1350" dirty="0" smtClean="0">
                  <a:solidFill>
                    <a:prstClr val="black"/>
                  </a:solidFill>
                  <a:latin typeface="Calibri" panose="020F0502020204030204"/>
                </a:rPr>
                <a:t> (cm</a:t>
              </a:r>
              <a:r>
                <a:rPr lang="fr-FR" sz="1350" dirty="0">
                  <a:solidFill>
                    <a:prstClr val="black"/>
                  </a:solidFill>
                  <a:latin typeface="Calibri" panose="020F0502020204030204"/>
                </a:rPr>
                <a:t>)</a:t>
              </a:r>
            </a:p>
          </p:txBody>
        </p:sp>
        <p:sp>
          <p:nvSpPr>
            <p:cNvPr id="6" name="ZoneTexte 5"/>
            <p:cNvSpPr txBox="1"/>
            <p:nvPr/>
          </p:nvSpPr>
          <p:spPr>
            <a:xfrm>
              <a:off x="105909" y="2242964"/>
              <a:ext cx="960891" cy="580519"/>
            </a:xfrm>
            <a:prstGeom prst="rect">
              <a:avLst/>
            </a:prstGeom>
            <a:solidFill>
              <a:schemeClr val="bg1"/>
            </a:solidFill>
          </p:spPr>
          <p:txBody>
            <a:bodyPr wrap="square" rtlCol="0">
              <a:spAutoFit/>
            </a:bodyPr>
            <a:lstStyle/>
            <a:p>
              <a:pPr defTabSz="685800"/>
              <a:r>
                <a:rPr lang="fr-FR" sz="1200" dirty="0" smtClean="0">
                  <a:solidFill>
                    <a:prstClr val="black"/>
                  </a:solidFill>
                  <a:latin typeface="Calibri" panose="020F0502020204030204"/>
                </a:rPr>
                <a:t>Rester </a:t>
              </a:r>
              <a:r>
                <a:rPr lang="fr-FR" sz="1200" dirty="0">
                  <a:solidFill>
                    <a:prstClr val="black"/>
                  </a:solidFill>
                  <a:latin typeface="Calibri" panose="020F0502020204030204"/>
                </a:rPr>
                <a:t>(cm)</a:t>
              </a:r>
            </a:p>
          </p:txBody>
        </p:sp>
        <p:sp>
          <p:nvSpPr>
            <p:cNvPr id="7" name="ZoneTexte 6"/>
            <p:cNvSpPr txBox="1"/>
            <p:nvPr/>
          </p:nvSpPr>
          <p:spPr>
            <a:xfrm>
              <a:off x="1121376" y="2242963"/>
              <a:ext cx="960891" cy="580519"/>
            </a:xfrm>
            <a:prstGeom prst="rect">
              <a:avLst/>
            </a:prstGeom>
            <a:solidFill>
              <a:schemeClr val="bg1"/>
            </a:solidFill>
          </p:spPr>
          <p:txBody>
            <a:bodyPr wrap="square" rtlCol="0">
              <a:spAutoFit/>
            </a:bodyPr>
            <a:lstStyle/>
            <a:p>
              <a:pPr defTabSz="685800"/>
              <a:r>
                <a:rPr lang="fr-FR" sz="1200" b="1" dirty="0" smtClean="0">
                  <a:solidFill>
                    <a:srgbClr val="C00000"/>
                  </a:solidFill>
                  <a:latin typeface="Calibri" panose="020F0502020204030204"/>
                </a:rPr>
                <a:t>kg </a:t>
              </a:r>
              <a:r>
                <a:rPr lang="fr-FR" sz="1200" b="1" dirty="0" err="1" smtClean="0">
                  <a:solidFill>
                    <a:srgbClr val="C00000"/>
                  </a:solidFill>
                  <a:latin typeface="Calibri" panose="020F0502020204030204"/>
                </a:rPr>
                <a:t>ts</a:t>
              </a:r>
              <a:r>
                <a:rPr lang="fr-FR" sz="1200" b="1" dirty="0" smtClean="0">
                  <a:solidFill>
                    <a:srgbClr val="C00000"/>
                  </a:solidFill>
                  <a:latin typeface="Calibri" panose="020F0502020204030204"/>
                </a:rPr>
                <a:t>/dag</a:t>
              </a:r>
              <a:endParaRPr lang="fr-FR" sz="1200" b="1" dirty="0">
                <a:solidFill>
                  <a:srgbClr val="C00000"/>
                </a:solidFill>
                <a:latin typeface="Calibri" panose="020F0502020204030204"/>
              </a:endParaRPr>
            </a:p>
          </p:txBody>
        </p:sp>
      </p:grpSp>
      <p:sp>
        <p:nvSpPr>
          <p:cNvPr id="10" name="Afgeronde rechthoek 9"/>
          <p:cNvSpPr/>
          <p:nvPr/>
        </p:nvSpPr>
        <p:spPr>
          <a:xfrm>
            <a:off x="55002" y="1876926"/>
            <a:ext cx="4331368" cy="3808854"/>
          </a:xfrm>
          <a:prstGeom prst="roundRect">
            <a:avLst/>
          </a:prstGeom>
          <a:noFill/>
          <a:ln w="28575"/>
        </p:spPr>
        <p:style>
          <a:lnRef idx="1">
            <a:schemeClr val="accent3"/>
          </a:lnRef>
          <a:fillRef idx="3">
            <a:schemeClr val="accent3"/>
          </a:fillRef>
          <a:effectRef idx="2">
            <a:schemeClr val="accent3"/>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23316064"/>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391886" y="457552"/>
            <a:ext cx="5915025" cy="468312"/>
          </a:xfrm>
          <a:prstGeom prst="rect">
            <a:avLst/>
          </a:prstGeom>
        </p:spPr>
        <p:txBody>
          <a:bodyPr/>
          <a:lstStyle/>
          <a:p>
            <a:pPr algn="l"/>
            <a:r>
              <a:rPr lang="sv-SE" sz="2400" b="1" dirty="0" smtClean="0">
                <a:solidFill>
                  <a:schemeClr val="tx1"/>
                </a:solidFill>
              </a:rPr>
              <a:t>Bete – bestäm beläggning</a:t>
            </a:r>
            <a:endParaRPr lang="sv-SE" sz="2400" b="1" dirty="0">
              <a:solidFill>
                <a:schemeClr val="tx1"/>
              </a:solidFill>
            </a:endParaRPr>
          </a:p>
        </p:txBody>
      </p:sp>
      <p:graphicFrame>
        <p:nvGraphicFramePr>
          <p:cNvPr id="8" name="Espace réservé du contenu 7"/>
          <p:cNvGraphicFramePr>
            <a:graphicFrameLocks noGrp="1"/>
          </p:cNvGraphicFramePr>
          <p:nvPr>
            <p:ph idx="4294967295"/>
            <p:extLst>
              <p:ext uri="{D42A27DB-BD31-4B8C-83A1-F6EECF244321}">
                <p14:modId xmlns:p14="http://schemas.microsoft.com/office/powerpoint/2010/main" val="2962324438"/>
              </p:ext>
            </p:extLst>
          </p:nvPr>
        </p:nvGraphicFramePr>
        <p:xfrm>
          <a:off x="714620" y="3544360"/>
          <a:ext cx="7109344" cy="2004392"/>
        </p:xfrm>
        <a:graphic>
          <a:graphicData uri="http://schemas.openxmlformats.org/drawingml/2006/table">
            <a:tbl>
              <a:tblPr firstRow="1" firstCol="1" bandRow="1">
                <a:tableStyleId>{F5AB1C69-6EDB-4FF4-983F-18BD219EF322}</a:tableStyleId>
              </a:tblPr>
              <a:tblGrid>
                <a:gridCol w="1251684">
                  <a:extLst>
                    <a:ext uri="{9D8B030D-6E8A-4147-A177-3AD203B41FA5}">
                      <a16:colId xmlns:a16="http://schemas.microsoft.com/office/drawing/2014/main" val="3675460495"/>
                    </a:ext>
                  </a:extLst>
                </a:gridCol>
                <a:gridCol w="1182130">
                  <a:extLst>
                    <a:ext uri="{9D8B030D-6E8A-4147-A177-3AD203B41FA5}">
                      <a16:colId xmlns:a16="http://schemas.microsoft.com/office/drawing/2014/main" val="3647737208"/>
                    </a:ext>
                  </a:extLst>
                </a:gridCol>
                <a:gridCol w="741506">
                  <a:extLst>
                    <a:ext uri="{9D8B030D-6E8A-4147-A177-3AD203B41FA5}">
                      <a16:colId xmlns:a16="http://schemas.microsoft.com/office/drawing/2014/main" val="4044216148"/>
                    </a:ext>
                  </a:extLst>
                </a:gridCol>
                <a:gridCol w="635365">
                  <a:extLst>
                    <a:ext uri="{9D8B030D-6E8A-4147-A177-3AD203B41FA5}">
                      <a16:colId xmlns:a16="http://schemas.microsoft.com/office/drawing/2014/main" val="1678484085"/>
                    </a:ext>
                  </a:extLst>
                </a:gridCol>
                <a:gridCol w="536695">
                  <a:extLst>
                    <a:ext uri="{9D8B030D-6E8A-4147-A177-3AD203B41FA5}">
                      <a16:colId xmlns:a16="http://schemas.microsoft.com/office/drawing/2014/main" val="1777470371"/>
                    </a:ext>
                  </a:extLst>
                </a:gridCol>
                <a:gridCol w="562858">
                  <a:extLst>
                    <a:ext uri="{9D8B030D-6E8A-4147-A177-3AD203B41FA5}">
                      <a16:colId xmlns:a16="http://schemas.microsoft.com/office/drawing/2014/main" val="2191520425"/>
                    </a:ext>
                  </a:extLst>
                </a:gridCol>
                <a:gridCol w="490352">
                  <a:extLst>
                    <a:ext uri="{9D8B030D-6E8A-4147-A177-3AD203B41FA5}">
                      <a16:colId xmlns:a16="http://schemas.microsoft.com/office/drawing/2014/main" val="2577314284"/>
                    </a:ext>
                  </a:extLst>
                </a:gridCol>
                <a:gridCol w="609201">
                  <a:extLst>
                    <a:ext uri="{9D8B030D-6E8A-4147-A177-3AD203B41FA5}">
                      <a16:colId xmlns:a16="http://schemas.microsoft.com/office/drawing/2014/main" val="1750167113"/>
                    </a:ext>
                  </a:extLst>
                </a:gridCol>
                <a:gridCol w="536695">
                  <a:extLst>
                    <a:ext uri="{9D8B030D-6E8A-4147-A177-3AD203B41FA5}">
                      <a16:colId xmlns:a16="http://schemas.microsoft.com/office/drawing/2014/main" val="4288865"/>
                    </a:ext>
                  </a:extLst>
                </a:gridCol>
                <a:gridCol w="562858">
                  <a:extLst>
                    <a:ext uri="{9D8B030D-6E8A-4147-A177-3AD203B41FA5}">
                      <a16:colId xmlns:a16="http://schemas.microsoft.com/office/drawing/2014/main" val="4135825766"/>
                    </a:ext>
                  </a:extLst>
                </a:gridCol>
              </a:tblGrid>
              <a:tr h="305738">
                <a:tc gridSpan="2">
                  <a:txBody>
                    <a:bodyPr/>
                    <a:lstStyle/>
                    <a:p>
                      <a:pPr marL="0" indent="0" algn="l">
                        <a:spcAft>
                          <a:spcPts val="0"/>
                        </a:spcAft>
                        <a:buFont typeface="Arial" panose="020B0604020202020204" pitchFamily="34" charset="0"/>
                        <a:buNone/>
                      </a:pPr>
                      <a:r>
                        <a:rPr lang="fr-FR" sz="1050" dirty="0" err="1" smtClean="0">
                          <a:effectLst/>
                        </a:rPr>
                        <a:t>Bestäm</a:t>
                      </a:r>
                      <a:r>
                        <a:rPr lang="fr-FR" sz="1050" dirty="0" smtClean="0">
                          <a:effectLst/>
                        </a:rPr>
                        <a:t> </a:t>
                      </a:r>
                      <a:r>
                        <a:rPr lang="fr-FR" sz="1050" dirty="0" err="1" smtClean="0">
                          <a:effectLst/>
                        </a:rPr>
                        <a:t>beläggning</a:t>
                      </a:r>
                      <a:endParaRPr lang="fr-FR"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just">
                        <a:spcAft>
                          <a:spcPts val="0"/>
                        </a:spcAft>
                      </a:pPr>
                      <a:r>
                        <a:rPr lang="fr-FR" sz="1400" dirty="0" err="1" smtClean="0">
                          <a:effectLst/>
                        </a:rPr>
                        <a:t>Kor</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just">
                        <a:spcAft>
                          <a:spcPts val="0"/>
                        </a:spcAft>
                      </a:pPr>
                      <a:r>
                        <a:rPr lang="fr-FR" sz="1400" dirty="0" smtClean="0">
                          <a:effectLst/>
                        </a:rPr>
                        <a:t>Getter</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just">
                        <a:spcAft>
                          <a:spcPts val="0"/>
                        </a:spcAft>
                      </a:pPr>
                      <a:r>
                        <a:rPr lang="fr-FR" sz="1400" dirty="0" err="1" smtClean="0">
                          <a:effectLst/>
                        </a:rPr>
                        <a:t>Får</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just">
                        <a:spcAft>
                          <a:spcPts val="0"/>
                        </a:spcAft>
                      </a:pPr>
                      <a:r>
                        <a:rPr lang="fr-FR" sz="1400" dirty="0" err="1" smtClean="0">
                          <a:effectLst/>
                        </a:rPr>
                        <a:t>Hästar</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extLst>
                  <a:ext uri="{0D108BD9-81ED-4DB2-BD59-A6C34878D82A}">
                    <a16:rowId xmlns:a16="http://schemas.microsoft.com/office/drawing/2014/main" val="2976686150"/>
                  </a:ext>
                </a:extLst>
              </a:tr>
              <a:tr h="305738">
                <a:tc>
                  <a:txBody>
                    <a:bodyPr/>
                    <a:lstStyle/>
                    <a:p>
                      <a:pPr marL="0" indent="0" algn="l">
                        <a:spcAft>
                          <a:spcPts val="0"/>
                        </a:spcAft>
                        <a:buFont typeface="Arial" panose="020B0604020202020204" pitchFamily="34" charset="0"/>
                        <a:buNone/>
                      </a:pPr>
                      <a:r>
                        <a:rPr lang="fr-FR" sz="1400" dirty="0" err="1" smtClean="0">
                          <a:effectLst/>
                        </a:rPr>
                        <a:t>Kriterium</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err="1" smtClean="0">
                          <a:effectLst/>
                        </a:rPr>
                        <a:t>Enhet</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604334884"/>
                  </a:ext>
                </a:extLst>
              </a:tr>
              <a:tr h="305738">
                <a:tc>
                  <a:txBody>
                    <a:bodyPr/>
                    <a:lstStyle/>
                    <a:p>
                      <a:pPr marL="0" indent="0" algn="l">
                        <a:spcAft>
                          <a:spcPts val="0"/>
                        </a:spcAft>
                        <a:buFont typeface="Arial" panose="020B0604020202020204" pitchFamily="34" charset="0"/>
                        <a:buNone/>
                      </a:pPr>
                      <a:r>
                        <a:rPr lang="fr-FR" sz="1400" dirty="0" err="1" smtClean="0">
                          <a:effectLst/>
                        </a:rPr>
                        <a:t>Areal</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Ha/</a:t>
                      </a:r>
                      <a:r>
                        <a:rPr lang="fr-FR" sz="1400" dirty="0" err="1" smtClean="0">
                          <a:effectLst/>
                        </a:rPr>
                        <a:t>djurenhet</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0,30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0,80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0,30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0,60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 </a:t>
                      </a:r>
                      <a:r>
                        <a:rPr lang="fr-FR" sz="1400" dirty="0" smtClean="0">
                          <a:effectLst/>
                        </a:rPr>
                        <a:t>0,70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 </a:t>
                      </a:r>
                      <a:r>
                        <a:rPr lang="fr-FR" sz="1400" dirty="0" smtClean="0">
                          <a:effectLst/>
                        </a:rPr>
                        <a:t>0,90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0,50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0,90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939415083"/>
                  </a:ext>
                </a:extLst>
              </a:tr>
              <a:tr h="447098">
                <a:tc>
                  <a:txBody>
                    <a:bodyPr/>
                    <a:lstStyle/>
                    <a:p>
                      <a:pPr marL="0" indent="0" algn="l">
                        <a:spcAft>
                          <a:spcPts val="0"/>
                        </a:spcAft>
                        <a:buFont typeface="Arial" panose="020B0604020202020204" pitchFamily="34" charset="0"/>
                        <a:buNone/>
                      </a:pPr>
                      <a:r>
                        <a:rPr lang="fr-FR" sz="1400" dirty="0" smtClean="0">
                          <a:effectLst/>
                        </a:rPr>
                        <a:t>Entré</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err="1" smtClean="0">
                          <a:effectLst/>
                        </a:rPr>
                        <a:t>Betes</a:t>
                      </a:r>
                      <a:r>
                        <a:rPr lang="fr-FR" sz="1400" baseline="0" dirty="0" err="1" smtClean="0">
                          <a:effectLst/>
                        </a:rPr>
                        <a:t>höjd</a:t>
                      </a:r>
                      <a:r>
                        <a:rPr lang="fr-FR" sz="1400" dirty="0" smtClean="0">
                          <a:effectLst/>
                        </a:rPr>
                        <a:t>, </a:t>
                      </a:r>
                    </a:p>
                    <a:p>
                      <a:pPr marL="0" indent="0" algn="l">
                        <a:spcAft>
                          <a:spcPts val="0"/>
                        </a:spcAft>
                        <a:buFont typeface="Arial" panose="020B0604020202020204" pitchFamily="34" charset="0"/>
                        <a:buNone/>
                      </a:pPr>
                      <a:r>
                        <a:rPr lang="fr-FR" sz="1400" dirty="0" smtClean="0">
                          <a:effectLst/>
                        </a:rPr>
                        <a:t>cm </a:t>
                      </a:r>
                      <a:r>
                        <a:rPr lang="fr-FR" sz="1400" dirty="0" err="1" smtClean="0">
                          <a:effectLst/>
                        </a:rPr>
                        <a:t>med</a:t>
                      </a:r>
                      <a:r>
                        <a:rPr lang="fr-FR" sz="1400" dirty="0" smtClean="0">
                          <a:effectLst/>
                        </a:rPr>
                        <a:t> </a:t>
                      </a:r>
                      <a:r>
                        <a:rPr lang="fr-FR" sz="1400" dirty="0" err="1" smtClean="0">
                          <a:effectLst/>
                        </a:rPr>
                        <a:t>betesmätare</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7</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8</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6</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8</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 6</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8 </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5</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7</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3307574889"/>
                  </a:ext>
                </a:extLst>
              </a:tr>
              <a:tr h="447098">
                <a:tc>
                  <a:txBody>
                    <a:bodyPr/>
                    <a:lstStyle/>
                    <a:p>
                      <a:pPr marL="0" indent="0" algn="l">
                        <a:spcAft>
                          <a:spcPts val="0"/>
                        </a:spcAft>
                        <a:buFont typeface="Arial" panose="020B0604020202020204" pitchFamily="34" charset="0"/>
                        <a:buNone/>
                      </a:pPr>
                      <a:r>
                        <a:rPr lang="fr-FR" sz="1400" dirty="0" smtClean="0">
                          <a:effectLst/>
                        </a:rPr>
                        <a:t>Antal </a:t>
                      </a:r>
                      <a:r>
                        <a:rPr lang="fr-FR" sz="1400" dirty="0" err="1" smtClean="0">
                          <a:effectLst/>
                        </a:rPr>
                        <a:t>fållor</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buFont typeface="Arial" panose="020B0604020202020204" pitchFamily="34" charset="0"/>
                        <a:buNone/>
                      </a:pPr>
                      <a:endParaRPr lang="fr-FR" sz="1400" dirty="0">
                        <a:effectLst/>
                        <a:latin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1</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2</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 1</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3 </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1</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543748834"/>
                  </a:ext>
                </a:extLst>
              </a:tr>
            </a:tbl>
          </a:graphicData>
        </a:graphic>
      </p:graphicFrame>
      <p:sp>
        <p:nvSpPr>
          <p:cNvPr id="4" name="ZoneTexte 3"/>
          <p:cNvSpPr txBox="1"/>
          <p:nvPr/>
        </p:nvSpPr>
        <p:spPr>
          <a:xfrm>
            <a:off x="814818" y="1465636"/>
            <a:ext cx="1728192" cy="1131079"/>
          </a:xfrm>
          <a:prstGeom prst="rect">
            <a:avLst/>
          </a:prstGeom>
          <a:solidFill>
            <a:schemeClr val="accent3"/>
          </a:solidFill>
        </p:spPr>
        <p:txBody>
          <a:bodyPr wrap="square" rtlCol="0">
            <a:spAutoFit/>
          </a:bodyPr>
          <a:lstStyle/>
          <a:p>
            <a:pPr defTabSz="685800"/>
            <a:endParaRPr lang="fr-FR" sz="1350" dirty="0">
              <a:solidFill>
                <a:prstClr val="black"/>
              </a:solidFill>
              <a:latin typeface="Calibri" panose="020F0502020204030204"/>
            </a:endParaRPr>
          </a:p>
          <a:p>
            <a:pPr defTabSz="685800"/>
            <a:endParaRPr lang="fr-FR" sz="1350" dirty="0">
              <a:solidFill>
                <a:prstClr val="black"/>
              </a:solidFill>
              <a:latin typeface="Calibri" panose="020F0502020204030204"/>
            </a:endParaRPr>
          </a:p>
          <a:p>
            <a:pPr defTabSz="685800"/>
            <a:r>
              <a:rPr lang="fr-FR" sz="1350" dirty="0" err="1" smtClean="0">
                <a:solidFill>
                  <a:prstClr val="black"/>
                </a:solidFill>
                <a:latin typeface="Calibri" panose="020F0502020204030204"/>
              </a:rPr>
              <a:t>Belagd</a:t>
            </a:r>
            <a:r>
              <a:rPr lang="fr-FR" sz="1350" dirty="0" smtClean="0">
                <a:solidFill>
                  <a:prstClr val="black"/>
                </a:solidFill>
                <a:latin typeface="Calibri" panose="020F0502020204030204"/>
              </a:rPr>
              <a:t> </a:t>
            </a:r>
            <a:r>
              <a:rPr lang="fr-FR" sz="1350" dirty="0" err="1" smtClean="0">
                <a:solidFill>
                  <a:prstClr val="black"/>
                </a:solidFill>
                <a:latin typeface="Calibri" panose="020F0502020204030204"/>
              </a:rPr>
              <a:t>med</a:t>
            </a:r>
            <a:r>
              <a:rPr lang="fr-FR" sz="1350" dirty="0" smtClean="0">
                <a:solidFill>
                  <a:prstClr val="black"/>
                </a:solidFill>
                <a:latin typeface="Calibri" panose="020F0502020204030204"/>
              </a:rPr>
              <a:t> </a:t>
            </a:r>
            <a:r>
              <a:rPr lang="fr-FR" sz="1350" dirty="0" err="1" smtClean="0">
                <a:solidFill>
                  <a:prstClr val="black"/>
                </a:solidFill>
                <a:latin typeface="Calibri" panose="020F0502020204030204"/>
              </a:rPr>
              <a:t>djur</a:t>
            </a:r>
            <a:endParaRPr lang="fr-FR" sz="1350" dirty="0">
              <a:solidFill>
                <a:prstClr val="black"/>
              </a:solidFill>
              <a:latin typeface="Calibri" panose="020F0502020204030204"/>
            </a:endParaRPr>
          </a:p>
          <a:p>
            <a:pPr defTabSz="685800"/>
            <a:endParaRPr lang="fr-FR" sz="1350" dirty="0">
              <a:solidFill>
                <a:prstClr val="black"/>
              </a:solidFill>
              <a:latin typeface="Calibri" panose="020F0502020204030204"/>
            </a:endParaRPr>
          </a:p>
          <a:p>
            <a:pPr defTabSz="685800"/>
            <a:endParaRPr lang="fr-FR" sz="1350" dirty="0">
              <a:solidFill>
                <a:prstClr val="black"/>
              </a:solidFill>
              <a:latin typeface="Calibri" panose="020F0502020204030204"/>
            </a:endParaRPr>
          </a:p>
        </p:txBody>
      </p:sp>
      <p:sp>
        <p:nvSpPr>
          <p:cNvPr id="5" name="ZoneTexte 4"/>
          <p:cNvSpPr txBox="1"/>
          <p:nvPr/>
        </p:nvSpPr>
        <p:spPr>
          <a:xfrm>
            <a:off x="814818" y="2904903"/>
            <a:ext cx="1728192" cy="507831"/>
          </a:xfrm>
          <a:prstGeom prst="rect">
            <a:avLst/>
          </a:prstGeom>
          <a:solidFill>
            <a:srgbClr val="FFFF00"/>
          </a:solidFill>
        </p:spPr>
        <p:txBody>
          <a:bodyPr wrap="square" rtlCol="0">
            <a:spAutoFit/>
          </a:bodyPr>
          <a:lstStyle/>
          <a:p>
            <a:pPr defTabSz="685800"/>
            <a:r>
              <a:rPr lang="fr-FR" sz="1350" dirty="0" err="1" smtClean="0">
                <a:solidFill>
                  <a:prstClr val="black"/>
                </a:solidFill>
                <a:latin typeface="Calibri" panose="020F0502020204030204"/>
              </a:rPr>
              <a:t>Areal</a:t>
            </a:r>
            <a:r>
              <a:rPr lang="fr-FR" sz="1350" dirty="0" smtClean="0">
                <a:solidFill>
                  <a:prstClr val="black"/>
                </a:solidFill>
                <a:latin typeface="Calibri" panose="020F0502020204030204"/>
              </a:rPr>
              <a:t> </a:t>
            </a:r>
            <a:r>
              <a:rPr lang="fr-FR" sz="1350" dirty="0" err="1" smtClean="0">
                <a:solidFill>
                  <a:prstClr val="black"/>
                </a:solidFill>
                <a:latin typeface="Calibri" panose="020F0502020204030204"/>
              </a:rPr>
              <a:t>som</a:t>
            </a:r>
            <a:r>
              <a:rPr lang="fr-FR" sz="1350" dirty="0" smtClean="0">
                <a:solidFill>
                  <a:prstClr val="black"/>
                </a:solidFill>
                <a:latin typeface="Calibri" panose="020F0502020204030204"/>
              </a:rPr>
              <a:t> </a:t>
            </a:r>
            <a:r>
              <a:rPr lang="fr-FR" sz="1350" dirty="0" err="1" smtClean="0">
                <a:solidFill>
                  <a:prstClr val="black"/>
                </a:solidFill>
                <a:latin typeface="Calibri" panose="020F0502020204030204"/>
              </a:rPr>
              <a:t>slås</a:t>
            </a:r>
            <a:endParaRPr lang="fr-FR" sz="1350" dirty="0">
              <a:solidFill>
                <a:prstClr val="black"/>
              </a:solidFill>
              <a:latin typeface="Calibri" panose="020F0502020204030204"/>
            </a:endParaRPr>
          </a:p>
          <a:p>
            <a:pPr defTabSz="685800"/>
            <a:endParaRPr lang="fr-FR" sz="1350" dirty="0">
              <a:solidFill>
                <a:prstClr val="black"/>
              </a:solidFill>
              <a:latin typeface="Calibri" panose="020F0502020204030204"/>
            </a:endParaRPr>
          </a:p>
        </p:txBody>
      </p:sp>
      <p:sp>
        <p:nvSpPr>
          <p:cNvPr id="6" name="ZoneTexte 5"/>
          <p:cNvSpPr txBox="1"/>
          <p:nvPr/>
        </p:nvSpPr>
        <p:spPr>
          <a:xfrm>
            <a:off x="814818" y="2627902"/>
            <a:ext cx="1728192" cy="300082"/>
          </a:xfrm>
          <a:prstGeom prst="rect">
            <a:avLst/>
          </a:prstGeom>
          <a:gradFill>
            <a:gsLst>
              <a:gs pos="0">
                <a:schemeClr val="accent3"/>
              </a:gs>
              <a:gs pos="100000">
                <a:srgbClr val="FFFF00"/>
              </a:gs>
            </a:gsLst>
            <a:lin ang="5400000" scaled="1"/>
          </a:gradFill>
          <a:ln w="19050">
            <a:solidFill>
              <a:schemeClr val="accent1">
                <a:shade val="50000"/>
              </a:schemeClr>
            </a:solidFill>
            <a:prstDash val="sysDash"/>
          </a:ln>
        </p:spPr>
        <p:txBody>
          <a:bodyPr wrap="square" rtlCol="0">
            <a:spAutoFit/>
          </a:bodyPr>
          <a:lstStyle/>
          <a:p>
            <a:pPr defTabSz="685800"/>
            <a:r>
              <a:rPr lang="fr-FR" sz="1350" dirty="0" err="1" smtClean="0">
                <a:solidFill>
                  <a:prstClr val="black"/>
                </a:solidFill>
                <a:latin typeface="Calibri" panose="020F0502020204030204"/>
              </a:rPr>
              <a:t>Buffert</a:t>
            </a:r>
            <a:endParaRPr lang="fr-FR" sz="1350" dirty="0">
              <a:solidFill>
                <a:prstClr val="black"/>
              </a:solidFill>
              <a:latin typeface="Calibri" panose="020F0502020204030204"/>
            </a:endParaRPr>
          </a:p>
        </p:txBody>
      </p:sp>
      <p:sp>
        <p:nvSpPr>
          <p:cNvPr id="7" name="ZoneTexte 6"/>
          <p:cNvSpPr txBox="1"/>
          <p:nvPr/>
        </p:nvSpPr>
        <p:spPr>
          <a:xfrm>
            <a:off x="3947166" y="1542292"/>
            <a:ext cx="1728192" cy="1846659"/>
          </a:xfrm>
          <a:prstGeom prst="rect">
            <a:avLst/>
          </a:prstGeom>
          <a:solidFill>
            <a:schemeClr val="accent3"/>
          </a:solidFill>
        </p:spPr>
        <p:txBody>
          <a:bodyPr wrap="square" rtlCol="0">
            <a:spAutoFit/>
          </a:bodyPr>
          <a:lstStyle/>
          <a:p>
            <a:pPr defTabSz="685800"/>
            <a:endParaRPr lang="fr-FR" sz="1350" dirty="0">
              <a:solidFill>
                <a:prstClr val="black"/>
              </a:solidFill>
              <a:latin typeface="Calibri" panose="020F0502020204030204"/>
            </a:endParaRPr>
          </a:p>
          <a:p>
            <a:pPr defTabSz="685800"/>
            <a:endParaRPr lang="fr-FR" sz="1350" dirty="0">
              <a:solidFill>
                <a:prstClr val="black"/>
              </a:solidFill>
              <a:latin typeface="Calibri" panose="020F0502020204030204"/>
            </a:endParaRPr>
          </a:p>
          <a:p>
            <a:pPr defTabSz="685800"/>
            <a:endParaRPr lang="fr-FR" sz="1350" dirty="0">
              <a:solidFill>
                <a:prstClr val="black"/>
              </a:solidFill>
              <a:latin typeface="Calibri" panose="020F0502020204030204"/>
            </a:endParaRPr>
          </a:p>
          <a:p>
            <a:pPr defTabSz="685800"/>
            <a:endParaRPr lang="fr-FR" sz="1350" dirty="0">
              <a:solidFill>
                <a:prstClr val="black"/>
              </a:solidFill>
              <a:latin typeface="Calibri" panose="020F0502020204030204"/>
            </a:endParaRPr>
          </a:p>
          <a:p>
            <a:pPr algn="ctr" defTabSz="685800"/>
            <a:r>
              <a:rPr lang="fr-FR" sz="1350" dirty="0" err="1" smtClean="0">
                <a:solidFill>
                  <a:prstClr val="black"/>
                </a:solidFill>
                <a:latin typeface="Calibri" panose="020F0502020204030204"/>
              </a:rPr>
              <a:t>Belagd</a:t>
            </a:r>
            <a:r>
              <a:rPr lang="fr-FR" sz="1350" dirty="0" smtClean="0">
                <a:solidFill>
                  <a:prstClr val="black"/>
                </a:solidFill>
                <a:latin typeface="Calibri" panose="020F0502020204030204"/>
              </a:rPr>
              <a:t> </a:t>
            </a:r>
            <a:r>
              <a:rPr lang="fr-FR" sz="1350" dirty="0" err="1" smtClean="0">
                <a:solidFill>
                  <a:prstClr val="black"/>
                </a:solidFill>
                <a:latin typeface="Calibri" panose="020F0502020204030204"/>
              </a:rPr>
              <a:t>med</a:t>
            </a:r>
            <a:r>
              <a:rPr lang="fr-FR" sz="1350" dirty="0" smtClean="0">
                <a:solidFill>
                  <a:prstClr val="black"/>
                </a:solidFill>
                <a:latin typeface="Calibri" panose="020F0502020204030204"/>
              </a:rPr>
              <a:t> </a:t>
            </a:r>
            <a:r>
              <a:rPr lang="fr-FR" sz="1350" dirty="0" err="1" smtClean="0">
                <a:solidFill>
                  <a:prstClr val="black"/>
                </a:solidFill>
                <a:latin typeface="Calibri" panose="020F0502020204030204"/>
              </a:rPr>
              <a:t>djur</a:t>
            </a:r>
            <a:endParaRPr lang="fr-FR" sz="1350" dirty="0">
              <a:solidFill>
                <a:prstClr val="black"/>
              </a:solidFill>
              <a:latin typeface="Calibri" panose="020F0502020204030204"/>
            </a:endParaRPr>
          </a:p>
          <a:p>
            <a:pPr algn="ctr" defTabSz="685800"/>
            <a:endParaRPr lang="fr-FR" sz="1350" dirty="0">
              <a:solidFill>
                <a:prstClr val="black"/>
              </a:solidFill>
              <a:latin typeface="Calibri" panose="020F0502020204030204"/>
            </a:endParaRPr>
          </a:p>
          <a:p>
            <a:pPr defTabSz="685800"/>
            <a:endParaRPr lang="fr-FR" sz="1350" dirty="0">
              <a:solidFill>
                <a:prstClr val="black"/>
              </a:solidFill>
              <a:latin typeface="Calibri" panose="020F0502020204030204"/>
            </a:endParaRPr>
          </a:p>
          <a:p>
            <a:pPr defTabSz="685800"/>
            <a:endParaRPr lang="fr-FR" sz="900" dirty="0">
              <a:solidFill>
                <a:prstClr val="black"/>
              </a:solidFill>
              <a:latin typeface="Calibri" panose="020F0502020204030204"/>
            </a:endParaRPr>
          </a:p>
          <a:p>
            <a:pPr defTabSz="685800"/>
            <a:endParaRPr lang="fr-FR" sz="1050" dirty="0">
              <a:solidFill>
                <a:prstClr val="black"/>
              </a:solidFill>
              <a:latin typeface="Calibri" panose="020F0502020204030204"/>
            </a:endParaRPr>
          </a:p>
        </p:txBody>
      </p:sp>
      <p:sp>
        <p:nvSpPr>
          <p:cNvPr id="9" name="ZoneTexte 8"/>
          <p:cNvSpPr txBox="1"/>
          <p:nvPr/>
        </p:nvSpPr>
        <p:spPr>
          <a:xfrm>
            <a:off x="1111357" y="1214751"/>
            <a:ext cx="1242138" cy="300082"/>
          </a:xfrm>
          <a:prstGeom prst="rect">
            <a:avLst/>
          </a:prstGeom>
          <a:noFill/>
        </p:spPr>
        <p:txBody>
          <a:bodyPr wrap="square" rtlCol="0">
            <a:spAutoFit/>
          </a:bodyPr>
          <a:lstStyle/>
          <a:p>
            <a:pPr defTabSz="685800"/>
            <a:r>
              <a:rPr lang="fr-FR" sz="1350" dirty="0" err="1" smtClean="0">
                <a:solidFill>
                  <a:prstClr val="black"/>
                </a:solidFill>
                <a:latin typeface="Calibri" panose="020F0502020204030204"/>
              </a:rPr>
              <a:t>Vår</a:t>
            </a:r>
            <a:endParaRPr lang="fr-FR" sz="1350" dirty="0">
              <a:solidFill>
                <a:prstClr val="black"/>
              </a:solidFill>
              <a:latin typeface="Calibri" panose="020F0502020204030204"/>
            </a:endParaRPr>
          </a:p>
        </p:txBody>
      </p:sp>
      <p:sp>
        <p:nvSpPr>
          <p:cNvPr id="10" name="ZoneTexte 9"/>
          <p:cNvSpPr txBox="1"/>
          <p:nvPr/>
        </p:nvSpPr>
        <p:spPr>
          <a:xfrm>
            <a:off x="4190193" y="1214751"/>
            <a:ext cx="1242138" cy="300082"/>
          </a:xfrm>
          <a:prstGeom prst="rect">
            <a:avLst/>
          </a:prstGeom>
          <a:noFill/>
        </p:spPr>
        <p:txBody>
          <a:bodyPr wrap="square" rtlCol="0">
            <a:spAutoFit/>
          </a:bodyPr>
          <a:lstStyle/>
          <a:p>
            <a:pPr algn="ctr" defTabSz="685800"/>
            <a:r>
              <a:rPr lang="fr-FR" sz="1350" dirty="0" err="1" smtClean="0">
                <a:solidFill>
                  <a:prstClr val="black"/>
                </a:solidFill>
                <a:latin typeface="Calibri" panose="020F0502020204030204"/>
              </a:rPr>
              <a:t>Sommar</a:t>
            </a:r>
            <a:endParaRPr lang="fr-FR" sz="1350" dirty="0">
              <a:solidFill>
                <a:prstClr val="black"/>
              </a:solidFill>
              <a:latin typeface="Calibri" panose="020F0502020204030204"/>
            </a:endParaRPr>
          </a:p>
        </p:txBody>
      </p:sp>
      <p:sp>
        <p:nvSpPr>
          <p:cNvPr id="11" name="Rectangle 10"/>
          <p:cNvSpPr/>
          <p:nvPr/>
        </p:nvSpPr>
        <p:spPr>
          <a:xfrm>
            <a:off x="334461" y="6168778"/>
            <a:ext cx="4955512" cy="230832"/>
          </a:xfrm>
          <a:prstGeom prst="rect">
            <a:avLst/>
          </a:prstGeom>
        </p:spPr>
        <p:txBody>
          <a:bodyPr wrap="square">
            <a:spAutoFit/>
          </a:bodyPr>
          <a:lstStyle/>
          <a:p>
            <a:pPr defTabSz="685800"/>
            <a:r>
              <a:rPr lang="fr-FR" sz="900" b="1" dirty="0">
                <a:solidFill>
                  <a:prstClr val="black"/>
                </a:solidFill>
                <a:latin typeface="Calibri" panose="020F0502020204030204"/>
                <a:ea typeface="Times New Roman" panose="02020603050405020304" pitchFamily="18" charset="0"/>
                <a:cs typeface="Times New Roman" panose="02020603050405020304" pitchFamily="18" charset="0"/>
              </a:rPr>
              <a:t>(</a:t>
            </a:r>
            <a:r>
              <a:rPr lang="fr-FR" sz="900" b="1" dirty="0" err="1">
                <a:solidFill>
                  <a:prstClr val="black"/>
                </a:solidFill>
                <a:latin typeface="Calibri" panose="020F0502020204030204"/>
                <a:ea typeface="Times New Roman" panose="02020603050405020304" pitchFamily="18" charset="0"/>
                <a:cs typeface="Times New Roman" panose="02020603050405020304" pitchFamily="18" charset="0"/>
              </a:rPr>
              <a:t>Hoden</a:t>
            </a:r>
            <a:r>
              <a:rPr lang="fr-FR" sz="900" b="1" dirty="0">
                <a:solidFill>
                  <a:prstClr val="black"/>
                </a:solidFill>
                <a:latin typeface="Calibri" panose="020F0502020204030204"/>
                <a:ea typeface="Times New Roman" panose="02020603050405020304" pitchFamily="18" charset="0"/>
                <a:cs typeface="Times New Roman" panose="02020603050405020304" pitchFamily="18" charset="0"/>
              </a:rPr>
              <a:t> </a:t>
            </a:r>
            <a:r>
              <a:rPr lang="fr-FR" sz="900" b="1" i="1" dirty="0">
                <a:solidFill>
                  <a:prstClr val="black"/>
                </a:solidFill>
                <a:latin typeface="Calibri" panose="020F0502020204030204"/>
                <a:ea typeface="Times New Roman" panose="02020603050405020304" pitchFamily="18" charset="0"/>
                <a:cs typeface="Times New Roman" panose="02020603050405020304" pitchFamily="18" charset="0"/>
              </a:rPr>
              <a:t>et al.</a:t>
            </a:r>
            <a:r>
              <a:rPr lang="fr-FR" sz="900" b="1" dirty="0">
                <a:solidFill>
                  <a:prstClr val="black"/>
                </a:solidFill>
                <a:latin typeface="Calibri" panose="020F0502020204030204"/>
                <a:ea typeface="Times New Roman" panose="02020603050405020304" pitchFamily="18" charset="0"/>
                <a:cs typeface="Times New Roman" panose="02020603050405020304" pitchFamily="18" charset="0"/>
              </a:rPr>
              <a:t>, 1986 ; </a:t>
            </a:r>
            <a:r>
              <a:rPr lang="fr-FR" sz="900" b="1" dirty="0" err="1">
                <a:solidFill>
                  <a:prstClr val="black"/>
                </a:solidFill>
                <a:latin typeface="Calibri" panose="020F0502020204030204"/>
                <a:ea typeface="Times New Roman" panose="02020603050405020304" pitchFamily="18" charset="0"/>
                <a:cs typeface="Times New Roman" panose="02020603050405020304" pitchFamily="18" charset="0"/>
              </a:rPr>
              <a:t>Doligez</a:t>
            </a:r>
            <a:r>
              <a:rPr lang="fr-FR" sz="900" b="1" dirty="0">
                <a:solidFill>
                  <a:prstClr val="black"/>
                </a:solidFill>
                <a:latin typeface="Calibri" panose="020F0502020204030204"/>
                <a:ea typeface="Times New Roman" panose="02020603050405020304" pitchFamily="18" charset="0"/>
                <a:cs typeface="Times New Roman" panose="02020603050405020304" pitchFamily="18" charset="0"/>
              </a:rPr>
              <a:t> </a:t>
            </a:r>
            <a:r>
              <a:rPr lang="fr-FR" sz="900" b="1" i="1" dirty="0">
                <a:solidFill>
                  <a:prstClr val="black"/>
                </a:solidFill>
                <a:latin typeface="Calibri" panose="020F0502020204030204"/>
                <a:ea typeface="Times New Roman" panose="02020603050405020304" pitchFamily="18" charset="0"/>
                <a:cs typeface="Times New Roman" panose="02020603050405020304" pitchFamily="18" charset="0"/>
              </a:rPr>
              <a:t>et al.</a:t>
            </a:r>
            <a:r>
              <a:rPr lang="fr-FR" sz="900" b="1" dirty="0">
                <a:solidFill>
                  <a:prstClr val="black"/>
                </a:solidFill>
                <a:latin typeface="Calibri" panose="020F0502020204030204"/>
                <a:ea typeface="Times New Roman" panose="02020603050405020304" pitchFamily="18" charset="0"/>
                <a:cs typeface="Times New Roman" panose="02020603050405020304" pitchFamily="18" charset="0"/>
              </a:rPr>
              <a:t>, 2014 ; Lefrileux </a:t>
            </a:r>
            <a:r>
              <a:rPr lang="fr-FR" sz="900" b="1" i="1" dirty="0">
                <a:solidFill>
                  <a:prstClr val="black"/>
                </a:solidFill>
                <a:latin typeface="Calibri" panose="020F0502020204030204"/>
                <a:ea typeface="Times New Roman" panose="02020603050405020304" pitchFamily="18" charset="0"/>
                <a:cs typeface="Times New Roman" panose="02020603050405020304" pitchFamily="18" charset="0"/>
              </a:rPr>
              <a:t>et al.</a:t>
            </a:r>
            <a:r>
              <a:rPr lang="fr-FR" sz="900" b="1" dirty="0">
                <a:solidFill>
                  <a:prstClr val="black"/>
                </a:solidFill>
                <a:latin typeface="Calibri" panose="020F0502020204030204"/>
                <a:ea typeface="Times New Roman" panose="02020603050405020304" pitchFamily="18" charset="0"/>
                <a:cs typeface="Times New Roman" panose="02020603050405020304" pitchFamily="18" charset="0"/>
              </a:rPr>
              <a:t>, 2012 ; Leray </a:t>
            </a:r>
            <a:r>
              <a:rPr lang="fr-FR" sz="900" b="1" i="1" dirty="0">
                <a:solidFill>
                  <a:prstClr val="black"/>
                </a:solidFill>
                <a:latin typeface="Calibri" panose="020F0502020204030204"/>
                <a:ea typeface="Times New Roman" panose="02020603050405020304" pitchFamily="18" charset="0"/>
                <a:cs typeface="Times New Roman" panose="02020603050405020304" pitchFamily="18" charset="0"/>
              </a:rPr>
              <a:t>et al, 2016 ;</a:t>
            </a:r>
            <a:r>
              <a:rPr lang="fr-FR" sz="900" b="1" dirty="0">
                <a:solidFill>
                  <a:prstClr val="black"/>
                </a:solidFill>
                <a:latin typeface="Calibri" panose="020F0502020204030204"/>
                <a:ea typeface="Times New Roman" panose="02020603050405020304" pitchFamily="18" charset="0"/>
                <a:cs typeface="Times New Roman" panose="02020603050405020304" pitchFamily="18" charset="0"/>
              </a:rPr>
              <a:t> Pottier </a:t>
            </a:r>
            <a:r>
              <a:rPr lang="fr-FR" sz="900" b="1" i="1" dirty="0">
                <a:solidFill>
                  <a:prstClr val="black"/>
                </a:solidFill>
                <a:latin typeface="Calibri" panose="020F0502020204030204"/>
                <a:ea typeface="Times New Roman" panose="02020603050405020304" pitchFamily="18" charset="0"/>
                <a:cs typeface="Times New Roman" panose="02020603050405020304" pitchFamily="18" charset="0"/>
              </a:rPr>
              <a:t>et al.</a:t>
            </a:r>
            <a:r>
              <a:rPr lang="fr-FR" sz="900" b="1" dirty="0">
                <a:solidFill>
                  <a:prstClr val="black"/>
                </a:solidFill>
                <a:latin typeface="Calibri" panose="020F0502020204030204"/>
                <a:ea typeface="Times New Roman" panose="02020603050405020304" pitchFamily="18" charset="0"/>
                <a:cs typeface="Times New Roman" panose="02020603050405020304" pitchFamily="18" charset="0"/>
              </a:rPr>
              <a:t> 2009)</a:t>
            </a:r>
            <a:endParaRPr lang="fr-FR" sz="900" dirty="0">
              <a:solidFill>
                <a:prstClr val="black"/>
              </a:solidFill>
              <a:latin typeface="Calibri" panose="020F0502020204030204"/>
            </a:endParaRPr>
          </a:p>
        </p:txBody>
      </p:sp>
    </p:spTree>
    <p:extLst>
      <p:ext uri="{BB962C8B-B14F-4D97-AF65-F5344CB8AC3E}">
        <p14:creationId xmlns:p14="http://schemas.microsoft.com/office/powerpoint/2010/main" val="2146691451"/>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457178" y="365125"/>
            <a:ext cx="7886700" cy="1325563"/>
          </a:xfrm>
          <a:prstGeom prst="rect">
            <a:avLst/>
          </a:prstGeom>
        </p:spPr>
        <p:txBody>
          <a:bodyPr/>
          <a:lstStyle/>
          <a:p>
            <a:pPr algn="l"/>
            <a:r>
              <a:rPr lang="sv-SE" sz="2400" b="1" dirty="0" smtClean="0">
                <a:solidFill>
                  <a:schemeClr val="tx1"/>
                </a:solidFill>
              </a:rPr>
              <a:t>Rotationsbete</a:t>
            </a:r>
            <a:endParaRPr lang="sv-SE" sz="2400" b="1" dirty="0">
              <a:solidFill>
                <a:schemeClr val="tx1"/>
              </a:solidFill>
            </a:endParaRPr>
          </a:p>
        </p:txBody>
      </p:sp>
      <p:graphicFrame>
        <p:nvGraphicFramePr>
          <p:cNvPr id="18" name="Espace réservé du contenu 3"/>
          <p:cNvGraphicFramePr>
            <a:graphicFrameLocks noGrp="1"/>
          </p:cNvGraphicFramePr>
          <p:nvPr>
            <p:ph idx="4294967295"/>
            <p:extLst>
              <p:ext uri="{D42A27DB-BD31-4B8C-83A1-F6EECF244321}">
                <p14:modId xmlns:p14="http://schemas.microsoft.com/office/powerpoint/2010/main" val="2168572397"/>
              </p:ext>
            </p:extLst>
          </p:nvPr>
        </p:nvGraphicFramePr>
        <p:xfrm>
          <a:off x="1028701" y="2994945"/>
          <a:ext cx="6946376" cy="3241472"/>
        </p:xfrm>
        <a:graphic>
          <a:graphicData uri="http://schemas.openxmlformats.org/drawingml/2006/table">
            <a:tbl>
              <a:tblPr firstRow="1" firstCol="1" bandRow="1">
                <a:tableStyleId>{F5AB1C69-6EDB-4FF4-983F-18BD219EF322}</a:tableStyleId>
              </a:tblPr>
              <a:tblGrid>
                <a:gridCol w="1265055">
                  <a:extLst>
                    <a:ext uri="{9D8B030D-6E8A-4147-A177-3AD203B41FA5}">
                      <a16:colId xmlns:a16="http://schemas.microsoft.com/office/drawing/2014/main" val="3159085550"/>
                    </a:ext>
                  </a:extLst>
                </a:gridCol>
                <a:gridCol w="1071613">
                  <a:extLst>
                    <a:ext uri="{9D8B030D-6E8A-4147-A177-3AD203B41FA5}">
                      <a16:colId xmlns:a16="http://schemas.microsoft.com/office/drawing/2014/main" val="292010260"/>
                    </a:ext>
                  </a:extLst>
                </a:gridCol>
                <a:gridCol w="515669">
                  <a:extLst>
                    <a:ext uri="{9D8B030D-6E8A-4147-A177-3AD203B41FA5}">
                      <a16:colId xmlns:a16="http://schemas.microsoft.com/office/drawing/2014/main" val="3427267710"/>
                    </a:ext>
                  </a:extLst>
                </a:gridCol>
                <a:gridCol w="601857">
                  <a:extLst>
                    <a:ext uri="{9D8B030D-6E8A-4147-A177-3AD203B41FA5}">
                      <a16:colId xmlns:a16="http://schemas.microsoft.com/office/drawing/2014/main" val="1832307493"/>
                    </a:ext>
                  </a:extLst>
                </a:gridCol>
                <a:gridCol w="574009">
                  <a:extLst>
                    <a:ext uri="{9D8B030D-6E8A-4147-A177-3AD203B41FA5}">
                      <a16:colId xmlns:a16="http://schemas.microsoft.com/office/drawing/2014/main" val="2463940378"/>
                    </a:ext>
                  </a:extLst>
                </a:gridCol>
                <a:gridCol w="601857">
                  <a:extLst>
                    <a:ext uri="{9D8B030D-6E8A-4147-A177-3AD203B41FA5}">
                      <a16:colId xmlns:a16="http://schemas.microsoft.com/office/drawing/2014/main" val="3197963408"/>
                    </a:ext>
                  </a:extLst>
                </a:gridCol>
                <a:gridCol w="556301">
                  <a:extLst>
                    <a:ext uri="{9D8B030D-6E8A-4147-A177-3AD203B41FA5}">
                      <a16:colId xmlns:a16="http://schemas.microsoft.com/office/drawing/2014/main" val="4145915906"/>
                    </a:ext>
                  </a:extLst>
                </a:gridCol>
                <a:gridCol w="601857">
                  <a:extLst>
                    <a:ext uri="{9D8B030D-6E8A-4147-A177-3AD203B41FA5}">
                      <a16:colId xmlns:a16="http://schemas.microsoft.com/office/drawing/2014/main" val="2626152264"/>
                    </a:ext>
                  </a:extLst>
                </a:gridCol>
                <a:gridCol w="556301">
                  <a:extLst>
                    <a:ext uri="{9D8B030D-6E8A-4147-A177-3AD203B41FA5}">
                      <a16:colId xmlns:a16="http://schemas.microsoft.com/office/drawing/2014/main" val="3996488753"/>
                    </a:ext>
                  </a:extLst>
                </a:gridCol>
                <a:gridCol w="601857">
                  <a:extLst>
                    <a:ext uri="{9D8B030D-6E8A-4147-A177-3AD203B41FA5}">
                      <a16:colId xmlns:a16="http://schemas.microsoft.com/office/drawing/2014/main" val="2367441044"/>
                    </a:ext>
                  </a:extLst>
                </a:gridCol>
              </a:tblGrid>
              <a:tr h="153192">
                <a:tc gridSpan="2">
                  <a:txBody>
                    <a:bodyPr/>
                    <a:lstStyle/>
                    <a:p>
                      <a:pPr marL="0" indent="0" algn="l">
                        <a:spcAft>
                          <a:spcPts val="0"/>
                        </a:spcAft>
                        <a:buFont typeface="Arial" panose="020B0604020202020204" pitchFamily="34" charset="0"/>
                        <a:buNone/>
                      </a:pPr>
                      <a:r>
                        <a:rPr lang="fr-FR" sz="1400" dirty="0" err="1" smtClean="0">
                          <a:effectLst/>
                        </a:rPr>
                        <a:t>Rotationsbete</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hMerge="1">
                  <a:txBody>
                    <a:bodyPr/>
                    <a:lstStyle/>
                    <a:p>
                      <a:endParaRPr lang="fr-FR"/>
                    </a:p>
                  </a:txBody>
                  <a:tcPr/>
                </a:tc>
                <a:tc gridSpan="2">
                  <a:txBody>
                    <a:bodyPr/>
                    <a:lstStyle/>
                    <a:p>
                      <a:pPr marL="0" indent="0" algn="l">
                        <a:spcAft>
                          <a:spcPts val="0"/>
                        </a:spcAft>
                        <a:buFont typeface="Arial" panose="020B0604020202020204" pitchFamily="34" charset="0"/>
                        <a:buNone/>
                      </a:pPr>
                      <a:r>
                        <a:rPr lang="fr-FR" sz="1400" dirty="0" err="1" smtClean="0">
                          <a:effectLst/>
                        </a:rPr>
                        <a:t>Kor</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marL="0" indent="0" algn="l">
                        <a:spcAft>
                          <a:spcPts val="0"/>
                        </a:spcAft>
                        <a:buFont typeface="Arial" panose="020B0604020202020204" pitchFamily="34" charset="0"/>
                        <a:buNone/>
                      </a:pPr>
                      <a:r>
                        <a:rPr lang="fr-FR" sz="1400" dirty="0" smtClean="0">
                          <a:effectLst/>
                        </a:rPr>
                        <a:t>Getter</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marL="0" indent="0" algn="l">
                        <a:spcAft>
                          <a:spcPts val="0"/>
                        </a:spcAft>
                        <a:buFont typeface="Arial" panose="020B0604020202020204" pitchFamily="34" charset="0"/>
                        <a:buNone/>
                      </a:pPr>
                      <a:r>
                        <a:rPr lang="fr-FR" sz="1400" dirty="0" err="1" smtClean="0">
                          <a:effectLst/>
                        </a:rPr>
                        <a:t>Får</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marL="0" indent="0" algn="l">
                        <a:spcAft>
                          <a:spcPts val="0"/>
                        </a:spcAft>
                        <a:buFont typeface="Arial" panose="020B0604020202020204" pitchFamily="34" charset="0"/>
                        <a:buNone/>
                      </a:pPr>
                      <a:r>
                        <a:rPr lang="fr-FR" sz="1400" dirty="0" err="1" smtClean="0">
                          <a:effectLst/>
                        </a:rPr>
                        <a:t>Hästar</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extLst>
                  <a:ext uri="{0D108BD9-81ED-4DB2-BD59-A6C34878D82A}">
                    <a16:rowId xmlns:a16="http://schemas.microsoft.com/office/drawing/2014/main" val="139623906"/>
                  </a:ext>
                </a:extLst>
              </a:tr>
              <a:tr h="282849">
                <a:tc>
                  <a:txBody>
                    <a:bodyPr/>
                    <a:lstStyle/>
                    <a:p>
                      <a:pPr marL="0" indent="0" algn="l">
                        <a:spcAft>
                          <a:spcPts val="0"/>
                        </a:spcAft>
                        <a:buFont typeface="Arial" panose="020B0604020202020204" pitchFamily="34" charset="0"/>
                        <a:buNone/>
                      </a:pPr>
                      <a:r>
                        <a:rPr lang="fr-FR" sz="1400" dirty="0" err="1" smtClean="0">
                          <a:effectLst/>
                        </a:rPr>
                        <a:t>Kriterium</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err="1" smtClean="0">
                          <a:effectLst/>
                        </a:rPr>
                        <a:t>Enhet</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2225420393"/>
                  </a:ext>
                </a:extLst>
              </a:tr>
              <a:tr h="357641">
                <a:tc>
                  <a:txBody>
                    <a:bodyPr/>
                    <a:lstStyle/>
                    <a:p>
                      <a:pPr marL="0" indent="0" algn="l">
                        <a:spcAft>
                          <a:spcPts val="0"/>
                        </a:spcAft>
                        <a:buFont typeface="Arial" panose="020B0604020202020204" pitchFamily="34" charset="0"/>
                        <a:buNone/>
                      </a:pPr>
                      <a:r>
                        <a:rPr lang="fr-FR" sz="1400" dirty="0" err="1" smtClean="0">
                          <a:effectLst/>
                        </a:rPr>
                        <a:t>Areal</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smtClean="0">
                          <a:effectLst/>
                        </a:rPr>
                        <a:t>Ha/</a:t>
                      </a:r>
                      <a:r>
                        <a:rPr lang="fr-FR" sz="1400" dirty="0" err="1" smtClean="0">
                          <a:effectLst/>
                        </a:rPr>
                        <a:t>djurenhet</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smtClean="0">
                          <a:effectLst/>
                        </a:rPr>
                        <a:t>0,25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smtClean="0">
                          <a:effectLst/>
                        </a:rPr>
                        <a:t>0,60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smtClean="0">
                          <a:effectLst/>
                        </a:rPr>
                        <a:t>0,25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smtClean="0">
                          <a:effectLst/>
                        </a:rPr>
                        <a:t>0,40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 </a:t>
                      </a:r>
                      <a:r>
                        <a:rPr lang="fr-FR" sz="1400" dirty="0" err="1">
                          <a:effectLst/>
                        </a:rPr>
                        <a:t>nc</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err="1">
                          <a:effectLst/>
                        </a:rPr>
                        <a:t>nc</a:t>
                      </a:r>
                      <a:r>
                        <a:rPr lang="fr-FR" sz="1400" dirty="0">
                          <a:effectLst/>
                        </a:rPr>
                        <a:t> </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smtClean="0">
                          <a:effectLst/>
                        </a:rPr>
                        <a:t>0,30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smtClean="0">
                          <a:effectLst/>
                        </a:rPr>
                        <a:t>0,80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902254551"/>
                  </a:ext>
                </a:extLst>
              </a:tr>
              <a:tr h="536461">
                <a:tc>
                  <a:txBody>
                    <a:bodyPr/>
                    <a:lstStyle/>
                    <a:p>
                      <a:pPr marL="0" indent="0" algn="l">
                        <a:spcAft>
                          <a:spcPts val="0"/>
                        </a:spcAft>
                        <a:buFont typeface="Arial" panose="020B0604020202020204" pitchFamily="34" charset="0"/>
                        <a:buNone/>
                      </a:pPr>
                      <a:r>
                        <a:rPr lang="fr-FR" sz="1400" dirty="0" err="1" smtClean="0">
                          <a:effectLst/>
                        </a:rPr>
                        <a:t>Bete</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err="1" smtClean="0">
                          <a:effectLst/>
                        </a:rPr>
                        <a:t>Dagar</a:t>
                      </a:r>
                      <a:r>
                        <a:rPr lang="fr-FR" sz="1400" dirty="0" smtClean="0">
                          <a:effectLst/>
                        </a:rPr>
                        <a:t>/</a:t>
                      </a:r>
                      <a:r>
                        <a:rPr lang="fr-FR" sz="1400" dirty="0" err="1" smtClean="0">
                          <a:effectLst/>
                        </a:rPr>
                        <a:t>fålla</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2</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7</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7</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2318703880"/>
                  </a:ext>
                </a:extLst>
              </a:tr>
              <a:tr h="357641">
                <a:tc>
                  <a:txBody>
                    <a:bodyPr/>
                    <a:lstStyle/>
                    <a:p>
                      <a:pPr marL="0" indent="0" algn="l">
                        <a:spcAft>
                          <a:spcPts val="0"/>
                        </a:spcAft>
                        <a:buFont typeface="Arial" panose="020B0604020202020204" pitchFamily="34" charset="0"/>
                        <a:buNone/>
                      </a:pPr>
                      <a:r>
                        <a:rPr lang="fr-FR" sz="1400" dirty="0" smtClean="0">
                          <a:effectLst/>
                        </a:rPr>
                        <a:t>Vila</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err="1" smtClean="0">
                          <a:effectLst/>
                        </a:rPr>
                        <a:t>Dagar</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a:effectLst/>
                        </a:rPr>
                        <a:t>20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15</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 </a:t>
                      </a:r>
                      <a:r>
                        <a:rPr lang="fr-FR" sz="1400" dirty="0" err="1">
                          <a:effectLst/>
                        </a:rPr>
                        <a:t>nc</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nc </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 20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40 </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1670757156"/>
                  </a:ext>
                </a:extLst>
              </a:tr>
              <a:tr h="365760">
                <a:tc>
                  <a:txBody>
                    <a:bodyPr/>
                    <a:lstStyle/>
                    <a:p>
                      <a:pPr marL="0" indent="0" algn="l">
                        <a:spcAft>
                          <a:spcPts val="0"/>
                        </a:spcAft>
                        <a:buFont typeface="Arial" panose="020B0604020202020204" pitchFamily="34" charset="0"/>
                        <a:buNone/>
                      </a:pPr>
                      <a:r>
                        <a:rPr lang="fr-FR" sz="1400" dirty="0" smtClean="0">
                          <a:effectLst/>
                        </a:rPr>
                        <a:t>Entré</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err="1" smtClean="0">
                          <a:effectLst/>
                          <a:latin typeface="+mn-lt"/>
                          <a:ea typeface="+mn-ea"/>
                          <a:cs typeface="+mn-cs"/>
                        </a:rPr>
                        <a:t>Komprimerad</a:t>
                      </a:r>
                      <a:r>
                        <a:rPr lang="fr-FR" sz="1400" baseline="0" dirty="0" smtClean="0">
                          <a:effectLst/>
                          <a:latin typeface="+mn-lt"/>
                          <a:ea typeface="+mn-ea"/>
                          <a:cs typeface="+mn-cs"/>
                        </a:rPr>
                        <a:t> </a:t>
                      </a:r>
                      <a:r>
                        <a:rPr lang="fr-FR" sz="1400" baseline="0" dirty="0" err="1" smtClean="0">
                          <a:effectLst/>
                          <a:latin typeface="+mn-lt"/>
                          <a:ea typeface="+mn-ea"/>
                          <a:cs typeface="+mn-cs"/>
                        </a:rPr>
                        <a:t>beteshöjd</a:t>
                      </a:r>
                      <a:r>
                        <a:rPr lang="fr-FR" sz="1400" baseline="0" dirty="0" smtClean="0">
                          <a:effectLst/>
                          <a:latin typeface="+mn-lt"/>
                          <a:ea typeface="+mn-ea"/>
                          <a:cs typeface="+mn-cs"/>
                        </a:rPr>
                        <a:t>, cm</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a:effectLst/>
                        </a:rPr>
                        <a:t>8</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12</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14</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5</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1789429165"/>
                  </a:ext>
                </a:extLst>
              </a:tr>
              <a:tr h="365760">
                <a:tc>
                  <a:txBody>
                    <a:bodyPr/>
                    <a:lstStyle/>
                    <a:p>
                      <a:pPr marL="0" indent="0" algn="l">
                        <a:spcAft>
                          <a:spcPts val="0"/>
                        </a:spcAft>
                        <a:buFont typeface="Arial" panose="020B0604020202020204" pitchFamily="34" charset="0"/>
                        <a:buNone/>
                      </a:pPr>
                      <a:r>
                        <a:rPr lang="fr-FR" sz="1400" dirty="0" smtClean="0">
                          <a:effectLst/>
                        </a:rPr>
                        <a:t>Rester</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err="1" smtClean="0">
                          <a:effectLst/>
                        </a:rPr>
                        <a:t>Komprimerad</a:t>
                      </a:r>
                      <a:r>
                        <a:rPr lang="fr-FR" sz="1400" dirty="0" smtClean="0">
                          <a:effectLst/>
                        </a:rPr>
                        <a:t> </a:t>
                      </a:r>
                      <a:r>
                        <a:rPr lang="fr-FR" sz="1400" dirty="0" err="1" smtClean="0">
                          <a:effectLst/>
                        </a:rPr>
                        <a:t>beteshöjd</a:t>
                      </a:r>
                      <a:r>
                        <a:rPr lang="fr-FR" sz="1400" dirty="0" smtClean="0">
                          <a:effectLst/>
                        </a:rPr>
                        <a:t>, cm</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6</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6</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8</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4</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6</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7</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2917740331"/>
                  </a:ext>
                </a:extLst>
              </a:tr>
              <a:tr h="196431">
                <a:tc gridSpan="2">
                  <a:txBody>
                    <a:bodyPr/>
                    <a:lstStyle/>
                    <a:p>
                      <a:pPr marL="0" indent="0" algn="l">
                        <a:spcAft>
                          <a:spcPts val="0"/>
                        </a:spcAft>
                        <a:buFont typeface="Arial" panose="020B0604020202020204" pitchFamily="34" charset="0"/>
                        <a:buNone/>
                      </a:pPr>
                      <a:r>
                        <a:rPr lang="fr-FR" sz="1400" dirty="0" smtClean="0">
                          <a:effectLst/>
                        </a:rPr>
                        <a:t>Antal </a:t>
                      </a:r>
                      <a:r>
                        <a:rPr lang="fr-FR" sz="1400" dirty="0" err="1" smtClean="0">
                          <a:effectLst/>
                        </a:rPr>
                        <a:t>fållor</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hMerge="1">
                  <a:txBody>
                    <a:bodyPr/>
                    <a:lstStyle/>
                    <a:p>
                      <a:endParaRPr lang="fr-FR"/>
                    </a:p>
                  </a:txBody>
                  <a:tcPr/>
                </a:tc>
                <a:tc>
                  <a:txBody>
                    <a:bodyPr/>
                    <a:lstStyle/>
                    <a:p>
                      <a:pPr marL="0" indent="0" algn="l">
                        <a:spcAft>
                          <a:spcPts val="0"/>
                        </a:spcAft>
                        <a:buFont typeface="Arial" panose="020B0604020202020204" pitchFamily="34" charset="0"/>
                        <a:buNone/>
                      </a:pPr>
                      <a:r>
                        <a:rPr lang="fr-FR" sz="1400">
                          <a:effectLst/>
                        </a:rPr>
                        <a:t>5</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8</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6</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7</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4254473840"/>
                  </a:ext>
                </a:extLst>
              </a:tr>
            </a:tbl>
          </a:graphicData>
        </a:graphic>
      </p:graphicFrame>
      <p:sp>
        <p:nvSpPr>
          <p:cNvPr id="5" name="Rectangle 4"/>
          <p:cNvSpPr/>
          <p:nvPr/>
        </p:nvSpPr>
        <p:spPr>
          <a:xfrm>
            <a:off x="4214156" y="1120385"/>
            <a:ext cx="4482498" cy="156617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cxnSp>
        <p:nvCxnSpPr>
          <p:cNvPr id="6" name="Connecteur droit 5"/>
          <p:cNvCxnSpPr>
            <a:cxnSpLocks/>
            <a:stCxn id="5" idx="1"/>
          </p:cNvCxnSpPr>
          <p:nvPr/>
        </p:nvCxnSpPr>
        <p:spPr>
          <a:xfrm>
            <a:off x="4214156" y="1903472"/>
            <a:ext cx="3402378"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a:cxnSpLocks/>
            <a:endCxn id="5" idx="3"/>
          </p:cNvCxnSpPr>
          <p:nvPr/>
        </p:nvCxnSpPr>
        <p:spPr>
          <a:xfrm>
            <a:off x="7616534" y="1903472"/>
            <a:ext cx="10801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7664946" y="1454414"/>
            <a:ext cx="0" cy="1566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5342688" y="1454414"/>
            <a:ext cx="0" cy="1566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530820" y="1454414"/>
            <a:ext cx="0" cy="1566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7610940" y="2048480"/>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12" name="Ellipse 11"/>
          <p:cNvSpPr/>
          <p:nvPr/>
        </p:nvSpPr>
        <p:spPr>
          <a:xfrm>
            <a:off x="7610940" y="2372516"/>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13" name="Ellipse 12"/>
          <p:cNvSpPr/>
          <p:nvPr/>
        </p:nvSpPr>
        <p:spPr>
          <a:xfrm>
            <a:off x="5288683" y="2009948"/>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14" name="Ellipse 13"/>
          <p:cNvSpPr/>
          <p:nvPr/>
        </p:nvSpPr>
        <p:spPr>
          <a:xfrm>
            <a:off x="5261680" y="2372516"/>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15" name="Rectangle 14"/>
          <p:cNvSpPr/>
          <p:nvPr/>
        </p:nvSpPr>
        <p:spPr>
          <a:xfrm>
            <a:off x="3692362" y="1606829"/>
            <a:ext cx="37804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cxnSp>
        <p:nvCxnSpPr>
          <p:cNvPr id="16" name="Connecteur droit 15"/>
          <p:cNvCxnSpPr>
            <a:cxnSpLocks/>
          </p:cNvCxnSpPr>
          <p:nvPr/>
        </p:nvCxnSpPr>
        <p:spPr>
          <a:xfrm flipH="1">
            <a:off x="3683670" y="1616432"/>
            <a:ext cx="378041"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cxnSpLocks/>
          </p:cNvCxnSpPr>
          <p:nvPr/>
        </p:nvCxnSpPr>
        <p:spPr>
          <a:xfrm>
            <a:off x="3737581" y="1610199"/>
            <a:ext cx="347896"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71060" y="6382961"/>
            <a:ext cx="6198688" cy="369332"/>
          </a:xfrm>
          <a:prstGeom prst="rect">
            <a:avLst/>
          </a:prstGeom>
        </p:spPr>
        <p:txBody>
          <a:bodyPr wrap="square">
            <a:spAutoFit/>
          </a:bodyPr>
          <a:lstStyle/>
          <a:p>
            <a:pPr defTabSz="685800"/>
            <a:r>
              <a:rPr lang="fr-FR" sz="900" b="1" cap="small" dirty="0">
                <a:solidFill>
                  <a:prstClr val="black"/>
                </a:solidFill>
                <a:latin typeface="Calibri" panose="020F0502020204030204"/>
                <a:ea typeface="Times New Roman" panose="02020603050405020304" pitchFamily="18" charset="0"/>
                <a:cs typeface="Times New Roman" panose="02020603050405020304" pitchFamily="18" charset="0"/>
              </a:rPr>
              <a:t>Sources : Institut de l'Elevage</a:t>
            </a:r>
            <a:r>
              <a:rPr lang="fr-FR" sz="900" b="1" dirty="0">
                <a:solidFill>
                  <a:prstClr val="black"/>
                </a:solidFill>
                <a:latin typeface="Calibri" panose="020F0502020204030204"/>
                <a:ea typeface="Times New Roman" panose="02020603050405020304" pitchFamily="18" charset="0"/>
                <a:cs typeface="Times New Roman" panose="02020603050405020304" pitchFamily="18" charset="0"/>
              </a:rPr>
              <a:t> </a:t>
            </a:r>
            <a:r>
              <a:rPr lang="fr-FR" sz="900" b="1" i="1" dirty="0">
                <a:solidFill>
                  <a:prstClr val="black"/>
                </a:solidFill>
                <a:latin typeface="Calibri" panose="020F0502020204030204"/>
                <a:ea typeface="Times New Roman" panose="02020603050405020304" pitchFamily="18" charset="0"/>
                <a:cs typeface="Times New Roman" panose="02020603050405020304" pitchFamily="18" charset="0"/>
              </a:rPr>
              <a:t>et al., </a:t>
            </a:r>
            <a:r>
              <a:rPr lang="fr-FR" sz="900" b="1" dirty="0">
                <a:solidFill>
                  <a:prstClr val="black"/>
                </a:solidFill>
                <a:latin typeface="Calibri" panose="020F0502020204030204"/>
                <a:ea typeface="Times New Roman" panose="02020603050405020304" pitchFamily="18" charset="0"/>
                <a:cs typeface="Times New Roman" panose="02020603050405020304" pitchFamily="18" charset="0"/>
              </a:rPr>
              <a:t>2016 ; </a:t>
            </a:r>
            <a:r>
              <a:rPr lang="fr-FR" sz="900" b="1" cap="small" dirty="0" err="1">
                <a:solidFill>
                  <a:prstClr val="black"/>
                </a:solidFill>
                <a:latin typeface="Calibri" panose="020F0502020204030204"/>
                <a:ea typeface="Times New Roman" panose="02020603050405020304" pitchFamily="18" charset="0"/>
                <a:cs typeface="Times New Roman" panose="02020603050405020304" pitchFamily="18" charset="0"/>
              </a:rPr>
              <a:t>Doligez</a:t>
            </a:r>
            <a:r>
              <a:rPr lang="fr-FR" sz="900" b="1" i="1" dirty="0">
                <a:solidFill>
                  <a:prstClr val="black"/>
                </a:solidFill>
                <a:latin typeface="Calibri" panose="020F0502020204030204"/>
                <a:ea typeface="Times New Roman" panose="02020603050405020304" pitchFamily="18" charset="0"/>
                <a:cs typeface="Times New Roman" panose="02020603050405020304" pitchFamily="18" charset="0"/>
              </a:rPr>
              <a:t> et al.</a:t>
            </a:r>
            <a:r>
              <a:rPr lang="fr-FR" sz="900" b="1" dirty="0">
                <a:solidFill>
                  <a:prstClr val="black"/>
                </a:solidFill>
                <a:latin typeface="Calibri" panose="020F0502020204030204"/>
                <a:ea typeface="Times New Roman" panose="02020603050405020304" pitchFamily="18" charset="0"/>
                <a:cs typeface="Times New Roman" panose="02020603050405020304" pitchFamily="18" charset="0"/>
              </a:rPr>
              <a:t>, 2014 ; Leray </a:t>
            </a:r>
            <a:r>
              <a:rPr lang="fr-FR" sz="900" b="1" i="1" dirty="0">
                <a:solidFill>
                  <a:prstClr val="black"/>
                </a:solidFill>
                <a:latin typeface="Calibri" panose="020F0502020204030204"/>
                <a:ea typeface="Times New Roman" panose="02020603050405020304" pitchFamily="18" charset="0"/>
                <a:cs typeface="Times New Roman" panose="02020603050405020304" pitchFamily="18" charset="0"/>
              </a:rPr>
              <a:t>et al., 2016 ; </a:t>
            </a:r>
            <a:r>
              <a:rPr lang="fr-FR" sz="900" b="1" cap="small" dirty="0">
                <a:solidFill>
                  <a:prstClr val="black"/>
                </a:solidFill>
                <a:latin typeface="Calibri" panose="020F0502020204030204"/>
                <a:ea typeface="Times New Roman" panose="02020603050405020304" pitchFamily="18" charset="0"/>
                <a:cs typeface="Times New Roman" panose="02020603050405020304" pitchFamily="18" charset="0"/>
              </a:rPr>
              <a:t>Lefrileux</a:t>
            </a:r>
            <a:r>
              <a:rPr lang="fr-FR" sz="900" b="1" dirty="0">
                <a:solidFill>
                  <a:prstClr val="black"/>
                </a:solidFill>
                <a:latin typeface="Calibri" panose="020F0502020204030204"/>
                <a:ea typeface="Times New Roman" panose="02020603050405020304" pitchFamily="18" charset="0"/>
                <a:cs typeface="Times New Roman" panose="02020603050405020304" pitchFamily="18" charset="0"/>
              </a:rPr>
              <a:t> </a:t>
            </a:r>
            <a:r>
              <a:rPr lang="fr-FR" sz="900" b="1" i="1" dirty="0">
                <a:solidFill>
                  <a:prstClr val="black"/>
                </a:solidFill>
                <a:latin typeface="Calibri" panose="020F0502020204030204"/>
                <a:ea typeface="Times New Roman" panose="02020603050405020304" pitchFamily="18" charset="0"/>
                <a:cs typeface="Times New Roman" panose="02020603050405020304" pitchFamily="18" charset="0"/>
              </a:rPr>
              <a:t>et al.,</a:t>
            </a:r>
            <a:r>
              <a:rPr lang="fr-FR" sz="900" b="1" dirty="0">
                <a:solidFill>
                  <a:prstClr val="black"/>
                </a:solidFill>
                <a:latin typeface="Calibri" panose="020F0502020204030204"/>
                <a:ea typeface="Times New Roman" panose="02020603050405020304" pitchFamily="18" charset="0"/>
                <a:cs typeface="Times New Roman" panose="02020603050405020304" pitchFamily="18" charset="0"/>
              </a:rPr>
              <a:t> 2012 ; </a:t>
            </a:r>
            <a:r>
              <a:rPr lang="fr-FR" sz="900" b="1" cap="small" dirty="0">
                <a:solidFill>
                  <a:prstClr val="black"/>
                </a:solidFill>
                <a:latin typeface="Calibri" panose="020F0502020204030204"/>
                <a:ea typeface="Times New Roman" panose="02020603050405020304" pitchFamily="18" charset="0"/>
                <a:cs typeface="Times New Roman" panose="02020603050405020304" pitchFamily="18" charset="0"/>
              </a:rPr>
              <a:t>Pottier</a:t>
            </a:r>
            <a:r>
              <a:rPr lang="fr-FR" sz="900" b="1" dirty="0">
                <a:solidFill>
                  <a:prstClr val="black"/>
                </a:solidFill>
                <a:latin typeface="Calibri" panose="020F0502020204030204"/>
                <a:ea typeface="Times New Roman" panose="02020603050405020304" pitchFamily="18" charset="0"/>
                <a:cs typeface="Times New Roman" panose="02020603050405020304" pitchFamily="18" charset="0"/>
              </a:rPr>
              <a:t> </a:t>
            </a:r>
            <a:r>
              <a:rPr lang="fr-FR" sz="900" b="1" i="1" dirty="0">
                <a:solidFill>
                  <a:prstClr val="black"/>
                </a:solidFill>
                <a:latin typeface="Calibri" panose="020F0502020204030204"/>
                <a:ea typeface="Times New Roman" panose="02020603050405020304" pitchFamily="18" charset="0"/>
                <a:cs typeface="Times New Roman" panose="02020603050405020304" pitchFamily="18" charset="0"/>
              </a:rPr>
              <a:t>et al.</a:t>
            </a:r>
            <a:r>
              <a:rPr lang="fr-FR" sz="900" b="1" dirty="0">
                <a:solidFill>
                  <a:prstClr val="black"/>
                </a:solidFill>
                <a:latin typeface="Calibri" panose="020F0502020204030204"/>
                <a:ea typeface="Times New Roman" panose="02020603050405020304" pitchFamily="18" charset="0"/>
                <a:cs typeface="Times New Roman" panose="02020603050405020304" pitchFamily="18" charset="0"/>
              </a:rPr>
              <a:t>, 2009 ; </a:t>
            </a:r>
            <a:r>
              <a:rPr lang="fr-FR" sz="900" b="1" cap="small" dirty="0">
                <a:solidFill>
                  <a:prstClr val="black"/>
                </a:solidFill>
                <a:latin typeface="Calibri" panose="020F0502020204030204"/>
                <a:ea typeface="Times New Roman" panose="02020603050405020304" pitchFamily="18" charset="0"/>
                <a:cs typeface="Times New Roman" panose="02020603050405020304" pitchFamily="18" charset="0"/>
              </a:rPr>
              <a:t>Prairiales</a:t>
            </a:r>
            <a:r>
              <a:rPr lang="fr-FR" sz="900" b="1" dirty="0">
                <a:solidFill>
                  <a:prstClr val="black"/>
                </a:solidFill>
                <a:latin typeface="Calibri" panose="020F0502020204030204"/>
                <a:ea typeface="Times New Roman" panose="02020603050405020304" pitchFamily="18" charset="0"/>
                <a:cs typeface="Times New Roman" panose="02020603050405020304" pitchFamily="18" charset="0"/>
              </a:rPr>
              <a:t>, 2005</a:t>
            </a:r>
            <a:r>
              <a:rPr lang="fr-FR" sz="900" b="1" dirty="0" smtClean="0">
                <a:solidFill>
                  <a:prstClr val="black"/>
                </a:solidFill>
                <a:latin typeface="Calibri" panose="020F0502020204030204"/>
                <a:ea typeface="Times New Roman" panose="02020603050405020304" pitchFamily="18" charset="0"/>
                <a:cs typeface="Times New Roman" panose="02020603050405020304" pitchFamily="18" charset="0"/>
              </a:rPr>
              <a:t>)</a:t>
            </a:r>
            <a:endParaRPr lang="fr-FR" sz="900" dirty="0">
              <a:solidFill>
                <a:prstClr val="black"/>
              </a:solidFill>
              <a:latin typeface="Calibri" panose="020F0502020204030204"/>
            </a:endParaRPr>
          </a:p>
        </p:txBody>
      </p:sp>
    </p:spTree>
    <p:extLst>
      <p:ext uri="{BB962C8B-B14F-4D97-AF65-F5344CB8AC3E}">
        <p14:creationId xmlns:p14="http://schemas.microsoft.com/office/powerpoint/2010/main" val="438805372"/>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442914" y="287491"/>
            <a:ext cx="7175671" cy="1325563"/>
          </a:xfrm>
          <a:prstGeom prst="rect">
            <a:avLst/>
          </a:prstGeom>
        </p:spPr>
        <p:txBody>
          <a:bodyPr>
            <a:normAutofit/>
          </a:bodyPr>
          <a:lstStyle/>
          <a:p>
            <a:pPr algn="l"/>
            <a:r>
              <a:rPr lang="sv-SE" sz="2400" b="1" dirty="0" smtClean="0">
                <a:solidFill>
                  <a:prstClr val="black"/>
                </a:solidFill>
                <a:latin typeface="Calibri" panose="020F0502020204030204"/>
              </a:rPr>
              <a:t>Produktionskostnad före skörd. Före och efter distribution. Euro per ton ts</a:t>
            </a:r>
            <a:endParaRPr lang="sv-SE" dirty="0"/>
          </a:p>
        </p:txBody>
      </p:sp>
      <p:graphicFrame>
        <p:nvGraphicFramePr>
          <p:cNvPr id="4" name="Graphique 7"/>
          <p:cNvGraphicFramePr>
            <a:graphicFrameLocks noGrp="1"/>
          </p:cNvGraphicFramePr>
          <p:nvPr>
            <p:extLst>
              <p:ext uri="{D42A27DB-BD31-4B8C-83A1-F6EECF244321}">
                <p14:modId xmlns:p14="http://schemas.microsoft.com/office/powerpoint/2010/main" val="1214460720"/>
              </p:ext>
            </p:extLst>
          </p:nvPr>
        </p:nvGraphicFramePr>
        <p:xfrm>
          <a:off x="921544" y="1432234"/>
          <a:ext cx="6772275" cy="3921919"/>
        </p:xfrm>
        <a:graphic>
          <a:graphicData uri="http://schemas.openxmlformats.org/presentationml/2006/ole">
            <mc:AlternateContent xmlns:mc="http://schemas.openxmlformats.org/markup-compatibility/2006">
              <mc:Choice xmlns:v="urn:schemas-microsoft-com:vml" Requires="v">
                <p:oleObj spid="_x0000_s33916" r:id="rId3" imgW="9035055" imgH="5224725" progId="Excel.Chart.8">
                  <p:embed/>
                </p:oleObj>
              </mc:Choice>
              <mc:Fallback>
                <p:oleObj r:id="rId3" imgW="9035055" imgH="5224725" progId="Excel.Chart.8">
                  <p:embed/>
                  <p:pic>
                    <p:nvPicPr>
                      <p:cNvPr id="4" name="Graphique 7"/>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544" y="1432234"/>
                        <a:ext cx="6772275" cy="3921919"/>
                      </a:xfrm>
                      <a:prstGeom prst="rect">
                        <a:avLst/>
                      </a:prstGeom>
                      <a:noFill/>
                      <a:ln>
                        <a:noFill/>
                      </a:ln>
                      <a:extLst/>
                    </p:spPr>
                  </p:pic>
                </p:oleObj>
              </mc:Fallback>
            </mc:AlternateContent>
          </a:graphicData>
        </a:graphic>
      </p:graphicFrame>
      <p:grpSp>
        <p:nvGrpSpPr>
          <p:cNvPr id="19" name="Groupe 18"/>
          <p:cNvGrpSpPr/>
          <p:nvPr/>
        </p:nvGrpSpPr>
        <p:grpSpPr>
          <a:xfrm>
            <a:off x="1473849" y="4297548"/>
            <a:ext cx="4761166" cy="1336145"/>
            <a:chOff x="1965132" y="4587066"/>
            <a:chExt cx="6348223" cy="1781527"/>
          </a:xfrm>
        </p:grpSpPr>
        <p:sp>
          <p:nvSpPr>
            <p:cNvPr id="5" name="ZoneTexte 4"/>
            <p:cNvSpPr txBox="1"/>
            <p:nvPr/>
          </p:nvSpPr>
          <p:spPr>
            <a:xfrm rot="18866544">
              <a:off x="1424797" y="5202822"/>
              <a:ext cx="1419226" cy="338555"/>
            </a:xfrm>
            <a:prstGeom prst="rect">
              <a:avLst/>
            </a:prstGeom>
            <a:solidFill>
              <a:schemeClr val="bg1"/>
            </a:solidFill>
          </p:spPr>
          <p:txBody>
            <a:bodyPr wrap="square" rtlCol="0">
              <a:spAutoFit/>
            </a:bodyPr>
            <a:lstStyle/>
            <a:p>
              <a:pPr algn="r" defTabSz="685800"/>
              <a:r>
                <a:rPr lang="fr-FR" sz="1050" dirty="0" err="1" smtClean="0">
                  <a:solidFill>
                    <a:prstClr val="black"/>
                  </a:solidFill>
                  <a:latin typeface="Calibri" panose="020F0502020204030204"/>
                </a:rPr>
                <a:t>Majs</a:t>
              </a:r>
              <a:endParaRPr lang="fr-FR" sz="1050" dirty="0">
                <a:solidFill>
                  <a:prstClr val="black"/>
                </a:solidFill>
                <a:latin typeface="Calibri" panose="020F0502020204030204"/>
              </a:endParaRPr>
            </a:p>
          </p:txBody>
        </p:sp>
        <p:sp>
          <p:nvSpPr>
            <p:cNvPr id="6" name="ZoneTexte 5"/>
            <p:cNvSpPr txBox="1"/>
            <p:nvPr/>
          </p:nvSpPr>
          <p:spPr>
            <a:xfrm rot="18866544">
              <a:off x="1856207" y="5212349"/>
              <a:ext cx="1419226" cy="338555"/>
            </a:xfrm>
            <a:prstGeom prst="rect">
              <a:avLst/>
            </a:prstGeom>
            <a:solidFill>
              <a:schemeClr val="bg1"/>
            </a:solidFill>
          </p:spPr>
          <p:txBody>
            <a:bodyPr wrap="square" rtlCol="0">
              <a:spAutoFit/>
            </a:bodyPr>
            <a:lstStyle/>
            <a:p>
              <a:pPr algn="r" defTabSz="685800"/>
              <a:r>
                <a:rPr lang="fr-FR" sz="1050" dirty="0" err="1" smtClean="0">
                  <a:solidFill>
                    <a:prstClr val="black"/>
                  </a:solidFill>
                  <a:latin typeface="Calibri" panose="020F0502020204030204"/>
                </a:rPr>
                <a:t>Bevattnad</a:t>
              </a:r>
              <a:r>
                <a:rPr lang="fr-FR" sz="1050" dirty="0" smtClean="0">
                  <a:solidFill>
                    <a:prstClr val="black"/>
                  </a:solidFill>
                  <a:latin typeface="Calibri" panose="020F0502020204030204"/>
                </a:rPr>
                <a:t> </a:t>
              </a:r>
              <a:r>
                <a:rPr lang="fr-FR" sz="1050" dirty="0" err="1" smtClean="0">
                  <a:solidFill>
                    <a:prstClr val="black"/>
                  </a:solidFill>
                  <a:latin typeface="Calibri" panose="020F0502020204030204"/>
                </a:rPr>
                <a:t>majs</a:t>
              </a:r>
              <a:endParaRPr lang="fr-FR" sz="1050" dirty="0">
                <a:solidFill>
                  <a:prstClr val="black"/>
                </a:solidFill>
                <a:latin typeface="Calibri" panose="020F0502020204030204"/>
              </a:endParaRPr>
            </a:p>
          </p:txBody>
        </p:sp>
        <p:sp>
          <p:nvSpPr>
            <p:cNvPr id="7" name="ZoneTexte 6"/>
            <p:cNvSpPr txBox="1"/>
            <p:nvPr/>
          </p:nvSpPr>
          <p:spPr>
            <a:xfrm rot="18866544">
              <a:off x="2318171" y="5236206"/>
              <a:ext cx="1419226" cy="338555"/>
            </a:xfrm>
            <a:prstGeom prst="rect">
              <a:avLst/>
            </a:prstGeom>
            <a:solidFill>
              <a:schemeClr val="bg1"/>
            </a:solidFill>
          </p:spPr>
          <p:txBody>
            <a:bodyPr wrap="square" rtlCol="0">
              <a:spAutoFit/>
            </a:bodyPr>
            <a:lstStyle/>
            <a:p>
              <a:pPr algn="r" defTabSz="685800"/>
              <a:r>
                <a:rPr lang="fr-FR" sz="1050" dirty="0" err="1" smtClean="0">
                  <a:solidFill>
                    <a:prstClr val="black"/>
                  </a:solidFill>
                  <a:latin typeface="Calibri" panose="020F0502020204030204"/>
                </a:rPr>
                <a:t>EKOmajs</a:t>
              </a:r>
              <a:endParaRPr lang="fr-FR" sz="1050" dirty="0">
                <a:solidFill>
                  <a:prstClr val="black"/>
                </a:solidFill>
                <a:latin typeface="Calibri" panose="020F0502020204030204"/>
              </a:endParaRPr>
            </a:p>
          </p:txBody>
        </p:sp>
        <p:sp>
          <p:nvSpPr>
            <p:cNvPr id="8" name="ZoneTexte 7"/>
            <p:cNvSpPr txBox="1"/>
            <p:nvPr/>
          </p:nvSpPr>
          <p:spPr>
            <a:xfrm rot="18866544">
              <a:off x="2639452" y="5345201"/>
              <a:ext cx="1541927" cy="338555"/>
            </a:xfrm>
            <a:prstGeom prst="rect">
              <a:avLst/>
            </a:prstGeom>
            <a:solidFill>
              <a:schemeClr val="bg1"/>
            </a:solidFill>
          </p:spPr>
          <p:txBody>
            <a:bodyPr wrap="square" rtlCol="0">
              <a:spAutoFit/>
            </a:bodyPr>
            <a:lstStyle/>
            <a:p>
              <a:pPr algn="r" defTabSz="685800"/>
              <a:r>
                <a:rPr lang="fr-FR" sz="1050" dirty="0" err="1" smtClean="0">
                  <a:solidFill>
                    <a:prstClr val="black"/>
                  </a:solidFill>
                  <a:latin typeface="Calibri" panose="020F0502020204030204"/>
                </a:rPr>
                <a:t>Sorghum</a:t>
              </a:r>
              <a:r>
                <a:rPr lang="fr-FR" sz="1050" dirty="0" smtClean="0">
                  <a:solidFill>
                    <a:prstClr val="black"/>
                  </a:solidFill>
                  <a:latin typeface="Calibri" panose="020F0502020204030204"/>
                </a:rPr>
                <a:t> BMR</a:t>
              </a:r>
              <a:endParaRPr lang="fr-FR" sz="1050" dirty="0">
                <a:solidFill>
                  <a:prstClr val="black"/>
                </a:solidFill>
                <a:latin typeface="Calibri" panose="020F0502020204030204"/>
              </a:endParaRPr>
            </a:p>
          </p:txBody>
        </p:sp>
        <p:sp>
          <p:nvSpPr>
            <p:cNvPr id="9" name="ZoneTexte 8"/>
            <p:cNvSpPr txBox="1"/>
            <p:nvPr/>
          </p:nvSpPr>
          <p:spPr>
            <a:xfrm rot="18866544">
              <a:off x="3190520" y="5202824"/>
              <a:ext cx="1419226" cy="338555"/>
            </a:xfrm>
            <a:prstGeom prst="rect">
              <a:avLst/>
            </a:prstGeom>
            <a:solidFill>
              <a:schemeClr val="bg1"/>
            </a:solidFill>
          </p:spPr>
          <p:txBody>
            <a:bodyPr wrap="square" rtlCol="0">
              <a:spAutoFit/>
            </a:bodyPr>
            <a:lstStyle/>
            <a:p>
              <a:pPr algn="r" defTabSz="685800"/>
              <a:r>
                <a:rPr lang="fr-FR" sz="1050" dirty="0" err="1" smtClean="0">
                  <a:solidFill>
                    <a:prstClr val="black"/>
                  </a:solidFill>
                  <a:latin typeface="Calibri" panose="020F0502020204030204"/>
                </a:rPr>
                <a:t>Luseern</a:t>
              </a:r>
              <a:endParaRPr lang="fr-FR" sz="1050" dirty="0">
                <a:solidFill>
                  <a:prstClr val="black"/>
                </a:solidFill>
                <a:latin typeface="Calibri" panose="020F0502020204030204"/>
              </a:endParaRPr>
            </a:p>
          </p:txBody>
        </p:sp>
        <p:sp>
          <p:nvSpPr>
            <p:cNvPr id="10" name="ZoneTexte 9"/>
            <p:cNvSpPr txBox="1"/>
            <p:nvPr/>
          </p:nvSpPr>
          <p:spPr>
            <a:xfrm rot="18866544">
              <a:off x="3476711" y="5283426"/>
              <a:ext cx="1644761" cy="338555"/>
            </a:xfrm>
            <a:prstGeom prst="rect">
              <a:avLst/>
            </a:prstGeom>
            <a:solidFill>
              <a:schemeClr val="bg1"/>
            </a:solidFill>
          </p:spPr>
          <p:txBody>
            <a:bodyPr wrap="square" rtlCol="0">
              <a:spAutoFit/>
            </a:bodyPr>
            <a:lstStyle/>
            <a:p>
              <a:pPr algn="r" defTabSz="685800"/>
              <a:r>
                <a:rPr lang="fr-FR" sz="1050" dirty="0" smtClean="0">
                  <a:solidFill>
                    <a:prstClr val="black"/>
                  </a:solidFill>
                  <a:latin typeface="Calibri" panose="020F0502020204030204"/>
                </a:rPr>
                <a:t> </a:t>
              </a:r>
              <a:r>
                <a:rPr lang="fr-FR" sz="1050" dirty="0" err="1" smtClean="0">
                  <a:solidFill>
                    <a:prstClr val="black"/>
                  </a:solidFill>
                  <a:latin typeface="Calibri" panose="020F0502020204030204"/>
                </a:rPr>
                <a:t>Rödklöver</a:t>
              </a:r>
              <a:r>
                <a:rPr lang="fr-FR" sz="1050" dirty="0" smtClean="0">
                  <a:solidFill>
                    <a:prstClr val="black"/>
                  </a:solidFill>
                  <a:latin typeface="Calibri" panose="020F0502020204030204"/>
                </a:rPr>
                <a:t> + </a:t>
              </a:r>
              <a:r>
                <a:rPr lang="fr-FR" sz="1050" dirty="0">
                  <a:solidFill>
                    <a:prstClr val="black"/>
                  </a:solidFill>
                  <a:latin typeface="Calibri" panose="020F0502020204030204"/>
                </a:rPr>
                <a:t>HRG</a:t>
              </a:r>
            </a:p>
          </p:txBody>
        </p:sp>
        <p:sp>
          <p:nvSpPr>
            <p:cNvPr id="11" name="ZoneTexte 10"/>
            <p:cNvSpPr txBox="1"/>
            <p:nvPr/>
          </p:nvSpPr>
          <p:spPr>
            <a:xfrm rot="18866544">
              <a:off x="4142381" y="5180768"/>
              <a:ext cx="1525960" cy="338555"/>
            </a:xfrm>
            <a:prstGeom prst="rect">
              <a:avLst/>
            </a:prstGeom>
            <a:solidFill>
              <a:schemeClr val="bg1"/>
            </a:solidFill>
          </p:spPr>
          <p:txBody>
            <a:bodyPr wrap="square" rtlCol="0">
              <a:spAutoFit/>
            </a:bodyPr>
            <a:lstStyle/>
            <a:p>
              <a:pPr algn="r" defTabSz="685800"/>
              <a:r>
                <a:rPr lang="fr-FR" sz="1050" dirty="0" err="1" smtClean="0">
                  <a:solidFill>
                    <a:prstClr val="black"/>
                  </a:solidFill>
                  <a:latin typeface="Calibri" panose="020F0502020204030204"/>
                </a:rPr>
                <a:t>Betesgräs</a:t>
              </a:r>
              <a:r>
                <a:rPr lang="fr-FR" sz="1050" dirty="0" smtClean="0">
                  <a:solidFill>
                    <a:prstClr val="black"/>
                  </a:solidFill>
                  <a:latin typeface="Calibri" panose="020F0502020204030204"/>
                </a:rPr>
                <a:t> </a:t>
              </a:r>
              <a:endParaRPr lang="fr-FR" sz="1050" dirty="0">
                <a:solidFill>
                  <a:prstClr val="black"/>
                </a:solidFill>
                <a:latin typeface="Calibri" panose="020F0502020204030204"/>
              </a:endParaRPr>
            </a:p>
          </p:txBody>
        </p:sp>
        <p:sp>
          <p:nvSpPr>
            <p:cNvPr id="12" name="ZoneTexte 11"/>
            <p:cNvSpPr txBox="1"/>
            <p:nvPr/>
          </p:nvSpPr>
          <p:spPr>
            <a:xfrm rot="18866544">
              <a:off x="4680617" y="5188582"/>
              <a:ext cx="1485802" cy="338555"/>
            </a:xfrm>
            <a:prstGeom prst="rect">
              <a:avLst/>
            </a:prstGeom>
            <a:solidFill>
              <a:schemeClr val="bg1"/>
            </a:solidFill>
          </p:spPr>
          <p:txBody>
            <a:bodyPr wrap="square" rtlCol="0">
              <a:spAutoFit/>
            </a:bodyPr>
            <a:lstStyle/>
            <a:p>
              <a:pPr algn="r" defTabSz="685800"/>
              <a:r>
                <a:rPr lang="fr-FR" sz="1050" dirty="0" err="1" smtClean="0">
                  <a:solidFill>
                    <a:prstClr val="black"/>
                  </a:solidFill>
                  <a:latin typeface="Calibri" panose="020F0502020204030204"/>
                </a:rPr>
                <a:t>Italienskt</a:t>
              </a:r>
              <a:r>
                <a:rPr lang="fr-FR" sz="1050" dirty="0" smtClean="0">
                  <a:solidFill>
                    <a:prstClr val="black"/>
                  </a:solidFill>
                  <a:latin typeface="Calibri" panose="020F0502020204030204"/>
                </a:rPr>
                <a:t> </a:t>
              </a:r>
              <a:r>
                <a:rPr lang="fr-FR" sz="1050" dirty="0" err="1" smtClean="0">
                  <a:solidFill>
                    <a:prstClr val="black"/>
                  </a:solidFill>
                  <a:latin typeface="Calibri" panose="020F0502020204030204"/>
                </a:rPr>
                <a:t>rajgräs</a:t>
              </a:r>
              <a:endParaRPr lang="fr-FR" sz="1050" dirty="0">
                <a:solidFill>
                  <a:prstClr val="black"/>
                </a:solidFill>
                <a:latin typeface="Calibri" panose="020F0502020204030204"/>
              </a:endParaRPr>
            </a:p>
          </p:txBody>
        </p:sp>
        <p:sp>
          <p:nvSpPr>
            <p:cNvPr id="13" name="ZoneTexte 12"/>
            <p:cNvSpPr txBox="1"/>
            <p:nvPr/>
          </p:nvSpPr>
          <p:spPr>
            <a:xfrm rot="18866544">
              <a:off x="5020286" y="5258706"/>
              <a:ext cx="1485802" cy="338555"/>
            </a:xfrm>
            <a:prstGeom prst="rect">
              <a:avLst/>
            </a:prstGeom>
            <a:solidFill>
              <a:schemeClr val="bg1"/>
            </a:solidFill>
          </p:spPr>
          <p:txBody>
            <a:bodyPr wrap="square" rtlCol="0">
              <a:spAutoFit/>
            </a:bodyPr>
            <a:lstStyle/>
            <a:p>
              <a:pPr algn="r" defTabSz="685800"/>
              <a:r>
                <a:rPr lang="fr-FR" sz="1050" dirty="0" err="1" smtClean="0">
                  <a:solidFill>
                    <a:prstClr val="black"/>
                  </a:solidFill>
                  <a:latin typeface="Calibri" panose="020F0502020204030204"/>
                </a:rPr>
                <a:t>Hö</a:t>
              </a:r>
              <a:endParaRPr lang="fr-FR" sz="1050" dirty="0">
                <a:solidFill>
                  <a:prstClr val="black"/>
                </a:solidFill>
                <a:latin typeface="Calibri" panose="020F0502020204030204"/>
              </a:endParaRPr>
            </a:p>
          </p:txBody>
        </p:sp>
        <p:sp>
          <p:nvSpPr>
            <p:cNvPr id="14" name="ZoneTexte 13"/>
            <p:cNvSpPr txBox="1"/>
            <p:nvPr/>
          </p:nvSpPr>
          <p:spPr>
            <a:xfrm rot="18866544">
              <a:off x="5319429" y="5327935"/>
              <a:ext cx="1742761" cy="338555"/>
            </a:xfrm>
            <a:prstGeom prst="rect">
              <a:avLst/>
            </a:prstGeom>
            <a:solidFill>
              <a:schemeClr val="bg1"/>
            </a:solidFill>
          </p:spPr>
          <p:txBody>
            <a:bodyPr wrap="square" rtlCol="0">
              <a:spAutoFit/>
            </a:bodyPr>
            <a:lstStyle/>
            <a:p>
              <a:pPr algn="r" defTabSz="685800"/>
              <a:r>
                <a:rPr lang="fr-FR" sz="1050" dirty="0" err="1" smtClean="0">
                  <a:solidFill>
                    <a:prstClr val="black"/>
                  </a:solidFill>
                  <a:latin typeface="Calibri" panose="020F0502020204030204"/>
                </a:rPr>
                <a:t>Spm</a:t>
              </a:r>
              <a:r>
                <a:rPr lang="fr-FR" sz="1050" dirty="0" smtClean="0">
                  <a:solidFill>
                    <a:prstClr val="black"/>
                  </a:solidFill>
                  <a:latin typeface="Calibri" panose="020F0502020204030204"/>
                </a:rPr>
                <a:t> </a:t>
              </a:r>
              <a:r>
                <a:rPr lang="fr-FR" sz="1050" dirty="0" err="1" smtClean="0">
                  <a:solidFill>
                    <a:prstClr val="black"/>
                  </a:solidFill>
                  <a:latin typeface="Calibri" panose="020F0502020204030204"/>
                </a:rPr>
                <a:t>och</a:t>
              </a:r>
              <a:r>
                <a:rPr lang="fr-FR" sz="1050" dirty="0" smtClean="0">
                  <a:solidFill>
                    <a:prstClr val="black"/>
                  </a:solidFill>
                  <a:latin typeface="Calibri" panose="020F0502020204030204"/>
                </a:rPr>
                <a:t> </a:t>
              </a:r>
              <a:r>
                <a:rPr lang="fr-FR" sz="1050" dirty="0" err="1" smtClean="0">
                  <a:solidFill>
                    <a:prstClr val="black"/>
                  </a:solidFill>
                  <a:latin typeface="Calibri" panose="020F0502020204030204"/>
                </a:rPr>
                <a:t>baljväxter</a:t>
              </a:r>
              <a:endParaRPr lang="fr-FR" sz="1050" dirty="0">
                <a:solidFill>
                  <a:prstClr val="black"/>
                </a:solidFill>
                <a:latin typeface="Calibri" panose="020F0502020204030204"/>
              </a:endParaRPr>
            </a:p>
          </p:txBody>
        </p:sp>
        <p:sp>
          <p:nvSpPr>
            <p:cNvPr id="15" name="ZoneTexte 14"/>
            <p:cNvSpPr txBox="1"/>
            <p:nvPr/>
          </p:nvSpPr>
          <p:spPr>
            <a:xfrm rot="18866544">
              <a:off x="5973953" y="5268230"/>
              <a:ext cx="1602457" cy="338555"/>
            </a:xfrm>
            <a:prstGeom prst="rect">
              <a:avLst/>
            </a:prstGeom>
            <a:solidFill>
              <a:schemeClr val="bg1"/>
            </a:solidFill>
          </p:spPr>
          <p:txBody>
            <a:bodyPr wrap="square" rtlCol="0">
              <a:spAutoFit/>
            </a:bodyPr>
            <a:lstStyle/>
            <a:p>
              <a:pPr algn="r" defTabSz="685800"/>
              <a:r>
                <a:rPr lang="fr-FR" sz="1050" dirty="0" err="1" smtClean="0">
                  <a:solidFill>
                    <a:prstClr val="black"/>
                  </a:solidFill>
                  <a:latin typeface="Calibri" panose="020F0502020204030204"/>
                </a:rPr>
                <a:t>Rotationsbete</a:t>
              </a:r>
              <a:endParaRPr lang="fr-FR" sz="1050" dirty="0">
                <a:solidFill>
                  <a:prstClr val="black"/>
                </a:solidFill>
                <a:latin typeface="Calibri" panose="020F0502020204030204"/>
              </a:endParaRPr>
            </a:p>
          </p:txBody>
        </p:sp>
        <p:sp>
          <p:nvSpPr>
            <p:cNvPr id="16" name="ZoneTexte 15"/>
            <p:cNvSpPr txBox="1"/>
            <p:nvPr/>
          </p:nvSpPr>
          <p:spPr>
            <a:xfrm rot="18866544">
              <a:off x="6399873" y="5239656"/>
              <a:ext cx="1602457" cy="338555"/>
            </a:xfrm>
            <a:prstGeom prst="rect">
              <a:avLst/>
            </a:prstGeom>
            <a:solidFill>
              <a:schemeClr val="bg1"/>
            </a:solidFill>
          </p:spPr>
          <p:txBody>
            <a:bodyPr wrap="square" rtlCol="0">
              <a:spAutoFit/>
            </a:bodyPr>
            <a:lstStyle/>
            <a:p>
              <a:pPr algn="r" defTabSz="685800"/>
              <a:r>
                <a:rPr lang="fr-FR" sz="1050" dirty="0" err="1" smtClean="0">
                  <a:solidFill>
                    <a:prstClr val="black"/>
                  </a:solidFill>
                  <a:latin typeface="Calibri" panose="020F0502020204030204"/>
                </a:rPr>
                <a:t>Betad</a:t>
              </a:r>
              <a:r>
                <a:rPr lang="fr-FR" sz="1050" dirty="0" smtClean="0">
                  <a:solidFill>
                    <a:prstClr val="black"/>
                  </a:solidFill>
                  <a:latin typeface="Calibri" panose="020F0502020204030204"/>
                </a:rPr>
                <a:t> raps</a:t>
              </a:r>
              <a:endParaRPr lang="fr-FR" sz="1050" dirty="0">
                <a:solidFill>
                  <a:prstClr val="black"/>
                </a:solidFill>
                <a:latin typeface="Calibri" panose="020F0502020204030204"/>
              </a:endParaRPr>
            </a:p>
          </p:txBody>
        </p:sp>
        <p:sp>
          <p:nvSpPr>
            <p:cNvPr id="17" name="ZoneTexte 16"/>
            <p:cNvSpPr txBox="1"/>
            <p:nvPr/>
          </p:nvSpPr>
          <p:spPr>
            <a:xfrm rot="18866544">
              <a:off x="6933937" y="5250428"/>
              <a:ext cx="1579268" cy="338555"/>
            </a:xfrm>
            <a:prstGeom prst="rect">
              <a:avLst/>
            </a:prstGeom>
            <a:solidFill>
              <a:schemeClr val="bg1"/>
            </a:solidFill>
          </p:spPr>
          <p:txBody>
            <a:bodyPr wrap="square" rtlCol="0">
              <a:spAutoFit/>
            </a:bodyPr>
            <a:lstStyle/>
            <a:p>
              <a:pPr algn="r" defTabSz="685800"/>
              <a:r>
                <a:rPr lang="fr-FR" sz="1050" dirty="0" err="1" smtClean="0">
                  <a:solidFill>
                    <a:prstClr val="black"/>
                  </a:solidFill>
                  <a:latin typeface="Calibri" panose="020F0502020204030204"/>
                </a:rPr>
                <a:t>Sorghum</a:t>
              </a:r>
              <a:endParaRPr lang="fr-FR" sz="1050" dirty="0">
                <a:solidFill>
                  <a:prstClr val="black"/>
                </a:solidFill>
                <a:latin typeface="Calibri" panose="020F0502020204030204"/>
              </a:endParaRPr>
            </a:p>
          </p:txBody>
        </p:sp>
        <p:sp>
          <p:nvSpPr>
            <p:cNvPr id="18" name="ZoneTexte 17"/>
            <p:cNvSpPr txBox="1"/>
            <p:nvPr/>
          </p:nvSpPr>
          <p:spPr>
            <a:xfrm rot="18866544">
              <a:off x="7342849" y="5258706"/>
              <a:ext cx="1602457" cy="338555"/>
            </a:xfrm>
            <a:prstGeom prst="rect">
              <a:avLst/>
            </a:prstGeom>
            <a:solidFill>
              <a:schemeClr val="bg1"/>
            </a:solidFill>
          </p:spPr>
          <p:txBody>
            <a:bodyPr wrap="square" rtlCol="0">
              <a:spAutoFit/>
            </a:bodyPr>
            <a:lstStyle/>
            <a:p>
              <a:pPr algn="r" defTabSz="685800"/>
              <a:r>
                <a:rPr lang="fr-FR" sz="1050" dirty="0" err="1" smtClean="0">
                  <a:solidFill>
                    <a:prstClr val="black"/>
                  </a:solidFill>
                  <a:latin typeface="Calibri" panose="020F0502020204030204"/>
                </a:rPr>
                <a:t>Foderbetor</a:t>
              </a:r>
              <a:endParaRPr lang="fr-FR" sz="1050" dirty="0">
                <a:solidFill>
                  <a:prstClr val="black"/>
                </a:solidFill>
                <a:latin typeface="Calibri" panose="020F0502020204030204"/>
              </a:endParaRPr>
            </a:p>
          </p:txBody>
        </p:sp>
      </p:grpSp>
      <p:sp>
        <p:nvSpPr>
          <p:cNvPr id="20" name="ZoneTexte 19"/>
          <p:cNvSpPr txBox="1"/>
          <p:nvPr/>
        </p:nvSpPr>
        <p:spPr>
          <a:xfrm>
            <a:off x="1122349" y="1492193"/>
            <a:ext cx="6350979" cy="323165"/>
          </a:xfrm>
          <a:prstGeom prst="rect">
            <a:avLst/>
          </a:prstGeom>
          <a:solidFill>
            <a:schemeClr val="bg1"/>
          </a:solidFill>
        </p:spPr>
        <p:txBody>
          <a:bodyPr wrap="square" rtlCol="0">
            <a:spAutoFit/>
          </a:bodyPr>
          <a:lstStyle/>
          <a:p>
            <a:pPr defTabSz="685800"/>
            <a:r>
              <a:rPr lang="fr-FR" sz="1500" b="1" dirty="0" err="1">
                <a:solidFill>
                  <a:prstClr val="black"/>
                </a:solidFill>
                <a:latin typeface="Calibri" panose="020F0502020204030204"/>
              </a:rPr>
              <a:t>Cost</a:t>
            </a:r>
            <a:r>
              <a:rPr lang="fr-FR" sz="1500" b="1" dirty="0">
                <a:solidFill>
                  <a:prstClr val="black"/>
                </a:solidFill>
                <a:latin typeface="Calibri" panose="020F0502020204030204"/>
              </a:rPr>
              <a:t> of production </a:t>
            </a:r>
            <a:r>
              <a:rPr lang="fr-FR" sz="1500" b="1" dirty="0" err="1">
                <a:solidFill>
                  <a:prstClr val="black"/>
                </a:solidFill>
                <a:latin typeface="Calibri" panose="020F0502020204030204"/>
              </a:rPr>
              <a:t>before</a:t>
            </a:r>
            <a:r>
              <a:rPr lang="fr-FR" sz="1500" b="1" dirty="0">
                <a:solidFill>
                  <a:prstClr val="black"/>
                </a:solidFill>
                <a:latin typeface="Calibri" panose="020F0502020204030204"/>
              </a:rPr>
              <a:t> </a:t>
            </a:r>
            <a:r>
              <a:rPr lang="fr-FR" sz="1500" b="1" dirty="0" err="1">
                <a:solidFill>
                  <a:prstClr val="black"/>
                </a:solidFill>
                <a:latin typeface="Calibri" panose="020F0502020204030204"/>
              </a:rPr>
              <a:t>harvest</a:t>
            </a:r>
            <a:r>
              <a:rPr lang="fr-FR" sz="1500" b="1" dirty="0">
                <a:solidFill>
                  <a:prstClr val="black"/>
                </a:solidFill>
                <a:latin typeface="Calibri" panose="020F0502020204030204"/>
              </a:rPr>
              <a:t>, </a:t>
            </a:r>
            <a:r>
              <a:rPr lang="fr-FR" sz="1500" b="1" dirty="0" err="1">
                <a:solidFill>
                  <a:prstClr val="black"/>
                </a:solidFill>
                <a:latin typeface="Calibri" panose="020F0502020204030204"/>
              </a:rPr>
              <a:t>before</a:t>
            </a:r>
            <a:r>
              <a:rPr lang="fr-FR" sz="1500" b="1" dirty="0">
                <a:solidFill>
                  <a:prstClr val="black"/>
                </a:solidFill>
                <a:latin typeface="Calibri" panose="020F0502020204030204"/>
              </a:rPr>
              <a:t> and </a:t>
            </a:r>
            <a:r>
              <a:rPr lang="fr-FR" sz="1500" b="1" dirty="0" err="1">
                <a:solidFill>
                  <a:prstClr val="black"/>
                </a:solidFill>
                <a:latin typeface="Calibri" panose="020F0502020204030204"/>
              </a:rPr>
              <a:t>after</a:t>
            </a:r>
            <a:r>
              <a:rPr lang="fr-FR" sz="1500" b="1" dirty="0">
                <a:solidFill>
                  <a:prstClr val="black"/>
                </a:solidFill>
                <a:latin typeface="Calibri" panose="020F0502020204030204"/>
              </a:rPr>
              <a:t> distribution per ton DM</a:t>
            </a:r>
          </a:p>
        </p:txBody>
      </p:sp>
      <p:sp>
        <p:nvSpPr>
          <p:cNvPr id="21" name="ZoneTexte 20"/>
          <p:cNvSpPr txBox="1"/>
          <p:nvPr/>
        </p:nvSpPr>
        <p:spPr>
          <a:xfrm rot="5400000">
            <a:off x="6226536" y="3793167"/>
            <a:ext cx="1025113" cy="253916"/>
          </a:xfrm>
          <a:prstGeom prst="rect">
            <a:avLst/>
          </a:prstGeom>
          <a:solidFill>
            <a:schemeClr val="bg1"/>
          </a:solidFill>
        </p:spPr>
        <p:txBody>
          <a:bodyPr wrap="square" rtlCol="0">
            <a:spAutoFit/>
          </a:bodyPr>
          <a:lstStyle/>
          <a:p>
            <a:pPr algn="ctr" defTabSz="685800"/>
            <a:r>
              <a:rPr lang="fr-FR" sz="1050" b="1" dirty="0" err="1" smtClean="0">
                <a:solidFill>
                  <a:srgbClr val="0070C0"/>
                </a:solidFill>
                <a:latin typeface="Calibri" panose="020F0502020204030204"/>
              </a:rPr>
              <a:t>Före</a:t>
            </a:r>
            <a:r>
              <a:rPr lang="fr-FR" sz="1050" b="1" dirty="0" smtClean="0">
                <a:solidFill>
                  <a:srgbClr val="0070C0"/>
                </a:solidFill>
                <a:latin typeface="Calibri" panose="020F0502020204030204"/>
              </a:rPr>
              <a:t> </a:t>
            </a:r>
            <a:r>
              <a:rPr lang="fr-FR" sz="1050" b="1" dirty="0" err="1" smtClean="0">
                <a:solidFill>
                  <a:srgbClr val="0070C0"/>
                </a:solidFill>
                <a:latin typeface="Calibri" panose="020F0502020204030204"/>
              </a:rPr>
              <a:t>skörd</a:t>
            </a:r>
            <a:endParaRPr lang="fr-FR" sz="1050" b="1" dirty="0">
              <a:solidFill>
                <a:srgbClr val="0070C0"/>
              </a:solidFill>
              <a:latin typeface="Calibri" panose="020F0502020204030204"/>
            </a:endParaRPr>
          </a:p>
        </p:txBody>
      </p:sp>
      <p:sp>
        <p:nvSpPr>
          <p:cNvPr id="22" name="ZoneTexte 21"/>
          <p:cNvSpPr txBox="1"/>
          <p:nvPr/>
        </p:nvSpPr>
        <p:spPr>
          <a:xfrm rot="5400000">
            <a:off x="6396074" y="3481084"/>
            <a:ext cx="1391198" cy="415498"/>
          </a:xfrm>
          <a:prstGeom prst="rect">
            <a:avLst/>
          </a:prstGeom>
          <a:solidFill>
            <a:schemeClr val="bg1"/>
          </a:solidFill>
        </p:spPr>
        <p:txBody>
          <a:bodyPr wrap="square" rtlCol="0">
            <a:spAutoFit/>
          </a:bodyPr>
          <a:lstStyle/>
          <a:p>
            <a:pPr algn="ctr" defTabSz="685800"/>
            <a:r>
              <a:rPr lang="fr-FR" sz="1050" b="1" dirty="0" err="1" smtClean="0">
                <a:solidFill>
                  <a:srgbClr val="C00000"/>
                </a:solidFill>
                <a:latin typeface="Calibri" panose="020F0502020204030204"/>
              </a:rPr>
              <a:t>Skörde</a:t>
            </a:r>
            <a:r>
              <a:rPr lang="fr-FR" sz="1050" b="1" dirty="0" smtClean="0">
                <a:solidFill>
                  <a:srgbClr val="C00000"/>
                </a:solidFill>
                <a:latin typeface="Calibri" panose="020F0502020204030204"/>
              </a:rPr>
              <a:t>- och </a:t>
            </a:r>
            <a:r>
              <a:rPr lang="fr-FR" sz="1050" b="1" dirty="0" err="1" smtClean="0">
                <a:solidFill>
                  <a:srgbClr val="C00000"/>
                </a:solidFill>
                <a:latin typeface="Calibri" panose="020F0502020204030204"/>
              </a:rPr>
              <a:t>lagringskostnad</a:t>
            </a:r>
            <a:endParaRPr lang="fr-FR" sz="1050" b="1" dirty="0">
              <a:solidFill>
                <a:srgbClr val="C00000"/>
              </a:solidFill>
              <a:latin typeface="Calibri" panose="020F0502020204030204"/>
            </a:endParaRPr>
          </a:p>
        </p:txBody>
      </p:sp>
      <p:sp>
        <p:nvSpPr>
          <p:cNvPr id="23" name="ZoneTexte 22"/>
          <p:cNvSpPr txBox="1"/>
          <p:nvPr/>
        </p:nvSpPr>
        <p:spPr>
          <a:xfrm rot="5400000">
            <a:off x="6865000" y="3365465"/>
            <a:ext cx="1201843" cy="276999"/>
          </a:xfrm>
          <a:prstGeom prst="rect">
            <a:avLst/>
          </a:prstGeom>
          <a:solidFill>
            <a:schemeClr val="bg1"/>
          </a:solidFill>
        </p:spPr>
        <p:txBody>
          <a:bodyPr wrap="square" rtlCol="0">
            <a:spAutoFit/>
          </a:bodyPr>
          <a:lstStyle/>
          <a:p>
            <a:pPr algn="ctr" defTabSz="685800"/>
            <a:r>
              <a:rPr lang="fr-FR" sz="1200" b="1" dirty="0" err="1" smtClean="0">
                <a:solidFill>
                  <a:srgbClr val="70AD47"/>
                </a:solidFill>
                <a:latin typeface="Calibri" panose="020F0502020204030204"/>
              </a:rPr>
              <a:t>På</a:t>
            </a:r>
            <a:r>
              <a:rPr lang="fr-FR" sz="1200" b="1" dirty="0" smtClean="0">
                <a:solidFill>
                  <a:srgbClr val="70AD47"/>
                </a:solidFill>
                <a:latin typeface="Calibri" panose="020F0502020204030204"/>
              </a:rPr>
              <a:t> </a:t>
            </a:r>
            <a:r>
              <a:rPr lang="fr-FR" sz="1200" b="1" dirty="0" err="1" smtClean="0">
                <a:solidFill>
                  <a:srgbClr val="70AD47"/>
                </a:solidFill>
                <a:latin typeface="Calibri" panose="020F0502020204030204"/>
              </a:rPr>
              <a:t>foderbordet</a:t>
            </a:r>
            <a:endParaRPr lang="fr-FR" sz="1200" b="1" dirty="0">
              <a:solidFill>
                <a:srgbClr val="70AD47"/>
              </a:solidFill>
              <a:latin typeface="Calibri" panose="020F0502020204030204"/>
            </a:endParaRPr>
          </a:p>
        </p:txBody>
      </p:sp>
      <p:sp>
        <p:nvSpPr>
          <p:cNvPr id="24" name="ZoneTexte 23"/>
          <p:cNvSpPr txBox="1"/>
          <p:nvPr/>
        </p:nvSpPr>
        <p:spPr>
          <a:xfrm>
            <a:off x="6976257" y="5553357"/>
            <a:ext cx="1261223" cy="207749"/>
          </a:xfrm>
          <a:prstGeom prst="rect">
            <a:avLst/>
          </a:prstGeom>
          <a:noFill/>
        </p:spPr>
        <p:txBody>
          <a:bodyPr wrap="square" rtlCol="0">
            <a:spAutoFit/>
          </a:bodyPr>
          <a:lstStyle/>
          <a:p>
            <a:pPr defTabSz="685800"/>
            <a:r>
              <a:rPr lang="fr-FR" sz="750" dirty="0" smtClean="0">
                <a:solidFill>
                  <a:prstClr val="black"/>
                </a:solidFill>
                <a:latin typeface="Calibri" panose="020F0502020204030204"/>
              </a:rPr>
              <a:t>PEREL</a:t>
            </a:r>
            <a:r>
              <a:rPr lang="fr-FR" sz="750" dirty="0">
                <a:solidFill>
                  <a:prstClr val="black"/>
                </a:solidFill>
                <a:latin typeface="Calibri" panose="020F0502020204030204"/>
              </a:rPr>
              <a:t>, 2013</a:t>
            </a:r>
          </a:p>
        </p:txBody>
      </p:sp>
    </p:spTree>
    <p:extLst>
      <p:ext uri="{BB962C8B-B14F-4D97-AF65-F5344CB8AC3E}">
        <p14:creationId xmlns:p14="http://schemas.microsoft.com/office/powerpoint/2010/main" val="550612445"/>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sv-SE" sz="2400" dirty="0" smtClean="0"/>
              <a:t>Italien</a:t>
            </a:r>
            <a:endParaRPr lang="sv-SE" sz="2400" dirty="0"/>
          </a:p>
        </p:txBody>
      </p:sp>
      <p:sp>
        <p:nvSpPr>
          <p:cNvPr id="3" name="Titel 2"/>
          <p:cNvSpPr>
            <a:spLocks noGrp="1"/>
          </p:cNvSpPr>
          <p:nvPr>
            <p:ph type="ctrTitle"/>
          </p:nvPr>
        </p:nvSpPr>
        <p:spPr/>
        <p:txBody>
          <a:bodyPr/>
          <a:lstStyle/>
          <a:p>
            <a:endParaRPr lang="sv-SE" dirty="0"/>
          </a:p>
        </p:txBody>
      </p:sp>
    </p:spTree>
    <p:extLst>
      <p:ext uri="{BB962C8B-B14F-4D97-AF65-F5344CB8AC3E}">
        <p14:creationId xmlns:p14="http://schemas.microsoft.com/office/powerpoint/2010/main" val="2332063499"/>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908720"/>
            <a:ext cx="6336704" cy="722662"/>
          </a:xfrm>
        </p:spPr>
        <p:txBody>
          <a:bodyPr anchor="t"/>
          <a:lstStyle/>
          <a:p>
            <a:pPr algn="ctr"/>
            <a:r>
              <a:rPr lang="sv-SE" sz="4000" b="1" i="1" dirty="0" smtClean="0"/>
              <a:t>Vall i Italien</a:t>
            </a:r>
            <a:br>
              <a:rPr lang="sv-SE" sz="4000" b="1" i="1" dirty="0" smtClean="0"/>
            </a:br>
            <a:endParaRPr lang="sv-SE" sz="4000" dirty="0"/>
          </a:p>
        </p:txBody>
      </p:sp>
      <p:sp>
        <p:nvSpPr>
          <p:cNvPr id="6" name="CasellaDiTesto 5"/>
          <p:cNvSpPr txBox="1"/>
          <p:nvPr/>
        </p:nvSpPr>
        <p:spPr>
          <a:xfrm>
            <a:off x="0" y="2636912"/>
            <a:ext cx="9144000" cy="16106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prstClr val="black"/>
                </a:solidFill>
                <a:effectLst/>
                <a:uLnTx/>
                <a:uFillTx/>
                <a:latin typeface="Calibri"/>
                <a:ea typeface="+mn-ea"/>
                <a:cs typeface="+mn-cs"/>
              </a:rPr>
              <a:t>Claudio Porqueddu</a:t>
            </a:r>
            <a:r>
              <a:rPr kumimoji="0" lang="it-IT" sz="2800" b="1" i="0" u="none" strike="noStrike" kern="1200" cap="none" spc="0" normalizeH="0" baseline="30000" noProof="0" dirty="0" smtClean="0">
                <a:ln>
                  <a:noFill/>
                </a:ln>
                <a:solidFill>
                  <a:prstClr val="black"/>
                </a:solidFill>
                <a:effectLst/>
                <a:uLnTx/>
                <a:uFillTx/>
                <a:latin typeface="Calibri"/>
                <a:ea typeface="+mn-ea"/>
                <a:cs typeface="+mn-cs"/>
              </a:rPr>
              <a:t>1</a:t>
            </a:r>
            <a:r>
              <a:rPr kumimoji="0" lang="it-IT" sz="2800" b="1" i="0" u="none" strike="noStrike" kern="1200" cap="none" spc="0" normalizeH="0" baseline="0" noProof="0" dirty="0" smtClean="0">
                <a:ln>
                  <a:noFill/>
                </a:ln>
                <a:solidFill>
                  <a:prstClr val="black"/>
                </a:solidFill>
                <a:effectLst/>
                <a:uLnTx/>
                <a:uFillTx/>
                <a:latin typeface="Calibri"/>
                <a:ea typeface="+mn-ea"/>
                <a:cs typeface="+mn-cs"/>
              </a:rPr>
              <a:t>, Rita Melis</a:t>
            </a:r>
            <a:r>
              <a:rPr kumimoji="0" lang="it-IT" sz="2800" b="1" i="0" u="none" strike="noStrike" kern="1200" cap="none" spc="0" normalizeH="0" baseline="30000" noProof="0" dirty="0">
                <a:ln>
                  <a:noFill/>
                </a:ln>
                <a:solidFill>
                  <a:prstClr val="black"/>
                </a:solidFill>
                <a:effectLst/>
                <a:uLnTx/>
                <a:uFillTx/>
                <a:latin typeface="Calibri"/>
                <a:ea typeface="+mn-ea"/>
                <a:cs typeface="+mn-cs"/>
              </a:rPr>
              <a:t>1</a:t>
            </a:r>
            <a:r>
              <a:rPr kumimoji="0" lang="it-IT" sz="2800" b="1" i="0" u="none" strike="noStrike" kern="1200" cap="none" spc="0" normalizeH="0" baseline="0" noProof="0" dirty="0" smtClean="0">
                <a:ln>
                  <a:noFill/>
                </a:ln>
                <a:solidFill>
                  <a:prstClr val="black"/>
                </a:solidFill>
                <a:effectLst/>
                <a:uLnTx/>
                <a:uFillTx/>
                <a:latin typeface="Calibri"/>
                <a:ea typeface="+mn-ea"/>
                <a:cs typeface="+mn-cs"/>
              </a:rPr>
              <a:t>, Lorenzo Pascarella</a:t>
            </a:r>
            <a:r>
              <a:rPr kumimoji="0" lang="it-IT" sz="2800" b="1" i="0" u="none" strike="noStrike" kern="1200" cap="none" spc="0" normalizeH="0" baseline="30000" noProof="0" dirty="0" smtClean="0">
                <a:ln>
                  <a:noFill/>
                </a:ln>
                <a:solidFill>
                  <a:prstClr val="black"/>
                </a:solidFill>
                <a:effectLst/>
                <a:uLnTx/>
                <a:uFillTx/>
                <a:latin typeface="Calibri"/>
                <a:ea typeface="+mn-ea"/>
                <a:cs typeface="+mn-cs"/>
              </a:rPr>
              <a:t>2</a:t>
            </a:r>
            <a:r>
              <a:rPr kumimoji="0" lang="it-IT" sz="2800" b="1" i="0" u="none" strike="noStrike" kern="1200" cap="none" spc="0" normalizeH="0" baseline="0" noProof="0" dirty="0" smtClean="0">
                <a:ln>
                  <a:noFill/>
                </a:ln>
                <a:solidFill>
                  <a:prstClr val="black"/>
                </a:solidFill>
                <a:effectLst/>
                <a:uLnTx/>
                <a:uFillTx/>
                <a:latin typeface="Calibri"/>
                <a:ea typeface="+mn-ea"/>
                <a:cs typeface="+mn-cs"/>
              </a:rPr>
              <a:t> &amp; Giovanni Peratoner</a:t>
            </a:r>
            <a:r>
              <a:rPr kumimoji="0" lang="it-IT" sz="2800" b="1" i="0" u="none" strike="noStrike" kern="1200" cap="none" spc="0" normalizeH="0" baseline="30000" noProof="0" dirty="0" smtClean="0">
                <a:ln>
                  <a:noFill/>
                </a:ln>
                <a:solidFill>
                  <a:prstClr val="black"/>
                </a:solidFill>
                <a:effectLst/>
                <a:uLnTx/>
                <a:uFillTx/>
                <a:latin typeface="Calibri"/>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30000" noProof="0" dirty="0">
              <a:ln>
                <a:noFill/>
              </a:ln>
              <a:solidFill>
                <a:prstClr val="black"/>
              </a:solidFill>
              <a:effectLst/>
              <a:uLnTx/>
              <a:uFillTx/>
              <a:latin typeface="Calibri"/>
              <a:ea typeface="+mn-ea"/>
              <a:cs typeface="+mn-cs"/>
            </a:endParaRPr>
          </a:p>
          <a:p>
            <a:pPr lvl="0" algn="ctr" defTabSz="914400">
              <a:defRPr/>
            </a:pPr>
            <a:r>
              <a:rPr kumimoji="0" lang="it-IT" sz="2400" b="1" i="0" u="none" strike="noStrike" kern="1200" cap="none" spc="0" normalizeH="0" baseline="30000" noProof="0" dirty="0" smtClean="0">
                <a:ln>
                  <a:noFill/>
                </a:ln>
                <a:solidFill>
                  <a:prstClr val="black"/>
                </a:solidFill>
                <a:effectLst/>
                <a:uLnTx/>
                <a:uFillTx/>
                <a:latin typeface="Calibri"/>
                <a:ea typeface="+mn-ea"/>
                <a:cs typeface="+mn-cs"/>
              </a:rPr>
              <a:t>1</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CNR-ISPAAM, Sassari </a:t>
            </a:r>
            <a:r>
              <a:rPr lang="it-IT" sz="2400" b="1" dirty="0">
                <a:solidFill>
                  <a:prstClr val="black"/>
                </a:solidFill>
              </a:rPr>
              <a:t>– </a:t>
            </a:r>
            <a:r>
              <a:rPr kumimoji="0" lang="it-IT" sz="2400" b="1" i="0" u="none" strike="noStrike" kern="1200" cap="none" spc="0" normalizeH="0" baseline="30000" noProof="0" dirty="0" smtClean="0">
                <a:ln>
                  <a:noFill/>
                </a:ln>
                <a:solidFill>
                  <a:prstClr val="black"/>
                </a:solidFill>
                <a:effectLst/>
                <a:uLnTx/>
                <a:uFillTx/>
                <a:latin typeface="Calibri"/>
                <a:ea typeface="+mn-ea"/>
                <a:cs typeface="+mn-cs"/>
              </a:rPr>
              <a:t>2</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AIA, Roma  – </a:t>
            </a:r>
            <a:r>
              <a:rPr kumimoji="0" lang="it-IT" sz="2400" b="1" i="0" u="none" strike="noStrike" kern="1200" cap="none" spc="0" normalizeH="0" baseline="30000" noProof="0" dirty="0" smtClean="0">
                <a:ln>
                  <a:noFill/>
                </a:ln>
                <a:solidFill>
                  <a:prstClr val="black"/>
                </a:solidFill>
                <a:effectLst/>
                <a:uLnTx/>
                <a:uFillTx/>
                <a:latin typeface="Calibri"/>
                <a:ea typeface="+mn-ea"/>
                <a:cs typeface="+mn-cs"/>
              </a:rPr>
              <a:t>3</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LAIMBURG, Bolzano</a:t>
            </a:r>
            <a:endParaRPr kumimoji="0" lang="it-IT"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5370157"/>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55576" y="1226224"/>
            <a:ext cx="4824536" cy="501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34500" y="2893471"/>
            <a:ext cx="1637399" cy="3145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CasellaDiTesto 17"/>
          <p:cNvSpPr txBox="1"/>
          <p:nvPr/>
        </p:nvSpPr>
        <p:spPr>
          <a:xfrm>
            <a:off x="899592" y="404664"/>
            <a:ext cx="27447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u="none" strike="noStrike" kern="1200" cap="none" spc="0" normalizeH="0" baseline="0" noProof="0" dirty="0" smtClean="0">
                <a:ln>
                  <a:noFill/>
                </a:ln>
                <a:effectLst/>
                <a:uLnTx/>
                <a:uFillTx/>
                <a:latin typeface="Calibri"/>
                <a:ea typeface="+mn-ea"/>
                <a:cs typeface="+mn-cs"/>
              </a:rPr>
              <a:t>Klimatzoner i Italien</a:t>
            </a:r>
          </a:p>
        </p:txBody>
      </p:sp>
    </p:spTree>
    <p:extLst>
      <p:ext uri="{BB962C8B-B14F-4D97-AF65-F5344CB8AC3E}">
        <p14:creationId xmlns:p14="http://schemas.microsoft.com/office/powerpoint/2010/main" val="2585368952"/>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807884" y="6051394"/>
            <a:ext cx="48424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Permanenta vallar</a:t>
            </a:r>
            <a:r>
              <a:rPr kumimoji="0" lang="it-IT" sz="1800" b="0" i="0" u="none" strike="noStrike" kern="1200" cap="none" spc="0" normalizeH="0" noProof="0" dirty="0" smtClean="0">
                <a:ln>
                  <a:noFill/>
                </a:ln>
                <a:solidFill>
                  <a:prstClr val="black"/>
                </a:solidFill>
                <a:effectLst/>
                <a:uLnTx/>
                <a:uFillTx/>
                <a:latin typeface="Calibri"/>
                <a:ea typeface="+mn-ea"/>
                <a:cs typeface="+mn-cs"/>
              </a:rPr>
              <a:t> utgör 3,3 miljoner ha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CasellaDiTesto 6"/>
          <p:cNvSpPr txBox="1"/>
          <p:nvPr/>
        </p:nvSpPr>
        <p:spPr>
          <a:xfrm>
            <a:off x="643196" y="306530"/>
            <a:ext cx="666176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2400" b="1" u="none" strike="noStrike" kern="1200" cap="none" spc="0" normalizeH="0" baseline="0" noProof="0" dirty="0" smtClean="0">
                <a:ln>
                  <a:noFill/>
                </a:ln>
                <a:effectLst/>
                <a:uLnTx/>
                <a:uFillTx/>
                <a:latin typeface="Calibri"/>
                <a:ea typeface="+mn-ea"/>
                <a:cs typeface="+mn-cs"/>
              </a:rPr>
              <a:t>Valltyper i Italien</a:t>
            </a:r>
            <a:endParaRPr kumimoji="0" lang="en-US" sz="2400" b="1" u="none" strike="noStrike" kern="1200" cap="none" spc="0" normalizeH="0" baseline="0" noProof="0" dirty="0">
              <a:ln>
                <a:noFill/>
              </a:ln>
              <a:effectLst/>
              <a:uLnTx/>
              <a:uFillTx/>
              <a:latin typeface="Calibri"/>
              <a:ea typeface="+mn-ea"/>
              <a:cs typeface="+mn-cs"/>
            </a:endParaRPr>
          </a:p>
        </p:txBody>
      </p:sp>
      <p:sp>
        <p:nvSpPr>
          <p:cNvPr id="9" name="CasellaDiTesto 8"/>
          <p:cNvSpPr txBox="1"/>
          <p:nvPr/>
        </p:nvSpPr>
        <p:spPr>
          <a:xfrm>
            <a:off x="6078820" y="6420726"/>
            <a:ext cx="20937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Data: Eurostat</a:t>
            </a:r>
            <a:r>
              <a:rPr lang="it-IT" dirty="0">
                <a:solidFill>
                  <a:prstClr val="black"/>
                </a:solidFill>
                <a:latin typeface="Calibri"/>
              </a:rPr>
              <a:t>,</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2013</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Immagin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584" y="1158298"/>
            <a:ext cx="5310194" cy="45843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33958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439227" cy="823972"/>
          </a:xfrm>
        </p:spPr>
        <p:txBody>
          <a:bodyPr/>
          <a:lstStyle/>
          <a:p>
            <a:r>
              <a:rPr lang="sv-SE" sz="2400" dirty="0" smtClean="0">
                <a:solidFill>
                  <a:schemeClr val="tx1"/>
                </a:solidFill>
                <a:latin typeface="+mn-lt"/>
              </a:rPr>
              <a:t>Nötkreatur, hästar och får betar på naturbetesmark</a:t>
            </a:r>
            <a:br>
              <a:rPr lang="sv-SE" sz="2400" dirty="0" smtClean="0">
                <a:solidFill>
                  <a:schemeClr val="tx1"/>
                </a:solidFill>
                <a:latin typeface="+mn-lt"/>
              </a:rPr>
            </a:br>
            <a:r>
              <a:rPr lang="sv-SE" sz="2400" dirty="0" smtClean="0">
                <a:solidFill>
                  <a:schemeClr val="tx1"/>
                </a:solidFill>
                <a:latin typeface="+mn-lt"/>
              </a:rPr>
              <a:t/>
            </a:r>
            <a:br>
              <a:rPr lang="sv-SE" sz="2400" dirty="0" smtClean="0">
                <a:solidFill>
                  <a:schemeClr val="tx1"/>
                </a:solidFill>
                <a:latin typeface="+mn-lt"/>
              </a:rPr>
            </a:br>
            <a:r>
              <a:rPr lang="sv-SE" sz="2000" b="0" dirty="0" smtClean="0">
                <a:solidFill>
                  <a:schemeClr val="tx1"/>
                </a:solidFill>
                <a:latin typeface="+mn-lt"/>
              </a:rPr>
              <a:t>% av arealen, betesfållor och antal betande djur. </a:t>
            </a:r>
            <a:br>
              <a:rPr lang="sv-SE" sz="2000" b="0" dirty="0" smtClean="0">
                <a:solidFill>
                  <a:schemeClr val="tx1"/>
                </a:solidFill>
                <a:latin typeface="+mn-lt"/>
              </a:rPr>
            </a:br>
            <a:r>
              <a:rPr lang="sv-SE" sz="2000" b="0" dirty="0" smtClean="0">
                <a:solidFill>
                  <a:schemeClr val="tx1"/>
                </a:solidFill>
                <a:latin typeface="+mn-lt"/>
              </a:rPr>
              <a:t>N = 219 betesfållor, 14 ha/betesfålla </a:t>
            </a:r>
            <a:r>
              <a:rPr lang="sv-SE" sz="2000" b="0" dirty="0">
                <a:solidFill>
                  <a:schemeClr val="tx1"/>
                </a:solidFill>
                <a:latin typeface="+mn-lt"/>
              </a:rPr>
              <a:t>i</a:t>
            </a:r>
            <a:r>
              <a:rPr lang="sv-SE" sz="2000" b="0" dirty="0" smtClean="0">
                <a:solidFill>
                  <a:schemeClr val="tx1"/>
                </a:solidFill>
                <a:latin typeface="+mn-lt"/>
              </a:rPr>
              <a:t> genomsnitt</a:t>
            </a:r>
            <a:endParaRPr lang="sv-SE" sz="2000" b="0" dirty="0">
              <a:solidFill>
                <a:schemeClr val="tx1"/>
              </a:solidFill>
              <a:latin typeface="+mn-lt"/>
            </a:endParaRPr>
          </a:p>
        </p:txBody>
      </p:sp>
      <p:graphicFrame>
        <p:nvGraphicFramePr>
          <p:cNvPr id="3" name="Platshållare för innehåll 5"/>
          <p:cNvGraphicFramePr>
            <a:graphicFrameLocks/>
          </p:cNvGraphicFramePr>
          <p:nvPr>
            <p:extLst>
              <p:ext uri="{D42A27DB-BD31-4B8C-83A1-F6EECF244321}">
                <p14:modId xmlns:p14="http://schemas.microsoft.com/office/powerpoint/2010/main" val="102313617"/>
              </p:ext>
            </p:extLst>
          </p:nvPr>
        </p:nvGraphicFramePr>
        <p:xfrm>
          <a:off x="693504" y="2492737"/>
          <a:ext cx="8218488" cy="2590800"/>
        </p:xfrm>
        <a:graphic>
          <a:graphicData uri="http://schemas.openxmlformats.org/drawingml/2006/table">
            <a:tbl>
              <a:tblPr firstRow="1" firstCol="1" bandRow="1">
                <a:tableStyleId>{F5AB1C69-6EDB-4FF4-983F-18BD219EF322}</a:tableStyleId>
              </a:tblPr>
              <a:tblGrid>
                <a:gridCol w="2458892">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976782">
                  <a:extLst>
                    <a:ext uri="{9D8B030D-6E8A-4147-A177-3AD203B41FA5}">
                      <a16:colId xmlns:a16="http://schemas.microsoft.com/office/drawing/2014/main" val="20002"/>
                    </a:ext>
                  </a:extLst>
                </a:gridCol>
                <a:gridCol w="2054622">
                  <a:extLst>
                    <a:ext uri="{9D8B030D-6E8A-4147-A177-3AD203B41FA5}">
                      <a16:colId xmlns:a16="http://schemas.microsoft.com/office/drawing/2014/main" val="20003"/>
                    </a:ext>
                  </a:extLst>
                </a:gridCol>
              </a:tblGrid>
              <a:tr h="370840">
                <a:tc>
                  <a:txBody>
                    <a:bodyPr/>
                    <a:lstStyle/>
                    <a:p>
                      <a:endParaRPr lang="en-US" sz="2000" dirty="0"/>
                    </a:p>
                  </a:txBody>
                  <a:tcPr/>
                </a:tc>
                <a:tc>
                  <a:txBody>
                    <a:bodyPr/>
                    <a:lstStyle/>
                    <a:p>
                      <a:pPr algn="ctr"/>
                      <a:endParaRPr lang="sv-SE" sz="2000" dirty="0" smtClean="0"/>
                    </a:p>
                    <a:p>
                      <a:pPr algn="ctr"/>
                      <a:r>
                        <a:rPr lang="sv-SE" sz="2000" dirty="0" smtClean="0"/>
                        <a:t>% av arealen</a:t>
                      </a:r>
                      <a:endParaRPr lang="en-US" sz="2000" dirty="0"/>
                    </a:p>
                  </a:txBody>
                  <a:tcPr/>
                </a:tc>
                <a:tc>
                  <a:txBody>
                    <a:bodyPr/>
                    <a:lstStyle/>
                    <a:p>
                      <a:pPr algn="ctr"/>
                      <a:endParaRPr lang="sv-SE" sz="2000" dirty="0" smtClean="0"/>
                    </a:p>
                    <a:p>
                      <a:pPr algn="ctr"/>
                      <a:r>
                        <a:rPr lang="sv-SE" sz="2000" dirty="0" smtClean="0"/>
                        <a:t>% av betesfållor</a:t>
                      </a:r>
                      <a:endParaRPr lang="en-US" sz="2000" dirty="0"/>
                    </a:p>
                  </a:txBody>
                  <a:tcPr/>
                </a:tc>
                <a:tc>
                  <a:txBody>
                    <a:bodyPr/>
                    <a:lstStyle/>
                    <a:p>
                      <a:pPr algn="ctr"/>
                      <a:r>
                        <a:rPr lang="sv-SE" sz="2000" dirty="0" smtClean="0"/>
                        <a:t>%  av betande</a:t>
                      </a:r>
                      <a:r>
                        <a:rPr lang="sv-SE" sz="2000" baseline="0" dirty="0" smtClean="0"/>
                        <a:t> djur</a:t>
                      </a:r>
                      <a:endParaRPr lang="en-US" sz="2000" dirty="0"/>
                    </a:p>
                  </a:txBody>
                  <a:tcPr/>
                </a:tc>
                <a:extLst>
                  <a:ext uri="{0D108BD9-81ED-4DB2-BD59-A6C34878D82A}">
                    <a16:rowId xmlns:a16="http://schemas.microsoft.com/office/drawing/2014/main" val="10000"/>
                  </a:ext>
                </a:extLst>
              </a:tr>
              <a:tr h="370840">
                <a:tc>
                  <a:txBody>
                    <a:bodyPr/>
                    <a:lstStyle/>
                    <a:p>
                      <a:r>
                        <a:rPr lang="sv-SE" sz="2000" dirty="0" smtClean="0"/>
                        <a:t>Nötkreatur</a:t>
                      </a:r>
                      <a:endParaRPr lang="en-US" sz="2000" dirty="0"/>
                    </a:p>
                  </a:txBody>
                  <a:tcPr/>
                </a:tc>
                <a:tc>
                  <a:txBody>
                    <a:bodyPr/>
                    <a:lstStyle/>
                    <a:p>
                      <a:pPr algn="ctr"/>
                      <a:r>
                        <a:rPr lang="sv-SE" sz="2000" dirty="0" smtClean="0"/>
                        <a:t>68</a:t>
                      </a:r>
                      <a:endParaRPr lang="en-US" sz="2000" dirty="0"/>
                    </a:p>
                  </a:txBody>
                  <a:tcPr/>
                </a:tc>
                <a:tc>
                  <a:txBody>
                    <a:bodyPr/>
                    <a:lstStyle/>
                    <a:p>
                      <a:pPr algn="ctr"/>
                      <a:r>
                        <a:rPr lang="sv-SE" sz="2000" dirty="0" smtClean="0"/>
                        <a:t>64</a:t>
                      </a:r>
                      <a:endParaRPr lang="en-US" sz="2000" dirty="0"/>
                    </a:p>
                  </a:txBody>
                  <a:tcPr/>
                </a:tc>
                <a:tc>
                  <a:txBody>
                    <a:bodyPr/>
                    <a:lstStyle/>
                    <a:p>
                      <a:pPr algn="ctr"/>
                      <a:r>
                        <a:rPr lang="sv-SE" sz="2000" dirty="0" smtClean="0"/>
                        <a:t>66</a:t>
                      </a:r>
                      <a:endParaRPr lang="en-US" sz="2000" dirty="0"/>
                    </a:p>
                  </a:txBody>
                  <a:tcPr/>
                </a:tc>
                <a:extLst>
                  <a:ext uri="{0D108BD9-81ED-4DB2-BD59-A6C34878D82A}">
                    <a16:rowId xmlns:a16="http://schemas.microsoft.com/office/drawing/2014/main" val="10001"/>
                  </a:ext>
                </a:extLst>
              </a:tr>
              <a:tr h="370840">
                <a:tc>
                  <a:txBody>
                    <a:bodyPr/>
                    <a:lstStyle/>
                    <a:p>
                      <a:r>
                        <a:rPr lang="sv-SE" sz="2000" dirty="0" smtClean="0"/>
                        <a:t>Hästar</a:t>
                      </a:r>
                      <a:endParaRPr lang="en-US" sz="2000" dirty="0"/>
                    </a:p>
                  </a:txBody>
                  <a:tcPr/>
                </a:tc>
                <a:tc>
                  <a:txBody>
                    <a:bodyPr/>
                    <a:lstStyle/>
                    <a:p>
                      <a:pPr algn="ctr"/>
                      <a:r>
                        <a:rPr lang="sv-SE" sz="2000" dirty="0" smtClean="0"/>
                        <a:t>8</a:t>
                      </a:r>
                      <a:endParaRPr lang="en-US" sz="2000" dirty="0"/>
                    </a:p>
                  </a:txBody>
                  <a:tcPr/>
                </a:tc>
                <a:tc>
                  <a:txBody>
                    <a:bodyPr/>
                    <a:lstStyle/>
                    <a:p>
                      <a:pPr algn="ctr"/>
                      <a:r>
                        <a:rPr lang="sv-SE" sz="2000" dirty="0" smtClean="0"/>
                        <a:t>18</a:t>
                      </a:r>
                      <a:endParaRPr lang="en-US" sz="2000" dirty="0"/>
                    </a:p>
                  </a:txBody>
                  <a:tcPr/>
                </a:tc>
                <a:tc>
                  <a:txBody>
                    <a:bodyPr/>
                    <a:lstStyle/>
                    <a:p>
                      <a:pPr algn="ctr"/>
                      <a:r>
                        <a:rPr lang="sv-SE" sz="2000" dirty="0" smtClean="0"/>
                        <a:t>5,5</a:t>
                      </a:r>
                      <a:endParaRPr lang="en-US" sz="2000" dirty="0"/>
                    </a:p>
                  </a:txBody>
                  <a:tcPr/>
                </a:tc>
                <a:extLst>
                  <a:ext uri="{0D108BD9-81ED-4DB2-BD59-A6C34878D82A}">
                    <a16:rowId xmlns:a16="http://schemas.microsoft.com/office/drawing/2014/main" val="10002"/>
                  </a:ext>
                </a:extLst>
              </a:tr>
              <a:tr h="370840">
                <a:tc>
                  <a:txBody>
                    <a:bodyPr/>
                    <a:lstStyle/>
                    <a:p>
                      <a:r>
                        <a:rPr lang="sv-SE" sz="2000" dirty="0" smtClean="0"/>
                        <a:t>Får</a:t>
                      </a:r>
                      <a:endParaRPr lang="en-US" sz="2000" dirty="0"/>
                    </a:p>
                  </a:txBody>
                  <a:tcPr/>
                </a:tc>
                <a:tc>
                  <a:txBody>
                    <a:bodyPr/>
                    <a:lstStyle/>
                    <a:p>
                      <a:pPr algn="ctr"/>
                      <a:r>
                        <a:rPr lang="sv-SE" sz="2000" dirty="0" smtClean="0"/>
                        <a:t>9</a:t>
                      </a:r>
                      <a:endParaRPr lang="en-US" sz="2000" dirty="0"/>
                    </a:p>
                  </a:txBody>
                  <a:tcPr/>
                </a:tc>
                <a:tc>
                  <a:txBody>
                    <a:bodyPr/>
                    <a:lstStyle/>
                    <a:p>
                      <a:pPr algn="ctr"/>
                      <a:r>
                        <a:rPr lang="sv-SE" sz="2000" dirty="0" smtClean="0"/>
                        <a:t>11</a:t>
                      </a:r>
                      <a:endParaRPr lang="en-US" sz="2000" dirty="0"/>
                    </a:p>
                  </a:txBody>
                  <a:tcPr/>
                </a:tc>
                <a:tc>
                  <a:txBody>
                    <a:bodyPr/>
                    <a:lstStyle/>
                    <a:p>
                      <a:pPr algn="ctr"/>
                      <a:r>
                        <a:rPr lang="sv-SE" sz="2000" dirty="0" smtClean="0"/>
                        <a:t>28,5</a:t>
                      </a:r>
                      <a:endParaRPr lang="en-US" sz="2000" dirty="0"/>
                    </a:p>
                  </a:txBody>
                  <a:tcPr/>
                </a:tc>
                <a:extLst>
                  <a:ext uri="{0D108BD9-81ED-4DB2-BD59-A6C34878D82A}">
                    <a16:rowId xmlns:a16="http://schemas.microsoft.com/office/drawing/2014/main" val="10003"/>
                  </a:ext>
                </a:extLst>
              </a:tr>
              <a:tr h="370840">
                <a:tc>
                  <a:txBody>
                    <a:bodyPr/>
                    <a:lstStyle/>
                    <a:p>
                      <a:r>
                        <a:rPr lang="sv-SE" sz="2000" dirty="0" smtClean="0"/>
                        <a:t>Blandat</a:t>
                      </a:r>
                      <a:r>
                        <a:rPr lang="sv-SE" sz="2000" baseline="30000" dirty="0" smtClean="0"/>
                        <a:t>1</a:t>
                      </a:r>
                      <a:r>
                        <a:rPr lang="sv-SE" sz="2000" dirty="0" smtClean="0"/>
                        <a:t> (mest nötkreatur och får)</a:t>
                      </a:r>
                      <a:endParaRPr lang="en-US" sz="2000" dirty="0"/>
                    </a:p>
                  </a:txBody>
                  <a:tcPr/>
                </a:tc>
                <a:tc>
                  <a:txBody>
                    <a:bodyPr/>
                    <a:lstStyle/>
                    <a:p>
                      <a:pPr algn="ctr"/>
                      <a:r>
                        <a:rPr lang="sv-SE" sz="2000" dirty="0" smtClean="0"/>
                        <a:t>15</a:t>
                      </a:r>
                      <a:endParaRPr lang="en-US" sz="2000" dirty="0"/>
                    </a:p>
                  </a:txBody>
                  <a:tcPr/>
                </a:tc>
                <a:tc>
                  <a:txBody>
                    <a:bodyPr/>
                    <a:lstStyle/>
                    <a:p>
                      <a:pPr algn="ctr"/>
                      <a:r>
                        <a:rPr lang="sv-SE" sz="2000" dirty="0" smtClean="0"/>
                        <a:t>7</a:t>
                      </a:r>
                      <a:endParaRPr lang="en-US" sz="2000" dirty="0"/>
                    </a:p>
                  </a:txBody>
                  <a:tcPr/>
                </a:tc>
                <a:tc>
                  <a:txBody>
                    <a:bodyPr/>
                    <a:lstStyle/>
                    <a:p>
                      <a:pPr algn="ctr"/>
                      <a:endParaRPr lang="en-US" sz="2000" dirty="0"/>
                    </a:p>
                  </a:txBody>
                  <a:tcPr/>
                </a:tc>
                <a:extLst>
                  <a:ext uri="{0D108BD9-81ED-4DB2-BD59-A6C34878D82A}">
                    <a16:rowId xmlns:a16="http://schemas.microsoft.com/office/drawing/2014/main" val="10004"/>
                  </a:ext>
                </a:extLst>
              </a:tr>
            </a:tbl>
          </a:graphicData>
        </a:graphic>
      </p:graphicFrame>
      <p:sp>
        <p:nvSpPr>
          <p:cNvPr id="4" name="textruta 3"/>
          <p:cNvSpPr txBox="1"/>
          <p:nvPr/>
        </p:nvSpPr>
        <p:spPr>
          <a:xfrm>
            <a:off x="583328" y="5104187"/>
            <a:ext cx="8218488" cy="646331"/>
          </a:xfrm>
          <a:prstGeom prst="rect">
            <a:avLst/>
          </a:prstGeom>
          <a:noFill/>
        </p:spPr>
        <p:txBody>
          <a:bodyPr wrap="square" rtlCol="0">
            <a:spAutoFit/>
          </a:bodyPr>
          <a:lstStyle/>
          <a:p>
            <a:pPr marL="82550" marR="0" lvl="0" indent="-8255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30000" noProof="0" dirty="0" smtClean="0">
                <a:ln>
                  <a:noFill/>
                </a:ln>
                <a:solidFill>
                  <a:prstClr val="black"/>
                </a:solidFill>
                <a:effectLst/>
                <a:uLnTx/>
                <a:uFillTx/>
                <a:latin typeface="Calibri"/>
                <a:ea typeface="+mn-ea"/>
                <a:cs typeface="+mn-cs"/>
              </a:rPr>
              <a:t>1</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I</a:t>
            </a:r>
            <a:r>
              <a:rPr kumimoji="0" lang="sv-SE" sz="1800" b="0" i="0" u="none" strike="noStrike" kern="1200" cap="none" spc="0" normalizeH="0" noProof="0" dirty="0" smtClean="0">
                <a:ln>
                  <a:noFill/>
                </a:ln>
                <a:solidFill>
                  <a:prstClr val="black"/>
                </a:solidFill>
                <a:effectLst/>
                <a:uLnTx/>
                <a:uFillTx/>
                <a:latin typeface="Calibri"/>
                <a:ea typeface="+mn-ea"/>
                <a:cs typeface="+mn-cs"/>
              </a:rPr>
              <a:t> denna kategori fanns två </a:t>
            </a:r>
            <a:r>
              <a:rPr lang="sv-SE" dirty="0" smtClean="0">
                <a:solidFill>
                  <a:prstClr val="black"/>
                </a:solidFill>
                <a:latin typeface="Calibri"/>
              </a:rPr>
              <a:t>stora betesfållor om 242 och 112 ha som betades av nötkreatur och får</a:t>
            </a: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6" name="textruta 5"/>
          <p:cNvSpPr txBox="1"/>
          <p:nvPr/>
        </p:nvSpPr>
        <p:spPr>
          <a:xfrm>
            <a:off x="6205879" y="6391187"/>
            <a:ext cx="27061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(Spörndly och Glimskär, 2018)</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1547936"/>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6601568" y="6425887"/>
            <a:ext cx="26739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Eurostat, 2017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CasellaDiTesto 7"/>
          <p:cNvSpPr txBox="1"/>
          <p:nvPr/>
        </p:nvSpPr>
        <p:spPr>
          <a:xfrm>
            <a:off x="398761" y="187816"/>
            <a:ext cx="718790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it-IT" sz="2400" b="1" dirty="0" smtClean="0">
                <a:latin typeface="Calibri"/>
              </a:rPr>
              <a:t>Boskap i Italien</a:t>
            </a:r>
            <a:endParaRPr kumimoji="0" lang="en-US" sz="2400" b="1" u="none" strike="noStrike" kern="1200" cap="none" spc="0" normalizeH="0" baseline="0" noProof="0" dirty="0">
              <a:ln>
                <a:noFill/>
              </a:ln>
              <a:effectLst/>
              <a:uLnTx/>
              <a:uFillTx/>
              <a:latin typeface="Calibri"/>
              <a:ea typeface="+mn-ea"/>
              <a:cs typeface="+mn-cs"/>
            </a:endParaRPr>
          </a:p>
        </p:txBody>
      </p:sp>
      <p:pic>
        <p:nvPicPr>
          <p:cNvPr id="3" name="Immagine 2"/>
          <p:cNvPicPr>
            <a:picLocks noChangeAspect="1"/>
          </p:cNvPicPr>
          <p:nvPr/>
        </p:nvPicPr>
        <p:blipFill>
          <a:blip r:embed="rId2"/>
          <a:stretch>
            <a:fillRect/>
          </a:stretch>
        </p:blipFill>
        <p:spPr>
          <a:xfrm>
            <a:off x="285897" y="1297740"/>
            <a:ext cx="7920880" cy="4627510"/>
          </a:xfrm>
          <a:prstGeom prst="rect">
            <a:avLst/>
          </a:prstGeom>
          <a:ln>
            <a:noFill/>
          </a:ln>
          <a:effectLst>
            <a:outerShdw blurRad="292100" dist="139700" dir="2700000" algn="tl" rotWithShape="0">
              <a:srgbClr val="333333">
                <a:alpha val="65000"/>
              </a:srgbClr>
            </a:outerShdw>
          </a:effectLst>
        </p:spPr>
      </p:pic>
      <p:sp>
        <p:nvSpPr>
          <p:cNvPr id="2" name="textruta 1"/>
          <p:cNvSpPr txBox="1"/>
          <p:nvPr/>
        </p:nvSpPr>
        <p:spPr>
          <a:xfrm>
            <a:off x="1150882" y="5407003"/>
            <a:ext cx="1208690" cy="369332"/>
          </a:xfrm>
          <a:prstGeom prst="rect">
            <a:avLst/>
          </a:prstGeom>
          <a:solidFill>
            <a:schemeClr val="bg1"/>
          </a:solidFill>
        </p:spPr>
        <p:txBody>
          <a:bodyPr wrap="square" rtlCol="0">
            <a:spAutoFit/>
          </a:bodyPr>
          <a:lstStyle/>
          <a:p>
            <a:r>
              <a:rPr lang="sv-SE" dirty="0" smtClean="0"/>
              <a:t>Nötkreatur</a:t>
            </a:r>
            <a:endParaRPr lang="sv-SE" dirty="0"/>
          </a:p>
        </p:txBody>
      </p:sp>
      <p:sp>
        <p:nvSpPr>
          <p:cNvPr id="6" name="textruta 5"/>
          <p:cNvSpPr txBox="1"/>
          <p:nvPr/>
        </p:nvSpPr>
        <p:spPr>
          <a:xfrm>
            <a:off x="2539974" y="5358358"/>
            <a:ext cx="841691" cy="369332"/>
          </a:xfrm>
          <a:prstGeom prst="rect">
            <a:avLst/>
          </a:prstGeom>
          <a:solidFill>
            <a:schemeClr val="bg1"/>
          </a:solidFill>
        </p:spPr>
        <p:txBody>
          <a:bodyPr wrap="square" rtlCol="0">
            <a:spAutoFit/>
          </a:bodyPr>
          <a:lstStyle/>
          <a:p>
            <a:r>
              <a:rPr lang="sv-SE" dirty="0" smtClean="0"/>
              <a:t>Får</a:t>
            </a:r>
            <a:endParaRPr lang="sv-SE" dirty="0"/>
          </a:p>
        </p:txBody>
      </p:sp>
      <p:sp>
        <p:nvSpPr>
          <p:cNvPr id="9" name="textruta 8"/>
          <p:cNvSpPr txBox="1"/>
          <p:nvPr/>
        </p:nvSpPr>
        <p:spPr>
          <a:xfrm>
            <a:off x="3443864" y="5358358"/>
            <a:ext cx="1208690" cy="369332"/>
          </a:xfrm>
          <a:prstGeom prst="rect">
            <a:avLst/>
          </a:prstGeom>
          <a:solidFill>
            <a:schemeClr val="bg1"/>
          </a:solidFill>
        </p:spPr>
        <p:txBody>
          <a:bodyPr wrap="square" rtlCol="0">
            <a:spAutoFit/>
          </a:bodyPr>
          <a:lstStyle/>
          <a:p>
            <a:r>
              <a:rPr lang="sv-SE" dirty="0" smtClean="0"/>
              <a:t>Getter</a:t>
            </a:r>
            <a:endParaRPr lang="sv-SE" dirty="0"/>
          </a:p>
        </p:txBody>
      </p:sp>
      <p:sp>
        <p:nvSpPr>
          <p:cNvPr id="10" name="textruta 9"/>
          <p:cNvSpPr txBox="1"/>
          <p:nvPr/>
        </p:nvSpPr>
        <p:spPr>
          <a:xfrm>
            <a:off x="4590355" y="5342818"/>
            <a:ext cx="1208690" cy="369332"/>
          </a:xfrm>
          <a:prstGeom prst="rect">
            <a:avLst/>
          </a:prstGeom>
          <a:solidFill>
            <a:schemeClr val="bg1"/>
          </a:solidFill>
        </p:spPr>
        <p:txBody>
          <a:bodyPr wrap="square" rtlCol="0">
            <a:spAutoFit/>
          </a:bodyPr>
          <a:lstStyle/>
          <a:p>
            <a:r>
              <a:rPr lang="sv-SE" dirty="0" smtClean="0"/>
              <a:t>Mjölkkor</a:t>
            </a:r>
            <a:endParaRPr lang="sv-SE" dirty="0"/>
          </a:p>
        </p:txBody>
      </p:sp>
      <p:sp>
        <p:nvSpPr>
          <p:cNvPr id="11" name="textruta 10"/>
          <p:cNvSpPr txBox="1"/>
          <p:nvPr/>
        </p:nvSpPr>
        <p:spPr>
          <a:xfrm>
            <a:off x="5736846" y="5355872"/>
            <a:ext cx="1208690" cy="369332"/>
          </a:xfrm>
          <a:prstGeom prst="rect">
            <a:avLst/>
          </a:prstGeom>
          <a:solidFill>
            <a:schemeClr val="bg1"/>
          </a:solidFill>
        </p:spPr>
        <p:txBody>
          <a:bodyPr wrap="square" rtlCol="0">
            <a:spAutoFit/>
          </a:bodyPr>
          <a:lstStyle/>
          <a:p>
            <a:r>
              <a:rPr lang="sv-SE" dirty="0" smtClean="0"/>
              <a:t>Bufflar</a:t>
            </a:r>
            <a:endParaRPr lang="sv-SE" dirty="0"/>
          </a:p>
        </p:txBody>
      </p:sp>
      <p:sp>
        <p:nvSpPr>
          <p:cNvPr id="12" name="textruta 11"/>
          <p:cNvSpPr txBox="1"/>
          <p:nvPr/>
        </p:nvSpPr>
        <p:spPr>
          <a:xfrm>
            <a:off x="6945536" y="5342818"/>
            <a:ext cx="1208690" cy="369332"/>
          </a:xfrm>
          <a:prstGeom prst="rect">
            <a:avLst/>
          </a:prstGeom>
          <a:solidFill>
            <a:schemeClr val="bg1"/>
          </a:solidFill>
        </p:spPr>
        <p:txBody>
          <a:bodyPr wrap="square" rtlCol="0">
            <a:spAutoFit/>
          </a:bodyPr>
          <a:lstStyle/>
          <a:p>
            <a:r>
              <a:rPr lang="sv-SE" dirty="0" smtClean="0"/>
              <a:t>Mjölkfår</a:t>
            </a:r>
            <a:endParaRPr lang="sv-SE" dirty="0"/>
          </a:p>
        </p:txBody>
      </p:sp>
      <p:sp>
        <p:nvSpPr>
          <p:cNvPr id="4" name="textruta 3"/>
          <p:cNvSpPr txBox="1"/>
          <p:nvPr/>
        </p:nvSpPr>
        <p:spPr>
          <a:xfrm rot="16200000">
            <a:off x="-631253" y="3069021"/>
            <a:ext cx="2469931" cy="369332"/>
          </a:xfrm>
          <a:prstGeom prst="rect">
            <a:avLst/>
          </a:prstGeom>
          <a:solidFill>
            <a:schemeClr val="bg1"/>
          </a:solidFill>
        </p:spPr>
        <p:txBody>
          <a:bodyPr wrap="square" rtlCol="0">
            <a:spAutoFit/>
          </a:bodyPr>
          <a:lstStyle/>
          <a:p>
            <a:r>
              <a:rPr lang="sv-SE" dirty="0" smtClean="0"/>
              <a:t>Antal djur (1000-tal)</a:t>
            </a:r>
            <a:endParaRPr lang="sv-SE" dirty="0"/>
          </a:p>
        </p:txBody>
      </p:sp>
    </p:spTree>
    <p:extLst>
      <p:ext uri="{BB962C8B-B14F-4D97-AF65-F5344CB8AC3E}">
        <p14:creationId xmlns:p14="http://schemas.microsoft.com/office/powerpoint/2010/main" val="3359816036"/>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307611" y="297184"/>
            <a:ext cx="770485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2400" b="1" u="none" strike="noStrike" kern="1200" cap="none" spc="0" normalizeH="0" baseline="0" noProof="0" dirty="0" smtClean="0">
                <a:ln>
                  <a:noFill/>
                </a:ln>
                <a:effectLst/>
                <a:uLnTx/>
                <a:uFillTx/>
                <a:latin typeface="Calibri"/>
                <a:ea typeface="+mn-ea"/>
                <a:cs typeface="+mn-cs"/>
              </a:rPr>
              <a:t>Ko-, får- och getmjölkproduktionen 2012–2017 </a:t>
            </a:r>
            <a:endParaRPr kumimoji="0" lang="en-US" sz="2400" b="1" u="none" strike="noStrike" kern="1200" cap="none" spc="0" normalizeH="0" baseline="0" noProof="0" dirty="0">
              <a:ln>
                <a:noFill/>
              </a:ln>
              <a:effectLst/>
              <a:uLnTx/>
              <a:uFillTx/>
              <a:latin typeface="Calibri"/>
              <a:ea typeface="+mn-ea"/>
              <a:cs typeface="+mn-cs"/>
            </a:endParaRPr>
          </a:p>
        </p:txBody>
      </p:sp>
      <p:pic>
        <p:nvPicPr>
          <p:cNvPr id="9" name="Immagine 8"/>
          <p:cNvPicPr>
            <a:picLocks noChangeAspect="1"/>
          </p:cNvPicPr>
          <p:nvPr/>
        </p:nvPicPr>
        <p:blipFill>
          <a:blip r:embed="rId2"/>
          <a:stretch>
            <a:fillRect/>
          </a:stretch>
        </p:blipFill>
        <p:spPr>
          <a:xfrm>
            <a:off x="395536" y="1067499"/>
            <a:ext cx="7971568" cy="4817287"/>
          </a:xfrm>
          <a:prstGeom prst="rect">
            <a:avLst/>
          </a:prstGeom>
          <a:ln>
            <a:noFill/>
          </a:ln>
          <a:effectLst>
            <a:outerShdw blurRad="292100" dist="139700" dir="2700000" algn="tl" rotWithShape="0">
              <a:srgbClr val="333333">
                <a:alpha val="65000"/>
              </a:srgbClr>
            </a:outerShdw>
          </a:effectLst>
        </p:spPr>
      </p:pic>
      <p:sp>
        <p:nvSpPr>
          <p:cNvPr id="3" name="textruta 2"/>
          <p:cNvSpPr txBox="1"/>
          <p:nvPr/>
        </p:nvSpPr>
        <p:spPr>
          <a:xfrm rot="16200000">
            <a:off x="-578437" y="3026612"/>
            <a:ext cx="2680874" cy="369332"/>
          </a:xfrm>
          <a:prstGeom prst="rect">
            <a:avLst/>
          </a:prstGeom>
          <a:solidFill>
            <a:schemeClr val="bg1"/>
          </a:solidFill>
        </p:spPr>
        <p:txBody>
          <a:bodyPr wrap="square" rtlCol="0">
            <a:spAutoFit/>
          </a:bodyPr>
          <a:lstStyle/>
          <a:p>
            <a:r>
              <a:rPr lang="sv-SE" dirty="0" smtClean="0"/>
              <a:t>Komjölk,  (1000 ton)</a:t>
            </a:r>
            <a:endParaRPr lang="sv-SE" dirty="0"/>
          </a:p>
        </p:txBody>
      </p:sp>
      <p:sp>
        <p:nvSpPr>
          <p:cNvPr id="4" name="textruta 3"/>
          <p:cNvSpPr txBox="1"/>
          <p:nvPr/>
        </p:nvSpPr>
        <p:spPr>
          <a:xfrm rot="16200000">
            <a:off x="6598826" y="2848303"/>
            <a:ext cx="2827282" cy="369332"/>
          </a:xfrm>
          <a:prstGeom prst="rect">
            <a:avLst/>
          </a:prstGeom>
          <a:solidFill>
            <a:schemeClr val="bg1"/>
          </a:solidFill>
        </p:spPr>
        <p:txBody>
          <a:bodyPr wrap="square" rtlCol="0">
            <a:spAutoFit/>
          </a:bodyPr>
          <a:lstStyle/>
          <a:p>
            <a:r>
              <a:rPr lang="sv-SE" dirty="0" smtClean="0"/>
              <a:t>Får- och getmjölk (ton)</a:t>
            </a:r>
            <a:endParaRPr lang="sv-SE" dirty="0"/>
          </a:p>
        </p:txBody>
      </p:sp>
      <p:sp>
        <p:nvSpPr>
          <p:cNvPr id="5" name="textruta 4"/>
          <p:cNvSpPr txBox="1"/>
          <p:nvPr/>
        </p:nvSpPr>
        <p:spPr>
          <a:xfrm>
            <a:off x="2049517" y="5444359"/>
            <a:ext cx="1839311" cy="369332"/>
          </a:xfrm>
          <a:prstGeom prst="rect">
            <a:avLst/>
          </a:prstGeom>
          <a:solidFill>
            <a:schemeClr val="bg1"/>
          </a:solidFill>
        </p:spPr>
        <p:txBody>
          <a:bodyPr wrap="square" rtlCol="0">
            <a:spAutoFit/>
          </a:bodyPr>
          <a:lstStyle/>
          <a:p>
            <a:r>
              <a:rPr lang="sv-SE" dirty="0" smtClean="0"/>
              <a:t>Komjölk</a:t>
            </a:r>
            <a:endParaRPr lang="sv-SE" dirty="0"/>
          </a:p>
        </p:txBody>
      </p:sp>
      <p:sp>
        <p:nvSpPr>
          <p:cNvPr id="8" name="textruta 7"/>
          <p:cNvSpPr txBox="1"/>
          <p:nvPr/>
        </p:nvSpPr>
        <p:spPr>
          <a:xfrm>
            <a:off x="4247769" y="5417580"/>
            <a:ext cx="1839311" cy="369332"/>
          </a:xfrm>
          <a:prstGeom prst="rect">
            <a:avLst/>
          </a:prstGeom>
          <a:solidFill>
            <a:schemeClr val="bg1"/>
          </a:solidFill>
        </p:spPr>
        <p:txBody>
          <a:bodyPr wrap="square" rtlCol="0">
            <a:spAutoFit/>
          </a:bodyPr>
          <a:lstStyle/>
          <a:p>
            <a:r>
              <a:rPr lang="sv-SE" dirty="0" smtClean="0"/>
              <a:t>Fårmjölk</a:t>
            </a:r>
            <a:endParaRPr lang="sv-SE" dirty="0"/>
          </a:p>
        </p:txBody>
      </p:sp>
      <p:sp>
        <p:nvSpPr>
          <p:cNvPr id="10" name="textruta 9"/>
          <p:cNvSpPr txBox="1"/>
          <p:nvPr/>
        </p:nvSpPr>
        <p:spPr>
          <a:xfrm>
            <a:off x="5847609" y="5417580"/>
            <a:ext cx="1839311" cy="369332"/>
          </a:xfrm>
          <a:prstGeom prst="rect">
            <a:avLst/>
          </a:prstGeom>
          <a:solidFill>
            <a:schemeClr val="bg1"/>
          </a:solidFill>
        </p:spPr>
        <p:txBody>
          <a:bodyPr wrap="square" rtlCol="0">
            <a:spAutoFit/>
          </a:bodyPr>
          <a:lstStyle/>
          <a:p>
            <a:r>
              <a:rPr lang="sv-SE" dirty="0" smtClean="0"/>
              <a:t>Getmjölk</a:t>
            </a:r>
            <a:endParaRPr lang="sv-SE" dirty="0"/>
          </a:p>
        </p:txBody>
      </p:sp>
    </p:spTree>
    <p:extLst>
      <p:ext uri="{BB962C8B-B14F-4D97-AF65-F5344CB8AC3E}">
        <p14:creationId xmlns:p14="http://schemas.microsoft.com/office/powerpoint/2010/main" val="2518963737"/>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968" y="2420888"/>
            <a:ext cx="8218488" cy="3408380"/>
          </a:xfrm>
        </p:spPr>
        <p:txBody>
          <a:bodyPr/>
          <a:lstStyle/>
          <a:p>
            <a:pPr marL="0" indent="0" algn="ctr">
              <a:buNone/>
            </a:pPr>
            <a:r>
              <a:rPr lang="sv-SE" sz="5400" dirty="0" smtClean="0"/>
              <a:t>Vall i Italiens medelhavsområde</a:t>
            </a:r>
            <a:endParaRPr lang="sv-SE" sz="5400" dirty="0"/>
          </a:p>
        </p:txBody>
      </p:sp>
    </p:spTree>
    <p:extLst>
      <p:ext uri="{BB962C8B-B14F-4D97-AF65-F5344CB8AC3E}">
        <p14:creationId xmlns:p14="http://schemas.microsoft.com/office/powerpoint/2010/main" val="654748125"/>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553916"/>
            <a:ext cx="3970784" cy="2982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
          <p:cNvSpPr txBox="1">
            <a:spLocks noChangeArrowheads="1"/>
          </p:cNvSpPr>
          <p:nvPr/>
        </p:nvSpPr>
        <p:spPr bwMode="auto">
          <a:xfrm>
            <a:off x="99448" y="843849"/>
            <a:ext cx="4408600"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defRPr sz="3200">
                <a:solidFill>
                  <a:srgbClr val="FFFFFF"/>
                </a:solidFill>
                <a:latin typeface="Times New Roman" panose="02020603050405020304" pitchFamily="18"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defRPr sz="2800">
                <a:solidFill>
                  <a:srgbClr val="FFFFFF"/>
                </a:solidFill>
                <a:latin typeface="Times New Roman" panose="02020603050405020304" pitchFamily="18"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defRPr sz="2400">
                <a:solidFill>
                  <a:srgbClr val="FFFFFF"/>
                </a:solidFill>
                <a:latin typeface="Times New Roman" panose="02020603050405020304" pitchFamily="18"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9pPr>
          </a:lstStyle>
          <a:p>
            <a:pPr marL="0" marR="0" lvl="0" indent="0" algn="l" defTabSz="914400" rtl="0" eaLnBrk="1" fontAlgn="auto" latinLnBrk="0" hangingPunct="1">
              <a:lnSpc>
                <a:spcPct val="100000"/>
              </a:lnSpc>
              <a:spcBef>
                <a:spcPct val="0"/>
              </a:spcBef>
              <a:spcAft>
                <a:spcPts val="0"/>
              </a:spcAft>
              <a:buClrTx/>
              <a:buSzTx/>
              <a:buFont typeface="Times New Roman" panose="02020603050405020304" pitchFamily="18" charset="0"/>
              <a:buNone/>
              <a:tabLst/>
              <a:defRPr/>
            </a:pPr>
            <a:r>
              <a:rPr lang="it-IT" altLang="it-IT" sz="2000" b="1" noProof="0" dirty="0" smtClean="0">
                <a:solidFill>
                  <a:prstClr val="black"/>
                </a:solidFill>
                <a:latin typeface="Calibri"/>
              </a:rPr>
              <a:t>Potentiell vallproduktion i Europa </a:t>
            </a:r>
          </a:p>
          <a:p>
            <a:pPr marL="0" marR="0" lvl="0" indent="0" algn="l" defTabSz="914400" rtl="0" eaLnBrk="1" fontAlgn="auto" latinLnBrk="0" hangingPunct="1">
              <a:lnSpc>
                <a:spcPct val="100000"/>
              </a:lnSpc>
              <a:spcBef>
                <a:spcPct val="0"/>
              </a:spcBef>
              <a:spcAft>
                <a:spcPts val="0"/>
              </a:spcAft>
              <a:buClrTx/>
              <a:buSzTx/>
              <a:buFont typeface="Times New Roman" panose="02020603050405020304" pitchFamily="18" charset="0"/>
              <a:buNone/>
              <a:tabLst/>
              <a:defRPr/>
            </a:pPr>
            <a:r>
              <a:rPr kumimoji="0" lang="en-GB" altLang="it-IT" sz="2000"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(Lee, 1983;</a:t>
            </a:r>
            <a:r>
              <a:rPr kumimoji="0" lang="en-GB" altLang="it-IT" sz="2000" i="0" u="none" strike="noStrike" kern="1200" cap="none" spc="0" normalizeH="0" noProof="0" dirty="0" smtClean="0">
                <a:ln>
                  <a:noFill/>
                </a:ln>
                <a:solidFill>
                  <a:prstClr val="black"/>
                </a:solidFill>
                <a:effectLst/>
                <a:uLnTx/>
                <a:uFillTx/>
                <a:latin typeface="Calibri"/>
                <a:ea typeface="Microsoft YaHei" panose="020B0503020204020204" pitchFamily="34" charset="-122"/>
                <a:cs typeface="+mn-cs"/>
              </a:rPr>
              <a:t> </a:t>
            </a:r>
            <a:r>
              <a:rPr kumimoji="0" lang="en-GB" altLang="it-IT" sz="2000" i="0" u="none" strike="noStrike" kern="1200" cap="none" spc="0" normalizeH="0" baseline="0" noProof="0" dirty="0" err="1" smtClean="0">
                <a:ln>
                  <a:noFill/>
                </a:ln>
                <a:solidFill>
                  <a:prstClr val="black"/>
                </a:solidFill>
                <a:effectLst/>
                <a:uLnTx/>
                <a:uFillTx/>
                <a:latin typeface="Calibri"/>
                <a:ea typeface="Microsoft YaHei" panose="020B0503020204020204" pitchFamily="34" charset="-122"/>
                <a:cs typeface="+mn-cs"/>
              </a:rPr>
              <a:t>Huyghe</a:t>
            </a:r>
            <a:r>
              <a:rPr kumimoji="0" lang="en-GB" altLang="it-IT" sz="2000"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 </a:t>
            </a:r>
            <a:r>
              <a:rPr kumimoji="0" lang="en-GB" altLang="it-IT" sz="2000" i="1"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et al</a:t>
            </a:r>
            <a:r>
              <a:rPr kumimoji="0" lang="en-GB" altLang="it-IT" sz="2000"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 2014)</a:t>
            </a:r>
            <a:endParaRPr kumimoji="0" lang="en-GB" altLang="it-IT" sz="2000"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endParaRPr>
          </a:p>
        </p:txBody>
      </p:sp>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8024" y="1029208"/>
            <a:ext cx="3753172" cy="46078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1"/>
          <p:cNvSpPr txBox="1">
            <a:spLocks noChangeArrowheads="1"/>
          </p:cNvSpPr>
          <p:nvPr/>
        </p:nvSpPr>
        <p:spPr bwMode="auto">
          <a:xfrm>
            <a:off x="4427984" y="5647680"/>
            <a:ext cx="4579538" cy="5523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anose="02020603050405020304" pitchFamily="18"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Times New Roman" panose="02020603050405020304" pitchFamily="18"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200" b="1"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I stället är Höga</a:t>
            </a:r>
            <a:r>
              <a:rPr kumimoji="0" lang="it-IT" altLang="it-IT" sz="2200" b="1" i="0" u="none" strike="noStrike" kern="1200" cap="none" spc="0" normalizeH="0" noProof="0" dirty="0" smtClean="0">
                <a:ln>
                  <a:noFill/>
                </a:ln>
                <a:solidFill>
                  <a:prstClr val="black"/>
                </a:solidFill>
                <a:effectLst/>
                <a:uLnTx/>
                <a:uFillTx/>
                <a:latin typeface="Calibri"/>
                <a:ea typeface="Microsoft YaHei" panose="020B0503020204020204" pitchFamily="34" charset="-122"/>
                <a:cs typeface="+mn-cs"/>
              </a:rPr>
              <a:t> NaturvårdsVärden (HNV) en viktig egenskap</a:t>
            </a:r>
            <a:endParaRPr kumimoji="0" lang="it-IT" altLang="it-IT" sz="22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endParaRPr>
          </a:p>
        </p:txBody>
      </p:sp>
      <p:sp>
        <p:nvSpPr>
          <p:cNvPr id="10" name="CasellaDiTesto 9"/>
          <p:cNvSpPr txBox="1"/>
          <p:nvPr/>
        </p:nvSpPr>
        <p:spPr>
          <a:xfrm>
            <a:off x="179512" y="4469548"/>
            <a:ext cx="4328536"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200" b="1" dirty="0" smtClean="0">
                <a:solidFill>
                  <a:prstClr val="black"/>
                </a:solidFill>
                <a:latin typeface="Calibri"/>
              </a:rPr>
              <a:t>Medelhavsområdet har liten potential jämfört med övriga Europa.</a:t>
            </a:r>
            <a:r>
              <a:rPr kumimoji="0" lang="it-IT" sz="2200" b="1" i="0" u="none" strike="noStrike" kern="1200" cap="none" spc="0" normalizeH="0" baseline="0" noProof="0" dirty="0" smtClean="0">
                <a:ln>
                  <a:noFill/>
                </a:ln>
                <a:solidFill>
                  <a:prstClr val="black"/>
                </a:solidFill>
                <a:effectLst/>
                <a:uLnTx/>
                <a:uFillTx/>
                <a:latin typeface="Calibri"/>
              </a:rPr>
              <a:t> Att få en stor </a:t>
            </a:r>
            <a:r>
              <a:rPr lang="it-IT" sz="2200" b="1" dirty="0" smtClean="0">
                <a:solidFill>
                  <a:prstClr val="black"/>
                </a:solidFill>
                <a:latin typeface="Calibri"/>
              </a:rPr>
              <a:t>ts</a:t>
            </a:r>
            <a:r>
              <a:rPr kumimoji="0" lang="it-IT" sz="2200" b="1" i="0" u="none" strike="noStrike" kern="1200" cap="none" spc="0" normalizeH="0" baseline="0" noProof="0" dirty="0" smtClean="0">
                <a:ln>
                  <a:noFill/>
                </a:ln>
                <a:solidFill>
                  <a:prstClr val="black"/>
                </a:solidFill>
                <a:effectLst/>
                <a:uLnTx/>
                <a:uFillTx/>
                <a:latin typeface="Calibri"/>
              </a:rPr>
              <a:t>-avkastning</a:t>
            </a:r>
            <a:r>
              <a:rPr kumimoji="0" lang="it-IT" sz="2200" b="1" i="0" u="none" strike="noStrike" kern="1200" cap="none" spc="0" normalizeH="0" noProof="0" dirty="0" smtClean="0">
                <a:ln>
                  <a:noFill/>
                </a:ln>
                <a:solidFill>
                  <a:prstClr val="black"/>
                </a:solidFill>
                <a:effectLst/>
                <a:uLnTx/>
                <a:uFillTx/>
                <a:latin typeface="Calibri"/>
              </a:rPr>
              <a:t> är emellertid inte det primära målet</a:t>
            </a:r>
            <a:endParaRPr kumimoji="0" lang="en-US" sz="2200" b="1" i="0" u="none" strike="noStrike" kern="1200" cap="none" spc="0" normalizeH="0" baseline="0" noProof="0" dirty="0">
              <a:ln>
                <a:noFill/>
              </a:ln>
              <a:solidFill>
                <a:prstClr val="black"/>
              </a:solidFill>
              <a:effectLst/>
              <a:uLnTx/>
              <a:uFillTx/>
              <a:latin typeface="Calibri"/>
            </a:endParaRPr>
          </a:p>
        </p:txBody>
      </p:sp>
      <p:sp>
        <p:nvSpPr>
          <p:cNvPr id="11" name="CasellaDiTesto 10"/>
          <p:cNvSpPr txBox="1"/>
          <p:nvPr/>
        </p:nvSpPr>
        <p:spPr>
          <a:xfrm>
            <a:off x="0" y="62696"/>
            <a:ext cx="76683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Vall i Medelhavsområdet</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403304"/>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184240" y="65146"/>
            <a:ext cx="483574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it-IT" sz="3200" b="1" i="1" strike="noStrike" kern="1200" cap="none" spc="0" normalizeH="0" baseline="0" noProof="0" dirty="0" err="1" smtClean="0">
                <a:ln>
                  <a:noFill/>
                </a:ln>
                <a:solidFill>
                  <a:prstClr val="black"/>
                </a:solidFill>
                <a:effectLst/>
                <a:uLnTx/>
                <a:uFillTx/>
                <a:latin typeface="Calibri"/>
                <a:ea typeface="+mn-ea"/>
                <a:cs typeface="+mn-cs"/>
              </a:rPr>
              <a:t>Vallproduktion</a:t>
            </a:r>
            <a:r>
              <a:rPr kumimoji="0" lang="en-GB" altLang="it-IT" sz="3200" b="1" i="1" strike="noStrike" kern="1200" cap="none" spc="0" normalizeH="0" baseline="0" noProof="0" dirty="0" smtClean="0">
                <a:ln>
                  <a:noFill/>
                </a:ln>
                <a:solidFill>
                  <a:prstClr val="black"/>
                </a:solidFill>
                <a:effectLst/>
                <a:uLnTx/>
                <a:uFillTx/>
                <a:latin typeface="Calibri"/>
                <a:ea typeface="+mn-ea"/>
                <a:cs typeface="+mn-cs"/>
              </a:rPr>
              <a:t> </a:t>
            </a:r>
            <a:r>
              <a:rPr kumimoji="0" lang="en-GB" altLang="it-IT" sz="3200" b="1" i="1" strike="noStrike" kern="1200" cap="none" spc="0" normalizeH="0" baseline="0" noProof="0" dirty="0" err="1" smtClean="0">
                <a:ln>
                  <a:noFill/>
                </a:ln>
                <a:solidFill>
                  <a:prstClr val="black"/>
                </a:solidFill>
                <a:effectLst/>
                <a:uLnTx/>
                <a:uFillTx/>
                <a:latin typeface="Calibri"/>
                <a:ea typeface="+mn-ea"/>
                <a:cs typeface="+mn-cs"/>
              </a:rPr>
              <a:t>över</a:t>
            </a:r>
            <a:r>
              <a:rPr kumimoji="0" lang="en-GB" altLang="it-IT" sz="3200" b="1" i="1" strike="noStrike" kern="1200" cap="none" spc="0" normalizeH="0" baseline="0" noProof="0" dirty="0" smtClean="0">
                <a:ln>
                  <a:noFill/>
                </a:ln>
                <a:solidFill>
                  <a:prstClr val="black"/>
                </a:solidFill>
                <a:effectLst/>
                <a:uLnTx/>
                <a:uFillTx/>
                <a:latin typeface="Calibri"/>
                <a:ea typeface="+mn-ea"/>
                <a:cs typeface="+mn-cs"/>
              </a:rPr>
              <a:t> </a:t>
            </a:r>
            <a:r>
              <a:rPr kumimoji="0" lang="en-GB" altLang="it-IT" sz="3200" b="1" i="1" strike="noStrike" kern="1200" cap="none" spc="0" normalizeH="0" baseline="0" noProof="0" dirty="0" err="1" smtClean="0">
                <a:ln>
                  <a:noFill/>
                </a:ln>
                <a:solidFill>
                  <a:prstClr val="black"/>
                </a:solidFill>
                <a:effectLst/>
                <a:uLnTx/>
                <a:uFillTx/>
                <a:latin typeface="Calibri"/>
                <a:ea typeface="+mn-ea"/>
                <a:cs typeface="+mn-cs"/>
              </a:rPr>
              <a:t>säsong</a:t>
            </a:r>
            <a:endParaRPr kumimoji="0" lang="en-GB" altLang="it-IT" sz="3200" b="1" i="1" strike="noStrike" kern="1200" cap="none" spc="0" normalizeH="0" baseline="0" noProof="0" dirty="0" smtClean="0">
              <a:ln>
                <a:noFill/>
              </a:ln>
              <a:solidFill>
                <a:prstClr val="black"/>
              </a:solidFill>
              <a:effectLst/>
              <a:uLnTx/>
              <a:uFillTx/>
              <a:latin typeface="Calibri"/>
              <a:ea typeface="+mn-ea"/>
              <a:cs typeface="+mn-cs"/>
            </a:endParaRPr>
          </a:p>
        </p:txBody>
      </p:sp>
      <p:sp>
        <p:nvSpPr>
          <p:cNvPr id="7" name="Text Box 37"/>
          <p:cNvSpPr txBox="1">
            <a:spLocks noChangeArrowheads="1"/>
          </p:cNvSpPr>
          <p:nvPr/>
        </p:nvSpPr>
        <p:spPr bwMode="auto">
          <a:xfrm>
            <a:off x="1500700" y="2132856"/>
            <a:ext cx="5987088" cy="4308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2200" b="1" i="0" u="none" strike="noStrike" kern="1200" cap="none" spc="0" normalizeH="0" baseline="0" noProof="0" dirty="0" err="1" smtClean="0">
                <a:ln>
                  <a:noFill/>
                </a:ln>
                <a:solidFill>
                  <a:prstClr val="black"/>
                </a:solidFill>
                <a:effectLst/>
                <a:uLnTx/>
                <a:uFillTx/>
                <a:latin typeface="Calibri"/>
                <a:ea typeface="+mn-ea"/>
                <a:cs typeface="+mn-cs"/>
              </a:rPr>
              <a:t>Daglig</a:t>
            </a:r>
            <a:r>
              <a:rPr kumimoji="0" lang="en-GB" altLang="it-IT" sz="2200" b="1"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it-IT" sz="2200" b="1" i="0" u="none" strike="noStrike" kern="1200" cap="none" spc="0" normalizeH="0" baseline="0" noProof="0" dirty="0" err="1" smtClean="0">
                <a:ln>
                  <a:noFill/>
                </a:ln>
                <a:solidFill>
                  <a:prstClr val="black"/>
                </a:solidFill>
                <a:effectLst/>
                <a:uLnTx/>
                <a:uFillTx/>
                <a:latin typeface="Calibri"/>
                <a:ea typeface="+mn-ea"/>
                <a:cs typeface="+mn-cs"/>
              </a:rPr>
              <a:t>tillväxt</a:t>
            </a:r>
            <a:r>
              <a:rPr kumimoji="0" lang="en-GB" altLang="it-IT" sz="2200" b="1"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it-IT" sz="2200" b="1" i="0" u="none" strike="noStrike" kern="1200" cap="none" spc="0" normalizeH="0" baseline="0" noProof="0" dirty="0" err="1" smtClean="0">
                <a:ln>
                  <a:noFill/>
                </a:ln>
                <a:solidFill>
                  <a:prstClr val="black"/>
                </a:solidFill>
                <a:effectLst/>
                <a:uLnTx/>
                <a:uFillTx/>
                <a:latin typeface="Calibri"/>
                <a:ea typeface="+mn-ea"/>
                <a:cs typeface="+mn-cs"/>
              </a:rPr>
              <a:t>på</a:t>
            </a:r>
            <a:r>
              <a:rPr kumimoji="0" lang="en-GB" altLang="it-IT" sz="2200" b="1"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it-IT" sz="2200" b="1" i="0" u="none" strike="noStrike" kern="1200" cap="none" spc="0" normalizeH="0" baseline="0" noProof="0" dirty="0" err="1" smtClean="0">
                <a:ln>
                  <a:noFill/>
                </a:ln>
                <a:solidFill>
                  <a:prstClr val="black"/>
                </a:solidFill>
                <a:effectLst/>
                <a:uLnTx/>
                <a:uFillTx/>
                <a:latin typeface="Calibri"/>
                <a:ea typeface="+mn-ea"/>
                <a:cs typeface="+mn-cs"/>
              </a:rPr>
              <a:t>naturbeten</a:t>
            </a:r>
            <a:r>
              <a:rPr kumimoji="0" lang="en-GB" altLang="it-IT" sz="2200" b="1" i="0" u="none" strike="noStrike" kern="1200" cap="none" spc="0" normalizeH="0" baseline="0" noProof="0" dirty="0" smtClean="0">
                <a:ln>
                  <a:noFill/>
                </a:ln>
                <a:solidFill>
                  <a:prstClr val="black"/>
                </a:solidFill>
                <a:effectLst/>
                <a:uLnTx/>
                <a:uFillTx/>
                <a:latin typeface="Calibri"/>
                <a:ea typeface="+mn-ea"/>
                <a:cs typeface="+mn-cs"/>
              </a:rPr>
              <a:t> </a:t>
            </a:r>
            <a:r>
              <a:rPr lang="en-GB" altLang="it-IT" sz="2200" b="1" dirty="0" err="1" smtClean="0">
                <a:solidFill>
                  <a:prstClr val="black"/>
                </a:solidFill>
                <a:latin typeface="Calibri"/>
              </a:rPr>
              <a:t>i</a:t>
            </a:r>
            <a:r>
              <a:rPr lang="en-GB" altLang="it-IT" sz="2200" b="1" dirty="0" smtClean="0">
                <a:solidFill>
                  <a:prstClr val="black"/>
                </a:solidFill>
                <a:latin typeface="Calibri"/>
              </a:rPr>
              <a:t> M</a:t>
            </a:r>
            <a:r>
              <a:rPr kumimoji="0" lang="en-GB" altLang="it-IT" sz="2200" b="1" i="0" u="none" strike="noStrike" kern="1200" cap="none" spc="0" normalizeH="0" baseline="0" noProof="0" dirty="0" err="1" smtClean="0">
                <a:ln>
                  <a:noFill/>
                </a:ln>
                <a:solidFill>
                  <a:prstClr val="black"/>
                </a:solidFill>
                <a:effectLst/>
                <a:uLnTx/>
                <a:uFillTx/>
                <a:latin typeface="Calibri"/>
                <a:ea typeface="+mn-ea"/>
                <a:cs typeface="+mn-cs"/>
              </a:rPr>
              <a:t>edelhavsområdet</a:t>
            </a:r>
            <a:endParaRPr kumimoji="0" lang="en-GB" altLang="it-IT" sz="22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uppo 7"/>
          <p:cNvGrpSpPr/>
          <p:nvPr/>
        </p:nvGrpSpPr>
        <p:grpSpPr>
          <a:xfrm>
            <a:off x="709118" y="2563743"/>
            <a:ext cx="7570226" cy="3807177"/>
            <a:chOff x="755576" y="2714834"/>
            <a:chExt cx="7570226" cy="3807177"/>
          </a:xfrm>
        </p:grpSpPr>
        <p:grpSp>
          <p:nvGrpSpPr>
            <p:cNvPr id="9" name="Gruppo 8"/>
            <p:cNvGrpSpPr/>
            <p:nvPr/>
          </p:nvGrpSpPr>
          <p:grpSpPr>
            <a:xfrm>
              <a:off x="1280540" y="2714835"/>
              <a:ext cx="7045262" cy="3807176"/>
              <a:chOff x="1280540" y="2714835"/>
              <a:chExt cx="7045262" cy="3807176"/>
            </a:xfrm>
          </p:grpSpPr>
          <p:pic>
            <p:nvPicPr>
              <p:cNvPr id="11" name="Picture 4" descr="C:\Users\RITA\Desktop\Nuova immagine.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280540" y="2714835"/>
                <a:ext cx="7045262" cy="380717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grpSp>
            <p:nvGrpSpPr>
              <p:cNvPr id="12" name="Gruppo 11"/>
              <p:cNvGrpSpPr/>
              <p:nvPr/>
            </p:nvGrpSpPr>
            <p:grpSpPr>
              <a:xfrm>
                <a:off x="1763688" y="3656687"/>
                <a:ext cx="1224136" cy="1606919"/>
                <a:chOff x="1907704" y="3430741"/>
                <a:chExt cx="1224136" cy="1606919"/>
              </a:xfrm>
            </p:grpSpPr>
            <p:cxnSp>
              <p:nvCxnSpPr>
                <p:cNvPr id="25" name="Connettore 2 24"/>
                <p:cNvCxnSpPr/>
                <p:nvPr/>
              </p:nvCxnSpPr>
              <p:spPr>
                <a:xfrm>
                  <a:off x="2195736" y="4101556"/>
                  <a:ext cx="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1907704" y="3430741"/>
                  <a:ext cx="1224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Perenna arter</a:t>
                  </a:r>
                </a:p>
              </p:txBody>
            </p:sp>
          </p:grpSp>
          <p:grpSp>
            <p:nvGrpSpPr>
              <p:cNvPr id="13" name="Gruppo 12"/>
              <p:cNvGrpSpPr/>
              <p:nvPr/>
            </p:nvGrpSpPr>
            <p:grpSpPr>
              <a:xfrm>
                <a:off x="5700994" y="3694819"/>
                <a:ext cx="1224136" cy="1616311"/>
                <a:chOff x="5696832" y="3468873"/>
                <a:chExt cx="1224136" cy="1616311"/>
              </a:xfrm>
            </p:grpSpPr>
            <p:sp>
              <p:nvSpPr>
                <p:cNvPr id="23" name="CasellaDiTesto 22"/>
                <p:cNvSpPr txBox="1"/>
                <p:nvPr/>
              </p:nvSpPr>
              <p:spPr>
                <a:xfrm>
                  <a:off x="5696832" y="3468873"/>
                  <a:ext cx="1224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Perenna arter</a:t>
                  </a:r>
                </a:p>
              </p:txBody>
            </p:sp>
            <p:cxnSp>
              <p:nvCxnSpPr>
                <p:cNvPr id="24" name="Connettore 2 23"/>
                <p:cNvCxnSpPr/>
                <p:nvPr/>
              </p:nvCxnSpPr>
              <p:spPr>
                <a:xfrm>
                  <a:off x="6308900" y="4101556"/>
                  <a:ext cx="0" cy="983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4" name="Gruppo 13"/>
              <p:cNvGrpSpPr/>
              <p:nvPr/>
            </p:nvGrpSpPr>
            <p:grpSpPr>
              <a:xfrm>
                <a:off x="2700239" y="3542347"/>
                <a:ext cx="1823938" cy="1472415"/>
                <a:chOff x="2987674" y="3324738"/>
                <a:chExt cx="1823938" cy="1472415"/>
              </a:xfrm>
            </p:grpSpPr>
            <p:sp>
              <p:nvSpPr>
                <p:cNvPr id="21" name="CasellaDiTesto 20"/>
                <p:cNvSpPr txBox="1"/>
                <p:nvPr/>
              </p:nvSpPr>
              <p:spPr>
                <a:xfrm>
                  <a:off x="3186492" y="3324738"/>
                  <a:ext cx="16251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Integrering</a:t>
                  </a:r>
                  <a:r>
                    <a:rPr kumimoji="0" lang="it-IT" sz="1800" b="1" i="0" u="none" strike="noStrike" kern="1200" cap="none" spc="0" normalizeH="0" noProof="0" dirty="0" smtClean="0">
                      <a:ln>
                        <a:noFill/>
                      </a:ln>
                      <a:solidFill>
                        <a:prstClr val="black"/>
                      </a:solidFill>
                      <a:effectLst/>
                      <a:uLnTx/>
                      <a:uFillTx/>
                      <a:latin typeface="Calibri"/>
                      <a:ea typeface="+mn-ea"/>
                      <a:cs typeface="+mn-cs"/>
                    </a:rPr>
                    <a:t> med anuella vallgrödor</a:t>
                  </a:r>
                  <a:endParaRPr kumimoji="0" lang="it-IT" sz="1800" b="1"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22" name="Parentesi graffa aperta 21"/>
                <p:cNvSpPr/>
                <p:nvPr/>
              </p:nvSpPr>
              <p:spPr>
                <a:xfrm rot="5400000">
                  <a:off x="3651685" y="3660812"/>
                  <a:ext cx="472330" cy="1800351"/>
                </a:xfrm>
                <a:prstGeom prst="leftBrace">
                  <a:avLst>
                    <a:gd name="adj1" fmla="val 0"/>
                    <a:gd name="adj2" fmla="val 48358"/>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uppo 14"/>
              <p:cNvGrpSpPr/>
              <p:nvPr/>
            </p:nvGrpSpPr>
            <p:grpSpPr>
              <a:xfrm>
                <a:off x="6376362" y="4479973"/>
                <a:ext cx="1800351" cy="1335213"/>
                <a:chOff x="2987674" y="3461940"/>
                <a:chExt cx="1800351" cy="1335213"/>
              </a:xfrm>
            </p:grpSpPr>
            <p:sp>
              <p:nvSpPr>
                <p:cNvPr id="19" name="CasellaDiTesto 18"/>
                <p:cNvSpPr txBox="1"/>
                <p:nvPr/>
              </p:nvSpPr>
              <p:spPr>
                <a:xfrm>
                  <a:off x="3088848" y="3461940"/>
                  <a:ext cx="16991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Buskar/träd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Stubb,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Djurförflyttning</a:t>
                  </a:r>
                </a:p>
              </p:txBody>
            </p:sp>
            <p:sp>
              <p:nvSpPr>
                <p:cNvPr id="20" name="Parentesi graffa aperta 19"/>
                <p:cNvSpPr/>
                <p:nvPr/>
              </p:nvSpPr>
              <p:spPr>
                <a:xfrm rot="5400000">
                  <a:off x="3651685" y="3660812"/>
                  <a:ext cx="472330" cy="1800351"/>
                </a:xfrm>
                <a:prstGeom prst="leftBrace">
                  <a:avLst>
                    <a:gd name="adj1" fmla="val 0"/>
                    <a:gd name="adj2" fmla="val 48358"/>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16" name="Connettore 1 6"/>
              <p:cNvCxnSpPr/>
              <p:nvPr/>
            </p:nvCxnSpPr>
            <p:spPr>
              <a:xfrm>
                <a:off x="4688650" y="4203096"/>
                <a:ext cx="1012344"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Freccia circolare in giù 16"/>
              <p:cNvSpPr/>
              <p:nvPr/>
            </p:nvSpPr>
            <p:spPr>
              <a:xfrm>
                <a:off x="5166112" y="3062217"/>
                <a:ext cx="1745734" cy="5760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CasellaDiTesto 17"/>
              <p:cNvSpPr txBox="1"/>
              <p:nvPr/>
            </p:nvSpPr>
            <p:spPr>
              <a:xfrm>
                <a:off x="6811967" y="3683606"/>
                <a:ext cx="6257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Hö</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CasellaDiTesto 9"/>
            <p:cNvSpPr txBox="1"/>
            <p:nvPr/>
          </p:nvSpPr>
          <p:spPr>
            <a:xfrm>
              <a:off x="755576" y="2714834"/>
              <a:ext cx="523220" cy="3762165"/>
            </a:xfrm>
            <a:prstGeom prst="rect">
              <a:avLst/>
            </a:prstGeom>
            <a:solidFill>
              <a:schemeClr val="bg1"/>
            </a:solid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smtClean="0">
                  <a:ln>
                    <a:noFill/>
                  </a:ln>
                  <a:solidFill>
                    <a:prstClr val="black"/>
                  </a:solidFill>
                  <a:effectLst/>
                  <a:uLnTx/>
                  <a:uFillTx/>
                  <a:latin typeface="Calibri"/>
                  <a:ea typeface="+mn-ea"/>
                  <a:cs typeface="+mn-cs"/>
                </a:rPr>
                <a:t>Vallens tillväxt (kg ha</a:t>
              </a:r>
              <a:r>
                <a:rPr kumimoji="0" lang="it-IT" sz="2200" b="1" i="0" u="none" strike="noStrike" kern="1200" cap="none" spc="0" normalizeH="0" baseline="30000" noProof="0" dirty="0" smtClean="0">
                  <a:ln>
                    <a:noFill/>
                  </a:ln>
                  <a:solidFill>
                    <a:prstClr val="black"/>
                  </a:solidFill>
                  <a:effectLst/>
                  <a:uLnTx/>
                  <a:uFillTx/>
                  <a:latin typeface="Calibri"/>
                  <a:ea typeface="+mn-ea"/>
                  <a:cs typeface="+mn-cs"/>
                </a:rPr>
                <a:t>-1</a:t>
              </a:r>
              <a:r>
                <a:rPr kumimoji="0" lang="it-IT" sz="2200" b="1" i="0" u="none" strike="noStrike" kern="1200" cap="none" spc="0" normalizeH="0" baseline="0" noProof="0" dirty="0" smtClean="0">
                  <a:ln>
                    <a:noFill/>
                  </a:ln>
                  <a:solidFill>
                    <a:prstClr val="black"/>
                  </a:solidFill>
                  <a:effectLst/>
                  <a:uLnTx/>
                  <a:uFillTx/>
                  <a:latin typeface="Calibri"/>
                  <a:ea typeface="+mn-ea"/>
                  <a:cs typeface="+mn-cs"/>
                </a:rPr>
                <a:t>d</a:t>
              </a:r>
              <a:r>
                <a:rPr kumimoji="0" lang="it-IT" sz="2200" b="1" i="0" u="none" strike="noStrike" kern="1200" cap="none" spc="0" normalizeH="0" baseline="30000" noProof="0" dirty="0" smtClean="0">
                  <a:ln>
                    <a:noFill/>
                  </a:ln>
                  <a:solidFill>
                    <a:prstClr val="black"/>
                  </a:solidFill>
                  <a:effectLst/>
                  <a:uLnTx/>
                  <a:uFillTx/>
                  <a:latin typeface="Calibri"/>
                  <a:ea typeface="+mn-ea"/>
                  <a:cs typeface="+mn-cs"/>
                </a:rPr>
                <a:t>-1</a:t>
              </a:r>
              <a:r>
                <a:rPr kumimoji="0" lang="it-IT" sz="2200" b="1"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22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7" name="CasellaDiTesto 26"/>
          <p:cNvSpPr txBox="1"/>
          <p:nvPr/>
        </p:nvSpPr>
        <p:spPr>
          <a:xfrm>
            <a:off x="177486" y="655528"/>
            <a:ext cx="86429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smtClean="0">
                <a:ln>
                  <a:noFill/>
                </a:ln>
                <a:solidFill>
                  <a:prstClr val="black"/>
                </a:solidFill>
                <a:effectLst/>
                <a:uLnTx/>
                <a:uFillTx/>
                <a:latin typeface="Calibri"/>
              </a:rPr>
              <a:t>Den </a:t>
            </a:r>
            <a:r>
              <a:rPr kumimoji="0" lang="en-US" sz="1800" i="0" u="none" strike="noStrike" kern="1200" cap="none" spc="0" normalizeH="0" baseline="0" noProof="0" dirty="0" err="1" smtClean="0">
                <a:ln>
                  <a:noFill/>
                </a:ln>
                <a:solidFill>
                  <a:prstClr val="black"/>
                </a:solidFill>
                <a:effectLst/>
                <a:uLnTx/>
                <a:uFillTx/>
                <a:latin typeface="Calibri"/>
              </a:rPr>
              <a:t>viktigaste</a:t>
            </a:r>
            <a:r>
              <a:rPr kumimoji="0" lang="en-US" sz="1800" i="0" u="none" strike="noStrike" kern="1200" cap="none" spc="0" normalizeH="0" baseline="0" noProof="0" dirty="0" smtClean="0">
                <a:ln>
                  <a:noFill/>
                </a:ln>
                <a:solidFill>
                  <a:prstClr val="black"/>
                </a:solidFill>
                <a:effectLst/>
                <a:uLnTx/>
                <a:uFillTx/>
                <a:latin typeface="Calibri"/>
              </a:rPr>
              <a:t> </a:t>
            </a:r>
            <a:r>
              <a:rPr kumimoji="0" lang="en-US" sz="1800" i="0" u="none" strike="noStrike" kern="1200" cap="none" spc="0" normalizeH="0" baseline="0" noProof="0" dirty="0" err="1" smtClean="0">
                <a:ln>
                  <a:noFill/>
                </a:ln>
                <a:solidFill>
                  <a:prstClr val="black"/>
                </a:solidFill>
                <a:effectLst/>
                <a:uLnTx/>
                <a:uFillTx/>
                <a:latin typeface="Calibri"/>
              </a:rPr>
              <a:t>klimategenskapen</a:t>
            </a:r>
            <a:r>
              <a:rPr kumimoji="0" lang="en-US" sz="1800" i="0" u="none" strike="noStrike" kern="1200" cap="none" spc="0" normalizeH="0" baseline="0" noProof="0" dirty="0" smtClean="0">
                <a:ln>
                  <a:noFill/>
                </a:ln>
                <a:solidFill>
                  <a:prstClr val="black"/>
                </a:solidFill>
                <a:effectLst/>
                <a:uLnTx/>
                <a:uFillTx/>
                <a:latin typeface="Calibri"/>
              </a:rPr>
              <a:t> i</a:t>
            </a:r>
            <a:r>
              <a:rPr kumimoji="0" lang="en-US" sz="1800" i="0" u="none" strike="noStrike" kern="1200" cap="none" spc="0" normalizeH="0" noProof="0" dirty="0" smtClean="0">
                <a:ln>
                  <a:noFill/>
                </a:ln>
                <a:solidFill>
                  <a:prstClr val="black"/>
                </a:solidFill>
                <a:effectLst/>
                <a:uLnTx/>
                <a:uFillTx/>
                <a:latin typeface="Calibri"/>
              </a:rPr>
              <a:t> </a:t>
            </a:r>
            <a:r>
              <a:rPr kumimoji="0" lang="en-US" sz="1800" i="0" u="none" strike="noStrike" kern="1200" cap="none" spc="0" normalizeH="0" noProof="0" dirty="0" err="1" smtClean="0">
                <a:ln>
                  <a:noFill/>
                </a:ln>
                <a:solidFill>
                  <a:prstClr val="black"/>
                </a:solidFill>
                <a:effectLst/>
                <a:uLnTx/>
                <a:uFillTx/>
                <a:latin typeface="Calibri"/>
              </a:rPr>
              <a:t>Medelhavområdet</a:t>
            </a:r>
            <a:r>
              <a:rPr kumimoji="0" lang="en-US" sz="1800" i="0" u="none" strike="noStrike" kern="1200" cap="none" spc="0" normalizeH="0" noProof="0" dirty="0" smtClean="0">
                <a:ln>
                  <a:noFill/>
                </a:ln>
                <a:solidFill>
                  <a:prstClr val="black"/>
                </a:solidFill>
                <a:effectLst/>
                <a:uLnTx/>
                <a:uFillTx/>
                <a:latin typeface="Calibri"/>
              </a:rPr>
              <a:t> </a:t>
            </a:r>
            <a:r>
              <a:rPr kumimoji="0" lang="en-US" sz="1800" i="0" u="none" strike="noStrike" kern="1200" cap="none" spc="0" normalizeH="0" noProof="0" dirty="0" err="1" smtClean="0">
                <a:ln>
                  <a:noFill/>
                </a:ln>
                <a:solidFill>
                  <a:prstClr val="black"/>
                </a:solidFill>
                <a:effectLst/>
                <a:uLnTx/>
                <a:uFillTx/>
                <a:latin typeface="Calibri"/>
              </a:rPr>
              <a:t>är</a:t>
            </a:r>
            <a:r>
              <a:rPr kumimoji="0" lang="en-US" sz="1800" i="0" u="none" strike="noStrike" kern="1200" cap="none" spc="0" normalizeH="0" noProof="0" dirty="0" smtClean="0">
                <a:ln>
                  <a:noFill/>
                </a:ln>
                <a:solidFill>
                  <a:prstClr val="black"/>
                </a:solidFill>
                <a:effectLst/>
                <a:uLnTx/>
                <a:uFillTx/>
                <a:latin typeface="Calibri"/>
              </a:rPr>
              <a:t> </a:t>
            </a:r>
            <a:r>
              <a:rPr kumimoji="0" lang="en-US" sz="1800" i="0" u="none" strike="noStrike" kern="1200" cap="none" spc="0" normalizeH="0" noProof="0" dirty="0" err="1" smtClean="0">
                <a:ln>
                  <a:noFill/>
                </a:ln>
                <a:solidFill>
                  <a:prstClr val="black"/>
                </a:solidFill>
                <a:effectLst/>
                <a:uLnTx/>
                <a:uFillTx/>
                <a:latin typeface="Calibri"/>
              </a:rPr>
              <a:t>regnet</a:t>
            </a:r>
            <a:r>
              <a:rPr kumimoji="0" lang="en-US" sz="1800" i="0" u="none" strike="noStrike" kern="1200" cap="none" spc="0" normalizeH="0" noProof="0" dirty="0" smtClean="0">
                <a:ln>
                  <a:noFill/>
                </a:ln>
                <a:solidFill>
                  <a:prstClr val="black"/>
                </a:solidFill>
                <a:effectLst/>
                <a:uLnTx/>
                <a:uFillTx/>
                <a:latin typeface="Calibri"/>
              </a:rPr>
              <a:t> </a:t>
            </a:r>
            <a:r>
              <a:rPr kumimoji="0" lang="en-US" sz="1800" i="0" u="none" strike="noStrike" kern="1200" cap="none" spc="0" normalizeH="0" noProof="0" dirty="0" err="1" smtClean="0">
                <a:ln>
                  <a:noFill/>
                </a:ln>
                <a:solidFill>
                  <a:prstClr val="black"/>
                </a:solidFill>
                <a:effectLst/>
                <a:uLnTx/>
                <a:uFillTx/>
                <a:latin typeface="Calibri"/>
              </a:rPr>
              <a:t>som</a:t>
            </a:r>
            <a:r>
              <a:rPr kumimoji="0" lang="en-US" sz="1800" i="0" u="none" strike="noStrike" kern="1200" cap="none" spc="0" normalizeH="0" noProof="0" dirty="0" smtClean="0">
                <a:ln>
                  <a:noFill/>
                </a:ln>
                <a:solidFill>
                  <a:prstClr val="black"/>
                </a:solidFill>
                <a:effectLst/>
                <a:uLnTx/>
                <a:uFillTx/>
                <a:latin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noProof="0" dirty="0" smtClean="0">
                <a:ln>
                  <a:noFill/>
                </a:ln>
                <a:solidFill>
                  <a:prstClr val="black"/>
                </a:solidFill>
                <a:effectLst/>
                <a:uLnTx/>
                <a:uFillTx/>
                <a:latin typeface="Calibri"/>
              </a:rPr>
              <a:t>faller under den </a:t>
            </a:r>
            <a:r>
              <a:rPr kumimoji="0" lang="en-US" sz="1800" i="0" u="none" strike="noStrike" kern="1200" cap="none" spc="0" normalizeH="0" noProof="0" dirty="0" err="1" smtClean="0">
                <a:ln>
                  <a:noFill/>
                </a:ln>
                <a:solidFill>
                  <a:prstClr val="black"/>
                </a:solidFill>
                <a:effectLst/>
                <a:uLnTx/>
                <a:uFillTx/>
                <a:latin typeface="Calibri"/>
              </a:rPr>
              <a:t>förhållandevis</a:t>
            </a:r>
            <a:r>
              <a:rPr kumimoji="0" lang="en-US" sz="1800" i="0" u="none" strike="noStrike" kern="1200" cap="none" spc="0" normalizeH="0" noProof="0" dirty="0" smtClean="0">
                <a:ln>
                  <a:noFill/>
                </a:ln>
                <a:solidFill>
                  <a:prstClr val="black"/>
                </a:solidFill>
                <a:effectLst/>
                <a:uLnTx/>
                <a:uFillTx/>
                <a:latin typeface="Calibri"/>
              </a:rPr>
              <a:t> </a:t>
            </a:r>
            <a:r>
              <a:rPr kumimoji="0" lang="en-US" sz="1800" i="0" u="none" strike="noStrike" kern="1200" cap="none" spc="0" normalizeH="0" noProof="0" dirty="0" err="1" smtClean="0">
                <a:ln>
                  <a:noFill/>
                </a:ln>
                <a:solidFill>
                  <a:prstClr val="black"/>
                </a:solidFill>
                <a:effectLst/>
                <a:uLnTx/>
                <a:uFillTx/>
                <a:latin typeface="Calibri"/>
              </a:rPr>
              <a:t>milda</a:t>
            </a:r>
            <a:r>
              <a:rPr kumimoji="0" lang="en-US" sz="1800" i="0" u="none" strike="noStrike" kern="1200" cap="none" spc="0" normalizeH="0" noProof="0" dirty="0" smtClean="0">
                <a:ln>
                  <a:noFill/>
                </a:ln>
                <a:solidFill>
                  <a:prstClr val="black"/>
                </a:solidFill>
                <a:effectLst/>
                <a:uLnTx/>
                <a:uFillTx/>
                <a:latin typeface="Calibri"/>
              </a:rPr>
              <a:t> </a:t>
            </a:r>
            <a:r>
              <a:rPr kumimoji="0" lang="en-US" sz="1800" i="0" u="none" strike="noStrike" kern="1200" cap="none" spc="0" normalizeH="0" noProof="0" dirty="0" err="1" smtClean="0">
                <a:ln>
                  <a:noFill/>
                </a:ln>
                <a:solidFill>
                  <a:prstClr val="black"/>
                </a:solidFill>
                <a:effectLst/>
                <a:uLnTx/>
                <a:uFillTx/>
                <a:latin typeface="Calibri"/>
              </a:rPr>
              <a:t>vintern</a:t>
            </a:r>
            <a:r>
              <a:rPr kumimoji="0" lang="en-US" sz="1800" i="0" u="none" strike="noStrike" kern="1200" cap="none" spc="0" normalizeH="0" noProof="0" dirty="0" smtClean="0">
                <a:ln>
                  <a:noFill/>
                </a:ln>
                <a:solidFill>
                  <a:prstClr val="black"/>
                </a:solidFill>
                <a:effectLst/>
                <a:uLnTx/>
                <a:uFillTx/>
                <a:latin typeface="Calibri"/>
              </a:rPr>
              <a:t> </a:t>
            </a:r>
            <a:r>
              <a:rPr kumimoji="0" lang="en-US" sz="1800" i="0" u="none" strike="noStrike" kern="1200" cap="none" spc="0" normalizeH="0" noProof="0" dirty="0" err="1" smtClean="0">
                <a:ln>
                  <a:noFill/>
                </a:ln>
                <a:solidFill>
                  <a:prstClr val="black"/>
                </a:solidFill>
                <a:effectLst/>
                <a:uLnTx/>
                <a:uFillTx/>
                <a:latin typeface="Calibri"/>
              </a:rPr>
              <a:t>och</a:t>
            </a:r>
            <a:r>
              <a:rPr kumimoji="0" lang="en-US" sz="1800" i="0" u="none" strike="noStrike" kern="1200" cap="none" spc="0" normalizeH="0" noProof="0" dirty="0" smtClean="0">
                <a:ln>
                  <a:noFill/>
                </a:ln>
                <a:solidFill>
                  <a:prstClr val="black"/>
                </a:solidFill>
                <a:effectLst/>
                <a:uLnTx/>
                <a:uFillTx/>
                <a:latin typeface="Calibri"/>
              </a:rPr>
              <a:t> den </a:t>
            </a:r>
            <a:r>
              <a:rPr kumimoji="0" lang="en-US" sz="1800" i="0" u="none" strike="noStrike" kern="1200" cap="none" spc="0" normalizeH="0" noProof="0" dirty="0" err="1" smtClean="0">
                <a:ln>
                  <a:noFill/>
                </a:ln>
                <a:solidFill>
                  <a:prstClr val="black"/>
                </a:solidFill>
                <a:effectLst/>
                <a:uLnTx/>
                <a:uFillTx/>
                <a:latin typeface="Calibri"/>
              </a:rPr>
              <a:t>totala</a:t>
            </a:r>
            <a:r>
              <a:rPr kumimoji="0" lang="en-US" sz="1800" i="0" u="none" strike="noStrike" kern="1200" cap="none" spc="0" normalizeH="0" noProof="0" dirty="0" smtClean="0">
                <a:ln>
                  <a:noFill/>
                </a:ln>
                <a:solidFill>
                  <a:prstClr val="black"/>
                </a:solidFill>
                <a:effectLst/>
                <a:uLnTx/>
                <a:uFillTx/>
                <a:latin typeface="Calibri"/>
              </a:rPr>
              <a:t> </a:t>
            </a:r>
            <a:r>
              <a:rPr kumimoji="0" lang="en-US" sz="1800" i="0" u="none" strike="noStrike" kern="1200" cap="none" spc="0" normalizeH="0" noProof="0" dirty="0" err="1" smtClean="0">
                <a:ln>
                  <a:noFill/>
                </a:ln>
                <a:solidFill>
                  <a:prstClr val="black"/>
                </a:solidFill>
                <a:effectLst/>
                <a:uLnTx/>
                <a:uFillTx/>
                <a:latin typeface="Calibri"/>
              </a:rPr>
              <a:t>avsaknaden</a:t>
            </a:r>
            <a:r>
              <a:rPr kumimoji="0" lang="en-US" sz="1800" i="0" u="none" strike="noStrike" kern="1200" cap="none" spc="0" normalizeH="0" noProof="0" dirty="0" smtClean="0">
                <a:ln>
                  <a:noFill/>
                </a:ln>
                <a:solidFill>
                  <a:prstClr val="black"/>
                </a:solidFill>
                <a:effectLst/>
                <a:uLnTx/>
                <a:uFillTx/>
                <a:latin typeface="Calibri"/>
              </a:rPr>
              <a:t> </a:t>
            </a:r>
            <a:r>
              <a:rPr kumimoji="0" lang="en-US" sz="1800" i="0" u="none" strike="noStrike" kern="1200" cap="none" spc="0" normalizeH="0" noProof="0" dirty="0" err="1" smtClean="0">
                <a:ln>
                  <a:noFill/>
                </a:ln>
                <a:solidFill>
                  <a:prstClr val="black"/>
                </a:solidFill>
                <a:effectLst/>
                <a:uLnTx/>
                <a:uFillTx/>
                <a:latin typeface="Calibri"/>
              </a:rPr>
              <a:t>av</a:t>
            </a:r>
            <a:r>
              <a:rPr kumimoji="0" lang="en-US" sz="1800" i="0" u="none" strike="noStrike" kern="1200" cap="none" spc="0" normalizeH="0" noProof="0" dirty="0" smtClean="0">
                <a:ln>
                  <a:noFill/>
                </a:ln>
                <a:solidFill>
                  <a:prstClr val="black"/>
                </a:solidFill>
                <a:effectLst/>
                <a:uLnTx/>
                <a:uFillTx/>
                <a:latin typeface="Calibri"/>
              </a:rPr>
              <a:t> </a:t>
            </a:r>
            <a:r>
              <a:rPr kumimoji="0" lang="en-US" sz="1800" i="0" u="none" strike="noStrike" kern="1200" cap="none" spc="0" normalizeH="0" noProof="0" dirty="0" err="1" smtClean="0">
                <a:ln>
                  <a:noFill/>
                </a:ln>
                <a:solidFill>
                  <a:prstClr val="black"/>
                </a:solidFill>
                <a:effectLst/>
                <a:uLnTx/>
                <a:uFillTx/>
                <a:latin typeface="Calibri"/>
              </a:rPr>
              <a:t>regn</a:t>
            </a:r>
            <a:r>
              <a:rPr kumimoji="0" lang="en-US" sz="1800" i="0" u="none" strike="noStrike" kern="1200" cap="none" spc="0" normalizeH="0" noProof="0" dirty="0" smtClean="0">
                <a:ln>
                  <a:noFill/>
                </a:ln>
                <a:solidFill>
                  <a:prstClr val="black"/>
                </a:solidFill>
                <a:effectLst/>
                <a:uLnTx/>
                <a:uFillTx/>
                <a:latin typeface="Calibri"/>
              </a:rPr>
              <a:t> under </a:t>
            </a:r>
            <a:r>
              <a:rPr kumimoji="0" lang="en-US" sz="1800" i="0" u="none" strike="noStrike" kern="1200" cap="none" spc="0" normalizeH="0" noProof="0" dirty="0" err="1" smtClean="0">
                <a:ln>
                  <a:noFill/>
                </a:ln>
                <a:solidFill>
                  <a:prstClr val="black"/>
                </a:solidFill>
                <a:effectLst/>
                <a:uLnTx/>
                <a:uFillTx/>
                <a:latin typeface="Calibri"/>
              </a:rPr>
              <a:t>sommaren</a:t>
            </a:r>
            <a:r>
              <a:rPr kumimoji="0" lang="en-US" sz="1800" i="0" u="none" strike="noStrike" kern="1200" cap="none" spc="0" normalizeH="0" noProof="0" dirty="0" smtClean="0">
                <a:ln>
                  <a:noFill/>
                </a:ln>
                <a:solidFill>
                  <a:prstClr val="black"/>
                </a:solidFill>
                <a:effectLst/>
                <a:uLnTx/>
                <a:uFillTx/>
                <a:latin typeface="Calibri"/>
              </a:rPr>
              <a:t>. </a:t>
            </a:r>
            <a:r>
              <a:rPr lang="en-US" dirty="0">
                <a:solidFill>
                  <a:prstClr val="black"/>
                </a:solidFill>
                <a:latin typeface="Calibri"/>
              </a:rPr>
              <a:t>V</a:t>
            </a:r>
            <a:r>
              <a:rPr kumimoji="0" lang="en-US" sz="1800" i="0" u="none" strike="noStrike" kern="1200" cap="none" spc="0" normalizeH="0" noProof="0" dirty="0" err="1" smtClean="0">
                <a:ln>
                  <a:noFill/>
                </a:ln>
                <a:solidFill>
                  <a:prstClr val="black"/>
                </a:solidFill>
                <a:effectLst/>
                <a:uLnTx/>
                <a:uFillTx/>
                <a:latin typeface="Calibri"/>
              </a:rPr>
              <a:t>ariationan</a:t>
            </a:r>
            <a:r>
              <a:rPr kumimoji="0" lang="en-US" sz="1800" i="0" u="none" strike="noStrike" kern="1200" cap="none" spc="0" normalizeH="0" noProof="0" dirty="0" smtClean="0">
                <a:ln>
                  <a:noFill/>
                </a:ln>
                <a:solidFill>
                  <a:prstClr val="black"/>
                </a:solidFill>
                <a:effectLst/>
                <a:uLnTx/>
                <a:uFillTx/>
                <a:latin typeface="Calibri"/>
              </a:rPr>
              <a:t> </a:t>
            </a:r>
            <a:r>
              <a:rPr kumimoji="0" lang="en-US" sz="1800" i="0" u="none" strike="noStrike" kern="1200" cap="none" spc="0" normalizeH="0" noProof="0" dirty="0" err="1" smtClean="0">
                <a:ln>
                  <a:noFill/>
                </a:ln>
                <a:solidFill>
                  <a:prstClr val="black"/>
                </a:solidFill>
                <a:effectLst/>
                <a:uLnTx/>
                <a:uFillTx/>
                <a:latin typeface="Calibri"/>
              </a:rPr>
              <a:t>är</a:t>
            </a:r>
            <a:r>
              <a:rPr kumimoji="0" lang="en-US" sz="1800" i="0" u="none" strike="noStrike" kern="1200" cap="none" spc="0" normalizeH="0" noProof="0" dirty="0" smtClean="0">
                <a:ln>
                  <a:noFill/>
                </a:ln>
                <a:solidFill>
                  <a:prstClr val="black"/>
                </a:solidFill>
                <a:effectLst/>
                <a:uLnTx/>
                <a:uFillTx/>
                <a:latin typeface="Calibri"/>
              </a:rPr>
              <a:t> </a:t>
            </a:r>
            <a:r>
              <a:rPr kumimoji="0" lang="en-US" sz="1800" i="0" u="none" strike="noStrike" kern="1200" cap="none" spc="0" normalizeH="0" noProof="0" dirty="0" err="1" smtClean="0">
                <a:ln>
                  <a:noFill/>
                </a:ln>
                <a:solidFill>
                  <a:prstClr val="black"/>
                </a:solidFill>
                <a:effectLst/>
                <a:uLnTx/>
                <a:uFillTx/>
                <a:latin typeface="Calibri"/>
              </a:rPr>
              <a:t>stor</a:t>
            </a:r>
            <a:r>
              <a:rPr kumimoji="0" lang="en-US" sz="1800" i="0" u="none" strike="noStrike" kern="1200" cap="none" spc="0" normalizeH="0" noProof="0" dirty="0" smtClean="0">
                <a:ln>
                  <a:noFill/>
                </a:ln>
                <a:solidFill>
                  <a:prstClr val="black"/>
                </a:solidFill>
                <a:effectLst/>
                <a:uLnTx/>
                <a:uFillTx/>
                <a:latin typeface="Calibri"/>
              </a:rPr>
              <a:t> </a:t>
            </a:r>
            <a:r>
              <a:rPr kumimoji="0" lang="en-US" sz="1800" i="0" u="none" strike="noStrike" kern="1200" cap="none" spc="0" normalizeH="0" noProof="0" dirty="0" err="1" smtClean="0">
                <a:ln>
                  <a:noFill/>
                </a:ln>
                <a:solidFill>
                  <a:prstClr val="black"/>
                </a:solidFill>
                <a:effectLst/>
                <a:uLnTx/>
                <a:uFillTx/>
                <a:latin typeface="Calibri"/>
              </a:rPr>
              <a:t>både</a:t>
            </a:r>
            <a:r>
              <a:rPr kumimoji="0" lang="en-US" sz="1800" i="0" u="none" strike="noStrike" kern="1200" cap="none" spc="0" normalizeH="0" noProof="0" dirty="0" smtClean="0">
                <a:ln>
                  <a:noFill/>
                </a:ln>
                <a:solidFill>
                  <a:prstClr val="black"/>
                </a:solidFill>
                <a:effectLst/>
                <a:uLnTx/>
                <a:uFillTx/>
                <a:latin typeface="Calibri"/>
              </a:rPr>
              <a:t> </a:t>
            </a:r>
            <a:r>
              <a:rPr kumimoji="0" lang="en-US" sz="1800" i="0" u="none" strike="noStrike" kern="1200" cap="none" spc="0" normalizeH="0" noProof="0" dirty="0" err="1" smtClean="0">
                <a:ln>
                  <a:noFill/>
                </a:ln>
                <a:solidFill>
                  <a:prstClr val="black"/>
                </a:solidFill>
                <a:effectLst/>
                <a:uLnTx/>
                <a:uFillTx/>
                <a:latin typeface="Calibri"/>
              </a:rPr>
              <a:t>mellan</a:t>
            </a:r>
            <a:r>
              <a:rPr kumimoji="0" lang="en-US" sz="1800" i="0" u="none" strike="noStrike" kern="1200" cap="none" spc="0" normalizeH="0" noProof="0" dirty="0" smtClean="0">
                <a:ln>
                  <a:noFill/>
                </a:ln>
                <a:solidFill>
                  <a:prstClr val="black"/>
                </a:solidFill>
                <a:effectLst/>
                <a:uLnTx/>
                <a:uFillTx/>
                <a:latin typeface="Calibri"/>
              </a:rPr>
              <a:t> och </a:t>
            </a:r>
            <a:r>
              <a:rPr kumimoji="0" lang="en-US" sz="1800" i="0" u="none" strike="noStrike" kern="1200" cap="none" spc="0" normalizeH="0" noProof="0" dirty="0" err="1" smtClean="0">
                <a:ln>
                  <a:noFill/>
                </a:ln>
                <a:solidFill>
                  <a:prstClr val="black"/>
                </a:solidFill>
                <a:effectLst/>
                <a:uLnTx/>
                <a:uFillTx/>
                <a:latin typeface="Calibri"/>
              </a:rPr>
              <a:t>inom</a:t>
            </a:r>
            <a:r>
              <a:rPr kumimoji="0" lang="en-US" sz="1800" i="0" u="none" strike="noStrike" kern="1200" cap="none" spc="0" normalizeH="0" noProof="0" dirty="0" smtClean="0">
                <a:ln>
                  <a:noFill/>
                </a:ln>
                <a:solidFill>
                  <a:prstClr val="black"/>
                </a:solidFill>
                <a:effectLst/>
                <a:uLnTx/>
                <a:uFillTx/>
                <a:latin typeface="Calibri"/>
              </a:rPr>
              <a:t> </a:t>
            </a:r>
            <a:r>
              <a:rPr kumimoji="0" lang="en-US" sz="1800" i="0" u="none" strike="noStrike" kern="1200" cap="none" spc="0" normalizeH="0" noProof="0" dirty="0" err="1" smtClean="0">
                <a:ln>
                  <a:noFill/>
                </a:ln>
                <a:solidFill>
                  <a:prstClr val="black"/>
                </a:solidFill>
                <a:effectLst/>
                <a:uLnTx/>
                <a:uFillTx/>
                <a:latin typeface="Calibri"/>
              </a:rPr>
              <a:t>år</a:t>
            </a:r>
            <a:endParaRPr kumimoji="0" lang="en-US" sz="1800" i="0" u="none" strike="noStrike" kern="1200" cap="none" spc="0" normalizeH="0" baseline="0" noProof="0" dirty="0" smtClean="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smtClean="0">
                <a:ln>
                  <a:noFill/>
                </a:ln>
                <a:solidFill>
                  <a:prstClr val="black"/>
                </a:solidFill>
                <a:effectLst/>
                <a:uLnTx/>
                <a:uFillTx/>
                <a:latin typeface="Calibri"/>
              </a:rPr>
              <a:t>Problem</a:t>
            </a:r>
            <a:r>
              <a:rPr kumimoji="0" lang="en-GB" altLang="it-IT" sz="1800" b="1" i="0" u="none" strike="noStrike" kern="1200" cap="none" spc="0" normalizeH="0" baseline="0" noProof="0" dirty="0">
                <a:ln>
                  <a:noFill/>
                </a:ln>
                <a:solidFill>
                  <a:prstClr val="black"/>
                </a:solidFill>
                <a:effectLst/>
                <a:uLnTx/>
                <a:uFillTx/>
                <a:latin typeface="Calibri"/>
              </a:rPr>
              <a:t>: </a:t>
            </a:r>
            <a:r>
              <a:rPr kumimoji="0" lang="en-GB" altLang="it-IT" sz="1800" b="1" i="0" u="none" strike="noStrike" kern="1200" cap="none" spc="0" normalizeH="0" baseline="0" noProof="0" dirty="0" err="1" smtClean="0">
                <a:ln>
                  <a:noFill/>
                </a:ln>
                <a:solidFill>
                  <a:prstClr val="black"/>
                </a:solidFill>
                <a:effectLst/>
                <a:uLnTx/>
                <a:uFillTx/>
                <a:latin typeface="Calibri"/>
              </a:rPr>
              <a:t>att</a:t>
            </a:r>
            <a:r>
              <a:rPr kumimoji="0" lang="en-GB" altLang="it-IT" sz="1800" b="1" i="0" u="none" strike="noStrike" kern="1200" cap="none" spc="0" normalizeH="0" baseline="0" noProof="0" dirty="0" smtClean="0">
                <a:ln>
                  <a:noFill/>
                </a:ln>
                <a:solidFill>
                  <a:prstClr val="black"/>
                </a:solidFill>
                <a:effectLst/>
                <a:uLnTx/>
                <a:uFillTx/>
                <a:latin typeface="Calibri"/>
              </a:rPr>
              <a:t> </a:t>
            </a:r>
            <a:r>
              <a:rPr kumimoji="0" lang="en-GB" altLang="it-IT" sz="1800" b="1" i="0" u="none" strike="noStrike" kern="1200" cap="none" spc="0" normalizeH="0" baseline="0" noProof="0" dirty="0" err="1" smtClean="0">
                <a:ln>
                  <a:noFill/>
                </a:ln>
                <a:solidFill>
                  <a:prstClr val="black"/>
                </a:solidFill>
                <a:effectLst/>
                <a:uLnTx/>
                <a:uFillTx/>
                <a:latin typeface="Calibri"/>
              </a:rPr>
              <a:t>synkronisera</a:t>
            </a:r>
            <a:r>
              <a:rPr kumimoji="0" lang="en-GB" altLang="it-IT" sz="1800" b="1" i="0" u="none" strike="noStrike" kern="1200" cap="none" spc="0" normalizeH="0" baseline="0" noProof="0" dirty="0" smtClean="0">
                <a:ln>
                  <a:noFill/>
                </a:ln>
                <a:solidFill>
                  <a:prstClr val="black"/>
                </a:solidFill>
                <a:effectLst/>
                <a:uLnTx/>
                <a:uFillTx/>
                <a:latin typeface="Calibri"/>
              </a:rPr>
              <a:t> </a:t>
            </a:r>
            <a:r>
              <a:rPr kumimoji="0" lang="en-GB" altLang="it-IT" sz="1800" b="1" i="0" u="none" strike="noStrike" kern="1200" cap="none" spc="0" normalizeH="0" baseline="0" noProof="0" dirty="0" err="1" smtClean="0">
                <a:ln>
                  <a:noFill/>
                </a:ln>
                <a:solidFill>
                  <a:prstClr val="black"/>
                </a:solidFill>
                <a:effectLst/>
                <a:uLnTx/>
                <a:uFillTx/>
                <a:latin typeface="Calibri"/>
              </a:rPr>
              <a:t>djurens</a:t>
            </a:r>
            <a:r>
              <a:rPr kumimoji="0" lang="en-GB" altLang="it-IT" sz="1800" b="1" i="0" u="none" strike="noStrike" kern="1200" cap="none" spc="0" normalizeH="0" baseline="0" noProof="0" dirty="0" smtClean="0">
                <a:ln>
                  <a:noFill/>
                </a:ln>
                <a:solidFill>
                  <a:prstClr val="black"/>
                </a:solidFill>
                <a:effectLst/>
                <a:uLnTx/>
                <a:uFillTx/>
                <a:latin typeface="Calibri"/>
              </a:rPr>
              <a:t> </a:t>
            </a:r>
            <a:r>
              <a:rPr kumimoji="0" lang="en-GB" altLang="it-IT" sz="1800" b="1" i="0" u="none" strike="noStrike" kern="1200" cap="none" spc="0" normalizeH="0" baseline="0" noProof="0" dirty="0" err="1" smtClean="0">
                <a:ln>
                  <a:noFill/>
                </a:ln>
                <a:solidFill>
                  <a:prstClr val="black"/>
                </a:solidFill>
                <a:effectLst/>
                <a:uLnTx/>
                <a:uFillTx/>
                <a:latin typeface="Calibri"/>
              </a:rPr>
              <a:t>behov</a:t>
            </a:r>
            <a:r>
              <a:rPr kumimoji="0" lang="en-GB" altLang="it-IT" sz="1800" b="1" i="0" u="none" strike="noStrike" kern="1200" cap="none" spc="0" normalizeH="0" baseline="0" noProof="0" dirty="0" smtClean="0">
                <a:ln>
                  <a:noFill/>
                </a:ln>
                <a:solidFill>
                  <a:prstClr val="black"/>
                </a:solidFill>
                <a:effectLst/>
                <a:uLnTx/>
                <a:uFillTx/>
                <a:latin typeface="Calibri"/>
              </a:rPr>
              <a:t> med </a:t>
            </a:r>
            <a:r>
              <a:rPr kumimoji="0" lang="en-GB" altLang="it-IT" sz="1800" b="1" i="0" u="none" strike="noStrike" kern="1200" cap="none" spc="0" normalizeH="0" baseline="0" noProof="0" dirty="0" err="1" smtClean="0">
                <a:ln>
                  <a:noFill/>
                </a:ln>
                <a:solidFill>
                  <a:prstClr val="black"/>
                </a:solidFill>
                <a:effectLst/>
                <a:uLnTx/>
                <a:uFillTx/>
                <a:latin typeface="Calibri"/>
              </a:rPr>
              <a:t>tillg</a:t>
            </a:r>
            <a:r>
              <a:rPr lang="en-GB" altLang="it-IT" b="1" dirty="0" err="1" smtClean="0">
                <a:solidFill>
                  <a:prstClr val="black"/>
                </a:solidFill>
                <a:latin typeface="Calibri"/>
              </a:rPr>
              <a:t>ången</a:t>
            </a:r>
            <a:r>
              <a:rPr lang="en-GB" altLang="it-IT" b="1" dirty="0" smtClean="0">
                <a:solidFill>
                  <a:prstClr val="black"/>
                </a:solidFill>
                <a:latin typeface="Calibri"/>
              </a:rPr>
              <a:t> </a:t>
            </a:r>
            <a:r>
              <a:rPr lang="en-GB" altLang="it-IT" b="1" dirty="0" err="1" smtClean="0">
                <a:solidFill>
                  <a:prstClr val="black"/>
                </a:solidFill>
                <a:latin typeface="Calibri"/>
              </a:rPr>
              <a:t>på</a:t>
            </a:r>
            <a:r>
              <a:rPr lang="en-GB" altLang="it-IT" b="1" dirty="0" smtClean="0">
                <a:solidFill>
                  <a:prstClr val="black"/>
                </a:solidFill>
                <a:latin typeface="Calibri"/>
              </a:rPr>
              <a:t> vallfoder</a:t>
            </a:r>
            <a:endParaRPr kumimoji="0" lang="en-GB" altLang="it-IT" sz="18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479122010"/>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175168" y="692696"/>
            <a:ext cx="726286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rtl="0" eaLnBrk="1" fontAlgn="auto" latinLnBrk="0" hangingPunct="1">
              <a:lnSpc>
                <a:spcPct val="100000"/>
              </a:lnSpc>
              <a:spcAft>
                <a:spcPts val="0"/>
              </a:spcAft>
              <a:buClrTx/>
              <a:buSzTx/>
              <a:buFontTx/>
              <a:buNone/>
              <a:tabLst/>
              <a:defRPr/>
            </a:pP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Betesintag</a:t>
            </a:r>
            <a:r>
              <a:rPr kumimoji="0" lang="it-IT" altLang="it-IT" sz="2800" b="0" i="0" u="none" strike="noStrike" kern="1200" cap="none" spc="0" normalizeH="0" noProof="0" dirty="0" smtClean="0">
                <a:ln>
                  <a:noFill/>
                </a:ln>
                <a:solidFill>
                  <a:prstClr val="black"/>
                </a:solidFill>
                <a:effectLst/>
                <a:uLnTx/>
                <a:uFillTx/>
                <a:latin typeface="Calibri"/>
                <a:ea typeface="+mn-ea"/>
                <a:cs typeface="+mn-cs"/>
              </a:rPr>
              <a:t> </a:t>
            </a: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(t/ha) 5-årsmedeltal</a:t>
            </a:r>
            <a:r>
              <a:rPr kumimoji="0" lang="it-IT" altLang="it-IT" sz="2800" b="0" i="0" u="none" strike="noStrike" kern="1200" cap="none" spc="0" normalizeH="0" noProof="0" dirty="0" smtClean="0">
                <a:ln>
                  <a:noFill/>
                </a:ln>
                <a:solidFill>
                  <a:prstClr val="black"/>
                </a:solidFill>
                <a:effectLst/>
                <a:uLnTx/>
                <a:uFillTx/>
                <a:latin typeface="Calibri"/>
                <a:ea typeface="+mn-ea"/>
                <a:cs typeface="+mn-cs"/>
              </a:rPr>
              <a:t> från</a:t>
            </a: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 sex platser)</a:t>
            </a:r>
            <a:endParaRPr lang="it-IT" altLang="it-IT" sz="2800" dirty="0">
              <a:solidFill>
                <a:prstClr val="black"/>
              </a:solidFill>
              <a:latin typeface="Calibri"/>
            </a:endParaRPr>
          </a:p>
          <a:p>
            <a:pPr marL="0" marR="0" lvl="0" indent="0" defTabSz="914400" rtl="0" eaLnBrk="1" fontAlgn="auto" latinLnBrk="0" hangingPunct="1">
              <a:lnSpc>
                <a:spcPct val="100000"/>
              </a:lnSpc>
              <a:spcAft>
                <a:spcPts val="0"/>
              </a:spcAft>
              <a:buClrTx/>
              <a:buSzTx/>
              <a:buFontTx/>
              <a:buNone/>
              <a:tabLst/>
              <a:defRPr/>
            </a:pP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Mätt</a:t>
            </a:r>
            <a:r>
              <a:rPr kumimoji="0" lang="it-IT" altLang="it-IT" sz="2800" b="0" i="0" u="none" strike="noStrike" kern="1200" cap="none" spc="0" normalizeH="0" noProof="0" dirty="0" smtClean="0">
                <a:ln>
                  <a:noFill/>
                </a:ln>
                <a:solidFill>
                  <a:prstClr val="black"/>
                </a:solidFill>
                <a:effectLst/>
                <a:uLnTx/>
                <a:uFillTx/>
                <a:latin typeface="Calibri"/>
                <a:ea typeface="+mn-ea"/>
                <a:cs typeface="+mn-cs"/>
              </a:rPr>
              <a:t> med metod enligt </a:t>
            </a: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Corrall och Fenlon (1978)</a:t>
            </a:r>
            <a:endParaRPr kumimoji="0" lang="it-IT" altLang="it-IT"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ttangolo 6"/>
          <p:cNvSpPr/>
          <p:nvPr/>
        </p:nvSpPr>
        <p:spPr>
          <a:xfrm>
            <a:off x="107504" y="1166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Vallproduktion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8" name="Tabella 7"/>
          <p:cNvGraphicFramePr>
            <a:graphicFrameLocks noGrp="1"/>
          </p:cNvGraphicFramePr>
          <p:nvPr>
            <p:extLst>
              <p:ext uri="{D42A27DB-BD31-4B8C-83A1-F6EECF244321}">
                <p14:modId xmlns:p14="http://schemas.microsoft.com/office/powerpoint/2010/main" val="3627158580"/>
              </p:ext>
            </p:extLst>
          </p:nvPr>
        </p:nvGraphicFramePr>
        <p:xfrm>
          <a:off x="395536" y="1700808"/>
          <a:ext cx="8539551" cy="3323551"/>
        </p:xfrm>
        <a:graphic>
          <a:graphicData uri="http://schemas.openxmlformats.org/drawingml/2006/table">
            <a:tbl>
              <a:tblPr>
                <a:tableStyleId>{F2DE63D5-997A-4646-A377-4702673A728D}</a:tableStyleId>
              </a:tblPr>
              <a:tblGrid>
                <a:gridCol w="1607940">
                  <a:extLst>
                    <a:ext uri="{9D8B030D-6E8A-4147-A177-3AD203B41FA5}">
                      <a16:colId xmlns:a16="http://schemas.microsoft.com/office/drawing/2014/main" val="20000"/>
                    </a:ext>
                  </a:extLst>
                </a:gridCol>
                <a:gridCol w="1124572">
                  <a:extLst>
                    <a:ext uri="{9D8B030D-6E8A-4147-A177-3AD203B41FA5}">
                      <a16:colId xmlns:a16="http://schemas.microsoft.com/office/drawing/2014/main" val="20001"/>
                    </a:ext>
                  </a:extLst>
                </a:gridCol>
                <a:gridCol w="1237231">
                  <a:extLst>
                    <a:ext uri="{9D8B030D-6E8A-4147-A177-3AD203B41FA5}">
                      <a16:colId xmlns:a16="http://schemas.microsoft.com/office/drawing/2014/main" val="20002"/>
                    </a:ext>
                  </a:extLst>
                </a:gridCol>
                <a:gridCol w="1124572">
                  <a:extLst>
                    <a:ext uri="{9D8B030D-6E8A-4147-A177-3AD203B41FA5}">
                      <a16:colId xmlns:a16="http://schemas.microsoft.com/office/drawing/2014/main" val="20003"/>
                    </a:ext>
                  </a:extLst>
                </a:gridCol>
                <a:gridCol w="1469836">
                  <a:extLst>
                    <a:ext uri="{9D8B030D-6E8A-4147-A177-3AD203B41FA5}">
                      <a16:colId xmlns:a16="http://schemas.microsoft.com/office/drawing/2014/main" val="20004"/>
                    </a:ext>
                  </a:extLst>
                </a:gridCol>
                <a:gridCol w="503098">
                  <a:extLst>
                    <a:ext uri="{9D8B030D-6E8A-4147-A177-3AD203B41FA5}">
                      <a16:colId xmlns:a16="http://schemas.microsoft.com/office/drawing/2014/main" val="20005"/>
                    </a:ext>
                  </a:extLst>
                </a:gridCol>
                <a:gridCol w="1472302">
                  <a:extLst>
                    <a:ext uri="{9D8B030D-6E8A-4147-A177-3AD203B41FA5}">
                      <a16:colId xmlns:a16="http://schemas.microsoft.com/office/drawing/2014/main" val="20006"/>
                    </a:ext>
                  </a:extLst>
                </a:gridCol>
              </a:tblGrid>
              <a:tr h="576064">
                <a:tc rowSpan="3">
                  <a:txBody>
                    <a:bodyPr/>
                    <a:lstStyle/>
                    <a:p>
                      <a:pPr algn="ctr" rtl="0" fontAlgn="ctr"/>
                      <a:r>
                        <a:rPr lang="en-US" sz="2000" b="1" u="none" strike="noStrike" dirty="0" smtClean="0">
                          <a:solidFill>
                            <a:schemeClr val="tx1"/>
                          </a:solidFill>
                          <a:effectLst/>
                        </a:rPr>
                        <a:t>Plats</a:t>
                      </a:r>
                      <a:endParaRPr lang="en-US" sz="20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92D050"/>
                      </a:solidFill>
                      <a:prstDash val="solid"/>
                      <a:round/>
                      <a:headEnd type="none" w="med" len="med"/>
                      <a:tailEnd type="none" w="med" len="med"/>
                    </a:lnB>
                  </a:tcPr>
                </a:tc>
                <a:tc>
                  <a:txBody>
                    <a:bodyPr/>
                    <a:lstStyle/>
                    <a:p>
                      <a:pPr algn="ctr" rtl="0" fontAlgn="ctr"/>
                      <a:r>
                        <a:rPr lang="en-US" sz="2000" b="1" u="none" strike="noStrike" dirty="0" err="1" smtClean="0">
                          <a:solidFill>
                            <a:schemeClr val="tx1"/>
                          </a:solidFill>
                          <a:effectLst/>
                        </a:rPr>
                        <a:t>Höjd</a:t>
                      </a:r>
                      <a:endParaRPr lang="en-US" sz="20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rowSpan="3">
                  <a:txBody>
                    <a:bodyPr/>
                    <a:lstStyle/>
                    <a:p>
                      <a:pPr algn="ctr" rtl="0" fontAlgn="ctr"/>
                      <a:r>
                        <a:rPr lang="en-US" sz="2000" b="1" u="none" strike="noStrike" dirty="0" err="1" smtClean="0">
                          <a:solidFill>
                            <a:schemeClr val="tx1"/>
                          </a:solidFill>
                          <a:effectLst/>
                        </a:rPr>
                        <a:t>Jordart</a:t>
                      </a:r>
                      <a:endParaRPr lang="en-US" sz="2000" b="1" i="0" u="none" strike="noStrike" dirty="0">
                        <a:solidFill>
                          <a:schemeClr val="tx1"/>
                        </a:solidFill>
                        <a:effectLst/>
                        <a:latin typeface="Calibri"/>
                      </a:endParaRPr>
                    </a:p>
                  </a:txBody>
                  <a:tcPr marL="8444" marR="8444" marT="8444" marB="0" anchor="ctr">
                    <a:lnB w="12700" cap="flat" cmpd="sng" algn="ctr">
                      <a:solidFill>
                        <a:srgbClr val="92D050"/>
                      </a:solidFill>
                      <a:prstDash val="solid"/>
                      <a:round/>
                      <a:headEnd type="none" w="med" len="med"/>
                      <a:tailEnd type="none" w="med" len="med"/>
                    </a:lnB>
                  </a:tcPr>
                </a:tc>
                <a:tc gridSpan="2">
                  <a:txBody>
                    <a:bodyPr/>
                    <a:lstStyle/>
                    <a:p>
                      <a:pPr algn="ctr" rtl="0" fontAlgn="ctr"/>
                      <a:r>
                        <a:rPr lang="en-US" sz="2000" b="1" u="none" strike="noStrike" dirty="0" err="1" smtClean="0">
                          <a:solidFill>
                            <a:schemeClr val="tx1"/>
                          </a:solidFill>
                          <a:effectLst/>
                        </a:rPr>
                        <a:t>Ts-avkastning</a:t>
                      </a:r>
                      <a:r>
                        <a:rPr lang="en-US" sz="2000" b="1" u="none" strike="noStrike" dirty="0" smtClean="0">
                          <a:solidFill>
                            <a:schemeClr val="tx1"/>
                          </a:solidFill>
                          <a:effectLst/>
                        </a:rPr>
                        <a:t> </a:t>
                      </a:r>
                      <a:r>
                        <a:rPr lang="en-US" sz="2000" b="1" u="none" strike="noStrike" dirty="0">
                          <a:solidFill>
                            <a:schemeClr val="tx1"/>
                          </a:solidFill>
                          <a:effectLst/>
                        </a:rPr>
                        <a:t>(t ha</a:t>
                      </a:r>
                      <a:r>
                        <a:rPr lang="en-US" sz="2000" b="1" u="none" strike="noStrike" baseline="30000" dirty="0">
                          <a:solidFill>
                            <a:schemeClr val="tx1"/>
                          </a:solidFill>
                          <a:effectLst/>
                        </a:rPr>
                        <a:t>-1</a:t>
                      </a:r>
                      <a:r>
                        <a:rPr lang="en-US" sz="2000" b="1" u="none" strike="noStrike" dirty="0">
                          <a:solidFill>
                            <a:schemeClr val="tx1"/>
                          </a:solidFill>
                          <a:effectLst/>
                        </a:rPr>
                        <a:t>)</a:t>
                      </a:r>
                      <a:r>
                        <a:rPr lang="en-US" sz="2000" b="1" u="none" strike="noStrike" baseline="30000" dirty="0">
                          <a:solidFill>
                            <a:schemeClr val="tx1"/>
                          </a:solidFill>
                          <a:effectLst/>
                        </a:rPr>
                        <a:t> </a:t>
                      </a:r>
                      <a:endParaRPr lang="en-US" sz="2000" b="1" i="0" u="none" strike="noStrike" dirty="0">
                        <a:solidFill>
                          <a:schemeClr val="tx1"/>
                        </a:solidFill>
                        <a:effectLst/>
                        <a:latin typeface="Calibri"/>
                      </a:endParaRPr>
                    </a:p>
                  </a:txBody>
                  <a:tcPr marL="8444" marR="8444" marT="8444" marB="0" anchor="ctr">
                    <a:lnB w="12700" cap="flat" cmpd="sng" algn="ctr">
                      <a:solidFill>
                        <a:srgbClr val="92D050"/>
                      </a:solidFill>
                      <a:prstDash val="solid"/>
                      <a:round/>
                      <a:headEnd type="none" w="med" len="med"/>
                      <a:tailEnd type="none" w="med" len="med"/>
                    </a:lnB>
                  </a:tcPr>
                </a:tc>
                <a:tc hMerge="1">
                  <a:txBody>
                    <a:bodyPr/>
                    <a:lstStyle/>
                    <a:p>
                      <a:endParaRPr lang="en-US"/>
                    </a:p>
                  </a:txBody>
                  <a:tcPr/>
                </a:tc>
                <a:tc rowSpan="3">
                  <a:txBody>
                    <a:bodyPr/>
                    <a:lstStyle/>
                    <a:p>
                      <a:pPr algn="ctr" rtl="0" fontAlgn="ctr"/>
                      <a:r>
                        <a:rPr lang="en-US" sz="2000" b="1" u="none" strike="noStrike" dirty="0" err="1" smtClean="0">
                          <a:solidFill>
                            <a:schemeClr val="tx1"/>
                          </a:solidFill>
                          <a:effectLst/>
                        </a:rPr>
                        <a:t>Ts</a:t>
                      </a:r>
                      <a:r>
                        <a:rPr lang="en-US" sz="2000" b="1" u="none" strike="noStrike" baseline="0" dirty="0" smtClean="0">
                          <a:solidFill>
                            <a:schemeClr val="tx1"/>
                          </a:solidFill>
                          <a:effectLst/>
                        </a:rPr>
                        <a:t> </a:t>
                      </a:r>
                      <a:r>
                        <a:rPr lang="en-US" sz="2000" b="1" u="none" strike="noStrike" dirty="0" smtClean="0">
                          <a:solidFill>
                            <a:schemeClr val="tx1"/>
                          </a:solidFill>
                          <a:effectLst/>
                        </a:rPr>
                        <a:t>%</a:t>
                      </a:r>
                      <a:endParaRPr lang="en-US" sz="2000" b="1" i="0" u="none" strike="noStrike" dirty="0">
                        <a:solidFill>
                          <a:schemeClr val="tx1"/>
                        </a:solidFill>
                        <a:effectLst/>
                        <a:latin typeface="Calibri"/>
                      </a:endParaRPr>
                    </a:p>
                  </a:txBody>
                  <a:tcPr marL="8444" marR="8444" marT="8444" marB="0" anchor="ctr">
                    <a:lnB w="12700" cap="flat" cmpd="sng" algn="ctr">
                      <a:solidFill>
                        <a:srgbClr val="92D050"/>
                      </a:solidFill>
                      <a:prstDash val="solid"/>
                      <a:round/>
                      <a:headEnd type="none" w="med" len="med"/>
                      <a:tailEnd type="none" w="med" len="med"/>
                    </a:lnB>
                  </a:tcPr>
                </a:tc>
                <a:tc rowSpan="2">
                  <a:txBody>
                    <a:bodyPr/>
                    <a:lstStyle/>
                    <a:p>
                      <a:pPr algn="ctr" rtl="0" fontAlgn="ctr"/>
                      <a:r>
                        <a:rPr lang="en-US" sz="2000" b="1" u="none" strike="noStrike" dirty="0" err="1" smtClean="0">
                          <a:solidFill>
                            <a:schemeClr val="tx1"/>
                          </a:solidFill>
                          <a:effectLst/>
                        </a:rPr>
                        <a:t>Utökad</a:t>
                      </a:r>
                      <a:r>
                        <a:rPr lang="en-US" sz="2000" b="1" u="none" strike="noStrike" dirty="0" smtClean="0">
                          <a:solidFill>
                            <a:schemeClr val="tx1"/>
                          </a:solidFill>
                          <a:effectLst/>
                        </a:rPr>
                        <a:t> </a:t>
                      </a:r>
                      <a:r>
                        <a:rPr lang="en-US" sz="2000" b="1" u="none" strike="noStrike" dirty="0" err="1" smtClean="0">
                          <a:solidFill>
                            <a:schemeClr val="tx1"/>
                          </a:solidFill>
                          <a:effectLst/>
                        </a:rPr>
                        <a:t>betestid</a:t>
                      </a:r>
                      <a:r>
                        <a:rPr lang="en-US" sz="2000" b="1" u="none" strike="noStrike" dirty="0" smtClean="0">
                          <a:solidFill>
                            <a:schemeClr val="tx1"/>
                          </a:solidFill>
                          <a:effectLst/>
                        </a:rPr>
                        <a:t>,</a:t>
                      </a:r>
                      <a:r>
                        <a:rPr lang="en-US" sz="2000" b="1" u="none" strike="noStrike" baseline="0" dirty="0" smtClean="0">
                          <a:solidFill>
                            <a:schemeClr val="tx1"/>
                          </a:solidFill>
                          <a:effectLst/>
                        </a:rPr>
                        <a:t> </a:t>
                      </a:r>
                      <a:r>
                        <a:rPr lang="en-US" sz="2000" b="1" u="none" strike="noStrike" baseline="0" dirty="0" err="1" smtClean="0">
                          <a:solidFill>
                            <a:schemeClr val="tx1"/>
                          </a:solidFill>
                          <a:effectLst/>
                        </a:rPr>
                        <a:t>veckor</a:t>
                      </a:r>
                      <a:endParaRPr lang="en-US" sz="20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0"/>
                  </a:ext>
                </a:extLst>
              </a:tr>
              <a:tr h="432859">
                <a:tc vMerge="1">
                  <a:txBody>
                    <a:bodyPr/>
                    <a:lstStyle/>
                    <a:p>
                      <a:endParaRPr lang="en-US"/>
                    </a:p>
                  </a:txBody>
                  <a:tcPr/>
                </a:tc>
                <a:tc rowSpan="2">
                  <a:txBody>
                    <a:bodyPr/>
                    <a:lstStyle/>
                    <a:p>
                      <a:pPr algn="ctr" rtl="0" fontAlgn="ctr"/>
                      <a:r>
                        <a:rPr lang="en-US" sz="1600" b="1" u="none" strike="noStrike" dirty="0">
                          <a:solidFill>
                            <a:schemeClr val="tx1"/>
                          </a:solidFill>
                          <a:effectLst/>
                        </a:rPr>
                        <a:t>(</a:t>
                      </a:r>
                      <a:r>
                        <a:rPr lang="en-US" sz="1600" b="1" u="none" strike="noStrike" dirty="0" err="1" smtClean="0">
                          <a:solidFill>
                            <a:schemeClr val="tx1"/>
                          </a:solidFill>
                          <a:effectLst/>
                        </a:rPr>
                        <a:t>m.ö.h</a:t>
                      </a:r>
                      <a:r>
                        <a:rPr lang="en-US" sz="1600" b="1" u="none" strike="noStrike" dirty="0" smtClean="0">
                          <a:solidFill>
                            <a:schemeClr val="tx1"/>
                          </a:solidFill>
                          <a:effectLst/>
                        </a:rPr>
                        <a:t>.)</a:t>
                      </a:r>
                      <a:endParaRPr lang="en-US" sz="16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92D050"/>
                      </a:solidFill>
                      <a:prstDash val="solid"/>
                      <a:round/>
                      <a:headEnd type="none" w="med" len="med"/>
                      <a:tailEnd type="none" w="med" len="med"/>
                    </a:lnB>
                  </a:tcPr>
                </a:tc>
                <a:tc vMerge="1">
                  <a:txBody>
                    <a:bodyPr/>
                    <a:lstStyle/>
                    <a:p>
                      <a:endParaRPr lang="en-US"/>
                    </a:p>
                  </a:txBody>
                  <a:tcPr/>
                </a:tc>
                <a:tc rowSpan="2">
                  <a:txBody>
                    <a:bodyPr/>
                    <a:lstStyle/>
                    <a:p>
                      <a:pPr algn="ctr" rtl="0" fontAlgn="ctr"/>
                      <a:r>
                        <a:rPr lang="en-US" sz="2000" b="1" u="none" strike="noStrike" dirty="0" smtClean="0">
                          <a:solidFill>
                            <a:schemeClr val="tx1"/>
                          </a:solidFill>
                          <a:effectLst/>
                        </a:rPr>
                        <a:t>Icke </a:t>
                      </a:r>
                      <a:r>
                        <a:rPr lang="en-US" sz="2000" b="1" u="none" strike="noStrike" dirty="0" err="1" smtClean="0">
                          <a:solidFill>
                            <a:schemeClr val="tx1"/>
                          </a:solidFill>
                          <a:effectLst/>
                        </a:rPr>
                        <a:t>gödslad</a:t>
                      </a:r>
                      <a:endParaRPr lang="en-US" sz="2000" b="1" i="0" u="none" strike="noStrike" dirty="0">
                        <a:solidFill>
                          <a:schemeClr val="tx1"/>
                        </a:solidFill>
                        <a:effectLst/>
                        <a:latin typeface="Calibri"/>
                      </a:endParaRPr>
                    </a:p>
                  </a:txBody>
                  <a:tcPr marL="75992" marR="8444" marT="8444" marB="0" anchor="ct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rowSpan="2">
                  <a:txBody>
                    <a:bodyPr/>
                    <a:lstStyle/>
                    <a:p>
                      <a:pPr algn="ctr" rtl="0" fontAlgn="ctr"/>
                      <a:r>
                        <a:rPr lang="en-US" sz="2000" b="1" u="none" strike="noStrike" dirty="0" err="1" smtClean="0">
                          <a:solidFill>
                            <a:schemeClr val="tx1"/>
                          </a:solidFill>
                          <a:effectLst/>
                        </a:rPr>
                        <a:t>Gödslad</a:t>
                      </a:r>
                      <a:endParaRPr lang="en-US" sz="2000" b="1" i="0" u="none" strike="noStrike" dirty="0">
                        <a:solidFill>
                          <a:schemeClr val="tx1"/>
                        </a:solidFill>
                        <a:effectLst/>
                        <a:latin typeface="Calibri"/>
                      </a:endParaRPr>
                    </a:p>
                  </a:txBody>
                  <a:tcPr marL="75992" marR="8444" marT="8444" marB="0" anchor="ct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71197">
                <a:tc vMerge="1">
                  <a:txBody>
                    <a:bodyPr/>
                    <a:lstStyle/>
                    <a:p>
                      <a:endParaRPr lang="en-US"/>
                    </a:p>
                  </a:txBody>
                  <a:tcPr/>
                </a:tc>
                <a:tc vMerge="1">
                  <a:txBody>
                    <a:bodyPr/>
                    <a:lstStyle/>
                    <a:p>
                      <a:pPr algn="ctr" rtl="0" fontAlgn="ctr"/>
                      <a:endParaRPr lang="en-US" sz="2000" b="0" i="0" u="none" strike="noStrike" dirty="0">
                        <a:solidFill>
                          <a:srgbClr val="000000"/>
                        </a:solidFill>
                        <a:effectLst/>
                        <a:latin typeface="Calibri"/>
                      </a:endParaRPr>
                    </a:p>
                  </a:txBody>
                  <a:tcPr marL="8444" marR="8444" marT="8444" marB="0" anchor="ctr">
                    <a:lnT w="12700" cap="flat" cmpd="sng" algn="ctr">
                      <a:noFill/>
                      <a:prstDash val="solid"/>
                      <a:round/>
                      <a:headEnd type="none" w="med" len="med"/>
                      <a:tailEnd type="none" w="med" len="med"/>
                    </a:lnT>
                  </a:tcPr>
                </a:tc>
                <a:tc vMerge="1">
                  <a:txBody>
                    <a:bodyPr/>
                    <a:lstStyle/>
                    <a:p>
                      <a:endParaRPr lang="en-US"/>
                    </a:p>
                  </a:txBody>
                  <a:tcPr/>
                </a:tc>
                <a:tc vMerge="1">
                  <a:txBody>
                    <a:bodyPr/>
                    <a:lstStyle/>
                    <a:p>
                      <a:pPr algn="ctr" rtl="0" fontAlgn="ctr"/>
                      <a:endParaRPr lang="en-US" sz="2000" b="0" i="0" u="none" strike="noStrike" dirty="0">
                        <a:solidFill>
                          <a:srgbClr val="000000"/>
                        </a:solidFill>
                        <a:effectLst/>
                        <a:latin typeface="Calibri"/>
                      </a:endParaRPr>
                    </a:p>
                  </a:txBody>
                  <a:tcPr marL="75992" marR="8444" marT="8444" marB="0" anchor="ctr"/>
                </a:tc>
                <a:tc vMerge="1">
                  <a:txBody>
                    <a:bodyPr/>
                    <a:lstStyle/>
                    <a:p>
                      <a:pPr algn="ctr" rtl="0" fontAlgn="ctr"/>
                      <a:endParaRPr lang="en-US" sz="2000" b="0" i="0" u="none" strike="noStrike" dirty="0">
                        <a:solidFill>
                          <a:srgbClr val="000000"/>
                        </a:solidFill>
                        <a:effectLst/>
                        <a:latin typeface="Calibri"/>
                      </a:endParaRPr>
                    </a:p>
                  </a:txBody>
                  <a:tcPr marL="75992" marR="8444" marT="8444" marB="0" anchor="ctr"/>
                </a:tc>
                <a:tc vMerge="1">
                  <a:txBody>
                    <a:bodyPr/>
                    <a:lstStyle/>
                    <a:p>
                      <a:endParaRPr lang="en-US"/>
                    </a:p>
                  </a:txBody>
                  <a:tcPr/>
                </a:tc>
                <a:tc>
                  <a:txBody>
                    <a:bodyPr/>
                    <a:lstStyle/>
                    <a:p>
                      <a:pPr algn="ctr" rtl="0" fontAlgn="ctr"/>
                      <a:endParaRPr lang="en-US" sz="16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10002"/>
                  </a:ext>
                </a:extLst>
              </a:tr>
              <a:tr h="342464">
                <a:tc>
                  <a:txBody>
                    <a:bodyPr/>
                    <a:lstStyle/>
                    <a:p>
                      <a:pPr algn="l" rtl="0" fontAlgn="ctr"/>
                      <a:r>
                        <a:rPr lang="en-US" sz="2200" b="1" u="none" strike="noStrike" dirty="0">
                          <a:solidFill>
                            <a:schemeClr val="tx1"/>
                          </a:solidFill>
                          <a:effectLst/>
                        </a:rPr>
                        <a:t>BONASSAI</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a:solidFill>
                            <a:schemeClr val="tx1"/>
                          </a:solidFill>
                          <a:effectLst/>
                        </a:rPr>
                        <a:t>80</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a:solidFill>
                            <a:schemeClr val="tx1"/>
                          </a:solidFill>
                          <a:effectLst/>
                        </a:rPr>
                        <a:t>Limestone</a:t>
                      </a:r>
                      <a:endParaRPr lang="en-US" sz="2200" b="1" i="0" u="none" strike="noStrike" dirty="0">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smtClean="0">
                          <a:solidFill>
                            <a:schemeClr val="tx1"/>
                          </a:solidFill>
                          <a:effectLst/>
                        </a:rPr>
                        <a:t>4,23</a:t>
                      </a:r>
                      <a:endParaRPr lang="en-US" sz="2200" b="1" i="0" u="none" strike="noStrike" dirty="0">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smtClean="0">
                          <a:solidFill>
                            <a:schemeClr val="tx1"/>
                          </a:solidFill>
                          <a:effectLst/>
                        </a:rPr>
                        <a:t>8,23</a:t>
                      </a:r>
                      <a:endParaRPr lang="en-US" sz="2200" b="1" i="0" u="none" strike="noStrike" dirty="0">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a:solidFill>
                            <a:schemeClr val="tx1"/>
                          </a:solidFill>
                          <a:effectLst/>
                        </a:rPr>
                        <a:t>95</a:t>
                      </a:r>
                      <a:endParaRPr lang="en-US" sz="2200" b="1" i="0" u="none" strike="noStrike">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smtClean="0">
                          <a:solidFill>
                            <a:schemeClr val="tx1"/>
                          </a:solidFill>
                          <a:effectLst/>
                        </a:rPr>
                        <a:t>+7</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lnT w="12700" cap="flat" cmpd="sng" algn="ctr">
                      <a:solidFill>
                        <a:srgbClr val="92D050"/>
                      </a:solidFill>
                      <a:prstDash val="solid"/>
                      <a:round/>
                      <a:headEnd type="none" w="med" len="med"/>
                      <a:tailEnd type="none" w="med" len="med"/>
                    </a:lnT>
                  </a:tcPr>
                </a:tc>
                <a:extLst>
                  <a:ext uri="{0D108BD9-81ED-4DB2-BD59-A6C34878D82A}">
                    <a16:rowId xmlns:a16="http://schemas.microsoft.com/office/drawing/2014/main" val="10003"/>
                  </a:ext>
                </a:extLst>
              </a:tr>
              <a:tr h="342464">
                <a:tc>
                  <a:txBody>
                    <a:bodyPr/>
                    <a:lstStyle/>
                    <a:p>
                      <a:pPr algn="l" rtl="0" fontAlgn="ctr"/>
                      <a:r>
                        <a:rPr lang="en-US" sz="2200" b="1" u="none" strike="noStrike" dirty="0">
                          <a:solidFill>
                            <a:schemeClr val="tx1"/>
                          </a:solidFill>
                          <a:effectLst/>
                        </a:rPr>
                        <a:t>CHILIVANI</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dirty="0">
                          <a:solidFill>
                            <a:schemeClr val="tx1"/>
                          </a:solidFill>
                          <a:effectLst/>
                        </a:rPr>
                        <a:t>350</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a:solidFill>
                            <a:schemeClr val="tx1"/>
                          </a:solidFill>
                          <a:effectLst/>
                        </a:rPr>
                        <a:t>Alluvial</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2,77</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5,05</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a:solidFill>
                            <a:schemeClr val="tx1"/>
                          </a:solidFill>
                          <a:effectLst/>
                        </a:rPr>
                        <a:t>82</a:t>
                      </a:r>
                      <a:endParaRPr lang="en-US" sz="2200" b="1" i="0" u="none" strike="noStrike">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+7</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4"/>
                  </a:ext>
                </a:extLst>
              </a:tr>
              <a:tr h="342464">
                <a:tc>
                  <a:txBody>
                    <a:bodyPr/>
                    <a:lstStyle/>
                    <a:p>
                      <a:pPr algn="l" rtl="0" fontAlgn="ctr"/>
                      <a:r>
                        <a:rPr lang="en-US" sz="2200" b="1" u="none" strike="noStrike" dirty="0">
                          <a:solidFill>
                            <a:schemeClr val="tx1"/>
                          </a:solidFill>
                          <a:effectLst/>
                        </a:rPr>
                        <a:t>BADDE ORCA</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a:solidFill>
                            <a:schemeClr val="tx1"/>
                          </a:solidFill>
                          <a:effectLst/>
                        </a:rPr>
                        <a:t>600</a:t>
                      </a:r>
                      <a:endParaRPr lang="en-US" sz="2200" b="1" i="0" u="none" strike="noStrike">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err="1">
                          <a:solidFill>
                            <a:schemeClr val="tx1"/>
                          </a:solidFill>
                          <a:effectLst/>
                        </a:rPr>
                        <a:t>Trachitic</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3,13</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5,52</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76</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+3</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5"/>
                  </a:ext>
                </a:extLst>
              </a:tr>
              <a:tr h="342464">
                <a:tc>
                  <a:txBody>
                    <a:bodyPr/>
                    <a:lstStyle/>
                    <a:p>
                      <a:pPr algn="l" rtl="0" fontAlgn="ctr"/>
                      <a:r>
                        <a:rPr lang="en-US" sz="2200" b="1" u="none" strike="noStrike" dirty="0">
                          <a:solidFill>
                            <a:schemeClr val="tx1"/>
                          </a:solidFill>
                          <a:effectLst/>
                        </a:rPr>
                        <a:t>PATTADA</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a:solidFill>
                            <a:schemeClr val="tx1"/>
                          </a:solidFill>
                          <a:effectLst/>
                        </a:rPr>
                        <a:t>650</a:t>
                      </a:r>
                      <a:endParaRPr lang="en-US" sz="2200" b="1" i="0" u="none" strike="noStrike">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a:solidFill>
                            <a:schemeClr val="tx1"/>
                          </a:solidFill>
                          <a:effectLst/>
                        </a:rPr>
                        <a:t>Granite</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4,44</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6,33</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a:solidFill>
                            <a:schemeClr val="tx1"/>
                          </a:solidFill>
                          <a:effectLst/>
                        </a:rPr>
                        <a:t>43</a:t>
                      </a:r>
                      <a:endParaRPr lang="en-US" sz="2200" b="1" i="0" u="none" strike="noStrike">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+4</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6"/>
                  </a:ext>
                </a:extLst>
              </a:tr>
              <a:tr h="342464">
                <a:tc>
                  <a:txBody>
                    <a:bodyPr/>
                    <a:lstStyle/>
                    <a:p>
                      <a:pPr algn="l" rtl="0" fontAlgn="ctr"/>
                      <a:r>
                        <a:rPr lang="en-US" sz="2200" b="1" u="none" strike="noStrike" dirty="0">
                          <a:solidFill>
                            <a:schemeClr val="tx1"/>
                          </a:solidFill>
                          <a:effectLst/>
                        </a:rPr>
                        <a:t>CAMPEDA</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a:solidFill>
                            <a:schemeClr val="tx1"/>
                          </a:solidFill>
                          <a:effectLst/>
                        </a:rPr>
                        <a:t>650</a:t>
                      </a:r>
                      <a:endParaRPr lang="en-US" sz="2200" b="1" i="0" u="none" strike="noStrike">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smtClean="0">
                          <a:solidFill>
                            <a:schemeClr val="tx1"/>
                          </a:solidFill>
                          <a:effectLst/>
                        </a:rPr>
                        <a:t>Basaltic</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3,92</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6,41</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63</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+3</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7"/>
                  </a:ext>
                </a:extLst>
              </a:tr>
              <a:tr h="342464">
                <a:tc>
                  <a:txBody>
                    <a:bodyPr/>
                    <a:lstStyle/>
                    <a:p>
                      <a:pPr algn="l" rtl="0" fontAlgn="ctr"/>
                      <a:r>
                        <a:rPr lang="en-US" sz="2200" b="1" u="none" strike="noStrike" dirty="0">
                          <a:solidFill>
                            <a:schemeClr val="tx1"/>
                          </a:solidFill>
                          <a:effectLst/>
                        </a:rPr>
                        <a:t>S. ANTONIO</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dirty="0">
                          <a:solidFill>
                            <a:schemeClr val="tx1"/>
                          </a:solidFill>
                          <a:effectLst/>
                        </a:rPr>
                        <a:t>650</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smtClean="0">
                          <a:solidFill>
                            <a:schemeClr val="tx1"/>
                          </a:solidFill>
                          <a:effectLst/>
                        </a:rPr>
                        <a:t>Basaltic</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2,39</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5,38</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122</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+8</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8"/>
                  </a:ext>
                </a:extLst>
              </a:tr>
            </a:tbl>
          </a:graphicData>
        </a:graphic>
      </p:graphicFrame>
      <p:sp>
        <p:nvSpPr>
          <p:cNvPr id="9" name="CasellaDiTesto 8"/>
          <p:cNvSpPr txBox="1"/>
          <p:nvPr/>
        </p:nvSpPr>
        <p:spPr>
          <a:xfrm>
            <a:off x="395536" y="5514422"/>
            <a:ext cx="5957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Bullitta och Caredda (1982)</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7650599"/>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33470" y="636744"/>
            <a:ext cx="479542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Användning</a:t>
            </a:r>
            <a:r>
              <a:rPr kumimoji="0" lang="en-US" sz="1800" b="1" i="0" u="none" strike="noStrike" kern="1200" cap="none" spc="0" normalizeH="0" noProof="0" dirty="0" smtClean="0">
                <a:ln>
                  <a:noFill/>
                </a:ln>
                <a:solidFill>
                  <a:prstClr val="black"/>
                </a:solidFill>
                <a:effectLst/>
                <a:uLnTx/>
                <a:uFillTx/>
                <a:latin typeface="Calibri"/>
                <a:ea typeface="+mn-ea"/>
                <a:cs typeface="+mn-cs"/>
              </a:rPr>
              <a:t> </a:t>
            </a:r>
            <a:r>
              <a:rPr kumimoji="0" lang="en-US" sz="1800" b="1" i="0" u="none" strike="noStrike" kern="1200" cap="none" spc="0" normalizeH="0" noProof="0" dirty="0" err="1" smtClean="0">
                <a:ln>
                  <a:noFill/>
                </a:ln>
                <a:solidFill>
                  <a:prstClr val="black"/>
                </a:solidFill>
                <a:effectLst/>
                <a:uLnTx/>
                <a:uFillTx/>
                <a:latin typeface="Calibri"/>
                <a:ea typeface="+mn-ea"/>
                <a:cs typeface="+mn-cs"/>
              </a:rPr>
              <a:t>av</a:t>
            </a:r>
            <a:r>
              <a:rPr kumimoji="0" lang="en-US" sz="1800" b="1" i="0" u="none" strike="noStrike" kern="1200" cap="none" spc="0" normalizeH="0" noProof="0" dirty="0" smtClean="0">
                <a:ln>
                  <a:noFill/>
                </a:ln>
                <a:solidFill>
                  <a:prstClr val="black"/>
                </a:solidFill>
                <a:effectLst/>
                <a:uLnTx/>
                <a:uFillTx/>
                <a:latin typeface="Calibri"/>
                <a:ea typeface="+mn-ea"/>
                <a:cs typeface="+mn-cs"/>
              </a:rPr>
              <a:t> </a:t>
            </a:r>
            <a:r>
              <a:rPr kumimoji="0" lang="en-US" sz="1800" b="1" i="0" u="none" strike="noStrike" kern="1200" cap="none" spc="0" normalizeH="0" noProof="0" dirty="0" err="1" smtClean="0">
                <a:ln>
                  <a:noFill/>
                </a:ln>
                <a:solidFill>
                  <a:prstClr val="black"/>
                </a:solidFill>
                <a:effectLst/>
                <a:uLnTx/>
                <a:uFillTx/>
                <a:latin typeface="Calibri"/>
                <a:ea typeface="+mn-ea"/>
                <a:cs typeface="+mn-cs"/>
              </a:rPr>
              <a:t>olika</a:t>
            </a:r>
            <a:r>
              <a:rPr kumimoji="0" lang="en-US" sz="1800" b="1" i="0" u="none" strike="noStrike" kern="1200" cap="none" spc="0" normalizeH="0" noProof="0" dirty="0" smtClean="0">
                <a:ln>
                  <a:noFill/>
                </a:ln>
                <a:solidFill>
                  <a:prstClr val="black"/>
                </a:solidFill>
                <a:effectLst/>
                <a:uLnTx/>
                <a:uFillTx/>
                <a:latin typeface="Calibri"/>
                <a:ea typeface="+mn-ea"/>
                <a:cs typeface="+mn-cs"/>
              </a:rPr>
              <a:t> </a:t>
            </a:r>
            <a:r>
              <a:rPr kumimoji="0" lang="en-US" sz="1800" b="1" i="0" u="none" strike="noStrike" kern="1200" cap="none" spc="0" normalizeH="0" noProof="0" dirty="0" err="1" smtClean="0">
                <a:ln>
                  <a:noFill/>
                </a:ln>
                <a:solidFill>
                  <a:prstClr val="black"/>
                </a:solidFill>
                <a:effectLst/>
                <a:uLnTx/>
                <a:uFillTx/>
                <a:latin typeface="Calibri"/>
                <a:ea typeface="+mn-ea"/>
                <a:cs typeface="+mn-cs"/>
              </a:rPr>
              <a:t>grovfoderresurser</a:t>
            </a:r>
            <a:r>
              <a:rPr kumimoji="0" lang="en-US" sz="1800" b="1" i="0" u="none" strike="noStrike" kern="1200" cap="none" spc="0" normalizeH="0" noProof="0" dirty="0" smtClean="0">
                <a:ln>
                  <a:noFill/>
                </a:ln>
                <a:solidFill>
                  <a:prstClr val="black"/>
                </a:solidFill>
                <a:effectLst/>
                <a:uLnTx/>
                <a:uFillTx/>
                <a:latin typeface="Calibri"/>
                <a:ea typeface="+mn-ea"/>
                <a:cs typeface="+mn-cs"/>
              </a:rPr>
              <a:t> </a:t>
            </a:r>
            <a:r>
              <a:rPr kumimoji="0" lang="en-US" sz="1800" b="1" i="0" u="none" strike="noStrike" kern="1200" cap="none" spc="0" normalizeH="0" noProof="0" dirty="0" err="1" smtClean="0">
                <a:ln>
                  <a:noFill/>
                </a:ln>
                <a:solidFill>
                  <a:prstClr val="black"/>
                </a:solidFill>
                <a:effectLst/>
                <a:uLnTx/>
                <a:uFillTx/>
                <a:latin typeface="Calibri"/>
                <a:ea typeface="+mn-ea"/>
                <a:cs typeface="+mn-cs"/>
              </a:rPr>
              <a:t>över</a:t>
            </a:r>
            <a:r>
              <a:rPr kumimoji="0" lang="en-US" sz="1800" b="1" i="0" u="none" strike="noStrike" kern="1200" cap="none" spc="0" normalizeH="0" noProof="0" dirty="0" smtClean="0">
                <a:ln>
                  <a:noFill/>
                </a:ln>
                <a:solidFill>
                  <a:prstClr val="black"/>
                </a:solidFill>
                <a:effectLst/>
                <a:uLnTx/>
                <a:uFillTx/>
                <a:latin typeface="Calibri"/>
                <a:ea typeface="+mn-ea"/>
                <a:cs typeface="+mn-cs"/>
              </a:rPr>
              <a:t> </a:t>
            </a:r>
            <a:r>
              <a:rPr kumimoji="0" lang="en-US" sz="1800" b="1" i="0" u="none" strike="noStrike" kern="1200" cap="none" spc="0" normalizeH="0" noProof="0" dirty="0" err="1" smtClean="0">
                <a:ln>
                  <a:noFill/>
                </a:ln>
                <a:solidFill>
                  <a:prstClr val="black"/>
                </a:solidFill>
                <a:effectLst/>
                <a:uLnTx/>
                <a:uFillTx/>
                <a:latin typeface="Calibri"/>
                <a:ea typeface="+mn-ea"/>
                <a:cs typeface="+mn-cs"/>
              </a:rPr>
              <a:t>säsongen</a:t>
            </a:r>
            <a:r>
              <a:rPr kumimoji="0" lang="en-US" sz="1800" b="1" i="0" u="none" strike="noStrike" kern="1200" cap="none" spc="0" normalizeH="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(San </a:t>
            </a:r>
            <a:r>
              <a:rPr kumimoji="0" lang="en-US" sz="1800" b="1" i="0" u="none" strike="noStrike" kern="1200" cap="none" spc="0" normalizeH="0" baseline="0" noProof="0" dirty="0">
                <a:ln>
                  <a:noFill/>
                </a:ln>
                <a:solidFill>
                  <a:prstClr val="black"/>
                </a:solidFill>
                <a:effectLst/>
                <a:uLnTx/>
                <a:uFillTx/>
                <a:latin typeface="Calibri"/>
                <a:ea typeface="+mn-ea"/>
                <a:cs typeface="+mn-cs"/>
              </a:rPr>
              <a:t>Miguel </a:t>
            </a:r>
            <a:r>
              <a:rPr kumimoji="0" lang="en-US" sz="1800" b="1" i="1" u="none" strike="noStrike" kern="1200" cap="none" spc="0" normalizeH="0" baseline="0" noProof="0" dirty="0">
                <a:ln>
                  <a:noFill/>
                </a:ln>
                <a:solidFill>
                  <a:prstClr val="black"/>
                </a:solidFill>
                <a:effectLst/>
                <a:uLnTx/>
                <a:uFillTx/>
                <a:latin typeface="Calibri"/>
                <a:ea typeface="+mn-ea"/>
                <a:cs typeface="+mn-cs"/>
              </a:rPr>
              <a:t>et </a:t>
            </a:r>
            <a:r>
              <a:rPr kumimoji="0" lang="en-US" sz="1800" b="1" i="1" u="none" strike="noStrike" kern="1200" cap="none" spc="0" normalizeH="0" baseline="0" noProof="0" dirty="0" smtClean="0">
                <a:ln>
                  <a:noFill/>
                </a:ln>
                <a:solidFill>
                  <a:prstClr val="black"/>
                </a:solidFill>
                <a:effectLst/>
                <a:uLnTx/>
                <a:uFillTx/>
                <a:latin typeface="Calibri"/>
                <a:ea typeface="+mn-ea"/>
                <a:cs typeface="+mn-cs"/>
              </a:rPr>
              <a:t>al</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1996)</a:t>
            </a:r>
          </a:p>
        </p:txBody>
      </p:sp>
      <p:pic>
        <p:nvPicPr>
          <p:cNvPr id="7" name="Picture 5"/>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1000"/>
                    </a14:imgEffect>
                    <a14:imgEffect>
                      <a14:colorTemperature colorTemp="11500"/>
                    </a14:imgEffect>
                    <a14:imgEffect>
                      <a14:saturation sat="400000"/>
                    </a14:imgEffect>
                    <a14:imgEffect>
                      <a14:brightnessContrast bright="-4000" contrast="40000"/>
                    </a14:imgEffect>
                  </a14:imgLayer>
                </a14:imgProps>
              </a:ext>
              <a:ext uri="{28A0092B-C50C-407E-A947-70E740481C1C}">
                <a14:useLocalDpi xmlns:a14="http://schemas.microsoft.com/office/drawing/2010/main"/>
              </a:ext>
            </a:extLst>
          </a:blip>
          <a:srcRect/>
          <a:stretch/>
        </p:blipFill>
        <p:spPr bwMode="auto">
          <a:xfrm>
            <a:off x="2362733" y="4186390"/>
            <a:ext cx="6762940" cy="2607281"/>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softEdge rad="63500"/>
          </a:effectLst>
          <a:extLst/>
        </p:spPr>
      </p:pic>
      <p:sp>
        <p:nvSpPr>
          <p:cNvPr id="8" name="Rettangolo 7"/>
          <p:cNvSpPr/>
          <p:nvPr/>
        </p:nvSpPr>
        <p:spPr>
          <a:xfrm>
            <a:off x="5301628" y="3263060"/>
            <a:ext cx="382404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Andel</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örter</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buskar</a:t>
            </a:r>
            <a:r>
              <a:rPr kumimoji="0" lang="en-US" sz="1800" b="1" i="0" u="none" strike="noStrike" kern="1200" cap="none" spc="0" normalizeH="0" noProof="0" dirty="0" smtClean="0">
                <a:ln>
                  <a:noFill/>
                </a:ln>
                <a:solidFill>
                  <a:prstClr val="black"/>
                </a:solidFill>
                <a:effectLst/>
                <a:uLnTx/>
                <a:uFillTx/>
                <a:latin typeface="Calibri"/>
                <a:ea typeface="+mn-ea"/>
                <a:cs typeface="+mn-cs"/>
              </a:rPr>
              <a:t> och </a:t>
            </a:r>
            <a:r>
              <a:rPr kumimoji="0" lang="en-US" sz="1800" b="1" i="0" u="none" strike="noStrike" kern="1200" cap="none" spc="0" normalizeH="0" noProof="0" dirty="0" err="1" smtClean="0">
                <a:ln>
                  <a:noFill/>
                </a:ln>
                <a:solidFill>
                  <a:prstClr val="black"/>
                </a:solidFill>
                <a:effectLst/>
                <a:uLnTx/>
                <a:uFillTx/>
                <a:latin typeface="Calibri"/>
                <a:ea typeface="+mn-ea"/>
                <a:cs typeface="+mn-cs"/>
              </a:rPr>
              <a:t>träd</a:t>
            </a:r>
            <a:r>
              <a:rPr kumimoji="0" lang="en-US" sz="1800" b="1" i="0" u="none" strike="noStrike" kern="1200" cap="none" spc="0" normalizeH="0" noProof="0" dirty="0" smtClean="0">
                <a:ln>
                  <a:noFill/>
                </a:ln>
                <a:solidFill>
                  <a:prstClr val="black"/>
                </a:solidFill>
                <a:effectLst/>
                <a:uLnTx/>
                <a:uFillTx/>
                <a:latin typeface="Calibri"/>
                <a:ea typeface="+mn-ea"/>
                <a:cs typeface="+mn-cs"/>
              </a:rPr>
              <a:t> i </a:t>
            </a:r>
            <a:r>
              <a:rPr kumimoji="0" lang="en-US" sz="1800" b="1" i="0" u="none" strike="noStrike" kern="1200" cap="none" spc="0" normalizeH="0" noProof="0" dirty="0" err="1" smtClean="0">
                <a:ln>
                  <a:noFill/>
                </a:ln>
                <a:solidFill>
                  <a:prstClr val="black"/>
                </a:solidFill>
                <a:effectLst/>
                <a:uLnTx/>
                <a:uFillTx/>
                <a:latin typeface="Calibri"/>
                <a:ea typeface="+mn-ea"/>
                <a:cs typeface="+mn-cs"/>
              </a:rPr>
              <a:t>getternas</a:t>
            </a:r>
            <a:r>
              <a:rPr kumimoji="0" lang="en-US" sz="1800" b="1" i="0" u="none" strike="noStrike" kern="1200" cap="none" spc="0" normalizeH="0" noProof="0" dirty="0" smtClean="0">
                <a:ln>
                  <a:noFill/>
                </a:ln>
                <a:solidFill>
                  <a:prstClr val="black"/>
                </a:solidFill>
                <a:effectLst/>
                <a:uLnTx/>
                <a:uFillTx/>
                <a:latin typeface="Calibri"/>
                <a:ea typeface="+mn-ea"/>
                <a:cs typeface="+mn-cs"/>
              </a:rPr>
              <a:t> </a:t>
            </a:r>
            <a:r>
              <a:rPr kumimoji="0" lang="en-US" sz="1800" b="1" i="0" u="none" strike="noStrike" kern="1200" cap="none" spc="0" normalizeH="0" noProof="0" dirty="0" err="1" smtClean="0">
                <a:ln>
                  <a:noFill/>
                </a:ln>
                <a:solidFill>
                  <a:prstClr val="black"/>
                </a:solidFill>
                <a:effectLst/>
                <a:uLnTx/>
                <a:uFillTx/>
                <a:latin typeface="Calibri"/>
                <a:ea typeface="+mn-ea"/>
                <a:cs typeface="+mn-cs"/>
              </a:rPr>
              <a:t>foder</a:t>
            </a:r>
            <a:r>
              <a:rPr kumimoji="0" lang="en-US" sz="1800" b="1" i="0" u="none" strike="noStrike" kern="1200" cap="none" spc="0" normalizeH="0" noProof="0" dirty="0" smtClean="0">
                <a:ln>
                  <a:noFill/>
                </a:ln>
                <a:solidFill>
                  <a:prstClr val="black"/>
                </a:solidFill>
                <a:effectLst/>
                <a:uLnTx/>
                <a:uFillTx/>
                <a:latin typeface="Calibri"/>
                <a:ea typeface="+mn-ea"/>
                <a:cs typeface="+mn-cs"/>
              </a:rPr>
              <a:t> vid </a:t>
            </a:r>
            <a:r>
              <a:rPr kumimoji="0" lang="en-US" sz="1800" b="1" i="0" u="none" strike="noStrike" kern="1200" cap="none" spc="0" normalizeH="0" noProof="0" dirty="0" err="1" smtClean="0">
                <a:ln>
                  <a:noFill/>
                </a:ln>
                <a:solidFill>
                  <a:prstClr val="black"/>
                </a:solidFill>
                <a:effectLst/>
                <a:uLnTx/>
                <a:uFillTx/>
                <a:latin typeface="Calibri"/>
                <a:ea typeface="+mn-ea"/>
                <a:cs typeface="+mn-cs"/>
              </a:rPr>
              <a:t>olika</a:t>
            </a:r>
            <a:r>
              <a:rPr kumimoji="0" lang="en-US" sz="1800" b="1" i="0" u="none" strike="noStrike" kern="1200" cap="none" spc="0" normalizeH="0" noProof="0" dirty="0" smtClean="0">
                <a:ln>
                  <a:noFill/>
                </a:ln>
                <a:solidFill>
                  <a:prstClr val="black"/>
                </a:solidFill>
                <a:effectLst/>
                <a:uLnTx/>
                <a:uFillTx/>
                <a:latin typeface="Calibri"/>
                <a:ea typeface="+mn-ea"/>
                <a:cs typeface="+mn-cs"/>
              </a:rPr>
              <a:t> </a:t>
            </a:r>
            <a:r>
              <a:rPr kumimoji="0" lang="en-US" sz="1800" b="1" i="0" u="none" strike="noStrike" kern="1200" cap="none" spc="0" normalizeH="0" noProof="0" dirty="0" err="1" smtClean="0">
                <a:ln>
                  <a:noFill/>
                </a:ln>
                <a:solidFill>
                  <a:prstClr val="black"/>
                </a:solidFill>
                <a:effectLst/>
                <a:uLnTx/>
                <a:uFillTx/>
                <a:latin typeface="Calibri"/>
                <a:ea typeface="+mn-ea"/>
                <a:cs typeface="+mn-cs"/>
              </a:rPr>
              <a:t>årstider</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(Castro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och</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Fern</a:t>
            </a:r>
            <a:r>
              <a:rPr kumimoji="0" lang="en-GB" sz="1800" b="1" i="0" u="none" strike="noStrike" kern="1200" cap="none" spc="0" normalizeH="0" baseline="0" noProof="0" dirty="0">
                <a:ln>
                  <a:noFill/>
                </a:ln>
                <a:solidFill>
                  <a:prstClr val="black"/>
                </a:solidFill>
                <a:effectLst/>
                <a:uLnTx/>
                <a:uFillTx/>
                <a:latin typeface="Calibri"/>
                <a:ea typeface="+mn-ea"/>
                <a:cs typeface="+mn-cs"/>
              </a:rPr>
              <a:t>á</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ndez</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N</a:t>
            </a:r>
            <a:r>
              <a:rPr kumimoji="0" lang="en-GB" sz="1800" b="1" i="0" u="none" strike="noStrike" kern="1200" cap="none" spc="0" normalizeH="0" baseline="0" noProof="0" dirty="0" err="1" smtClean="0">
                <a:ln>
                  <a:noFill/>
                </a:ln>
                <a:solidFill>
                  <a:prstClr val="black"/>
                </a:solidFill>
                <a:effectLst/>
                <a:uLnTx/>
                <a:uFillTx/>
                <a:latin typeface="Calibri"/>
                <a:ea typeface="+mn-ea"/>
                <a:cs typeface="+mn-cs"/>
              </a:rPr>
              <a:t>úñez</a:t>
            </a: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 2016</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ttangolo 8"/>
          <p:cNvSpPr/>
          <p:nvPr/>
        </p:nvSpPr>
        <p:spPr>
          <a:xfrm>
            <a:off x="-129832" y="11163"/>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Integrering</a:t>
            </a:r>
            <a:r>
              <a:rPr kumimoji="0" lang="it-IT" sz="3200" b="1" i="1" u="none" strike="noStrike" kern="1200" cap="none" spc="0" normalizeH="0" noProof="0" dirty="0" smtClean="0">
                <a:ln>
                  <a:noFill/>
                </a:ln>
                <a:solidFill>
                  <a:prstClr val="black"/>
                </a:solidFill>
                <a:effectLst/>
                <a:uLnTx/>
                <a:uFillTx/>
                <a:latin typeface="Calibri"/>
                <a:ea typeface="+mn-ea"/>
                <a:cs typeface="+mn-cs"/>
              </a:rPr>
              <a:t> av olika grovfoderresurser</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1306303"/>
            <a:ext cx="4471693" cy="2801740"/>
          </a:xfrm>
          <a:prstGeom prst="rect">
            <a:avLst/>
          </a:prstGeom>
          <a:solidFill>
            <a:schemeClr val="accent1"/>
          </a:solidFill>
          <a:ln>
            <a:noFill/>
          </a:ln>
          <a:effectLst/>
          <a:extLst/>
        </p:spPr>
      </p:pic>
      <p:pic>
        <p:nvPicPr>
          <p:cNvPr id="11"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651" y="4874824"/>
            <a:ext cx="2216341" cy="1662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744203" y="992773"/>
            <a:ext cx="2367510" cy="1775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9045127"/>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77353" y="3910847"/>
            <a:ext cx="2005722" cy="1617754"/>
          </a:xfrm>
          <a:prstGeom prst="rect">
            <a:avLst/>
          </a:prstGeom>
        </p:spPr>
      </p:pic>
      <p:sp>
        <p:nvSpPr>
          <p:cNvPr id="6" name="Rettangolo 5"/>
          <p:cNvSpPr/>
          <p:nvPr/>
        </p:nvSpPr>
        <p:spPr>
          <a:xfrm>
            <a:off x="251520" y="2492896"/>
            <a:ext cx="8640960" cy="646331"/>
          </a:xfrm>
          <a:prstGeom prst="rect">
            <a:avLst/>
          </a:prstGeom>
          <a:solidFill>
            <a:schemeClr val="accent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smtClean="0">
                <a:ln>
                  <a:noFill/>
                </a:ln>
                <a:solidFill>
                  <a:prstClr val="black"/>
                </a:solidFill>
                <a:effectLst/>
                <a:uLnTx/>
                <a:uFillTx/>
                <a:latin typeface="Calibri"/>
                <a:ea typeface="+mn-ea"/>
                <a:cs typeface="+mn-cs"/>
              </a:rPr>
              <a:t>Metoden</a:t>
            </a:r>
            <a:r>
              <a:rPr kumimoji="0" lang="en-GB" sz="1800" b="1" i="0" u="none" strike="noStrike" kern="1200" cap="none" spc="0" normalizeH="0" noProof="0" dirty="0" smtClean="0">
                <a:ln>
                  <a:noFill/>
                </a:ln>
                <a:solidFill>
                  <a:prstClr val="black"/>
                </a:solidFill>
                <a:effectLst/>
                <a:uLnTx/>
                <a:uFillTx/>
                <a:latin typeface="Calibri"/>
                <a:ea typeface="+mn-ea"/>
                <a:cs typeface="+mn-cs"/>
              </a:rPr>
              <a:t> </a:t>
            </a:r>
            <a:r>
              <a:rPr kumimoji="0" lang="en-GB" sz="1800" b="1" i="0" u="none" strike="noStrike" kern="1200" cap="none" spc="0" normalizeH="0" noProof="0" dirty="0" err="1" smtClean="0">
                <a:ln>
                  <a:noFill/>
                </a:ln>
                <a:solidFill>
                  <a:prstClr val="black"/>
                </a:solidFill>
                <a:effectLst/>
                <a:uLnTx/>
                <a:uFillTx/>
                <a:latin typeface="Calibri"/>
                <a:ea typeface="+mn-ea"/>
                <a:cs typeface="+mn-cs"/>
              </a:rPr>
              <a:t>baseras</a:t>
            </a:r>
            <a:r>
              <a:rPr kumimoji="0" lang="en-GB" sz="1800" b="1" i="0" u="none" strike="noStrike" kern="1200" cap="none" spc="0" normalizeH="0" noProof="0" dirty="0" smtClean="0">
                <a:ln>
                  <a:noFill/>
                </a:ln>
                <a:solidFill>
                  <a:prstClr val="black"/>
                </a:solidFill>
                <a:effectLst/>
                <a:uLnTx/>
                <a:uFillTx/>
                <a:latin typeface="Calibri"/>
                <a:ea typeface="+mn-ea"/>
                <a:cs typeface="+mn-cs"/>
              </a:rPr>
              <a:t> </a:t>
            </a:r>
            <a:r>
              <a:rPr kumimoji="0" lang="en-GB" sz="1800" b="1" i="0" u="none" strike="noStrike" kern="1200" cap="none" spc="0" normalizeH="0" noProof="0" dirty="0" err="1" smtClean="0">
                <a:ln>
                  <a:noFill/>
                </a:ln>
                <a:solidFill>
                  <a:prstClr val="black"/>
                </a:solidFill>
                <a:effectLst/>
                <a:uLnTx/>
                <a:uFillTx/>
                <a:latin typeface="Calibri"/>
                <a:ea typeface="+mn-ea"/>
                <a:cs typeface="+mn-cs"/>
              </a:rPr>
              <a:t>på</a:t>
            </a:r>
            <a:r>
              <a:rPr kumimoji="0" lang="en-GB" sz="1800" b="1" i="0" u="none" strike="noStrike" kern="1200" cap="none" spc="0" normalizeH="0" noProof="0" dirty="0" smtClean="0">
                <a:ln>
                  <a:noFill/>
                </a:ln>
                <a:solidFill>
                  <a:prstClr val="black"/>
                </a:solidFill>
                <a:effectLst/>
                <a:uLnTx/>
                <a:uFillTx/>
                <a:latin typeface="Calibri"/>
                <a:ea typeface="+mn-ea"/>
                <a:cs typeface="+mn-cs"/>
              </a:rPr>
              <a:t> </a:t>
            </a:r>
            <a:r>
              <a:rPr kumimoji="0" lang="en-GB" sz="1800" b="1" i="0" u="none" strike="noStrike" kern="1200" cap="none" spc="0" normalizeH="0" noProof="0" dirty="0" err="1" smtClean="0">
                <a:ln>
                  <a:noFill/>
                </a:ln>
                <a:solidFill>
                  <a:prstClr val="black"/>
                </a:solidFill>
                <a:effectLst/>
                <a:uLnTx/>
                <a:uFillTx/>
                <a:latin typeface="Calibri"/>
                <a:ea typeface="+mn-ea"/>
                <a:cs typeface="+mn-cs"/>
              </a:rPr>
              <a:t>betestyp</a:t>
            </a: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a:t>
            </a:r>
            <a:r>
              <a:rPr kumimoji="0" lang="en-GB" sz="1800" b="1" i="0" u="none" strike="noStrike" kern="1200" cap="none" spc="0" normalizeH="0" noProof="0" dirty="0" smtClean="0">
                <a:ln>
                  <a:noFill/>
                </a:ln>
                <a:solidFill>
                  <a:prstClr val="black"/>
                </a:solidFill>
                <a:effectLst/>
                <a:uLnTx/>
                <a:uFillTx/>
                <a:latin typeface="Calibri"/>
                <a:ea typeface="+mn-ea"/>
                <a:cs typeface="+mn-cs"/>
              </a:rPr>
              <a:t> </a:t>
            </a:r>
            <a:r>
              <a:rPr kumimoji="0" lang="en-GB" sz="1800" b="1" i="0" u="none" strike="noStrike" kern="1200" cap="none" spc="0" normalizeH="0" baseline="0" noProof="0" dirty="0" err="1" smtClean="0">
                <a:ln>
                  <a:noFill/>
                </a:ln>
                <a:solidFill>
                  <a:prstClr val="black"/>
                </a:solidFill>
                <a:effectLst/>
                <a:uLnTx/>
                <a:uFillTx/>
                <a:latin typeface="Calibri"/>
                <a:ea typeface="+mn-ea"/>
                <a:cs typeface="+mn-cs"/>
              </a:rPr>
              <a:t>naturbetesmark</a:t>
            </a:r>
            <a:r>
              <a:rPr kumimoji="0" lang="en-GB" sz="1800" b="1" i="0" u="none" strike="noStrike" kern="1200" cap="none" spc="0" normalizeH="0" noProof="0" dirty="0" smtClean="0">
                <a:ln>
                  <a:noFill/>
                </a:ln>
                <a:solidFill>
                  <a:prstClr val="black"/>
                </a:solidFill>
                <a:effectLst/>
                <a:uLnTx/>
                <a:uFillTx/>
                <a:latin typeface="Calibri"/>
                <a:ea typeface="+mn-ea"/>
                <a:cs typeface="+mn-cs"/>
              </a:rPr>
              <a:t> </a:t>
            </a: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a:t>
            </a:r>
            <a:r>
              <a:rPr kumimoji="0" lang="en-GB" sz="1800" b="1" i="0" u="none" strike="noStrike" kern="1200" cap="none" spc="0" normalizeH="0" baseline="0" noProof="0" dirty="0" err="1" smtClean="0">
                <a:ln>
                  <a:noFill/>
                </a:ln>
                <a:solidFill>
                  <a:prstClr val="black"/>
                </a:solidFill>
                <a:effectLst/>
                <a:uLnTx/>
                <a:uFillTx/>
                <a:latin typeface="Calibri"/>
                <a:ea typeface="+mn-ea"/>
                <a:cs typeface="+mn-cs"/>
              </a:rPr>
              <a:t>huvudsakligen</a:t>
            </a: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GB" sz="1800" b="1" i="0" u="none" strike="noStrike" kern="1200" cap="none" spc="0" normalizeH="0" baseline="0" noProof="0" dirty="0" err="1" smtClean="0">
                <a:ln>
                  <a:noFill/>
                </a:ln>
                <a:solidFill>
                  <a:prstClr val="black"/>
                </a:solidFill>
                <a:effectLst/>
                <a:uLnTx/>
                <a:uFillTx/>
                <a:latin typeface="Calibri"/>
                <a:ea typeface="+mn-ea"/>
                <a:cs typeface="+mn-cs"/>
              </a:rPr>
              <a:t>skapad</a:t>
            </a: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GB" sz="1800" b="1" i="0" u="none" strike="noStrike" kern="1200" cap="none" spc="0" normalizeH="0" baseline="0" noProof="0" dirty="0" err="1" smtClean="0">
                <a:ln>
                  <a:noFill/>
                </a:ln>
                <a:solidFill>
                  <a:prstClr val="black"/>
                </a:solidFill>
                <a:effectLst/>
                <a:uLnTx/>
                <a:uFillTx/>
                <a:latin typeface="Calibri"/>
                <a:ea typeface="+mn-ea"/>
                <a:cs typeface="+mn-cs"/>
              </a:rPr>
              <a:t>genom</a:t>
            </a: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GB" sz="1800" b="1" i="0" u="none" strike="noStrike" kern="1200" cap="none" spc="0" normalizeH="0" baseline="0" noProof="0" dirty="0" err="1" smtClean="0">
                <a:ln>
                  <a:noFill/>
                </a:ln>
                <a:solidFill>
                  <a:prstClr val="black"/>
                </a:solidFill>
                <a:effectLst/>
                <a:uLnTx/>
                <a:uFillTx/>
                <a:latin typeface="Calibri"/>
                <a:ea typeface="+mn-ea"/>
                <a:cs typeface="+mn-cs"/>
              </a:rPr>
              <a:t>betande</a:t>
            </a:r>
            <a:r>
              <a:rPr kumimoji="0" lang="en-GB" sz="1800" b="1" i="0" u="none" strike="noStrike" kern="1200" cap="none" spc="0" normalizeH="0" noProof="0" dirty="0" smtClean="0">
                <a:ln>
                  <a:noFill/>
                </a:ln>
                <a:solidFill>
                  <a:prstClr val="black"/>
                </a:solidFill>
                <a:effectLst/>
                <a:uLnTx/>
                <a:uFillTx/>
                <a:latin typeface="Calibri"/>
                <a:ea typeface="+mn-ea"/>
                <a:cs typeface="+mn-cs"/>
              </a:rPr>
              <a:t> </a:t>
            </a:r>
            <a:r>
              <a:rPr kumimoji="0" lang="en-GB" sz="1800" b="1" i="0" u="none" strike="noStrike" kern="1200" cap="none" spc="0" normalizeH="0" noProof="0" dirty="0" err="1" smtClean="0">
                <a:ln>
                  <a:noFill/>
                </a:ln>
                <a:solidFill>
                  <a:prstClr val="black"/>
                </a:solidFill>
                <a:effectLst/>
                <a:uLnTx/>
                <a:uFillTx/>
                <a:latin typeface="Calibri"/>
                <a:ea typeface="+mn-ea"/>
                <a:cs typeface="+mn-cs"/>
              </a:rPr>
              <a:t>djur</a:t>
            </a: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GB" sz="1800" b="1" i="0" u="none" strike="noStrike" kern="1200" cap="none" spc="0" normalizeH="0" baseline="0" noProof="0" dirty="0" err="1" smtClean="0">
                <a:ln>
                  <a:noFill/>
                </a:ln>
                <a:solidFill>
                  <a:prstClr val="black"/>
                </a:solidFill>
                <a:effectLst/>
                <a:uLnTx/>
                <a:uFillTx/>
                <a:latin typeface="Calibri"/>
                <a:ea typeface="+mn-ea"/>
                <a:cs typeface="+mn-cs"/>
              </a:rPr>
              <a:t>homogen</a:t>
            </a:r>
            <a:r>
              <a:rPr kumimoji="0" lang="en-GB" sz="1800" b="1" i="0" u="none" strike="noStrike" kern="1200" cap="none" spc="0" normalizeH="0" noProof="0" dirty="0" smtClean="0">
                <a:ln>
                  <a:noFill/>
                </a:ln>
                <a:solidFill>
                  <a:prstClr val="black"/>
                </a:solidFill>
                <a:effectLst/>
                <a:uLnTx/>
                <a:uFillTx/>
                <a:latin typeface="Calibri"/>
                <a:ea typeface="+mn-ea"/>
                <a:cs typeface="+mn-cs"/>
              </a:rPr>
              <a:t> </a:t>
            </a:r>
            <a:r>
              <a:rPr kumimoji="0" lang="en-GB" sz="1800" b="1" i="0" u="none" strike="noStrike" kern="1200" cap="none" spc="0" normalizeH="0" noProof="0" dirty="0" err="1" smtClean="0">
                <a:ln>
                  <a:noFill/>
                </a:ln>
                <a:solidFill>
                  <a:prstClr val="black"/>
                </a:solidFill>
                <a:effectLst/>
                <a:uLnTx/>
                <a:uFillTx/>
                <a:latin typeface="Calibri"/>
                <a:ea typeface="+mn-ea"/>
                <a:cs typeface="+mn-cs"/>
              </a:rPr>
              <a:t>botanisk</a:t>
            </a:r>
            <a:r>
              <a:rPr kumimoji="0" lang="en-GB" sz="1800" b="1" i="0" u="none" strike="noStrike" kern="1200" cap="none" spc="0" normalizeH="0" noProof="0" dirty="0" smtClean="0">
                <a:ln>
                  <a:noFill/>
                </a:ln>
                <a:solidFill>
                  <a:prstClr val="black"/>
                </a:solidFill>
                <a:effectLst/>
                <a:uLnTx/>
                <a:uFillTx/>
                <a:latin typeface="Calibri"/>
                <a:ea typeface="+mn-ea"/>
                <a:cs typeface="+mn-cs"/>
              </a:rPr>
              <a:t> </a:t>
            </a:r>
            <a:r>
              <a:rPr kumimoji="0" lang="en-GB" sz="1800" b="1" i="0" u="none" strike="noStrike" kern="1200" cap="none" spc="0" normalizeH="0" noProof="0" dirty="0" err="1" smtClean="0">
                <a:ln>
                  <a:noFill/>
                </a:ln>
                <a:solidFill>
                  <a:prstClr val="black"/>
                </a:solidFill>
                <a:effectLst/>
                <a:uLnTx/>
                <a:uFillTx/>
                <a:latin typeface="Calibri"/>
                <a:ea typeface="+mn-ea"/>
                <a:cs typeface="+mn-cs"/>
              </a:rPr>
              <a:t>sammansättning</a:t>
            </a:r>
            <a:r>
              <a:rPr kumimoji="0" lang="en-GB" sz="1800" b="1" i="0" u="none" strike="noStrike" kern="1200" cap="none" spc="0" normalizeH="0" noProof="0" dirty="0" smtClean="0">
                <a:ln>
                  <a:noFill/>
                </a:ln>
                <a:solidFill>
                  <a:prstClr val="black"/>
                </a:solidFill>
                <a:effectLst/>
                <a:uLnTx/>
                <a:uFillTx/>
                <a:latin typeface="Calibri"/>
                <a:ea typeface="+mn-ea"/>
                <a:cs typeface="+mn-cs"/>
              </a:rPr>
              <a:t> och </a:t>
            </a:r>
            <a:r>
              <a:rPr kumimoji="0" lang="en-GB" sz="1800" b="1" i="0" u="none" strike="noStrike" kern="1200" cap="none" spc="0" normalizeH="0" noProof="0" dirty="0" err="1" smtClean="0">
                <a:ln>
                  <a:noFill/>
                </a:ln>
                <a:solidFill>
                  <a:prstClr val="black"/>
                </a:solidFill>
                <a:effectLst/>
                <a:uLnTx/>
                <a:uFillTx/>
                <a:latin typeface="Calibri"/>
                <a:ea typeface="+mn-ea"/>
                <a:cs typeface="+mn-cs"/>
              </a:rPr>
              <a:t>påverkad</a:t>
            </a:r>
            <a:r>
              <a:rPr kumimoji="0" lang="en-GB" sz="1800" b="1" i="0" u="none" strike="noStrike" kern="1200" cap="none" spc="0" normalizeH="0" noProof="0" dirty="0" smtClean="0">
                <a:ln>
                  <a:noFill/>
                </a:ln>
                <a:solidFill>
                  <a:prstClr val="black"/>
                </a:solidFill>
                <a:effectLst/>
                <a:uLnTx/>
                <a:uFillTx/>
                <a:latin typeface="Calibri"/>
                <a:ea typeface="+mn-ea"/>
                <a:cs typeface="+mn-cs"/>
              </a:rPr>
              <a:t> </a:t>
            </a:r>
            <a:r>
              <a:rPr kumimoji="0" lang="en-GB" sz="1800" b="1" i="0" u="none" strike="noStrike" kern="1200" cap="none" spc="0" normalizeH="0" noProof="0" dirty="0" err="1" smtClean="0">
                <a:ln>
                  <a:noFill/>
                </a:ln>
                <a:solidFill>
                  <a:prstClr val="black"/>
                </a:solidFill>
                <a:effectLst/>
                <a:uLnTx/>
                <a:uFillTx/>
                <a:latin typeface="Calibri"/>
                <a:ea typeface="+mn-ea"/>
                <a:cs typeface="+mn-cs"/>
              </a:rPr>
              <a:t>av</a:t>
            </a:r>
            <a:r>
              <a:rPr kumimoji="0" lang="en-GB" sz="1800" b="1" i="0" u="none" strike="noStrike" kern="1200" cap="none" spc="0" normalizeH="0" noProof="0" dirty="0" smtClean="0">
                <a:ln>
                  <a:noFill/>
                </a:ln>
                <a:solidFill>
                  <a:prstClr val="black"/>
                </a:solidFill>
                <a:effectLst/>
                <a:uLnTx/>
                <a:uFillTx/>
                <a:latin typeface="Calibri"/>
                <a:ea typeface="+mn-ea"/>
                <a:cs typeface="+mn-cs"/>
              </a:rPr>
              <a:t> </a:t>
            </a:r>
            <a:r>
              <a:rPr kumimoji="0" lang="en-GB" sz="1800" b="1" i="0" u="none" strike="noStrike" kern="1200" cap="none" spc="0" normalizeH="0" noProof="0" dirty="0" err="1" smtClean="0">
                <a:ln>
                  <a:noFill/>
                </a:ln>
                <a:solidFill>
                  <a:prstClr val="black"/>
                </a:solidFill>
                <a:effectLst/>
                <a:uLnTx/>
                <a:uFillTx/>
                <a:latin typeface="Calibri"/>
                <a:ea typeface="+mn-ea"/>
                <a:cs typeface="+mn-cs"/>
              </a:rPr>
              <a:t>miljöfaktorer</a:t>
            </a:r>
            <a:r>
              <a:rPr kumimoji="0" lang="en-GB" sz="1800" b="1" i="0" u="none" strike="noStrike" kern="1200" cap="none" spc="0" normalizeH="0" noProof="0" dirty="0" smtClean="0">
                <a:ln>
                  <a:noFill/>
                </a:ln>
                <a:solidFill>
                  <a:prstClr val="black"/>
                </a:solidFill>
                <a:effectLst/>
                <a:uLnTx/>
                <a:uFillTx/>
                <a:latin typeface="Calibri"/>
                <a:ea typeface="+mn-ea"/>
                <a:cs typeface="+mn-cs"/>
              </a:rPr>
              <a:t> </a:t>
            </a:r>
            <a:r>
              <a:rPr kumimoji="0" lang="en-GB" sz="1800" b="1" i="0" u="none" strike="noStrike" kern="1200" cap="none" spc="0" normalizeH="0" noProof="0" dirty="0" err="1" smtClean="0">
                <a:ln>
                  <a:noFill/>
                </a:ln>
                <a:solidFill>
                  <a:prstClr val="black"/>
                </a:solidFill>
                <a:effectLst/>
                <a:uLnTx/>
                <a:uFillTx/>
                <a:latin typeface="Calibri"/>
                <a:ea typeface="+mn-ea"/>
                <a:cs typeface="+mn-cs"/>
              </a:rPr>
              <a:t>och</a:t>
            </a:r>
            <a:r>
              <a:rPr kumimoji="0" lang="en-GB" sz="1800" b="1" i="0" u="none" strike="noStrike" kern="1200" cap="none" spc="0" normalizeH="0" noProof="0" dirty="0" smtClean="0">
                <a:ln>
                  <a:noFill/>
                </a:ln>
                <a:solidFill>
                  <a:prstClr val="black"/>
                </a:solidFill>
                <a:effectLst/>
                <a:uLnTx/>
                <a:uFillTx/>
                <a:latin typeface="Calibri"/>
                <a:ea typeface="+mn-ea"/>
                <a:cs typeface="+mn-cs"/>
              </a:rPr>
              <a:t> </a:t>
            </a:r>
            <a:r>
              <a:rPr kumimoji="0" lang="en-GB" sz="1800" b="1" i="0" u="none" strike="noStrike" kern="1200" cap="none" spc="0" normalizeH="0" noProof="0" dirty="0" err="1" smtClean="0">
                <a:ln>
                  <a:noFill/>
                </a:ln>
                <a:solidFill>
                  <a:prstClr val="black"/>
                </a:solidFill>
                <a:effectLst/>
                <a:uLnTx/>
                <a:uFillTx/>
                <a:latin typeface="Calibri"/>
                <a:ea typeface="+mn-ea"/>
                <a:cs typeface="+mn-cs"/>
              </a:rPr>
              <a:t>betesskötsel</a:t>
            </a:r>
            <a:endParaRPr kumimoji="0" lang="it-IT"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ttangolo 6"/>
          <p:cNvSpPr/>
          <p:nvPr/>
        </p:nvSpPr>
        <p:spPr>
          <a:xfrm>
            <a:off x="3821679" y="1774557"/>
            <a:ext cx="1255728" cy="369332"/>
          </a:xfrm>
          <a:prstGeom prst="rect">
            <a:avLst/>
          </a:prstGeom>
          <a:solidFill>
            <a:schemeClr val="accent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Betesvärde</a:t>
            </a:r>
            <a:endParaRPr kumimoji="0" lang="it-IT"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3"/>
          <p:cNvSpPr>
            <a:spLocks noChangeArrowheads="1"/>
          </p:cNvSpPr>
          <p:nvPr/>
        </p:nvSpPr>
        <p:spPr bwMode="auto">
          <a:xfrm>
            <a:off x="5148064" y="836712"/>
            <a:ext cx="3528392" cy="812800"/>
          </a:xfrm>
          <a:prstGeom prst="rect">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nchor="ctr"/>
          <a:lstStyle>
            <a:lvl1pPr>
              <a:defRPr sz="2000">
                <a:solidFill>
                  <a:srgbClr val="00CC00"/>
                </a:solidFill>
                <a:latin typeface="Times New Roman" panose="02020603050405020304" pitchFamily="18" charset="0"/>
              </a:defRPr>
            </a:lvl1pPr>
            <a:lvl2pPr marL="742950" indent="-285750">
              <a:defRPr sz="2000">
                <a:solidFill>
                  <a:srgbClr val="00CC00"/>
                </a:solidFill>
                <a:latin typeface="Times New Roman" panose="02020603050405020304" pitchFamily="18" charset="0"/>
              </a:defRPr>
            </a:lvl2pPr>
            <a:lvl3pPr marL="1143000" indent="-228600">
              <a:defRPr sz="2000">
                <a:solidFill>
                  <a:srgbClr val="00CC00"/>
                </a:solidFill>
                <a:latin typeface="Times New Roman" panose="02020603050405020304" pitchFamily="18" charset="0"/>
              </a:defRPr>
            </a:lvl3pPr>
            <a:lvl4pPr marL="1600200" indent="-228600">
              <a:defRPr sz="2000">
                <a:solidFill>
                  <a:srgbClr val="00CC00"/>
                </a:solidFill>
                <a:latin typeface="Times New Roman" panose="02020603050405020304" pitchFamily="18" charset="0"/>
              </a:defRPr>
            </a:lvl4pPr>
            <a:lvl5pPr marL="2057400" indent="-228600">
              <a:defRPr sz="20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20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20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20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2000">
                <a:solidFill>
                  <a:srgbClr val="00CC00"/>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it-IT"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it-IT"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Fokus på skötsel av betesresurser</a:t>
            </a:r>
            <a:endParaRPr kumimoji="0" lang="it-IT" altLang="it-IT"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endParaRPr kumimoji="0" lang="en-GB" altLang="it-IT"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2"/>
          <p:cNvSpPr txBox="1">
            <a:spLocks noChangeArrowheads="1"/>
          </p:cNvSpPr>
          <p:nvPr/>
        </p:nvSpPr>
        <p:spPr>
          <a:xfrm>
            <a:off x="35496" y="3573016"/>
            <a:ext cx="8640960" cy="302433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Betesvärdet är ett syntetiskt index</a:t>
            </a:r>
            <a:r>
              <a:rPr kumimoji="0" lang="it-IT" sz="1900" b="1" i="0" u="none" strike="noStrike" kern="1200" cap="none" spc="0" normalizeH="0" noProof="0" dirty="0" smtClean="0">
                <a:ln>
                  <a:noFill/>
                </a:ln>
                <a:solidFill>
                  <a:prstClr val="black"/>
                </a:solidFill>
                <a:effectLst/>
                <a:uLnTx/>
                <a:uFillTx/>
                <a:latin typeface="Calibri"/>
                <a:ea typeface="+mn-ea"/>
                <a:cs typeface="+mn-cs"/>
              </a:rPr>
              <a:t> som beskriver värdet av betet som foder</a:t>
            </a:r>
            <a:endParaRPr kumimoji="0" lang="it-IT" sz="1900" b="1"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PV = 0.2 </a:t>
            </a:r>
            <a:r>
              <a:rPr kumimoji="0" lang="el-GR" sz="1900" b="1" i="0" u="none" strike="noStrike" kern="1200" cap="none" spc="0" normalizeH="0" baseline="0" noProof="0" dirty="0" smtClean="0">
                <a:ln>
                  <a:noFill/>
                </a:ln>
                <a:solidFill>
                  <a:prstClr val="black"/>
                </a:solidFill>
                <a:effectLst/>
                <a:uLnTx/>
                <a:uFillTx/>
                <a:latin typeface="Calibri"/>
                <a:ea typeface="+mn-ea"/>
                <a:cs typeface="Times New Roman" pitchFamily="18" charset="0"/>
              </a:rPr>
              <a:t>Σ</a:t>
            </a:r>
            <a:r>
              <a:rPr kumimoji="0" lang="it-IT" sz="1900" b="1" i="0" u="none" strike="noStrike" kern="1200" cap="none" spc="0" normalizeH="0" baseline="0" noProof="0" dirty="0" smtClean="0">
                <a:ln>
                  <a:noFill/>
                </a:ln>
                <a:solidFill>
                  <a:prstClr val="black"/>
                </a:solidFill>
                <a:effectLst/>
                <a:uLnTx/>
                <a:uFillTx/>
                <a:latin typeface="Calibri"/>
                <a:ea typeface="+mn-ea"/>
                <a:cs typeface="Times New Roman" pitchFamily="18" charset="0"/>
              </a:rPr>
              <a:t> SCP * Si		(mellan : 0–100)</a:t>
            </a:r>
          </a:p>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SCP = Specifikt bidrag</a:t>
            </a:r>
            <a:r>
              <a:rPr kumimoji="0" lang="it-IT" sz="1900" b="1" i="0" u="none" strike="noStrike" kern="1200" cap="none" spc="0" normalizeH="0" noProof="0" dirty="0" smtClean="0">
                <a:ln>
                  <a:noFill/>
                </a:ln>
                <a:solidFill>
                  <a:prstClr val="black"/>
                </a:solidFill>
                <a:effectLst/>
                <a:uLnTx/>
                <a:uFillTx/>
                <a:latin typeface="Calibri"/>
                <a:ea typeface="+mn-ea"/>
                <a:cs typeface="+mn-cs"/>
              </a:rPr>
              <a:t> av varje ingående art</a:t>
            </a:r>
            <a:endParaRPr kumimoji="0" lang="it-IT" sz="1900" b="1"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Si = Specifikt index för varje art (värden från 0 till 5)</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Beskriver sambandet valltillväxt och beläggningsgrad</a:t>
            </a:r>
            <a:endParaRPr kumimoji="0" lang="it-IT" sz="20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Kan jämföra olika betestyper inom en</a:t>
            </a:r>
            <a:r>
              <a:rPr kumimoji="0" lang="it-IT" sz="2000" b="1" i="0" u="none" strike="noStrike" kern="1200" cap="none" spc="0" normalizeH="0" noProof="0" dirty="0" smtClean="0">
                <a:ln>
                  <a:noFill/>
                </a:ln>
                <a:solidFill>
                  <a:prstClr val="black"/>
                </a:solidFill>
                <a:effectLst/>
                <a:uLnTx/>
                <a:uFillTx/>
                <a:latin typeface="Calibri"/>
                <a:ea typeface="+mn-ea"/>
                <a:cs typeface="+mn-cs"/>
              </a:rPr>
              <a:t> region</a:t>
            </a:r>
            <a:endParaRPr kumimoji="0" lang="it-IT" sz="20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Användbart för betesskötsel för speciellt</a:t>
            </a:r>
            <a:r>
              <a:rPr kumimoji="0" lang="it-IT" sz="2000" b="1" i="0" u="none" strike="noStrike" kern="1200" cap="none" spc="0" normalizeH="0" noProof="0" dirty="0" smtClean="0">
                <a:ln>
                  <a:noFill/>
                </a:ln>
                <a:solidFill>
                  <a:prstClr val="black"/>
                </a:solidFill>
                <a:effectLst/>
                <a:uLnTx/>
                <a:uFillTx/>
                <a:latin typeface="Calibri"/>
                <a:ea typeface="+mn-ea"/>
                <a:cs typeface="+mn-cs"/>
              </a:rPr>
              <a:t> produktiva syften</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a:t>
            </a:r>
            <a:endParaRPr kumimoji="0" lang="it-IT"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CasellaDiTesto 9"/>
          <p:cNvSpPr txBox="1"/>
          <p:nvPr/>
        </p:nvSpPr>
        <p:spPr>
          <a:xfrm>
            <a:off x="35496" y="908720"/>
            <a:ext cx="4824536" cy="677108"/>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Traditionell metod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Point </a:t>
            </a:r>
            <a:r>
              <a:rPr kumimoji="0" lang="it-IT" sz="1800" b="1" i="1" u="none" strike="noStrike" kern="1200" cap="none" spc="0" normalizeH="0" baseline="0" noProof="0" dirty="0" err="1" smtClean="0">
                <a:ln>
                  <a:noFill/>
                </a:ln>
                <a:solidFill>
                  <a:prstClr val="black"/>
                </a:solidFill>
                <a:effectLst/>
                <a:uLnTx/>
                <a:uFillTx/>
                <a:latin typeface="Calibri"/>
                <a:ea typeface="+mn-ea"/>
                <a:cs typeface="+mn-cs"/>
              </a:rPr>
              <a:t>quadrat</a:t>
            </a: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1" u="none" strike="noStrike" kern="1200" cap="none" spc="0" normalizeH="0" baseline="0" noProof="0" dirty="0" err="1" smtClean="0">
                <a:ln>
                  <a:noFill/>
                </a:ln>
                <a:solidFill>
                  <a:prstClr val="black"/>
                </a:solidFill>
                <a:effectLst/>
                <a:uLnTx/>
                <a:uFillTx/>
                <a:latin typeface="Calibri"/>
                <a:ea typeface="+mn-ea"/>
                <a:cs typeface="+mn-cs"/>
              </a:rPr>
              <a:t>method</a:t>
            </a: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1" u="none" strike="noStrike" kern="1200" cap="none" spc="0" normalizeH="0" baseline="0" noProof="0" dirty="0" err="1" smtClean="0">
                <a:ln>
                  <a:noFill/>
                </a:ln>
                <a:solidFill>
                  <a:prstClr val="black"/>
                </a:solidFill>
                <a:effectLst/>
                <a:uLnTx/>
                <a:uFillTx/>
                <a:latin typeface="Calibri"/>
                <a:ea typeface="+mn-ea"/>
                <a:cs typeface="+mn-cs"/>
              </a:rPr>
              <a:t>Daget</a:t>
            </a: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1" u="none" strike="noStrike" kern="1200" cap="none" spc="0" normalizeH="0" baseline="0" noProof="0" dirty="0" err="1" smtClean="0">
                <a:ln>
                  <a:noFill/>
                </a:ln>
                <a:solidFill>
                  <a:prstClr val="black"/>
                </a:solidFill>
                <a:effectLst/>
                <a:uLnTx/>
                <a:uFillTx/>
                <a:latin typeface="Calibri"/>
                <a:ea typeface="+mn-ea"/>
                <a:cs typeface="+mn-cs"/>
              </a:rPr>
              <a:t>Poissonet</a:t>
            </a: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1" name="Immagin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22152" y="4437112"/>
            <a:ext cx="1721847" cy="2420888"/>
          </a:xfrm>
          <a:prstGeom prst="rect">
            <a:avLst/>
          </a:prstGeom>
        </p:spPr>
      </p:pic>
      <p:sp>
        <p:nvSpPr>
          <p:cNvPr id="12" name="Rettangolo 11"/>
          <p:cNvSpPr/>
          <p:nvPr/>
        </p:nvSpPr>
        <p:spPr>
          <a:xfrm>
            <a:off x="386102" y="97496"/>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Benchmarking av vallar</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6782790"/>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5" descr="EPSN001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9844" y="626241"/>
            <a:ext cx="8156612" cy="611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457200" y="898693"/>
            <a:ext cx="8229600" cy="553998"/>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3000" b="0" i="0" u="none" strike="noStrike" kern="1200" cap="none" spc="0" normalizeH="0" baseline="0" noProof="0" dirty="0" smtClean="0">
                <a:ln>
                  <a:noFill/>
                </a:ln>
                <a:solidFill>
                  <a:prstClr val="white"/>
                </a:solidFill>
                <a:effectLst/>
                <a:uLnTx/>
                <a:uFillTx/>
                <a:latin typeface="Tahoma" pitchFamily="34" charset="0"/>
                <a:ea typeface="+mn-ea"/>
                <a:cs typeface="+mn-cs"/>
              </a:rPr>
              <a:t>Baljväxter</a:t>
            </a:r>
            <a:endParaRPr kumimoji="0" lang="pt-PT" altLang="it-IT" sz="3000" b="0" i="1"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8" name="AutoShape 5"/>
          <p:cNvSpPr>
            <a:spLocks noChangeArrowheads="1"/>
          </p:cNvSpPr>
          <p:nvPr/>
        </p:nvSpPr>
        <p:spPr bwMode="auto">
          <a:xfrm>
            <a:off x="1769679" y="1529599"/>
            <a:ext cx="533400" cy="615924"/>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9" name="Text Box 6"/>
          <p:cNvSpPr txBox="1">
            <a:spLocks noChangeArrowheads="1"/>
          </p:cNvSpPr>
          <p:nvPr/>
        </p:nvSpPr>
        <p:spPr bwMode="auto">
          <a:xfrm>
            <a:off x="609600" y="2244725"/>
            <a:ext cx="3200400" cy="707886"/>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smtClean="0">
                <a:ln>
                  <a:noFill/>
                </a:ln>
                <a:solidFill>
                  <a:prstClr val="white"/>
                </a:solidFill>
                <a:effectLst/>
                <a:uLnTx/>
                <a:uFillTx/>
                <a:latin typeface="Tahoma" pitchFamily="34" charset="0"/>
                <a:ea typeface="+mn-ea"/>
                <a:cs typeface="+mn-cs"/>
              </a:rPr>
              <a:t>Gynnsamt klimat (mild vinter, långa solperioder)</a:t>
            </a:r>
            <a:endParaRPr kumimoji="0" lang="pt-PT" altLang="it-IT" sz="2000" b="0" i="1"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10" name="AutoShape 7"/>
          <p:cNvSpPr>
            <a:spLocks noChangeArrowheads="1"/>
          </p:cNvSpPr>
          <p:nvPr/>
        </p:nvSpPr>
        <p:spPr bwMode="auto">
          <a:xfrm>
            <a:off x="1752600" y="3684970"/>
            <a:ext cx="533400" cy="506030"/>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1" name="Text Box 8"/>
          <p:cNvSpPr txBox="1">
            <a:spLocks noChangeArrowheads="1"/>
          </p:cNvSpPr>
          <p:nvPr/>
        </p:nvSpPr>
        <p:spPr bwMode="auto">
          <a:xfrm>
            <a:off x="609600" y="4421178"/>
            <a:ext cx="3200400" cy="954107"/>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smtClean="0">
                <a:ln>
                  <a:noFill/>
                </a:ln>
                <a:solidFill>
                  <a:prstClr val="white"/>
                </a:solidFill>
                <a:effectLst/>
                <a:uLnTx/>
                <a:uFillTx/>
                <a:latin typeface="Tahoma" pitchFamily="34" charset="0"/>
                <a:ea typeface="+mn-ea"/>
                <a:cs typeface="+mn-cs"/>
              </a:rPr>
              <a:t>Stor kvävefixering: </a:t>
            </a:r>
            <a:r>
              <a:rPr kumimoji="0" lang="pt-PT" altLang="it-IT" sz="1800" b="0" i="0" u="none" strike="noStrike" kern="1200" cap="none" spc="0" normalizeH="0" baseline="0" noProof="0" dirty="0">
                <a:ln>
                  <a:noFill/>
                </a:ln>
                <a:solidFill>
                  <a:prstClr val="white"/>
                </a:solidFill>
                <a:effectLst/>
                <a:uLnTx/>
                <a:uFillTx/>
                <a:latin typeface="Tahoma" pitchFamily="34" charset="0"/>
                <a:ea typeface="+mn-ea"/>
                <a:cs typeface="+mn-cs"/>
              </a:rPr>
              <a:t>70 </a:t>
            </a:r>
            <a:r>
              <a:rPr kumimoji="0" lang="pt-PT" altLang="it-IT" sz="1800" b="0" i="0" u="none" strike="noStrike" kern="1200" cap="none" spc="0" normalizeH="0" baseline="0" noProof="0" dirty="0" smtClean="0">
                <a:ln>
                  <a:noFill/>
                </a:ln>
                <a:solidFill>
                  <a:prstClr val="white"/>
                </a:solidFill>
                <a:effectLst/>
                <a:uLnTx/>
                <a:uFillTx/>
                <a:latin typeface="Tahoma" pitchFamily="34" charset="0"/>
                <a:ea typeface="+mn-ea"/>
                <a:cs typeface="+mn-cs"/>
              </a:rPr>
              <a:t>till 200 </a:t>
            </a:r>
            <a:r>
              <a:rPr kumimoji="0" lang="pt-PT" altLang="it-IT" sz="1800" b="0" i="0" u="none" strike="noStrike" kern="1200" cap="none" spc="0" normalizeH="0" baseline="0" noProof="0" dirty="0">
                <a:ln>
                  <a:noFill/>
                </a:ln>
                <a:solidFill>
                  <a:prstClr val="white"/>
                </a:solidFill>
                <a:effectLst/>
                <a:uLnTx/>
                <a:uFillTx/>
                <a:latin typeface="Tahoma" pitchFamily="34" charset="0"/>
                <a:ea typeface="+mn-ea"/>
                <a:cs typeface="+mn-cs"/>
              </a:rPr>
              <a:t>kg </a:t>
            </a:r>
            <a:r>
              <a:rPr kumimoji="0" lang="pt-PT" altLang="it-IT" sz="1800" b="0" i="0" u="none" strike="noStrike" kern="1200" cap="none" spc="0" normalizeH="0" baseline="0" noProof="0" dirty="0" smtClean="0">
                <a:ln>
                  <a:noFill/>
                </a:ln>
                <a:solidFill>
                  <a:prstClr val="white"/>
                </a:solidFill>
                <a:effectLst/>
                <a:uLnTx/>
                <a:uFillTx/>
                <a:latin typeface="Tahoma" pitchFamily="34" charset="0"/>
                <a:ea typeface="+mn-ea"/>
                <a:cs typeface="+mn-cs"/>
              </a:rPr>
              <a:t>N/ha/år vid tillräckligt regn</a:t>
            </a:r>
            <a:endParaRPr kumimoji="0" lang="pt-PT" altLang="it-IT" sz="1800" b="0" i="0"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12" name="AutoShape 9"/>
          <p:cNvSpPr>
            <a:spLocks noChangeArrowheads="1"/>
          </p:cNvSpPr>
          <p:nvPr/>
        </p:nvSpPr>
        <p:spPr bwMode="auto">
          <a:xfrm>
            <a:off x="6614058" y="1484784"/>
            <a:ext cx="533400" cy="625814"/>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3" name="Text Box 10"/>
          <p:cNvSpPr txBox="1">
            <a:spLocks noChangeArrowheads="1"/>
          </p:cNvSpPr>
          <p:nvPr/>
        </p:nvSpPr>
        <p:spPr bwMode="auto">
          <a:xfrm>
            <a:off x="5334000" y="2269877"/>
            <a:ext cx="3200400" cy="400110"/>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smtClean="0">
                <a:ln>
                  <a:noFill/>
                </a:ln>
                <a:solidFill>
                  <a:prstClr val="white"/>
                </a:solidFill>
                <a:effectLst/>
                <a:uLnTx/>
                <a:uFillTx/>
                <a:latin typeface="Tahoma" pitchFamily="34" charset="0"/>
                <a:ea typeface="+mn-ea"/>
                <a:cs typeface="+mn-cs"/>
              </a:rPr>
              <a:t>Djuren betar hela året</a:t>
            </a:r>
            <a:endParaRPr kumimoji="0" lang="pt-PT" altLang="it-IT" sz="1200" b="0" i="0"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14" name="AutoShape 11"/>
          <p:cNvSpPr>
            <a:spLocks noChangeArrowheads="1"/>
          </p:cNvSpPr>
          <p:nvPr/>
        </p:nvSpPr>
        <p:spPr bwMode="auto">
          <a:xfrm>
            <a:off x="6629400" y="3200400"/>
            <a:ext cx="533400" cy="838200"/>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5" name="Text Box 12"/>
          <p:cNvSpPr txBox="1">
            <a:spLocks noChangeArrowheads="1"/>
          </p:cNvSpPr>
          <p:nvPr/>
        </p:nvSpPr>
        <p:spPr bwMode="auto">
          <a:xfrm>
            <a:off x="5334000" y="4191000"/>
            <a:ext cx="3200400" cy="1323439"/>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smtClean="0">
                <a:ln>
                  <a:noFill/>
                </a:ln>
                <a:solidFill>
                  <a:prstClr val="white"/>
                </a:solidFill>
                <a:effectLst/>
                <a:uLnTx/>
                <a:uFillTx/>
                <a:latin typeface="Tahoma" pitchFamily="34" charset="0"/>
                <a:ea typeface="+mn-ea"/>
                <a:cs typeface="+mn-cs"/>
              </a:rPr>
              <a:t>Billigast utnyttjande; recirkulering av 70–80 </a:t>
            </a: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 </a:t>
            </a:r>
            <a:r>
              <a:rPr kumimoji="0" lang="pt-PT" altLang="it-IT" sz="2000" b="0" i="0" u="none" strike="noStrike" kern="1200" cap="none" spc="0" normalizeH="0" baseline="0" noProof="0" dirty="0" smtClean="0">
                <a:ln>
                  <a:noFill/>
                </a:ln>
                <a:solidFill>
                  <a:prstClr val="white"/>
                </a:solidFill>
                <a:effectLst/>
                <a:uLnTx/>
                <a:uFillTx/>
                <a:latin typeface="Tahoma" pitchFamily="34" charset="0"/>
                <a:ea typeface="+mn-ea"/>
                <a:cs typeface="+mn-cs"/>
              </a:rPr>
              <a:t>av konsumerade</a:t>
            </a:r>
            <a:r>
              <a:rPr kumimoji="0" lang="pt-PT" altLang="it-IT" sz="2000" b="0" i="0" u="none" strike="noStrike" kern="1200" cap="none" spc="0" normalizeH="0" noProof="0" dirty="0" smtClean="0">
                <a:ln>
                  <a:noFill/>
                </a:ln>
                <a:solidFill>
                  <a:prstClr val="white"/>
                </a:solidFill>
                <a:effectLst/>
                <a:uLnTx/>
                <a:uFillTx/>
                <a:latin typeface="Tahoma" pitchFamily="34" charset="0"/>
                <a:ea typeface="+mn-ea"/>
                <a:cs typeface="+mn-cs"/>
              </a:rPr>
              <a:t> näringsämnen</a:t>
            </a:r>
            <a:endParaRPr kumimoji="0" lang="pt-PT" altLang="it-IT" sz="1600" b="0" i="0"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16" name="AutoShape 13"/>
          <p:cNvSpPr>
            <a:spLocks noChangeArrowheads="1"/>
          </p:cNvSpPr>
          <p:nvPr/>
        </p:nvSpPr>
        <p:spPr bwMode="auto">
          <a:xfrm>
            <a:off x="4085456" y="2269877"/>
            <a:ext cx="990600" cy="3521323"/>
          </a:xfrm>
          <a:prstGeom prst="downArrow">
            <a:avLst>
              <a:gd name="adj1" fmla="val 50000"/>
              <a:gd name="adj2" fmla="val 42308"/>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7" name="Text Box 14"/>
          <p:cNvSpPr txBox="1">
            <a:spLocks noChangeArrowheads="1"/>
          </p:cNvSpPr>
          <p:nvPr/>
        </p:nvSpPr>
        <p:spPr bwMode="auto">
          <a:xfrm>
            <a:off x="914400" y="5867400"/>
            <a:ext cx="7162800" cy="707886"/>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smtClean="0">
                <a:ln>
                  <a:noFill/>
                </a:ln>
                <a:solidFill>
                  <a:prstClr val="white"/>
                </a:solidFill>
                <a:effectLst/>
                <a:uLnTx/>
                <a:uFillTx/>
                <a:latin typeface="Tahoma" pitchFamily="34" charset="0"/>
                <a:ea typeface="+mn-ea"/>
                <a:cs typeface="+mn-cs"/>
              </a:rPr>
              <a:t>Baljväxtrika beten</a:t>
            </a:r>
            <a:r>
              <a:rPr kumimoji="0" lang="pt-PT" altLang="it-IT" sz="2000" b="0" i="0" u="none" strike="noStrike" kern="1200" cap="none" spc="0" normalizeH="0" noProof="0" dirty="0" smtClean="0">
                <a:ln>
                  <a:noFill/>
                </a:ln>
                <a:solidFill>
                  <a:prstClr val="white"/>
                </a:solidFill>
                <a:effectLst/>
                <a:uLnTx/>
                <a:uFillTx/>
                <a:latin typeface="Tahoma" pitchFamily="34" charset="0"/>
                <a:ea typeface="+mn-ea"/>
                <a:cs typeface="+mn-cs"/>
              </a:rPr>
              <a:t> och fodergrödor producerade och utnyttjade till låg kostnad</a:t>
            </a:r>
            <a:r>
              <a:rPr kumimoji="0" lang="pt-PT" altLang="it-IT" sz="2000" b="0" i="0" u="none" strike="noStrike" kern="1200" cap="none" spc="0" normalizeH="0" baseline="0" noProof="0" dirty="0" smtClean="0">
                <a:ln>
                  <a:noFill/>
                </a:ln>
                <a:solidFill>
                  <a:prstClr val="white"/>
                </a:solidFill>
                <a:effectLst/>
                <a:uLnTx/>
                <a:uFillTx/>
                <a:latin typeface="Tahoma" pitchFamily="34" charset="0"/>
                <a:ea typeface="+mn-ea"/>
                <a:cs typeface="+mn-cs"/>
              </a:rPr>
              <a:t>!!!</a:t>
            </a:r>
            <a:endParaRPr kumimoji="0" lang="pt-PT" altLang="it-IT" sz="1200" b="0" i="0"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18" name="Rettangolo 17"/>
          <p:cNvSpPr/>
          <p:nvPr/>
        </p:nvSpPr>
        <p:spPr>
          <a:xfrm>
            <a:off x="27783" y="-49025"/>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200" b="1" i="1" dirty="0" smtClean="0">
                <a:solidFill>
                  <a:prstClr val="black"/>
                </a:solidFill>
                <a:latin typeface="Calibri"/>
              </a:rPr>
              <a:t>Sätt att förbättra vallen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71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heckerboard(across)">
                                      <p:cBhvr>
                                        <p:cTn id="31" dur="500"/>
                                        <p:tgtEl>
                                          <p:spTgt spid="13"/>
                                        </p:tgtEl>
                                      </p:cBhvr>
                                    </p:animEffect>
                                  </p:childTnLst>
                                </p:cTn>
                              </p:par>
                            </p:childTnLst>
                          </p:cTn>
                        </p:par>
                        <p:par>
                          <p:cTn id="32" fill="hold">
                            <p:stCondLst>
                              <p:cond delay="3500"/>
                            </p:stCondLst>
                            <p:childTnLst>
                              <p:par>
                                <p:cTn id="33" presetID="5" presetClass="entr" presetSubtype="1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heckerboard(across)">
                                      <p:cBhvr>
                                        <p:cTn id="35" dur="500"/>
                                        <p:tgtEl>
                                          <p:spTgt spid="14"/>
                                        </p:tgtEl>
                                      </p:cBhvr>
                                    </p:animEffect>
                                  </p:childTnLst>
                                </p:cTn>
                              </p:par>
                            </p:childTnLst>
                          </p:cTn>
                        </p:par>
                        <p:par>
                          <p:cTn id="36" fill="hold">
                            <p:stCondLst>
                              <p:cond delay="4000"/>
                            </p:stCondLst>
                            <p:childTnLst>
                              <p:par>
                                <p:cTn id="37" presetID="5" presetClass="entr" presetSubtype="1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5" presetClass="entr" presetSubtype="1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heckerboard(across)">
                                      <p:cBhvr>
                                        <p:cTn id="43" dur="500"/>
                                        <p:tgtEl>
                                          <p:spTgt spid="16"/>
                                        </p:tgtEl>
                                      </p:cBhvr>
                                    </p:animEffect>
                                  </p:childTnLst>
                                </p:cTn>
                              </p:par>
                            </p:childTnLst>
                          </p:cTn>
                        </p:par>
                        <p:par>
                          <p:cTn id="44" fill="hold">
                            <p:stCondLst>
                              <p:cond delay="5000"/>
                            </p:stCondLst>
                            <p:childTnLst>
                              <p:par>
                                <p:cTn id="45" presetID="5" presetClass="entr" presetSubtype="1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heckerboard(across)">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p:bldP spid="9" grpId="0" animBg="1" autoUpdateAnimBg="0"/>
      <p:bldP spid="10" grpId="0" animBg="1"/>
      <p:bldP spid="11" grpId="0" animBg="1" autoUpdateAnimBg="0"/>
      <p:bldP spid="12" grpId="0" animBg="1"/>
      <p:bldP spid="13" grpId="0" animBg="1" autoUpdateAnimBg="0"/>
      <p:bldP spid="14" grpId="0" animBg="1"/>
      <p:bldP spid="15" grpId="0" animBg="1" autoUpdateAnimBg="0"/>
      <p:bldP spid="16" grpId="0" animBg="1"/>
      <p:bldP spid="17" grpId="0" animBg="1" autoUpdateAnimBg="0"/>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7"/>
          <p:cNvSpPr txBox="1">
            <a:spLocks noChangeArrowheads="1"/>
          </p:cNvSpPr>
          <p:nvPr/>
        </p:nvSpPr>
        <p:spPr bwMode="auto">
          <a:xfrm>
            <a:off x="155859" y="1315847"/>
            <a:ext cx="2808288" cy="1633397"/>
          </a:xfrm>
          <a:prstGeom prst="rect">
            <a:avLst/>
          </a:prstGeom>
          <a:noFill/>
          <a:ln w="2556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1563"/>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500" b="0" i="0" u="none" strike="noStrike" kern="1200" cap="none" spc="0" normalizeH="0" baseline="0" noProof="0" dirty="0" smtClean="0">
                <a:ln>
                  <a:noFill/>
                </a:ln>
                <a:solidFill>
                  <a:prstClr val="black"/>
                </a:solidFill>
                <a:effectLst/>
                <a:uLnTx/>
                <a:uFillTx/>
                <a:latin typeface="Calibri"/>
                <a:ea typeface="SimSun" panose="02010600030101010101" pitchFamily="2" charset="-122"/>
                <a:cs typeface="+mn-cs"/>
              </a:rPr>
              <a:t>Ettåriga betesbaljväxter med</a:t>
            </a:r>
            <a:r>
              <a:rPr kumimoji="0" lang="pt-PT" altLang="it-IT" sz="2500" b="0" i="0" u="none" strike="noStrike" kern="1200" cap="none" spc="0" normalizeH="0" noProof="0" dirty="0" smtClean="0">
                <a:ln>
                  <a:noFill/>
                </a:ln>
                <a:solidFill>
                  <a:prstClr val="black"/>
                </a:solidFill>
                <a:effectLst/>
                <a:uLnTx/>
                <a:uFillTx/>
                <a:latin typeface="Calibri"/>
                <a:ea typeface="SimSun" panose="02010600030101010101" pitchFamily="2" charset="-122"/>
                <a:cs typeface="+mn-cs"/>
              </a:rPr>
              <a:t> hårda frön för permanenta beten</a:t>
            </a:r>
            <a:endParaRPr kumimoji="0" lang="pt-PT" altLang="it-IT" sz="25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grpSp>
        <p:nvGrpSpPr>
          <p:cNvPr id="7" name="Gruppo 6"/>
          <p:cNvGrpSpPr/>
          <p:nvPr/>
        </p:nvGrpSpPr>
        <p:grpSpPr>
          <a:xfrm>
            <a:off x="36003" y="744206"/>
            <a:ext cx="9144000" cy="4636467"/>
            <a:chOff x="0" y="0"/>
            <a:chExt cx="9144000" cy="4636467"/>
          </a:xfrm>
        </p:grpSpPr>
        <p:pic>
          <p:nvPicPr>
            <p:cNvPr id="8"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0" y="0"/>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0"/>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350467"/>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00" y="2350467"/>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94413" y="2348880"/>
              <a:ext cx="3049587" cy="2287587"/>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Box 10"/>
            <p:cNvSpPr txBox="1">
              <a:spLocks noChangeArrowheads="1"/>
            </p:cNvSpPr>
            <p:nvPr/>
          </p:nvSpPr>
          <p:spPr bwMode="auto">
            <a:xfrm>
              <a:off x="6096000" y="4179267"/>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1" u="none" strike="noStrike" kern="1200" cap="none" spc="0" normalizeH="0" baseline="0" noProof="0" dirty="0">
                  <a:ln>
                    <a:noFill/>
                  </a:ln>
                  <a:solidFill>
                    <a:prstClr val="white"/>
                  </a:solidFill>
                  <a:effectLst/>
                  <a:uLnTx/>
                  <a:uFillTx/>
                  <a:latin typeface="Calibri"/>
                  <a:ea typeface="SimSun" panose="02010600030101010101" pitchFamily="2" charset="-122"/>
                  <a:cs typeface="+mn-cs"/>
                </a:rPr>
                <a:t>Biserrula</a:t>
              </a:r>
              <a:r>
                <a:rPr kumimoji="0" lang="pt-PT" altLang="it-IT" sz="2200" b="1" i="0" u="none" strike="noStrike" kern="1200" cap="none" spc="0" normalizeH="0" baseline="0" noProof="0" dirty="0">
                  <a:ln>
                    <a:noFill/>
                  </a:ln>
                  <a:solidFill>
                    <a:prstClr val="white"/>
                  </a:solidFill>
                  <a:effectLst/>
                  <a:uLnTx/>
                  <a:uFillTx/>
                  <a:latin typeface="Calibri"/>
                  <a:ea typeface="SimSun" panose="02010600030101010101" pitchFamily="2" charset="-122"/>
                  <a:cs typeface="+mn-cs"/>
                </a:rPr>
                <a:t> </a:t>
              </a:r>
              <a:r>
                <a:rPr kumimoji="0" lang="pt-PT" altLang="it-IT" sz="2200" b="1" i="1" u="none" strike="noStrike" kern="1200" cap="none" spc="0" normalizeH="0" baseline="0" noProof="0" dirty="0">
                  <a:ln>
                    <a:noFill/>
                  </a:ln>
                  <a:solidFill>
                    <a:prstClr val="white"/>
                  </a:solidFill>
                  <a:effectLst/>
                  <a:uLnTx/>
                  <a:uFillTx/>
                  <a:latin typeface="Calibri"/>
                  <a:ea typeface="SimSun" panose="02010600030101010101" pitchFamily="2" charset="-122"/>
                  <a:cs typeface="+mn-cs"/>
                </a:rPr>
                <a:t>pelecinus</a:t>
              </a:r>
            </a:p>
          </p:txBody>
        </p:sp>
        <p:sp>
          <p:nvSpPr>
            <p:cNvPr id="14" name="Text Box 11"/>
            <p:cNvSpPr txBox="1">
              <a:spLocks noChangeArrowheads="1"/>
            </p:cNvSpPr>
            <p:nvPr/>
          </p:nvSpPr>
          <p:spPr bwMode="auto">
            <a:xfrm>
              <a:off x="3048000" y="4163392"/>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1" u="none" strike="noStrike" kern="1200" cap="none" spc="0" normalizeH="0" baseline="0" noProof="0">
                  <a:ln>
                    <a:noFill/>
                  </a:ln>
                  <a:solidFill>
                    <a:prstClr val="white"/>
                  </a:solidFill>
                  <a:effectLst/>
                  <a:uLnTx/>
                  <a:uFillTx/>
                  <a:latin typeface="Calibri"/>
                  <a:ea typeface="SimSun" panose="02010600030101010101" pitchFamily="2" charset="-122"/>
                  <a:cs typeface="+mn-cs"/>
                </a:rPr>
                <a:t>Ornithopus compressus</a:t>
              </a:r>
            </a:p>
          </p:txBody>
        </p:sp>
        <p:sp>
          <p:nvSpPr>
            <p:cNvPr id="15" name="Text Box 12"/>
            <p:cNvSpPr txBox="1">
              <a:spLocks noChangeArrowheads="1"/>
            </p:cNvSpPr>
            <p:nvPr/>
          </p:nvSpPr>
          <p:spPr bwMode="auto">
            <a:xfrm>
              <a:off x="0" y="4179267"/>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1" u="none" strike="noStrike" kern="1200" cap="none" spc="0" normalizeH="0" baseline="0" noProof="0">
                  <a:ln>
                    <a:noFill/>
                  </a:ln>
                  <a:solidFill>
                    <a:prstClr val="white"/>
                  </a:solidFill>
                  <a:effectLst/>
                  <a:uLnTx/>
                  <a:uFillTx/>
                  <a:latin typeface="Calibri"/>
                  <a:ea typeface="SimSun" panose="02010600030101010101" pitchFamily="2" charset="-122"/>
                  <a:cs typeface="+mn-cs"/>
                </a:rPr>
                <a:t>Medicago polymorpha</a:t>
              </a:r>
            </a:p>
          </p:txBody>
        </p:sp>
        <p:sp>
          <p:nvSpPr>
            <p:cNvPr id="16" name="Text Box 15"/>
            <p:cNvSpPr txBox="1">
              <a:spLocks noChangeArrowheads="1"/>
            </p:cNvSpPr>
            <p:nvPr/>
          </p:nvSpPr>
          <p:spPr bwMode="auto">
            <a:xfrm>
              <a:off x="6096000" y="1828800"/>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1" u="none" strike="noStrike" kern="1200" cap="none" spc="0" normalizeH="0" baseline="0" noProof="0" dirty="0">
                  <a:ln>
                    <a:noFill/>
                  </a:ln>
                  <a:solidFill>
                    <a:prstClr val="white"/>
                  </a:solidFill>
                  <a:effectLst/>
                  <a:uLnTx/>
                  <a:uFillTx/>
                  <a:latin typeface="Calibri"/>
                  <a:ea typeface="SimSun" panose="02010600030101010101" pitchFamily="2" charset="-122"/>
                  <a:cs typeface="+mn-cs"/>
                </a:rPr>
                <a:t>Trifolium resupinatum</a:t>
              </a:r>
            </a:p>
          </p:txBody>
        </p:sp>
        <p:sp>
          <p:nvSpPr>
            <p:cNvPr id="17" name="Text Box 15"/>
            <p:cNvSpPr txBox="1">
              <a:spLocks noChangeArrowheads="1"/>
            </p:cNvSpPr>
            <p:nvPr/>
          </p:nvSpPr>
          <p:spPr bwMode="auto">
            <a:xfrm>
              <a:off x="3062288" y="1833563"/>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1" u="none" strike="noStrike" kern="1200" cap="none" spc="0" normalizeH="0" baseline="0" noProof="0" dirty="0">
                  <a:ln>
                    <a:noFill/>
                  </a:ln>
                  <a:solidFill>
                    <a:prstClr val="white"/>
                  </a:solidFill>
                  <a:effectLst/>
                  <a:uLnTx/>
                  <a:uFillTx/>
                  <a:latin typeface="Calibri"/>
                  <a:ea typeface="SimSun" panose="02010600030101010101" pitchFamily="2" charset="-122"/>
                  <a:cs typeface="+mn-cs"/>
                </a:rPr>
                <a:t>Trifolium subterraneum</a:t>
              </a:r>
            </a:p>
          </p:txBody>
        </p:sp>
      </p:grpSp>
      <p:sp>
        <p:nvSpPr>
          <p:cNvPr id="18" name="CasellaDiTesto 17"/>
          <p:cNvSpPr txBox="1"/>
          <p:nvPr/>
        </p:nvSpPr>
        <p:spPr>
          <a:xfrm>
            <a:off x="666209" y="5380673"/>
            <a:ext cx="78488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Överlever</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torka</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som</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frö</a:t>
            </a:r>
            <a:endParaRPr kumimoji="0" lang="en-US" sz="28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19" name="Rettangolo 18"/>
          <p:cNvSpPr/>
          <p:nvPr/>
        </p:nvSpPr>
        <p:spPr>
          <a:xfrm>
            <a:off x="2581205" y="5734268"/>
            <a:ext cx="405361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Hög</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tolerans</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för</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avbetning</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ettangolo 19"/>
          <p:cNvSpPr/>
          <p:nvPr/>
        </p:nvSpPr>
        <p:spPr>
          <a:xfrm>
            <a:off x="1259632" y="107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Sätt att förbättra vallen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9391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endParaRPr lang="es-ES"/>
          </a:p>
        </p:txBody>
      </p:sp>
      <p:sp>
        <p:nvSpPr>
          <p:cNvPr id="3" name="Título 2"/>
          <p:cNvSpPr>
            <a:spLocks noGrp="1"/>
          </p:cNvSpPr>
          <p:nvPr>
            <p:ph type="ctrTitle"/>
          </p:nvPr>
        </p:nvSpPr>
        <p:spPr/>
        <p:txBody>
          <a:bodyPr/>
          <a:lstStyle/>
          <a:p>
            <a:endParaRPr lang="sv-SE" dirty="0"/>
          </a:p>
        </p:txBody>
      </p:sp>
      <p:pic>
        <p:nvPicPr>
          <p:cNvPr id="4" name="Platshållare för innehåll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100489"/>
            <a:ext cx="9301657" cy="6976242"/>
          </a:xfrm>
          <a:prstGeom prst="rect">
            <a:avLst/>
          </a:prstGeom>
        </p:spPr>
      </p:pic>
      <p:sp>
        <p:nvSpPr>
          <p:cNvPr id="5" name="textruta 4"/>
          <p:cNvSpPr txBox="1"/>
          <p:nvPr/>
        </p:nvSpPr>
        <p:spPr>
          <a:xfrm>
            <a:off x="7103535" y="6479592"/>
            <a:ext cx="204046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smtClean="0">
                <a:ln>
                  <a:noFill/>
                </a:ln>
                <a:solidFill>
                  <a:prstClr val="white"/>
                </a:solidFill>
                <a:effectLst/>
                <a:uLnTx/>
                <a:uFillTx/>
                <a:latin typeface="Calibri"/>
                <a:ea typeface="+mn-ea"/>
                <a:cs typeface="+mn-cs"/>
              </a:rPr>
              <a:t>Foto: Eva Spörndly</a:t>
            </a:r>
            <a:endParaRPr kumimoji="0" lang="sv-SE" sz="1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29668364"/>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99752" y="366712"/>
            <a:ext cx="8497887" cy="1041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itchFamily="18" charset="0"/>
              </a:defRPr>
            </a:lvl1pPr>
            <a:lvl2pPr marL="742950" indent="-28575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itchFamily="18" charset="0"/>
              </a:defRPr>
            </a:lvl2pPr>
            <a:lvl3pPr marL="1143000" indent="-22860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4pPr>
            <a:lvl5pPr marL="2057400" indent="-22860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9pPr>
          </a:lstStyle>
          <a:p>
            <a:pPr marL="0" marR="0" lvl="0" indent="0"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smtClean="0">
                <a:ln>
                  <a:noFill/>
                </a:ln>
                <a:solidFill>
                  <a:prstClr val="black"/>
                </a:solidFill>
                <a:effectLst/>
                <a:uLnTx/>
                <a:uFillTx/>
                <a:latin typeface="Times New Roman" pitchFamily="18" charset="0"/>
                <a:ea typeface="Microsoft YaHei" pitchFamily="34" charset="-122"/>
                <a:cs typeface="+mn-cs"/>
              </a:rPr>
              <a:t>Variation</a:t>
            </a:r>
            <a:r>
              <a:rPr kumimoji="0" lang="it-IT" altLang="it-IT" sz="2400" b="0" i="0" u="none" strike="noStrike" kern="1200" cap="none" spc="0" normalizeH="0" noProof="0" dirty="0" smtClean="0">
                <a:ln>
                  <a:noFill/>
                </a:ln>
                <a:solidFill>
                  <a:prstClr val="black"/>
                </a:solidFill>
                <a:effectLst/>
                <a:uLnTx/>
                <a:uFillTx/>
                <a:latin typeface="Times New Roman" pitchFamily="18" charset="0"/>
                <a:ea typeface="Microsoft YaHei" pitchFamily="34" charset="-122"/>
                <a:cs typeface="+mn-cs"/>
              </a:rPr>
              <a:t> av fröskalets nedbrytning av samma </a:t>
            </a:r>
          </a:p>
          <a:p>
            <a:pPr marL="0" marR="0" lvl="0" indent="0"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1" u="none" strike="noStrike" kern="1200" cap="none" spc="0" normalizeH="0" baseline="0" noProof="0" dirty="0" smtClean="0">
                <a:ln>
                  <a:noFill/>
                </a:ln>
                <a:solidFill>
                  <a:prstClr val="black"/>
                </a:solidFill>
                <a:effectLst/>
                <a:uLnTx/>
                <a:uFillTx/>
                <a:latin typeface="Times New Roman" pitchFamily="18" charset="0"/>
                <a:ea typeface="Microsoft YaHei" pitchFamily="34" charset="-122"/>
                <a:cs typeface="+mn-cs"/>
              </a:rPr>
              <a:t>Medicago polymorpha </a:t>
            </a:r>
            <a:r>
              <a:rPr kumimoji="0" lang="it-IT" altLang="it-IT" sz="2400" b="0" u="none" strike="noStrike" kern="1200" cap="none" spc="0" normalizeH="0" baseline="0" noProof="0" dirty="0" smtClean="0">
                <a:ln>
                  <a:noFill/>
                </a:ln>
                <a:solidFill>
                  <a:prstClr val="black"/>
                </a:solidFill>
                <a:effectLst/>
                <a:uLnTx/>
                <a:uFillTx/>
                <a:latin typeface="Times New Roman" pitchFamily="18" charset="0"/>
                <a:ea typeface="Microsoft YaHei" pitchFamily="34" charset="-122"/>
                <a:cs typeface="+mn-cs"/>
              </a:rPr>
              <a:t>i</a:t>
            </a:r>
            <a:r>
              <a:rPr kumimoji="0" lang="it-IT" altLang="it-IT" sz="2400" b="0" u="none" strike="noStrike" kern="1200" cap="none" spc="0" normalizeH="0" noProof="0" dirty="0" smtClean="0">
                <a:ln>
                  <a:noFill/>
                </a:ln>
                <a:solidFill>
                  <a:prstClr val="black"/>
                </a:solidFill>
                <a:effectLst/>
                <a:uLnTx/>
                <a:uFillTx/>
                <a:latin typeface="Times New Roman" pitchFamily="18" charset="0"/>
                <a:ea typeface="Microsoft YaHei" pitchFamily="34" charset="-122"/>
                <a:cs typeface="+mn-cs"/>
              </a:rPr>
              <a:t> </a:t>
            </a:r>
            <a:r>
              <a:rPr kumimoji="0" lang="it-IT" altLang="it-IT" sz="2400" b="0" i="0" u="none" strike="noStrike" kern="1200" cap="none" spc="0" normalizeH="0" baseline="0" noProof="0" dirty="0" smtClean="0">
                <a:ln>
                  <a:noFill/>
                </a:ln>
                <a:solidFill>
                  <a:prstClr val="black"/>
                </a:solidFill>
                <a:effectLst/>
                <a:uLnTx/>
                <a:uFillTx/>
                <a:latin typeface="Times New Roman" pitchFamily="18" charset="0"/>
                <a:ea typeface="Microsoft YaHei" pitchFamily="34" charset="-122"/>
                <a:cs typeface="+mn-cs"/>
              </a:rPr>
              <a:t>relation till fröproduktionsåret</a:t>
            </a:r>
            <a:endParaRPr kumimoji="0" lang="it-IT" altLang="it-IT" sz="2400" b="0" i="0" u="none" strike="noStrike" kern="1200" cap="none" spc="0" normalizeH="0" noProof="0" dirty="0" smtClean="0">
              <a:ln>
                <a:noFill/>
              </a:ln>
              <a:solidFill>
                <a:prstClr val="black"/>
              </a:solidFill>
              <a:effectLst/>
              <a:uLnTx/>
              <a:uFillTx/>
              <a:latin typeface="Times New Roman" pitchFamily="18" charset="0"/>
              <a:ea typeface="Microsoft YaHei" pitchFamily="34" charset="-122"/>
              <a:cs typeface="+mn-cs"/>
            </a:endParaRPr>
          </a:p>
          <a:p>
            <a:pPr marL="0" marR="0" lvl="0" indent="0"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smtClean="0">
                <a:ln>
                  <a:noFill/>
                </a:ln>
                <a:solidFill>
                  <a:prstClr val="black"/>
                </a:solidFill>
                <a:effectLst/>
                <a:uLnTx/>
                <a:uFillTx/>
                <a:latin typeface="Times New Roman" pitchFamily="18" charset="0"/>
                <a:ea typeface="Microsoft YaHei" pitchFamily="34" charset="-122"/>
                <a:cs typeface="+mn-cs"/>
              </a:rPr>
              <a:t>(</a:t>
            </a:r>
            <a:r>
              <a:rPr kumimoji="0" lang="it-IT" altLang="it-IT" sz="2400" b="0" i="0"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rPr>
              <a:t>Porqueddu</a:t>
            </a:r>
            <a:r>
              <a:rPr kumimoji="0" lang="it-IT" altLang="it-IT" sz="2400" b="0" i="1"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rPr>
              <a:t> et al.</a:t>
            </a:r>
            <a:r>
              <a:rPr kumimoji="0" lang="it-IT" altLang="it-IT" sz="2400" b="0" i="0"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rPr>
              <a:t>, 1996)</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31913" y="1445001"/>
            <a:ext cx="6264275" cy="5046663"/>
          </a:xfrm>
          <a:prstGeom prst="rect">
            <a:avLst/>
          </a:prstGeom>
          <a:solidFill>
            <a:schemeClr val="bg1">
              <a:lumMod val="75000"/>
            </a:schemeClr>
          </a:solidFill>
          <a:ln>
            <a:noFill/>
          </a:ln>
          <a:effectLst/>
          <a:extLst/>
        </p:spPr>
      </p:pic>
    </p:spTree>
    <p:extLst>
      <p:ext uri="{BB962C8B-B14F-4D97-AF65-F5344CB8AC3E}">
        <p14:creationId xmlns:p14="http://schemas.microsoft.com/office/powerpoint/2010/main" val="1572697435"/>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0"/>
          <p:cNvSpPr txBox="1">
            <a:spLocks noChangeArrowheads="1"/>
          </p:cNvSpPr>
          <p:nvPr/>
        </p:nvSpPr>
        <p:spPr bwMode="auto">
          <a:xfrm>
            <a:off x="296960" y="1130460"/>
            <a:ext cx="8595519" cy="477054"/>
          </a:xfrm>
          <a:prstGeom prst="rect">
            <a:avLst/>
          </a:prstGeom>
          <a:noFill/>
          <a:ln w="254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5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Times New Roman" panose="02020603050405020304" pitchFamily="18" charset="0"/>
              </a:rPr>
              <a:t>Perenna baljväxter för klimat</a:t>
            </a:r>
            <a:r>
              <a:rPr kumimoji="0" lang="pt-PT" altLang="it-IT" sz="2500" b="1" i="0" u="none" strike="noStrike" kern="1200" cap="none" spc="0" normalizeH="0" noProof="0" dirty="0" smtClean="0">
                <a:ln>
                  <a:noFill/>
                </a:ln>
                <a:solidFill>
                  <a:prstClr val="black"/>
                </a:solidFill>
                <a:effectLst/>
                <a:uLnTx/>
                <a:uFillTx/>
                <a:latin typeface="Calibri"/>
                <a:ea typeface="Verdana" panose="020B0604030504040204" pitchFamily="34" charset="0"/>
                <a:cs typeface="Times New Roman" panose="02020603050405020304" pitchFamily="18" charset="0"/>
              </a:rPr>
              <a:t> där det regnar</a:t>
            </a:r>
            <a:endParaRPr kumimoji="0" lang="pt-PT" altLang="it-IT" sz="2500" b="1"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endParaRPr>
          </a:p>
        </p:txBody>
      </p:sp>
      <p:sp>
        <p:nvSpPr>
          <p:cNvPr id="7" name="Rettangolo 6"/>
          <p:cNvSpPr/>
          <p:nvPr/>
        </p:nvSpPr>
        <p:spPr>
          <a:xfrm>
            <a:off x="35496" y="1639168"/>
            <a:ext cx="2760984" cy="255454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pt-PT" altLang="it-IT" sz="2000" b="1" dirty="0" smtClean="0">
                <a:solidFill>
                  <a:prstClr val="black"/>
                </a:solidFill>
                <a:latin typeface="Calibri"/>
                <a:ea typeface="Verdana" panose="020B0604030504040204" pitchFamily="34" charset="0"/>
                <a:cs typeface="Times New Roman" panose="02020603050405020304" pitchFamily="18" charset="0"/>
              </a:rPr>
              <a:t>Torktåliga arter</a:t>
            </a:r>
            <a:endParaRPr lang="pt-PT" altLang="it-IT" sz="2000" b="1" dirty="0">
              <a:solidFill>
                <a:prstClr val="black"/>
              </a:solidFill>
              <a:latin typeface="Calibri"/>
              <a:ea typeface="Verdana" panose="020B060403050404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Flexibel användning (bete/ hö)</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Innehåll</a:t>
            </a:r>
            <a:r>
              <a:rPr kumimoji="0" lang="it-IT" sz="2000" b="1" i="0" u="none" strike="noStrike" kern="1200" cap="none" spc="0" normalizeH="0" noProof="0" dirty="0" smtClean="0">
                <a:ln>
                  <a:noFill/>
                </a:ln>
                <a:solidFill>
                  <a:prstClr val="black"/>
                </a:solidFill>
                <a:effectLst/>
                <a:uLnTx/>
                <a:uFillTx/>
                <a:latin typeface="Calibri"/>
                <a:ea typeface="+mn-ea"/>
                <a:cs typeface="+mn-cs"/>
              </a:rPr>
              <a:t> av sekundära substanser</a:t>
            </a:r>
            <a:endParaRPr lang="it-IT" sz="2000" b="1" dirty="0">
              <a:solidFill>
                <a:prstClr val="black"/>
              </a:solidFill>
              <a:latin typeface="Calibri"/>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pt-PT" altLang="it-IT" sz="2000" b="1" dirty="0" smtClean="0">
                <a:solidFill>
                  <a:prstClr val="black"/>
                </a:solidFill>
                <a:latin typeface="Calibri"/>
                <a:ea typeface="Verdana" panose="020B0604030504040204" pitchFamily="34" charset="0"/>
                <a:cs typeface="Times New Roman" panose="02020603050405020304" pitchFamily="18" charset="0"/>
              </a:rPr>
              <a:t>A</a:t>
            </a:r>
            <a:r>
              <a:rPr kumimoji="0" lang="pt-PT" altLang="it-IT" sz="20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Times New Roman" panose="02020603050405020304" pitchFamily="18" charset="0"/>
              </a:rPr>
              <a:t>nvändning för flera syften</a:t>
            </a:r>
            <a:endParaRPr kumimoji="0" lang="pt-PT" altLang="it-IT" sz="2000" b="1"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endParaRPr>
          </a:p>
        </p:txBody>
      </p:sp>
      <p:sp>
        <p:nvSpPr>
          <p:cNvPr id="8" name="Rettangolo 7"/>
          <p:cNvSpPr/>
          <p:nvPr/>
        </p:nvSpPr>
        <p:spPr>
          <a:xfrm>
            <a:off x="700064" y="406524"/>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Sätt att förbättra</a:t>
            </a:r>
            <a:r>
              <a:rPr kumimoji="0" lang="it-IT" sz="3200" b="1" i="1" u="none" strike="noStrike" kern="1200" cap="none" spc="0" normalizeH="0" noProof="0" dirty="0" smtClean="0">
                <a:ln>
                  <a:noFill/>
                </a:ln>
                <a:solidFill>
                  <a:prstClr val="black"/>
                </a:solidFill>
                <a:effectLst/>
                <a:uLnTx/>
                <a:uFillTx/>
                <a:latin typeface="Calibri"/>
                <a:ea typeface="+mn-ea"/>
                <a:cs typeface="+mn-cs"/>
              </a:rPr>
              <a:t> vallen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12" descr="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36082" y="2068236"/>
            <a:ext cx="2996565" cy="2247424"/>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19"/>
          <p:cNvSpPr txBox="1">
            <a:spLocks noChangeArrowheads="1"/>
          </p:cNvSpPr>
          <p:nvPr/>
        </p:nvSpPr>
        <p:spPr bwMode="auto">
          <a:xfrm>
            <a:off x="2836082" y="3862209"/>
            <a:ext cx="2996566" cy="430887"/>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200" b="1" i="1" u="none" strike="noStrike" kern="1200" cap="none" spc="0" normalizeH="0" baseline="0" noProof="0" dirty="0">
                <a:ln>
                  <a:noFill/>
                </a:ln>
                <a:solidFill>
                  <a:prstClr val="white"/>
                </a:solidFill>
                <a:effectLst/>
                <a:uLnTx/>
                <a:uFillTx/>
                <a:latin typeface="Calibri"/>
                <a:ea typeface="+mn-ea"/>
                <a:cs typeface="+mn-cs"/>
              </a:rPr>
              <a:t>Medicago sativa</a:t>
            </a:r>
          </a:p>
        </p:txBody>
      </p:sp>
      <p:pic>
        <p:nvPicPr>
          <p:cNvPr id="11"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6082" y="4304971"/>
            <a:ext cx="2996566" cy="2340481"/>
          </a:xfrm>
          <a:prstGeom prst="rect">
            <a:avLst/>
          </a:prstGeom>
          <a:noFill/>
          <a:ln w="9525">
            <a:solidFill>
              <a:srgbClr val="FFFF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6"/>
          <p:cNvSpPr txBox="1">
            <a:spLocks noChangeArrowheads="1"/>
          </p:cNvSpPr>
          <p:nvPr/>
        </p:nvSpPr>
        <p:spPr bwMode="auto">
          <a:xfrm>
            <a:off x="2831952" y="6238473"/>
            <a:ext cx="3000696" cy="430887"/>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200" b="1" i="1" u="none" strike="noStrike" kern="1200" cap="none" spc="0" normalizeH="0" baseline="0" noProof="0" dirty="0" smtClean="0">
                <a:ln>
                  <a:noFill/>
                </a:ln>
                <a:solidFill>
                  <a:prstClr val="white"/>
                </a:solidFill>
                <a:effectLst/>
                <a:uLnTx/>
                <a:uFillTx/>
                <a:latin typeface="Calibri"/>
                <a:ea typeface="+mn-ea"/>
                <a:cs typeface="+mn-cs"/>
              </a:rPr>
              <a:t>Sulla coronaria</a:t>
            </a:r>
            <a:endParaRPr kumimoji="0" lang="pt-PT" altLang="it-IT" sz="2200" b="1" i="1"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3" descr="SANFE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44480" y="2068236"/>
            <a:ext cx="3048000" cy="4572000"/>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4"/>
          <p:cNvSpPr txBox="1">
            <a:spLocks noChangeArrowheads="1"/>
          </p:cNvSpPr>
          <p:nvPr/>
        </p:nvSpPr>
        <p:spPr bwMode="auto">
          <a:xfrm>
            <a:off x="5844480" y="6183036"/>
            <a:ext cx="3048000" cy="430887"/>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200" b="1" i="1" u="none" strike="noStrike" kern="1200" cap="none" spc="0" normalizeH="0" baseline="0" noProof="0" dirty="0">
                <a:ln>
                  <a:noFill/>
                </a:ln>
                <a:solidFill>
                  <a:prstClr val="white"/>
                </a:solidFill>
                <a:effectLst/>
                <a:uLnTx/>
                <a:uFillTx/>
                <a:latin typeface="Calibri"/>
                <a:ea typeface="+mn-ea"/>
                <a:cs typeface="+mn-cs"/>
              </a:rPr>
              <a:t>Onobrychis viciifolia</a:t>
            </a:r>
          </a:p>
        </p:txBody>
      </p:sp>
      <p:pic>
        <p:nvPicPr>
          <p:cNvPr id="15"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7504" y="4434864"/>
            <a:ext cx="2812794" cy="2109595"/>
          </a:xfrm>
          <a:prstGeom prst="round2DiagRect">
            <a:avLst>
              <a:gd name="adj1" fmla="val 16667"/>
              <a:gd name="adj2" fmla="val 0"/>
            </a:avLst>
          </a:prstGeom>
          <a:ln w="12700">
            <a:solidFill>
              <a:schemeClr val="tx1"/>
            </a:solidFill>
            <a:miter lim="800000"/>
            <a:headEnd/>
            <a:tailEnd/>
          </a:ln>
          <a:effectLst>
            <a:outerShdw blurRad="254000" dir="120000" sx="20000" sy="2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02223971"/>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26442" y="980728"/>
            <a:ext cx="4783400" cy="327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0" y="1278518"/>
            <a:ext cx="4565064" cy="2078474"/>
          </a:xfrm>
          <a:prstGeom prst="rect">
            <a:avLst/>
          </a:prstGeom>
          <a:noFill/>
          <a:ln>
            <a:noFill/>
          </a:ln>
          <a:effectLst/>
          <a:extLst/>
        </p:spPr>
        <p:txBody>
          <a:bodyPr/>
          <a:lstStyle>
            <a:lvl1pPr marL="342900" indent="-342900">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9250" marR="0" lvl="1" indent="0" defTabSz="914400" rtl="0" eaLnBrk="1" fontAlgn="auto" latinLnBrk="0" hangingPunct="1">
              <a:lnSpc>
                <a:spcPct val="90000"/>
              </a:lnSpc>
              <a:spcBef>
                <a:spcPts val="0"/>
              </a:spcBef>
              <a:spcAft>
                <a:spcPts val="0"/>
              </a:spcAft>
              <a:buClrTx/>
              <a:buSzTx/>
              <a:buFontTx/>
              <a:buNone/>
              <a:tabLst/>
              <a:defRPr/>
            </a:pPr>
            <a:r>
              <a:rPr kumimoji="0" lang="it-IT" altLang="it-IT"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Nyttiga effekter</a:t>
            </a:r>
            <a:endParaRPr kumimoji="0" lang="it-IT" altLang="it-IT"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sv-SE" altLang="it-IT" sz="2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Mindre proteinnedbrytning i vommen</a:t>
            </a:r>
            <a:endParaRPr kumimoji="0" lang="en-GB" altLang="it-IT" sz="2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Tx/>
              <a:buChar char="•"/>
              <a:tabLst/>
              <a:defRPr/>
            </a:pPr>
            <a:r>
              <a:rPr kumimoji="0" lang="en-GB" altLang="it-IT" sz="24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Större</a:t>
            </a:r>
            <a:r>
              <a:rPr kumimoji="0" lang="en-GB" altLang="it-IT" sz="2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absorption</a:t>
            </a:r>
            <a:r>
              <a:rPr kumimoji="0" lang="en-GB" altLang="it-IT" sz="2400" b="0"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GB" altLang="it-IT" sz="2400" b="0" i="0" u="none" strike="noStrike" kern="1200" cap="none" spc="0" normalizeH="0" noProof="0" dirty="0" err="1" smtClean="0">
                <a:ln>
                  <a:noFill/>
                </a:ln>
                <a:solidFill>
                  <a:prstClr val="black"/>
                </a:solidFill>
                <a:effectLst/>
                <a:uLnTx/>
                <a:uFillTx/>
                <a:latin typeface="Calibri"/>
                <a:ea typeface="+mn-ea"/>
                <a:cs typeface="Times New Roman" panose="02020603050405020304" pitchFamily="18" charset="0"/>
              </a:rPr>
              <a:t>av</a:t>
            </a:r>
            <a:r>
              <a:rPr kumimoji="0" lang="en-GB" altLang="it-IT" sz="2400" b="0"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GB" altLang="it-IT" sz="2400" b="0" i="0" u="none" strike="noStrike" kern="1200" cap="none" spc="0" normalizeH="0" noProof="0" dirty="0" err="1" smtClean="0">
                <a:ln>
                  <a:noFill/>
                </a:ln>
                <a:solidFill>
                  <a:prstClr val="black"/>
                </a:solidFill>
                <a:effectLst/>
                <a:uLnTx/>
                <a:uFillTx/>
                <a:latin typeface="Calibri"/>
                <a:ea typeface="+mn-ea"/>
                <a:cs typeface="Times New Roman" panose="02020603050405020304" pitchFamily="18" charset="0"/>
              </a:rPr>
              <a:t>aminosyror</a:t>
            </a:r>
            <a:endParaRPr kumimoji="0" lang="en-GB" altLang="it-IT" sz="2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Tx/>
              <a:buChar char="•"/>
              <a:tabLst/>
              <a:defRPr/>
            </a:pPr>
            <a:r>
              <a:rPr kumimoji="0" lang="en-GB" altLang="it-IT" sz="24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Mindre</a:t>
            </a:r>
            <a:r>
              <a:rPr kumimoji="0" lang="en-GB" altLang="it-IT" sz="2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GB" altLang="it-IT" sz="24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tryck</a:t>
            </a:r>
            <a:r>
              <a:rPr kumimoji="0" lang="en-GB" altLang="it-IT" sz="2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GB" altLang="it-IT" sz="24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av</a:t>
            </a:r>
            <a:r>
              <a:rPr kumimoji="0" lang="en-GB" altLang="it-IT" sz="2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GB" altLang="it-IT" sz="24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inälvsparasiter</a:t>
            </a:r>
            <a:r>
              <a:rPr kumimoji="0" lang="en-GB" altLang="it-IT" sz="2400" b="0"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och </a:t>
            </a:r>
            <a:r>
              <a:rPr kumimoji="0" lang="en-GB" altLang="it-IT" sz="2400" b="0" i="0" u="none" strike="noStrike" kern="1200" cap="none" spc="0" normalizeH="0" noProof="0" dirty="0" err="1" smtClean="0">
                <a:ln>
                  <a:noFill/>
                </a:ln>
                <a:solidFill>
                  <a:prstClr val="black"/>
                </a:solidFill>
                <a:effectLst/>
                <a:uLnTx/>
                <a:uFillTx/>
                <a:latin typeface="Calibri"/>
                <a:ea typeface="+mn-ea"/>
                <a:cs typeface="Times New Roman" panose="02020603050405020304" pitchFamily="18" charset="0"/>
              </a:rPr>
              <a:t>flugor</a:t>
            </a:r>
            <a:endParaRPr kumimoji="0" lang="en-GB" altLang="it-IT" sz="2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8" name="Text Box 7"/>
          <p:cNvSpPr txBox="1">
            <a:spLocks noChangeArrowheads="1"/>
          </p:cNvSpPr>
          <p:nvPr/>
        </p:nvSpPr>
        <p:spPr bwMode="auto">
          <a:xfrm>
            <a:off x="-791274" y="570221"/>
            <a:ext cx="8760746" cy="523220"/>
          </a:xfrm>
          <a:prstGeom prst="rect">
            <a:avLst/>
          </a:prstGeom>
          <a:noFill/>
          <a:ln>
            <a:noFill/>
          </a:ln>
          <a:effectLs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8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Arter med kondenserade</a:t>
            </a:r>
            <a:r>
              <a:rPr kumimoji="0" lang="it-IT" altLang="it-IT" sz="2800" b="1"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tanniner </a:t>
            </a:r>
            <a:r>
              <a:rPr kumimoji="0" lang="it-IT" altLang="it-IT" sz="28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(&lt;5%) </a:t>
            </a:r>
            <a:endParaRPr kumimoji="0" lang="it-IT" altLang="it-I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9" name="Rettangolo 8"/>
          <p:cNvSpPr/>
          <p:nvPr/>
        </p:nvSpPr>
        <p:spPr>
          <a:xfrm>
            <a:off x="-36133" y="103341"/>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Sätt att förbättra vallen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
        <p:nvSpPr>
          <p:cNvPr id="11" name="Rettangolo 10"/>
          <p:cNvSpPr/>
          <p:nvPr/>
        </p:nvSpPr>
        <p:spPr>
          <a:xfrm>
            <a:off x="128809" y="3440945"/>
            <a:ext cx="4169802" cy="83099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altLang="it-IT"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Större produktion hos djuren</a:t>
            </a:r>
            <a:endParaRPr kumimoji="0" lang="it-IT" altLang="it-IT"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smtClean="0">
                <a:ln>
                  <a:noFill/>
                </a:ln>
                <a:solidFill>
                  <a:prstClr val="black"/>
                </a:solidFill>
                <a:effectLst/>
                <a:uLnTx/>
                <a:uFillTx/>
                <a:latin typeface="Calibri"/>
                <a:ea typeface="+mn-ea"/>
                <a:cs typeface="+mn-cs"/>
              </a:rPr>
              <a:t>Mindre</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2400" b="1" i="0" u="none" strike="noStrike" kern="1200" cap="none" spc="0" normalizeH="0" baseline="0" noProof="0" dirty="0" err="1" smtClean="0">
                <a:ln>
                  <a:noFill/>
                </a:ln>
                <a:solidFill>
                  <a:prstClr val="black"/>
                </a:solidFill>
                <a:effectLst/>
                <a:uLnTx/>
                <a:uFillTx/>
                <a:latin typeface="Calibri"/>
                <a:ea typeface="+mn-ea"/>
                <a:cs typeface="+mn-cs"/>
              </a:rPr>
              <a:t>metanutsläpp</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uppo 11"/>
          <p:cNvGrpSpPr/>
          <p:nvPr/>
        </p:nvGrpSpPr>
        <p:grpSpPr>
          <a:xfrm>
            <a:off x="163393" y="4346209"/>
            <a:ext cx="8796403" cy="2421002"/>
            <a:chOff x="246629" y="1979548"/>
            <a:chExt cx="8796403" cy="2421002"/>
          </a:xfrm>
        </p:grpSpPr>
        <p:grpSp>
          <p:nvGrpSpPr>
            <p:cNvPr id="13" name="Gruppo 12"/>
            <p:cNvGrpSpPr/>
            <p:nvPr/>
          </p:nvGrpSpPr>
          <p:grpSpPr>
            <a:xfrm>
              <a:off x="246629" y="2317755"/>
              <a:ext cx="8790620" cy="2082795"/>
              <a:chOff x="203742" y="2317755"/>
              <a:chExt cx="8790620" cy="2082795"/>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742" y="2317755"/>
                <a:ext cx="8790620" cy="2082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e 15"/>
              <p:cNvSpPr/>
              <p:nvPr/>
            </p:nvSpPr>
            <p:spPr>
              <a:xfrm>
                <a:off x="2915816" y="3578467"/>
                <a:ext cx="504056" cy="302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vale 16"/>
              <p:cNvSpPr/>
              <p:nvPr/>
            </p:nvSpPr>
            <p:spPr>
              <a:xfrm>
                <a:off x="3629448" y="3578467"/>
                <a:ext cx="504056" cy="302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CasellaDiTesto 13"/>
            <p:cNvSpPr txBox="1"/>
            <p:nvPr/>
          </p:nvSpPr>
          <p:spPr>
            <a:xfrm>
              <a:off x="5076646" y="1979548"/>
              <a:ext cx="396638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Waghorn och Hegarty, 2011</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8" name="CasellaDiTesto 17"/>
          <p:cNvSpPr txBox="1"/>
          <p:nvPr/>
        </p:nvSpPr>
        <p:spPr>
          <a:xfrm>
            <a:off x="5374890" y="3950364"/>
            <a:ext cx="43803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white"/>
                </a:solidFill>
                <a:effectLst/>
                <a:uLnTx/>
                <a:uFillTx/>
                <a:latin typeface="Calibri"/>
                <a:ea typeface="+mn-ea"/>
                <a:cs typeface="+mn-cs"/>
              </a:rPr>
              <a:t>Får som betar sulla på Sardinien</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2384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09181" y="555186"/>
            <a:ext cx="6780855" cy="825483"/>
          </a:xfrm>
          <a:prstGeom prst="rect">
            <a:avLst/>
          </a:prstGeom>
          <a:noFill/>
          <a:ln w="2556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9pPr>
          </a:lstStyle>
          <a:p>
            <a:pPr marL="0" marR="0" lvl="0" indent="0" algn="ctr" defTabSz="914400" rtl="0" eaLnBrk="1" fontAlgn="auto" latinLnBrk="0" hangingPunct="1">
              <a:lnSpc>
                <a:spcPct val="95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500" b="1" i="0" u="none" strike="noStrike" kern="1200" cap="none" spc="0" normalizeH="0" baseline="0" noProof="0" dirty="0" smtClean="0">
                <a:ln>
                  <a:noFill/>
                </a:ln>
                <a:solidFill>
                  <a:prstClr val="black"/>
                </a:solidFill>
                <a:effectLst/>
                <a:uLnTx/>
                <a:uFillTx/>
                <a:latin typeface="Calibri"/>
                <a:ea typeface="Verdana" pitchFamily="34" charset="0"/>
                <a:cs typeface="Verdana" pitchFamily="34" charset="0"/>
              </a:rPr>
              <a:t>Uthållighet av perenna gräsarter</a:t>
            </a:r>
            <a:r>
              <a:rPr kumimoji="0" lang="pt-PT" altLang="it-IT" sz="2500" b="1" i="0" u="none" strike="noStrike" kern="1200" cap="none" spc="0" normalizeH="0" noProof="0" dirty="0" smtClean="0">
                <a:ln>
                  <a:noFill/>
                </a:ln>
                <a:solidFill>
                  <a:prstClr val="black"/>
                </a:solidFill>
                <a:effectLst/>
                <a:uLnTx/>
                <a:uFillTx/>
                <a:latin typeface="Calibri"/>
                <a:ea typeface="Verdana" pitchFamily="34" charset="0"/>
                <a:cs typeface="Verdana" pitchFamily="34" charset="0"/>
              </a:rPr>
              <a:t> i permanenta vallar</a:t>
            </a:r>
            <a:endParaRPr kumimoji="0" lang="pt-PT" altLang="it-IT" sz="2500" b="1" i="0" u="none" strike="noStrike" kern="1200" cap="none" spc="0" normalizeH="0" baseline="0" noProof="0" dirty="0">
              <a:ln>
                <a:noFill/>
              </a:ln>
              <a:solidFill>
                <a:prstClr val="black"/>
              </a:solidFill>
              <a:effectLst/>
              <a:uLnTx/>
              <a:uFillTx/>
              <a:latin typeface="Calibri"/>
              <a:ea typeface="Verdana" pitchFamily="34" charset="0"/>
              <a:cs typeface="Verdana" pitchFamily="34" charset="0"/>
            </a:endParaRPr>
          </a:p>
        </p:txBody>
      </p:sp>
      <p:sp>
        <p:nvSpPr>
          <p:cNvPr id="7" name="Rettangolo 6"/>
          <p:cNvSpPr/>
          <p:nvPr/>
        </p:nvSpPr>
        <p:spPr>
          <a:xfrm>
            <a:off x="713712" y="107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Sätt att förbättra vallen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
        <p:nvSpPr>
          <p:cNvPr id="8" name="CasellaDiTesto 7"/>
          <p:cNvSpPr txBox="1"/>
          <p:nvPr/>
        </p:nvSpPr>
        <p:spPr>
          <a:xfrm>
            <a:off x="228212" y="1290142"/>
            <a:ext cx="69398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smtClean="0">
                <a:solidFill>
                  <a:prstClr val="black"/>
                </a:solidFill>
                <a:latin typeface="Calibri"/>
              </a:rPr>
              <a:t>Radtäckning (%) efter 6 år</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Medeltal av 6 platser i Medelhavsklimat</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212" y="1916832"/>
            <a:ext cx="4872698" cy="2850984"/>
          </a:xfrm>
          <a:prstGeom prst="rect">
            <a:avLst/>
          </a:prstGeom>
          <a:solidFill>
            <a:schemeClr val="bg1">
              <a:lumMod val="75000"/>
            </a:schemeClr>
          </a:solidFill>
          <a:ln>
            <a:noFill/>
          </a:ln>
          <a:effectLst/>
          <a:extLst/>
        </p:spPr>
      </p:pic>
      <p:grpSp>
        <p:nvGrpSpPr>
          <p:cNvPr id="10" name="Gruppo 9"/>
          <p:cNvGrpSpPr/>
          <p:nvPr/>
        </p:nvGrpSpPr>
        <p:grpSpPr>
          <a:xfrm>
            <a:off x="1968599" y="4715817"/>
            <a:ext cx="7120661" cy="2024063"/>
            <a:chOff x="1968599" y="4715817"/>
            <a:chExt cx="7120661" cy="2024063"/>
          </a:xfrm>
        </p:grpSpPr>
        <p:grpSp>
          <p:nvGrpSpPr>
            <p:cNvPr id="11" name="Gruppo 10"/>
            <p:cNvGrpSpPr/>
            <p:nvPr/>
          </p:nvGrpSpPr>
          <p:grpSpPr>
            <a:xfrm>
              <a:off x="3920331" y="4715817"/>
              <a:ext cx="3898900" cy="2024063"/>
              <a:chOff x="3920331" y="4715817"/>
              <a:chExt cx="3898900" cy="2024063"/>
            </a:xfrm>
          </p:grpSpPr>
          <p:pic>
            <p:nvPicPr>
              <p:cNvPr id="16" name="Picture 5" descr="imagdact"/>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3920331" y="4715817"/>
                <a:ext cx="3898900" cy="2024063"/>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6"/>
              <p:cNvSpPr>
                <a:spLocks noChangeArrowheads="1"/>
              </p:cNvSpPr>
              <p:nvPr/>
            </p:nvSpPr>
            <p:spPr bwMode="auto">
              <a:xfrm rot="21256694">
                <a:off x="4436269" y="4838055"/>
                <a:ext cx="71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r-FR" altLang="it-IT" sz="1200" b="0" i="0" u="none" strike="noStrike" kern="1200" cap="none" spc="0" normalizeH="0" baseline="0" noProof="0" dirty="0" err="1">
                    <a:ln>
                      <a:noFill/>
                    </a:ln>
                    <a:solidFill>
                      <a:prstClr val="black"/>
                    </a:solidFill>
                    <a:effectLst/>
                    <a:uLnTx/>
                    <a:uFillTx/>
                    <a:latin typeface="Calibri"/>
                    <a:ea typeface="+mn-ea"/>
                    <a:cs typeface="+mn-cs"/>
                  </a:rPr>
                  <a:t>Lutetia</a:t>
                </a:r>
                <a:endParaRPr kumimoji="0" lang="fr-FR" alt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7"/>
              <p:cNvSpPr>
                <a:spLocks noChangeArrowheads="1"/>
              </p:cNvSpPr>
              <p:nvPr/>
            </p:nvSpPr>
            <p:spPr bwMode="auto">
              <a:xfrm rot="21401633">
                <a:off x="6293644" y="4752330"/>
                <a:ext cx="5889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r-FR" altLang="it-IT" sz="1200" b="0" i="0" u="none" strike="noStrike" kern="1200" cap="none" spc="0" normalizeH="0" baseline="0" noProof="0" dirty="0" err="1">
                    <a:ln>
                      <a:noFill/>
                    </a:ln>
                    <a:solidFill>
                      <a:prstClr val="black"/>
                    </a:solidFill>
                    <a:effectLst/>
                    <a:uLnTx/>
                    <a:uFillTx/>
                    <a:latin typeface="Calibri"/>
                    <a:ea typeface="+mn-ea"/>
                    <a:cs typeface="+mn-cs"/>
                  </a:rPr>
                  <a:t>Medly</a:t>
                </a:r>
                <a:endParaRPr kumimoji="0" lang="fr-FR" altLang="it-IT"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Rectangle 10"/>
            <p:cNvSpPr>
              <a:spLocks noChangeArrowheads="1"/>
            </p:cNvSpPr>
            <p:nvPr/>
          </p:nvSpPr>
          <p:spPr bwMode="auto">
            <a:xfrm>
              <a:off x="7812588" y="5172277"/>
              <a:ext cx="127667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it-IT" sz="1800" b="0" i="1" u="none" strike="noStrike" kern="1200" cap="none" spc="0" normalizeH="0" baseline="0" noProof="0" dirty="0">
                  <a:ln>
                    <a:noFill/>
                  </a:ln>
                  <a:solidFill>
                    <a:prstClr val="black"/>
                  </a:solidFill>
                  <a:effectLst/>
                  <a:uLnTx/>
                  <a:uFillTx/>
                  <a:latin typeface="Calibri"/>
                  <a:ea typeface="+mn-ea"/>
                  <a:cs typeface="+mn-cs"/>
                </a:rPr>
                <a:t>Dactylis</a:t>
              </a:r>
              <a:r>
                <a:rPr kumimoji="0" lang="fr-FR" altLang="it-IT"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it-IT" sz="1800" b="0" i="0" u="none" strike="noStrike" kern="1200" cap="none" spc="0" normalizeH="0" baseline="0" noProof="0" dirty="0" err="1" smtClean="0">
                  <a:ln>
                    <a:noFill/>
                  </a:ln>
                  <a:solidFill>
                    <a:prstClr val="black"/>
                  </a:solidFill>
                  <a:effectLst/>
                  <a:uLnTx/>
                  <a:uFillTx/>
                  <a:latin typeface="Calibri"/>
                  <a:ea typeface="+mn-ea"/>
                  <a:cs typeface="+mn-cs"/>
                </a:rPr>
                <a:t>Medelhavs</a:t>
              </a:r>
              <a:r>
                <a:rPr kumimoji="0" lang="fr-FR" altLang="it-IT" sz="1800" b="0" i="0" u="none" strike="noStrike" kern="1200" cap="none" spc="0" normalizeH="0" baseline="0" noProof="0" dirty="0" smtClean="0">
                  <a:ln>
                    <a:noFill/>
                  </a:ln>
                  <a:solidFill>
                    <a:prstClr val="black"/>
                  </a:solidFill>
                  <a:effectLst/>
                  <a:uLnTx/>
                  <a:uFillTx/>
                  <a:latin typeface="Calibri"/>
                  <a:ea typeface="+mn-ea"/>
                  <a:cs typeface="+mn-cs"/>
                </a:rPr>
                <a:t>-sort</a:t>
              </a:r>
              <a:endParaRPr kumimoji="0" lang="fr-FR" alt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Line 12"/>
            <p:cNvSpPr>
              <a:spLocks noChangeShapeType="1"/>
            </p:cNvSpPr>
            <p:nvPr/>
          </p:nvSpPr>
          <p:spPr bwMode="auto">
            <a:xfrm flipH="1" flipV="1">
              <a:off x="7236427" y="5701758"/>
              <a:ext cx="811560" cy="393849"/>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0"/>
            <p:cNvSpPr>
              <a:spLocks noChangeArrowheads="1"/>
            </p:cNvSpPr>
            <p:nvPr/>
          </p:nvSpPr>
          <p:spPr bwMode="auto">
            <a:xfrm>
              <a:off x="1968599" y="5626326"/>
              <a:ext cx="19391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it-IT" sz="1800" b="0" i="1" u="none" strike="noStrike" kern="1200" cap="none" spc="0" normalizeH="0" baseline="0" noProof="0" dirty="0">
                  <a:ln>
                    <a:noFill/>
                  </a:ln>
                  <a:solidFill>
                    <a:prstClr val="black"/>
                  </a:solidFill>
                  <a:effectLst/>
                  <a:uLnTx/>
                  <a:uFillTx/>
                  <a:latin typeface="Calibri"/>
                  <a:ea typeface="+mn-ea"/>
                  <a:cs typeface="+mn-cs"/>
                </a:rPr>
                <a:t>Dactylis</a:t>
              </a:r>
              <a:r>
                <a:rPr kumimoji="0" lang="fr-FR" altLang="it-IT"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it-IT" sz="1800" b="0" i="0" dirty="0" err="1" smtClean="0">
                  <a:solidFill>
                    <a:prstClr val="black"/>
                  </a:solidFill>
                  <a:latin typeface="Calibri"/>
                </a:rPr>
                <a:t>Tempererad</a:t>
              </a:r>
              <a:r>
                <a:rPr lang="fr-FR" altLang="it-IT" sz="1800" b="0" i="0" dirty="0" smtClean="0">
                  <a:solidFill>
                    <a:prstClr val="black"/>
                  </a:solidFill>
                  <a:latin typeface="Calibri"/>
                </a:rPr>
                <a:t> sort</a:t>
              </a:r>
              <a:endParaRPr kumimoji="0" lang="fr-FR" alt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Line 12"/>
            <p:cNvSpPr>
              <a:spLocks noChangeShapeType="1"/>
            </p:cNvSpPr>
            <p:nvPr/>
          </p:nvSpPr>
          <p:spPr bwMode="auto">
            <a:xfrm flipV="1">
              <a:off x="3707904" y="5959772"/>
              <a:ext cx="716466" cy="231923"/>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CasellaDiTesto 18"/>
          <p:cNvSpPr txBox="1"/>
          <p:nvPr/>
        </p:nvSpPr>
        <p:spPr>
          <a:xfrm>
            <a:off x="683568" y="5172277"/>
            <a:ext cx="35538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Överlevnad efter</a:t>
            </a:r>
            <a:r>
              <a:rPr kumimoji="0" lang="it-IT" sz="2000" b="1" i="0" u="none" strike="noStrike" kern="1200" cap="none" spc="0" normalizeH="0" noProof="0" dirty="0" smtClean="0">
                <a:ln>
                  <a:noFill/>
                </a:ln>
                <a:solidFill>
                  <a:prstClr val="black"/>
                </a:solidFill>
                <a:effectLst/>
                <a:uLnTx/>
                <a:uFillTx/>
                <a:latin typeface="Calibri"/>
                <a:ea typeface="+mn-ea"/>
                <a:cs typeface="+mn-cs"/>
              </a:rPr>
              <a:t> sommar</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6084168" y="1476827"/>
            <a:ext cx="2366756" cy="315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992633"/>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p:cNvSpPr txBox="1">
            <a:spLocks noChangeArrowheads="1"/>
          </p:cNvSpPr>
          <p:nvPr/>
        </p:nvSpPr>
        <p:spPr bwMode="auto">
          <a:xfrm>
            <a:off x="155222" y="1335349"/>
            <a:ext cx="8878611" cy="646331"/>
          </a:xfrm>
          <a:prstGeom prst="rect">
            <a:avLst/>
          </a:prstGeom>
          <a:noFill/>
          <a:ln>
            <a:noFill/>
          </a:ln>
          <a:effectLs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Skörd</a:t>
            </a:r>
            <a:r>
              <a:rPr kumimoji="0" lang="it-IT" altLang="it-IT" sz="1800" b="1" i="0" u="none" strike="noStrike" kern="1200" cap="none" spc="0" normalizeH="0" noProof="0" dirty="0" smtClean="0">
                <a:ln>
                  <a:noFill/>
                </a:ln>
                <a:solidFill>
                  <a:prstClr val="black"/>
                </a:solidFill>
                <a:effectLst/>
                <a:uLnTx/>
                <a:uFillTx/>
                <a:latin typeface="Calibri"/>
                <a:ea typeface="+mn-ea"/>
                <a:cs typeface="+mn-cs"/>
              </a:rPr>
              <a:t> i </a:t>
            </a:r>
            <a:r>
              <a:rPr lang="it-IT" altLang="it-IT" b="1" dirty="0">
                <a:solidFill>
                  <a:prstClr val="black"/>
                </a:solidFill>
                <a:latin typeface="Calibri"/>
              </a:rPr>
              <a:t>t</a:t>
            </a:r>
            <a:r>
              <a:rPr kumimoji="0" lang="it-IT" altLang="it-IT" sz="1800" b="1" i="0" u="none" strike="noStrike" kern="1200" cap="none" spc="0" normalizeH="0" noProof="0" dirty="0" smtClean="0">
                <a:ln>
                  <a:noFill/>
                </a:ln>
                <a:solidFill>
                  <a:prstClr val="black"/>
                </a:solidFill>
                <a:effectLst/>
                <a:uLnTx/>
                <a:uFillTx/>
                <a:latin typeface="Calibri"/>
                <a:ea typeface="+mn-ea"/>
                <a:cs typeface="+mn-cs"/>
              </a:rPr>
              <a:t>s av sorter</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(t/ha) itreårigt fältförsök.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i="0" u="none" strike="noStrike" kern="1200" cap="none" spc="0" normalizeH="0" baseline="0" noProof="0" dirty="0" smtClean="0">
                <a:ln>
                  <a:noFill/>
                </a:ln>
                <a:solidFill>
                  <a:prstClr val="black"/>
                </a:solidFill>
                <a:effectLst/>
                <a:uLnTx/>
                <a:uFillTx/>
                <a:latin typeface="Calibri"/>
                <a:ea typeface="+mn-ea"/>
                <a:cs typeface="+mn-cs"/>
              </a:rPr>
              <a:t>Porqueddu </a:t>
            </a:r>
            <a:r>
              <a:rPr kumimoji="0" lang="it-IT" altLang="it-IT" sz="1800" i="1" u="none" strike="noStrike" kern="1200" cap="none" spc="0" normalizeH="0" baseline="0" noProof="0" dirty="0" smtClean="0">
                <a:ln>
                  <a:noFill/>
                </a:ln>
                <a:solidFill>
                  <a:prstClr val="black"/>
                </a:solidFill>
                <a:effectLst/>
                <a:uLnTx/>
                <a:uFillTx/>
                <a:latin typeface="Calibri"/>
                <a:ea typeface="+mn-ea"/>
                <a:cs typeface="+mn-cs"/>
              </a:rPr>
              <a:t>et al</a:t>
            </a:r>
            <a:r>
              <a:rPr kumimoji="0" lang="it-IT" altLang="it-IT" sz="1800" i="0" u="none" strike="noStrike" kern="1200" cap="none" spc="0" normalizeH="0" baseline="0" noProof="0" dirty="0" smtClean="0">
                <a:ln>
                  <a:noFill/>
                </a:ln>
                <a:solidFill>
                  <a:prstClr val="black"/>
                </a:solidFill>
                <a:effectLst/>
                <a:uLnTx/>
                <a:uFillTx/>
                <a:latin typeface="Calibri"/>
                <a:ea typeface="+mn-ea"/>
                <a:cs typeface="+mn-cs"/>
              </a:rPr>
              <a:t>. (2008) och Annicchiarico </a:t>
            </a:r>
            <a:r>
              <a:rPr kumimoji="0" lang="it-IT" altLang="it-IT" sz="1800" i="1" u="none" strike="noStrike" kern="1200" cap="none" spc="0" normalizeH="0" baseline="0" noProof="0" dirty="0" smtClean="0">
                <a:ln>
                  <a:noFill/>
                </a:ln>
                <a:solidFill>
                  <a:prstClr val="black"/>
                </a:solidFill>
                <a:effectLst/>
                <a:uLnTx/>
                <a:uFillTx/>
                <a:latin typeface="Calibri"/>
                <a:ea typeface="+mn-ea"/>
                <a:cs typeface="+mn-cs"/>
              </a:rPr>
              <a:t>et al</a:t>
            </a:r>
            <a:r>
              <a:rPr kumimoji="0" lang="it-IT" altLang="it-IT" sz="1800" i="0" u="none" strike="noStrike" kern="1200" cap="none" spc="0" normalizeH="0" baseline="0" noProof="0" dirty="0" smtClean="0">
                <a:ln>
                  <a:noFill/>
                </a:ln>
                <a:solidFill>
                  <a:prstClr val="black"/>
                </a:solidFill>
                <a:effectLst/>
                <a:uLnTx/>
                <a:uFillTx/>
                <a:latin typeface="Calibri"/>
                <a:ea typeface="+mn-ea"/>
                <a:cs typeface="+mn-cs"/>
              </a:rPr>
              <a:t>.  (2013)</a:t>
            </a:r>
            <a:endParaRPr kumimoji="0" lang="it-IT" altLang="it-IT" sz="180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uppo 6"/>
          <p:cNvGrpSpPr/>
          <p:nvPr/>
        </p:nvGrpSpPr>
        <p:grpSpPr>
          <a:xfrm>
            <a:off x="184989" y="1844825"/>
            <a:ext cx="8848844" cy="4768372"/>
            <a:chOff x="155222" y="4143528"/>
            <a:chExt cx="4387662" cy="2204497"/>
          </a:xfrm>
        </p:grpSpPr>
        <p:pic>
          <p:nvPicPr>
            <p:cNvPr id="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222" y="4143528"/>
              <a:ext cx="4387662" cy="22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16"/>
            <p:cNvSpPr>
              <a:spLocks noChangeArrowheads="1"/>
            </p:cNvSpPr>
            <p:nvPr/>
          </p:nvSpPr>
          <p:spPr bwMode="auto">
            <a:xfrm>
              <a:off x="1866482" y="5903281"/>
              <a:ext cx="383822" cy="220095"/>
            </a:xfrm>
            <a:prstGeom prst="ellipse">
              <a:avLst/>
            </a:prstGeom>
            <a:noFill/>
            <a:ln w="28575"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CasellaDiTesto 9"/>
          <p:cNvSpPr txBox="1"/>
          <p:nvPr/>
        </p:nvSpPr>
        <p:spPr>
          <a:xfrm>
            <a:off x="195088" y="509771"/>
            <a:ext cx="69017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Ts-skörd</a:t>
            </a:r>
            <a:r>
              <a:rPr kumimoji="0" lang="it-IT" sz="2400" b="1" i="0" u="none" strike="noStrike" kern="1200" cap="none" spc="0" normalizeH="0" noProof="0" dirty="0" smtClean="0">
                <a:ln>
                  <a:noFill/>
                </a:ln>
                <a:solidFill>
                  <a:prstClr val="black"/>
                </a:solidFill>
                <a:effectLst/>
                <a:uLnTx/>
                <a:uFillTx/>
                <a:latin typeface="Calibri"/>
                <a:ea typeface="+mn-ea"/>
                <a:cs typeface="+mn-cs"/>
              </a:rPr>
              <a:t> och uthållighet av inhemska gräs anpassade till regnförhållanden i Medelhavsklimat</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ttangolo 10"/>
          <p:cNvSpPr/>
          <p:nvPr/>
        </p:nvSpPr>
        <p:spPr>
          <a:xfrm>
            <a:off x="372512" y="70187"/>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Sätt att förbättra vallen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549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0"/>
          <p:cNvSpPr txBox="1">
            <a:spLocks noChangeArrowheads="1"/>
          </p:cNvSpPr>
          <p:nvPr/>
        </p:nvSpPr>
        <p:spPr bwMode="auto">
          <a:xfrm>
            <a:off x="722784" y="586796"/>
            <a:ext cx="887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0" i="0" u="none" strike="noStrike" kern="1200" cap="none" spc="0" normalizeH="0" baseline="0" noProof="0" dirty="0" smtClean="0">
                <a:ln>
                  <a:noFill/>
                </a:ln>
                <a:solidFill>
                  <a:prstClr val="black"/>
                </a:solidFill>
                <a:effectLst/>
                <a:uLnTx/>
                <a:uFillTx/>
                <a:latin typeface="Calibri"/>
                <a:ea typeface="+mn-ea"/>
                <a:cs typeface="+mn-cs"/>
              </a:rPr>
              <a:t>Säsongsproduktion av inhemska gräs anpassade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0" i="0" u="none" strike="noStrike" kern="1200" cap="none" spc="0" normalizeH="0" baseline="0" noProof="0" dirty="0" smtClean="0">
                <a:ln>
                  <a:noFill/>
                </a:ln>
                <a:solidFill>
                  <a:prstClr val="black"/>
                </a:solidFill>
                <a:effectLst/>
                <a:uLnTx/>
                <a:uFillTx/>
                <a:latin typeface="Calibri"/>
                <a:ea typeface="+mn-ea"/>
                <a:cs typeface="+mn-cs"/>
              </a:rPr>
              <a:t>till Medelhavsklimat </a:t>
            </a:r>
            <a:endParaRPr kumimoji="0" lang="it-IT" alt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ttangolo 6"/>
          <p:cNvSpPr/>
          <p:nvPr/>
        </p:nvSpPr>
        <p:spPr>
          <a:xfrm>
            <a:off x="236032" y="65324"/>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Sätt</a:t>
            </a:r>
            <a:r>
              <a:rPr kumimoji="0" lang="it-IT" sz="3200" b="1" i="1" u="none" strike="noStrike" kern="1200" cap="none" spc="0" normalizeH="0" noProof="0" dirty="0" smtClean="0">
                <a:ln>
                  <a:noFill/>
                </a:ln>
                <a:solidFill>
                  <a:prstClr val="black"/>
                </a:solidFill>
                <a:effectLst/>
                <a:uLnTx/>
                <a:uFillTx/>
                <a:latin typeface="Calibri"/>
                <a:ea typeface="+mn-ea"/>
                <a:cs typeface="+mn-cs"/>
              </a:rPr>
              <a:t> att förbättra vallen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uppo 7"/>
          <p:cNvGrpSpPr/>
          <p:nvPr/>
        </p:nvGrpSpPr>
        <p:grpSpPr>
          <a:xfrm>
            <a:off x="781004" y="1510380"/>
            <a:ext cx="7221951" cy="4689626"/>
            <a:chOff x="971600" y="1268615"/>
            <a:chExt cx="7848872" cy="5277595"/>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71600" y="1268615"/>
              <a:ext cx="7848872" cy="462154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sellaDiTesto 9"/>
            <p:cNvSpPr txBox="1"/>
            <p:nvPr/>
          </p:nvSpPr>
          <p:spPr>
            <a:xfrm>
              <a:off x="2434958" y="5795093"/>
              <a:ext cx="1778536" cy="7273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smtClean="0">
                  <a:ln>
                    <a:noFill/>
                  </a:ln>
                  <a:solidFill>
                    <a:prstClr val="black"/>
                  </a:solidFill>
                  <a:effectLst/>
                  <a:uLnTx/>
                  <a:uFillTx/>
                  <a:latin typeface="Calibri"/>
                </a:rPr>
                <a:t>F. </a:t>
              </a:r>
              <a:r>
                <a:rPr lang="it-IT" i="1" dirty="0">
                  <a:solidFill>
                    <a:prstClr val="black"/>
                  </a:solidFill>
                  <a:latin typeface="Calibri"/>
                </a:rPr>
                <a:t>a</a:t>
              </a:r>
              <a:r>
                <a:rPr kumimoji="0" lang="it-IT" sz="1800" b="0" i="1" u="none" strike="noStrike" kern="1200" cap="none" spc="0" normalizeH="0" baseline="0" noProof="0" dirty="0" smtClean="0">
                  <a:ln>
                    <a:noFill/>
                  </a:ln>
                  <a:solidFill>
                    <a:prstClr val="black"/>
                  </a:solidFill>
                  <a:effectLst/>
                  <a:uLnTx/>
                  <a:uFillTx/>
                  <a:latin typeface="Calibri"/>
                </a:rPr>
                <a:t>rundinacea</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smtClean="0">
                  <a:solidFill>
                    <a:prstClr val="black"/>
                  </a:solidFill>
                  <a:latin typeface="Calibri"/>
                </a:rPr>
                <a:t>Rörsvingel</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p:cNvSpPr txBox="1"/>
            <p:nvPr/>
          </p:nvSpPr>
          <p:spPr>
            <a:xfrm>
              <a:off x="4545040" y="5818844"/>
              <a:ext cx="1777056" cy="7273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smtClean="0">
                  <a:ln>
                    <a:noFill/>
                  </a:ln>
                  <a:solidFill>
                    <a:prstClr val="black"/>
                  </a:solidFill>
                  <a:effectLst/>
                  <a:uLnTx/>
                  <a:uFillTx/>
                  <a:latin typeface="Calibri"/>
                  <a:ea typeface="+mn-ea"/>
                  <a:cs typeface="+mn-cs"/>
                </a:rPr>
                <a:t>D. glomerata</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smtClean="0">
                  <a:solidFill>
                    <a:prstClr val="black"/>
                  </a:solidFill>
                  <a:latin typeface="Calibri"/>
                </a:rPr>
                <a:t>Hundäxing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CasellaDiTesto 11"/>
          <p:cNvSpPr txBox="1"/>
          <p:nvPr/>
        </p:nvSpPr>
        <p:spPr>
          <a:xfrm>
            <a:off x="6473085" y="5765194"/>
            <a:ext cx="28093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b="0" i="0" u="none" strike="noStrike" kern="1200" cap="none" spc="0" normalizeH="0" baseline="0" noProof="0" dirty="0" err="1" smtClean="0">
                <a:ln>
                  <a:noFill/>
                </a:ln>
                <a:solidFill>
                  <a:prstClr val="black"/>
                </a:solidFill>
                <a:effectLst/>
                <a:uLnTx/>
                <a:uFillTx/>
                <a:latin typeface="Calibri"/>
                <a:ea typeface="+mn-ea"/>
                <a:cs typeface="+mn-cs"/>
              </a:rPr>
              <a:t>Porqueddu</a:t>
            </a:r>
            <a:r>
              <a:rPr kumimoji="0" lang="it-IT" b="0" i="0" u="none" strike="noStrike" kern="1200" cap="none" spc="0" normalizeH="0" baseline="0" noProof="0" dirty="0" smtClean="0">
                <a:ln>
                  <a:noFill/>
                </a:ln>
                <a:solidFill>
                  <a:prstClr val="black"/>
                </a:solidFill>
                <a:effectLst/>
                <a:uLnTx/>
                <a:uFillTx/>
                <a:latin typeface="Calibri"/>
                <a:ea typeface="+mn-ea"/>
                <a:cs typeface="+mn-cs"/>
              </a:rPr>
              <a:t> </a:t>
            </a:r>
            <a:r>
              <a:rPr kumimoji="0" lang="it-IT" b="0" i="1" u="none" strike="noStrike" kern="1200" cap="none" spc="0" normalizeH="0" baseline="0" noProof="0" dirty="0" smtClean="0">
                <a:ln>
                  <a:noFill/>
                </a:ln>
                <a:solidFill>
                  <a:prstClr val="black"/>
                </a:solidFill>
                <a:effectLst/>
                <a:uLnTx/>
                <a:uFillTx/>
                <a:latin typeface="Calibri"/>
                <a:ea typeface="+mn-ea"/>
                <a:cs typeface="+mn-cs"/>
              </a:rPr>
              <a:t>et al</a:t>
            </a:r>
            <a:r>
              <a:rPr kumimoji="0" lang="it-IT" b="0" i="0" u="none" strike="noStrike" kern="1200" cap="none" spc="0" normalizeH="0" baseline="0" noProof="0" dirty="0" smtClean="0">
                <a:ln>
                  <a:noFill/>
                </a:ln>
                <a:solidFill>
                  <a:prstClr val="black"/>
                </a:solidFill>
                <a:effectLst/>
                <a:uLnTx/>
                <a:uFillTx/>
                <a:latin typeface="Calibri"/>
                <a:ea typeface="+mn-ea"/>
                <a:cs typeface="+mn-cs"/>
              </a:rPr>
              <a:t>. (2008)</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1456119"/>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35496" y="2377059"/>
            <a:ext cx="9001000" cy="4508325"/>
            <a:chOff x="35496" y="2377059"/>
            <a:chExt cx="9001000" cy="4508325"/>
          </a:xfrm>
        </p:grpSpPr>
        <p:pic>
          <p:nvPicPr>
            <p:cNvPr id="7" name="Picture 3" descr="C:\Users\RITA\AppData\Local\Microsoft\Windows\INetCache\IE\XL87SAAS\grass4[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2377059"/>
              <a:ext cx="6776471" cy="4480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ITA\AppData\Local\Microsoft\Windows\INetCache\IE\88F6K0ZX\grass-30974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2608" y="5103440"/>
              <a:ext cx="3563888" cy="178194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Box 3"/>
          <p:cNvSpPr txBox="1">
            <a:spLocks noChangeArrowheads="1"/>
          </p:cNvSpPr>
          <p:nvPr/>
        </p:nvSpPr>
        <p:spPr bwMode="auto">
          <a:xfrm>
            <a:off x="272960" y="1603682"/>
            <a:ext cx="896461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Arter</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a:t>
            </a: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från</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4 </a:t>
            </a: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funktionella</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a:t>
            </a: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grupper</a:t>
            </a:r>
            <a:endParaRPr kumimoji="0" lang="en-GB" altLang="it-IT" sz="20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20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 </a:t>
            </a: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Gräs</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 </a:t>
            </a: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Baljväxter</a:t>
            </a:r>
            <a:endParaRPr kumimoji="0" lang="en-GB" altLang="it-IT" sz="20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20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 </a:t>
            </a: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Snabb</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a:t>
            </a: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etablering</a:t>
            </a:r>
            <a:r>
              <a:rPr kumimoji="0" lang="en-GB" altLang="it-IT" sz="2000" b="1" i="0" u="none" strike="noStrike" kern="1200" cap="none" spc="0" normalizeH="0" noProof="0" dirty="0" smtClean="0">
                <a:ln>
                  <a:noFill/>
                </a:ln>
                <a:solidFill>
                  <a:prstClr val="black"/>
                </a:solidFill>
                <a:effectLst/>
                <a:uLnTx/>
                <a:uFillTx/>
                <a:latin typeface="Calibri"/>
                <a:ea typeface="+mn-ea"/>
                <a:cs typeface="+mn-cs"/>
                <a:sym typeface="Wingdings" panose="05000000000000000000" pitchFamily="2" charset="2"/>
              </a:rPr>
              <a:t> </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a:t>
            </a: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Långsam</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a:t>
            </a: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etablering</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rPr>
              <a:t>(=</a:t>
            </a:r>
            <a:r>
              <a:rPr kumimoji="0" lang="en-GB" altLang="it-IT" sz="2000" b="1" i="0" u="none" strike="noStrike" kern="1200" cap="none" spc="0" normalizeH="0" noProof="0" dirty="0" smtClean="0">
                <a:ln>
                  <a:noFill/>
                </a:ln>
                <a:solidFill>
                  <a:prstClr val="black"/>
                </a:solidFill>
                <a:effectLst/>
                <a:uLnTx/>
                <a:uFillTx/>
                <a:latin typeface="Calibri"/>
                <a:ea typeface="+mn-ea"/>
                <a:cs typeface="+mn-cs"/>
              </a:rPr>
              <a:t> </a:t>
            </a: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rPr>
              <a:t>anuella</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rPr>
              <a:t>/</a:t>
            </a:r>
            <a:r>
              <a:rPr kumimoji="0" lang="en-GB" altLang="it-IT" sz="2000" b="1" i="0" u="none" strike="noStrike" kern="1200" cap="none" spc="0" normalizeH="0" baseline="0" noProof="0" dirty="0" err="1" smtClean="0">
                <a:ln>
                  <a:noFill/>
                </a:ln>
                <a:solidFill>
                  <a:prstClr val="black"/>
                </a:solidFill>
                <a:effectLst/>
                <a:uLnTx/>
                <a:uFillTx/>
                <a:latin typeface="Calibri"/>
                <a:ea typeface="+mn-ea"/>
                <a:cs typeface="+mn-cs"/>
              </a:rPr>
              <a:t>perenna</a:t>
            </a:r>
            <a:r>
              <a:rPr kumimoji="0" lang="en-GB" altLang="it-IT" sz="2000" b="1" i="0" u="none" strike="noStrike" kern="1200" cap="none" spc="0" normalizeH="0" baseline="0" noProof="0" dirty="0" smtClean="0">
                <a:ln>
                  <a:noFill/>
                </a:ln>
                <a:solidFill>
                  <a:prstClr val="black"/>
                </a:solidFill>
                <a:effectLst/>
                <a:uLnTx/>
                <a:uFillTx/>
                <a:latin typeface="Calibri"/>
                <a:ea typeface="+mn-ea"/>
                <a:cs typeface="+mn-cs"/>
              </a:rPr>
              <a:t>)</a:t>
            </a:r>
            <a:endParaRPr kumimoji="0" lang="en-GB" altLang="it-IT" sz="20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p:txBody>
      </p:sp>
      <p:pic>
        <p:nvPicPr>
          <p:cNvPr id="10"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3336925"/>
            <a:ext cx="1574800" cy="2133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0249" y="3212976"/>
            <a:ext cx="1841500" cy="25908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35237" y="3212976"/>
            <a:ext cx="1922462" cy="25908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499" y="3212976"/>
            <a:ext cx="1912938" cy="25908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16"/>
          <p:cNvSpPr txBox="1">
            <a:spLocks noChangeArrowheads="1"/>
          </p:cNvSpPr>
          <p:nvPr/>
        </p:nvSpPr>
        <p:spPr bwMode="auto">
          <a:xfrm>
            <a:off x="6978649" y="5849814"/>
            <a:ext cx="2201863" cy="923330"/>
          </a:xfrm>
          <a:prstGeom prst="rect">
            <a:avLst/>
          </a:prstGeom>
          <a:solidFill>
            <a:schemeClr val="bg1">
              <a:alpha val="65000"/>
            </a:schemeClr>
          </a:solidFill>
          <a:ln>
            <a:noFill/>
          </a:ln>
          <a:effectLs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L</a:t>
            </a:r>
            <a:r>
              <a:rPr kumimoji="0" lang="en-GB" altLang="it-IT" sz="1800" b="1" i="0" u="none" strike="noStrike" kern="1200" cap="none" spc="0" normalizeH="0" baseline="-25000" noProof="0" dirty="0">
                <a:ln>
                  <a:noFill/>
                </a:ln>
                <a:solidFill>
                  <a:prstClr val="black"/>
                </a:solidFill>
                <a:effectLst/>
                <a:uLnTx/>
                <a:uFillTx/>
                <a:latin typeface="Calibri"/>
                <a:ea typeface="+mn-ea"/>
                <a:cs typeface="+mn-cs"/>
              </a:rPr>
              <a:t>2</a:t>
            </a: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  </a:t>
            </a:r>
            <a:r>
              <a:rPr kumimoji="0" lang="en-GB" altLang="it-IT" sz="1800" b="1" i="0" u="none" strike="noStrike" kern="1200" cap="none" spc="0" normalizeH="0" baseline="0" noProof="0" dirty="0" err="1">
                <a:ln>
                  <a:noFill/>
                </a:ln>
                <a:solidFill>
                  <a:prstClr val="black"/>
                </a:solidFill>
                <a:effectLst/>
                <a:uLnTx/>
                <a:uFillTx/>
                <a:latin typeface="Calibri"/>
                <a:ea typeface="+mn-ea"/>
                <a:cs typeface="+mn-cs"/>
              </a:rPr>
              <a:t>M</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edicago</a:t>
            </a:r>
            <a:r>
              <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sativa</a:t>
            </a:r>
            <a:r>
              <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Surigheddu</a:t>
            </a:r>
            <a:endParaRPr kumimoji="0" lang="it-IT" altLang="it-IT"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 Box 17"/>
          <p:cNvSpPr txBox="1">
            <a:spLocks noChangeArrowheads="1"/>
          </p:cNvSpPr>
          <p:nvPr/>
        </p:nvSpPr>
        <p:spPr bwMode="auto">
          <a:xfrm>
            <a:off x="2513012" y="5841876"/>
            <a:ext cx="2338387" cy="646331"/>
          </a:xfrm>
          <a:prstGeom prst="rect">
            <a:avLst/>
          </a:prstGeom>
          <a:solidFill>
            <a:schemeClr val="bg1">
              <a:alpha val="65000"/>
            </a:schemeClr>
          </a:solidFill>
          <a:ln>
            <a:noFill/>
          </a:ln>
          <a:effectLs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G</a:t>
            </a:r>
            <a:r>
              <a:rPr kumimoji="0" lang="en-GB" altLang="it-IT" sz="1800" b="1" i="0" u="none" strike="noStrike" kern="1200" cap="none" spc="0" normalizeH="0" baseline="-25000" noProof="0" dirty="0">
                <a:ln>
                  <a:noFill/>
                </a:ln>
                <a:solidFill>
                  <a:prstClr val="black"/>
                </a:solidFill>
                <a:effectLst/>
                <a:uLnTx/>
                <a:uFillTx/>
                <a:latin typeface="Calibri"/>
                <a:ea typeface="+mn-ea"/>
                <a:cs typeface="+mn-cs"/>
              </a:rPr>
              <a:t>2</a:t>
            </a: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  </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Dactylis</a:t>
            </a:r>
            <a:r>
              <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glomerata</a:t>
            </a:r>
            <a:r>
              <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n-GB" altLang="it-IT"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Currie</a:t>
            </a:r>
            <a:endParaRPr kumimoji="0" lang="it-IT"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16" name="Picture 18"/>
          <p:cNvPicPr>
            <a:picLocks noChangeAspect="1" noChangeArrowheads="1"/>
          </p:cNvPicPr>
          <p:nvPr/>
        </p:nvPicPr>
        <p:blipFill>
          <a:blip r:embed="rId7" cstate="screen">
            <a:extLst>
              <a:ext uri="{28A0092B-C50C-407E-A947-70E740481C1C}">
                <a14:useLocalDpi xmlns:a14="http://schemas.microsoft.com/office/drawing/2010/main"/>
              </a:ext>
            </a:extLst>
          </a:blip>
          <a:srcRect l="7863" r="39314"/>
          <a:stretch>
            <a:fillRect/>
          </a:stretch>
        </p:blipFill>
        <p:spPr bwMode="auto">
          <a:xfrm>
            <a:off x="4867274" y="3212976"/>
            <a:ext cx="1822450" cy="25908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19"/>
          <p:cNvSpPr txBox="1">
            <a:spLocks noChangeArrowheads="1"/>
          </p:cNvSpPr>
          <p:nvPr/>
        </p:nvSpPr>
        <p:spPr bwMode="auto">
          <a:xfrm>
            <a:off x="4673599" y="5849814"/>
            <a:ext cx="2270125" cy="923330"/>
          </a:xfrm>
          <a:prstGeom prst="rect">
            <a:avLst/>
          </a:prstGeom>
          <a:solidFill>
            <a:schemeClr val="bg1">
              <a:alpha val="65000"/>
            </a:schemeClr>
          </a:solidFill>
          <a:ln>
            <a:noFill/>
          </a:ln>
          <a:effectLs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L</a:t>
            </a:r>
            <a:r>
              <a:rPr kumimoji="0" lang="en-GB" altLang="it-IT" sz="1800" b="1" i="0" u="none" strike="noStrike" kern="1200" cap="none" spc="0" normalizeH="0" baseline="-25000" noProof="0" dirty="0">
                <a:ln>
                  <a:noFill/>
                </a:ln>
                <a:solidFill>
                  <a:prstClr val="black"/>
                </a:solidFill>
                <a:effectLst/>
                <a:uLnTx/>
                <a:uFillTx/>
                <a:latin typeface="Calibri"/>
                <a:ea typeface="+mn-ea"/>
                <a:cs typeface="+mn-cs"/>
              </a:rPr>
              <a:t>1</a:t>
            </a: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  </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Medicago</a:t>
            </a:r>
            <a:endPar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polymorpha</a:t>
            </a:r>
            <a:r>
              <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Anglona</a:t>
            </a:r>
            <a:endParaRPr kumimoji="0" lang="it-IT"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8" name="Text Box 20"/>
          <p:cNvSpPr txBox="1">
            <a:spLocks noChangeArrowheads="1"/>
          </p:cNvSpPr>
          <p:nvPr/>
        </p:nvSpPr>
        <p:spPr bwMode="auto">
          <a:xfrm>
            <a:off x="136524" y="5841876"/>
            <a:ext cx="2017713" cy="646331"/>
          </a:xfrm>
          <a:prstGeom prst="rect">
            <a:avLst/>
          </a:prstGeom>
          <a:solidFill>
            <a:schemeClr val="bg1">
              <a:alpha val="65000"/>
            </a:schemeClr>
          </a:solidFill>
          <a:ln>
            <a:noFill/>
          </a:ln>
          <a:effectLs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G</a:t>
            </a:r>
            <a:r>
              <a:rPr kumimoji="0" lang="en-GB" altLang="it-IT" sz="1800" b="1" i="0" u="none" strike="noStrike" kern="1200" cap="none" spc="0" normalizeH="0" baseline="-25000" noProof="0" dirty="0">
                <a:ln>
                  <a:noFill/>
                </a:ln>
                <a:solidFill>
                  <a:prstClr val="black"/>
                </a:solidFill>
                <a:effectLst/>
                <a:uLnTx/>
                <a:uFillTx/>
                <a:latin typeface="Calibri"/>
                <a:ea typeface="+mn-ea"/>
                <a:cs typeface="+mn-cs"/>
              </a:rPr>
              <a:t>1</a:t>
            </a: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  </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Lolium</a:t>
            </a:r>
            <a:r>
              <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rigidum</a:t>
            </a:r>
            <a:r>
              <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n-GB" altLang="it-IT" sz="18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Nurra</a:t>
            </a:r>
            <a:endParaRPr kumimoji="0" lang="it-IT" altLang="it-IT"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9" name="Text Box 21"/>
          <p:cNvSpPr txBox="1">
            <a:spLocks noChangeArrowheads="1"/>
          </p:cNvSpPr>
          <p:nvPr/>
        </p:nvSpPr>
        <p:spPr bwMode="auto">
          <a:xfrm>
            <a:off x="1835150" y="2627620"/>
            <a:ext cx="42603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Inhemska arter (Torr Medelhavsblandning)</a:t>
            </a:r>
            <a:endParaRPr kumimoji="0" lang="it-IT" altLang="it-IT"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2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31385" y="1713779"/>
            <a:ext cx="1026045" cy="13265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25"/>
          <p:cNvSpPr txBox="1">
            <a:spLocks noChangeArrowheads="1"/>
          </p:cNvSpPr>
          <p:nvPr/>
        </p:nvSpPr>
        <p:spPr bwMode="auto">
          <a:xfrm>
            <a:off x="0" y="1185281"/>
            <a:ext cx="8388350" cy="336550"/>
          </a:xfrm>
          <a:prstGeom prst="rect">
            <a:avLst/>
          </a:prstGeom>
          <a:solidFill>
            <a:srgbClr val="E3E8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Arial" panose="020B0604020202020204" pitchFamily="34" charset="0"/>
              </a:defRPr>
            </a:lvl1pPr>
            <a:lvl2pPr marL="742950" indent="-285750">
              <a:buChar char="–"/>
              <a:defRPr sz="2800">
                <a:solidFill>
                  <a:schemeClr val="tx1"/>
                </a:solidFill>
                <a:latin typeface="Arial" panose="020B0604020202020204" pitchFamily="34" charset="0"/>
              </a:defRPr>
            </a:lvl2pPr>
            <a:lvl3pPr marL="1143000" indent="-228600">
              <a:buChar char="•"/>
              <a:defRPr sz="2400">
                <a:solidFill>
                  <a:schemeClr val="tx1"/>
                </a:solidFill>
                <a:latin typeface="Arial" panose="020B0604020202020204" pitchFamily="34" charset="0"/>
              </a:defRPr>
            </a:lvl3pPr>
            <a:lvl4pPr marL="1600200" indent="-228600">
              <a:buChar char="–"/>
              <a:defRPr sz="2000">
                <a:solidFill>
                  <a:schemeClr val="tx1"/>
                </a:solidFill>
                <a:latin typeface="Arial" panose="020B0604020202020204" pitchFamily="34" charset="0"/>
              </a:defRPr>
            </a:lvl4pPr>
            <a:lvl5pPr marL="2057400" indent="-2286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it-IT" sz="1600" b="0" i="0" u="none" strike="noStrike" kern="1200" cap="none" spc="0" normalizeH="0" baseline="0" noProof="0" dirty="0">
                <a:ln>
                  <a:noFill/>
                </a:ln>
                <a:solidFill>
                  <a:prstClr val="black"/>
                </a:solidFill>
                <a:effectLst/>
                <a:uLnTx/>
                <a:uFillTx/>
                <a:latin typeface="Calibri"/>
                <a:ea typeface="+mn-ea"/>
                <a:cs typeface="+mn-cs"/>
              </a:rPr>
              <a:t>EU Action COST 852  “Quality Legume-Based Systems for Contrasting Environments”</a:t>
            </a:r>
          </a:p>
        </p:txBody>
      </p:sp>
      <p:sp>
        <p:nvSpPr>
          <p:cNvPr id="22" name="Text Box 90"/>
          <p:cNvSpPr txBox="1">
            <a:spLocks noChangeArrowheads="1"/>
          </p:cNvSpPr>
          <p:nvPr/>
        </p:nvSpPr>
        <p:spPr bwMode="auto">
          <a:xfrm>
            <a:off x="307154" y="399498"/>
            <a:ext cx="755972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dirty="0" smtClean="0">
                <a:ln>
                  <a:noFill/>
                </a:ln>
                <a:solidFill>
                  <a:prstClr val="black"/>
                </a:solidFill>
                <a:effectLst/>
                <a:uLnTx/>
                <a:uFillTx/>
                <a:latin typeface="Calibri"/>
                <a:ea typeface="+mn-ea"/>
                <a:cs typeface="+mn-cs"/>
              </a:rPr>
              <a:t>Användning av blandningar med anpassade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dirty="0" smtClean="0">
                <a:ln>
                  <a:noFill/>
                </a:ln>
                <a:solidFill>
                  <a:prstClr val="black"/>
                </a:solidFill>
                <a:effectLst/>
                <a:uLnTx/>
                <a:uFillTx/>
                <a:latin typeface="Calibri"/>
                <a:ea typeface="+mn-ea"/>
                <a:cs typeface="+mn-cs"/>
              </a:rPr>
              <a:t>inhemska gräs och baljväxter </a:t>
            </a:r>
            <a:endParaRPr kumimoji="0" lang="it-IT" altLang="it-IT"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Rettangolo 22"/>
          <p:cNvSpPr/>
          <p:nvPr/>
        </p:nvSpPr>
        <p:spPr>
          <a:xfrm>
            <a:off x="372512" y="107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Sätt att förbättra vallen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761637"/>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35496" y="2377059"/>
            <a:ext cx="9001000" cy="4508325"/>
            <a:chOff x="35496" y="2377059"/>
            <a:chExt cx="9001000" cy="4508325"/>
          </a:xfrm>
        </p:grpSpPr>
        <p:pic>
          <p:nvPicPr>
            <p:cNvPr id="7" name="Picture 3" descr="C:\Users\RITA\AppData\Local\Microsoft\Windows\INetCache\IE\XL87SAAS\grass4[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2377059"/>
              <a:ext cx="6776471" cy="4480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ITA\AppData\Local\Microsoft\Windows\INetCache\IE\88F6K0ZX\grass-30974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2608" y="5103440"/>
              <a:ext cx="3563888" cy="178194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Box 14"/>
          <p:cNvSpPr txBox="1">
            <a:spLocks noChangeArrowheads="1"/>
          </p:cNvSpPr>
          <p:nvPr/>
        </p:nvSpPr>
        <p:spPr bwMode="auto">
          <a:xfrm>
            <a:off x="142875" y="33759"/>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28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Verdana" panose="020B0604030504040204" pitchFamily="34" charset="0"/>
              </a:rPr>
              <a:t>Utökad säsong för vallen</a:t>
            </a:r>
            <a:endParaRPr kumimoji="0" lang="it-IT" altLang="it-IT" sz="2800" b="1"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endParaRPr>
          </a:p>
        </p:txBody>
      </p:sp>
      <p:grpSp>
        <p:nvGrpSpPr>
          <p:cNvPr id="10" name="Group 25"/>
          <p:cNvGrpSpPr>
            <a:grpSpLocks/>
          </p:cNvGrpSpPr>
          <p:nvPr/>
        </p:nvGrpSpPr>
        <p:grpSpPr bwMode="auto">
          <a:xfrm>
            <a:off x="-1" y="630238"/>
            <a:ext cx="4714875" cy="3085931"/>
            <a:chOff x="0" y="397"/>
            <a:chExt cx="2928" cy="1878"/>
          </a:xfrm>
        </p:grpSpPr>
        <p:grpSp>
          <p:nvGrpSpPr>
            <p:cNvPr id="11" name="Group 15"/>
            <p:cNvGrpSpPr>
              <a:grpSpLocks/>
            </p:cNvGrpSpPr>
            <p:nvPr/>
          </p:nvGrpSpPr>
          <p:grpSpPr bwMode="auto">
            <a:xfrm>
              <a:off x="0" y="397"/>
              <a:ext cx="2928" cy="1878"/>
              <a:chOff x="0" y="397"/>
              <a:chExt cx="2928" cy="1878"/>
            </a:xfrm>
          </p:grpSpPr>
          <p:pic>
            <p:nvPicPr>
              <p:cNvPr id="13"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97"/>
                <a:ext cx="2928" cy="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8"/>
              <p:cNvSpPr txBox="1">
                <a:spLocks noChangeArrowheads="1"/>
              </p:cNvSpPr>
              <p:nvPr/>
            </p:nvSpPr>
            <p:spPr bwMode="auto">
              <a:xfrm>
                <a:off x="839" y="436"/>
                <a:ext cx="111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Vinter – Feb</a:t>
                </a:r>
              </a:p>
            </p:txBody>
          </p:sp>
        </p:grpSp>
        <p:sp>
          <p:nvSpPr>
            <p:cNvPr id="12" name="Text Box 20"/>
            <p:cNvSpPr txBox="1">
              <a:spLocks noChangeArrowheads="1"/>
            </p:cNvSpPr>
            <p:nvPr/>
          </p:nvSpPr>
          <p:spPr bwMode="auto">
            <a:xfrm>
              <a:off x="838" y="1810"/>
              <a:ext cx="109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rPr>
                <a:t>&gt; </a:t>
              </a: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G1 </a:t>
              </a:r>
              <a:r>
                <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rPr>
                <a:t>and </a:t>
              </a: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G2</a:t>
              </a:r>
              <a:endPar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endParaRPr>
            </a:p>
          </p:txBody>
        </p:sp>
      </p:grpSp>
      <p:grpSp>
        <p:nvGrpSpPr>
          <p:cNvPr id="15" name="Group 26"/>
          <p:cNvGrpSpPr>
            <a:grpSpLocks/>
          </p:cNvGrpSpPr>
          <p:nvPr/>
        </p:nvGrpSpPr>
        <p:grpSpPr bwMode="auto">
          <a:xfrm>
            <a:off x="4499992" y="630238"/>
            <a:ext cx="4644008" cy="3073400"/>
            <a:chOff x="2916" y="397"/>
            <a:chExt cx="2844" cy="1890"/>
          </a:xfrm>
        </p:grpSpPr>
        <p:grpSp>
          <p:nvGrpSpPr>
            <p:cNvPr id="16" name="Group 16"/>
            <p:cNvGrpSpPr>
              <a:grpSpLocks/>
            </p:cNvGrpSpPr>
            <p:nvPr/>
          </p:nvGrpSpPr>
          <p:grpSpPr bwMode="auto">
            <a:xfrm>
              <a:off x="2916" y="397"/>
              <a:ext cx="2844" cy="1890"/>
              <a:chOff x="2916" y="397"/>
              <a:chExt cx="2844" cy="1890"/>
            </a:xfrm>
          </p:grpSpPr>
          <p:pic>
            <p:nvPicPr>
              <p:cNvPr id="18"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16" y="397"/>
                <a:ext cx="2844" cy="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9"/>
              <p:cNvSpPr txBox="1">
                <a:spLocks noChangeArrowheads="1"/>
              </p:cNvSpPr>
              <p:nvPr/>
            </p:nvSpPr>
            <p:spPr bwMode="auto">
              <a:xfrm>
                <a:off x="3878" y="436"/>
                <a:ext cx="860"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Vår – Maj</a:t>
                </a:r>
              </a:p>
            </p:txBody>
          </p:sp>
        </p:grpSp>
        <p:sp>
          <p:nvSpPr>
            <p:cNvPr id="17" name="Text Box 21"/>
            <p:cNvSpPr txBox="1">
              <a:spLocks noChangeArrowheads="1"/>
            </p:cNvSpPr>
            <p:nvPr/>
          </p:nvSpPr>
          <p:spPr bwMode="auto">
            <a:xfrm>
              <a:off x="3708" y="1810"/>
              <a:ext cx="977"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rPr>
                <a:t>&gt; </a:t>
              </a: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Alla arter</a:t>
              </a:r>
              <a:endPar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endParaRPr>
            </a:p>
          </p:txBody>
        </p:sp>
      </p:grpSp>
      <p:grpSp>
        <p:nvGrpSpPr>
          <p:cNvPr id="20" name="Group 29"/>
          <p:cNvGrpSpPr>
            <a:grpSpLocks/>
          </p:cNvGrpSpPr>
          <p:nvPr/>
        </p:nvGrpSpPr>
        <p:grpSpPr bwMode="auto">
          <a:xfrm>
            <a:off x="-2" y="3704684"/>
            <a:ext cx="4714875" cy="3169216"/>
            <a:chOff x="0" y="2333"/>
            <a:chExt cx="2928" cy="1914"/>
          </a:xfrm>
        </p:grpSpPr>
        <p:grpSp>
          <p:nvGrpSpPr>
            <p:cNvPr id="21" name="Group 17"/>
            <p:cNvGrpSpPr>
              <a:grpSpLocks/>
            </p:cNvGrpSpPr>
            <p:nvPr/>
          </p:nvGrpSpPr>
          <p:grpSpPr bwMode="auto">
            <a:xfrm>
              <a:off x="0" y="2333"/>
              <a:ext cx="2928" cy="1914"/>
              <a:chOff x="0" y="2333"/>
              <a:chExt cx="2928" cy="1914"/>
            </a:xfrm>
          </p:grpSpPr>
          <p:pic>
            <p:nvPicPr>
              <p:cNvPr id="2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333"/>
                <a:ext cx="2928" cy="1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Box 10"/>
              <p:cNvSpPr txBox="1">
                <a:spLocks noChangeArrowheads="1"/>
              </p:cNvSpPr>
              <p:nvPr/>
            </p:nvSpPr>
            <p:spPr bwMode="auto">
              <a:xfrm>
                <a:off x="952" y="2464"/>
                <a:ext cx="1264"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Sommar – Juli</a:t>
                </a:r>
              </a:p>
            </p:txBody>
          </p:sp>
        </p:grpSp>
        <p:sp>
          <p:nvSpPr>
            <p:cNvPr id="22" name="Text Box 22"/>
            <p:cNvSpPr txBox="1">
              <a:spLocks noChangeArrowheads="1"/>
            </p:cNvSpPr>
            <p:nvPr/>
          </p:nvSpPr>
          <p:spPr bwMode="auto">
            <a:xfrm>
              <a:off x="1215" y="3838"/>
              <a:ext cx="604"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&gt; L2</a:t>
              </a:r>
            </a:p>
          </p:txBody>
        </p:sp>
      </p:grpSp>
      <p:grpSp>
        <p:nvGrpSpPr>
          <p:cNvPr id="25" name="Group 28"/>
          <p:cNvGrpSpPr>
            <a:grpSpLocks/>
          </p:cNvGrpSpPr>
          <p:nvPr/>
        </p:nvGrpSpPr>
        <p:grpSpPr bwMode="auto">
          <a:xfrm>
            <a:off x="4621613" y="3716168"/>
            <a:ext cx="4558283" cy="3169097"/>
            <a:chOff x="1585" y="1500"/>
            <a:chExt cx="2736" cy="1926"/>
          </a:xfrm>
        </p:grpSpPr>
        <p:grpSp>
          <p:nvGrpSpPr>
            <p:cNvPr id="26" name="Group 19"/>
            <p:cNvGrpSpPr>
              <a:grpSpLocks/>
            </p:cNvGrpSpPr>
            <p:nvPr/>
          </p:nvGrpSpPr>
          <p:grpSpPr bwMode="auto">
            <a:xfrm>
              <a:off x="1585" y="1500"/>
              <a:ext cx="2736" cy="1926"/>
              <a:chOff x="1585" y="1500"/>
              <a:chExt cx="2736" cy="1926"/>
            </a:xfrm>
          </p:grpSpPr>
          <p:pic>
            <p:nvPicPr>
              <p:cNvPr id="28"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85" y="1500"/>
                <a:ext cx="2736" cy="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 Box 13"/>
              <p:cNvSpPr txBox="1">
                <a:spLocks noChangeArrowheads="1"/>
              </p:cNvSpPr>
              <p:nvPr/>
            </p:nvSpPr>
            <p:spPr bwMode="auto">
              <a:xfrm>
                <a:off x="2505" y="1557"/>
                <a:ext cx="945"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Höst – Nov</a:t>
                </a:r>
              </a:p>
            </p:txBody>
          </p:sp>
        </p:grpSp>
        <p:sp>
          <p:nvSpPr>
            <p:cNvPr id="27" name="Text Box 24"/>
            <p:cNvSpPr txBox="1">
              <a:spLocks noChangeArrowheads="1"/>
            </p:cNvSpPr>
            <p:nvPr/>
          </p:nvSpPr>
          <p:spPr bwMode="auto">
            <a:xfrm>
              <a:off x="2704" y="2931"/>
              <a:ext cx="61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&gt; G2</a:t>
              </a:r>
            </a:p>
          </p:txBody>
        </p:sp>
      </p:grpSp>
    </p:spTree>
    <p:extLst>
      <p:ext uri="{BB962C8B-B14F-4D97-AF65-F5344CB8AC3E}">
        <p14:creationId xmlns:p14="http://schemas.microsoft.com/office/powerpoint/2010/main" val="265843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35496" y="2377059"/>
            <a:ext cx="9001000" cy="4508325"/>
            <a:chOff x="35496" y="2377059"/>
            <a:chExt cx="9001000" cy="4508325"/>
          </a:xfrm>
        </p:grpSpPr>
        <p:pic>
          <p:nvPicPr>
            <p:cNvPr id="7" name="Picture 3" descr="C:\Users\RITA\AppData\Local\Microsoft\Windows\INetCache\IE\XL87SAAS\grass4[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2377059"/>
              <a:ext cx="6776471" cy="4480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ITA\AppData\Local\Microsoft\Windows\INetCache\IE\88F6K0ZX\grass-30974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2608" y="5103440"/>
              <a:ext cx="3563888" cy="178194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r="46693" b="5867"/>
          <a:stretch>
            <a:fillRect/>
          </a:stretch>
        </p:blipFill>
        <p:spPr bwMode="auto">
          <a:xfrm>
            <a:off x="202823" y="1412776"/>
            <a:ext cx="6025361" cy="529506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8575">
            <a:solidFill>
              <a:schemeClr val="bg2"/>
            </a:solidFill>
            <a:miter lim="800000"/>
            <a:headEnd/>
            <a:tailEnd/>
          </a:ln>
          <a:effectLst/>
          <a:extLst/>
        </p:spPr>
      </p:pic>
      <p:sp>
        <p:nvSpPr>
          <p:cNvPr id="10" name="CasellaDiTesto 9"/>
          <p:cNvSpPr txBox="1"/>
          <p:nvPr/>
        </p:nvSpPr>
        <p:spPr>
          <a:xfrm>
            <a:off x="6209856" y="4244009"/>
            <a:ext cx="280831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G1, G2 = gräs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L1, L2 = baljväxter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1 = snabbetablerade 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2 = långsametablerade arter</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p:cNvSpPr txBox="1"/>
          <p:nvPr/>
        </p:nvSpPr>
        <p:spPr>
          <a:xfrm>
            <a:off x="93640" y="929927"/>
            <a:ext cx="883367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Förbättrad vallkvalitet baserade på inhemska</a:t>
            </a:r>
            <a:r>
              <a:rPr kumimoji="0" lang="it-IT" sz="2400" b="1" i="0" u="none" strike="noStrike" kern="1200" cap="none" spc="0" normalizeH="0" noProof="0" dirty="0" smtClean="0">
                <a:ln>
                  <a:noFill/>
                </a:ln>
                <a:solidFill>
                  <a:prstClr val="black"/>
                </a:solidFill>
                <a:effectLst/>
                <a:uLnTx/>
                <a:uFillTx/>
                <a:latin typeface="Calibri"/>
                <a:ea typeface="+mn-ea"/>
                <a:cs typeface="+mn-cs"/>
              </a:rPr>
              <a:t> blandningar</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CasellaDiTesto 11"/>
          <p:cNvSpPr txBox="1"/>
          <p:nvPr/>
        </p:nvSpPr>
        <p:spPr>
          <a:xfrm>
            <a:off x="6292801" y="5694656"/>
            <a:ext cx="2736304" cy="646331"/>
          </a:xfrm>
          <a:prstGeom prst="rect">
            <a:avLst/>
          </a:prstGeom>
          <a:solidFill>
            <a:schemeClr val="bg1">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Medeltal av 5 skördar under året </a:t>
            </a:r>
            <a:endParaRPr kumimoji="0" lang="it-IT"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ttangolo 12"/>
          <p:cNvSpPr/>
          <p:nvPr/>
        </p:nvSpPr>
        <p:spPr>
          <a:xfrm>
            <a:off x="413456" y="256396"/>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Sätt</a:t>
            </a:r>
            <a:r>
              <a:rPr kumimoji="0" lang="it-IT" sz="3200" b="1" i="1" u="none" strike="noStrike" kern="1200" cap="none" spc="0" normalizeH="0" noProof="0" dirty="0" smtClean="0">
                <a:ln>
                  <a:noFill/>
                </a:ln>
                <a:solidFill>
                  <a:prstClr val="black"/>
                </a:solidFill>
                <a:effectLst/>
                <a:uLnTx/>
                <a:uFillTx/>
                <a:latin typeface="Calibri"/>
                <a:ea typeface="+mn-ea"/>
                <a:cs typeface="+mn-cs"/>
              </a:rPr>
              <a:t> att förbättra vallen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
        <p:nvSpPr>
          <p:cNvPr id="14" name="CasellaDiTesto 13"/>
          <p:cNvSpPr txBox="1"/>
          <p:nvPr/>
        </p:nvSpPr>
        <p:spPr>
          <a:xfrm>
            <a:off x="6300192" y="6307734"/>
            <a:ext cx="2736304" cy="400110"/>
          </a:xfrm>
          <a:prstGeom prst="rect">
            <a:avLst/>
          </a:prstGeom>
          <a:solidFill>
            <a:schemeClr val="bg1">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Maltoni </a:t>
            </a:r>
            <a:r>
              <a:rPr kumimoji="0" lang="it-IT" sz="2000" b="1" i="1" u="none" strike="noStrike" kern="1200" cap="none" spc="0" normalizeH="0" baseline="0" noProof="0" dirty="0" smtClean="0">
                <a:ln>
                  <a:noFill/>
                </a:ln>
                <a:solidFill>
                  <a:prstClr val="black"/>
                </a:solidFill>
                <a:effectLst/>
                <a:uLnTx/>
                <a:uFillTx/>
                <a:latin typeface="Calibri"/>
                <a:ea typeface="+mn-ea"/>
                <a:cs typeface="+mn-cs"/>
              </a:rPr>
              <a:t>et al</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(2007)</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67168" y="1844824"/>
            <a:ext cx="2651000" cy="1988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495262"/>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PSN000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595138"/>
            <a:ext cx="8305800"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380999" y="574625"/>
            <a:ext cx="8305801" cy="1538883"/>
          </a:xfrm>
          <a:prstGeom prst="rect">
            <a:avLst/>
          </a:prstGeom>
          <a:solidFill>
            <a:srgbClr val="000000"/>
          </a:solidFill>
          <a:ln>
            <a:noFill/>
          </a:ln>
          <a:effectLst/>
          <a:extLs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3400" b="0" i="0" u="sng" strike="noStrike" kern="1200" cap="none" spc="0" normalizeH="0" baseline="0" noProof="0" dirty="0" smtClean="0">
                <a:ln>
                  <a:noFill/>
                </a:ln>
                <a:solidFill>
                  <a:prstClr val="white"/>
                </a:solidFill>
                <a:effectLst/>
                <a:uLnTx/>
                <a:uFillTx/>
                <a:latin typeface="Calibri"/>
                <a:ea typeface="+mn-ea"/>
                <a:cs typeface="+mn-cs"/>
              </a:rPr>
              <a:t>Inokulering av frö</a:t>
            </a:r>
            <a:r>
              <a:rPr kumimoji="0" lang="pt-PT" altLang="it-IT" sz="3400" b="0" i="0" u="none" strike="noStrike" kern="1200" cap="none" spc="0" normalizeH="0" baseline="0" noProof="0" dirty="0" smtClean="0">
                <a:ln>
                  <a:noFill/>
                </a:ln>
                <a:solidFill>
                  <a:prstClr val="white"/>
                </a:solidFill>
                <a:effectLst/>
                <a:uLnTx/>
                <a:uFillTx/>
                <a:latin typeface="Calibri"/>
                <a:ea typeface="+mn-ea"/>
                <a:cs typeface="+mn-cs"/>
              </a:rPr>
              <a:t>:</a:t>
            </a:r>
            <a:r>
              <a:rPr kumimoji="0" lang="pt-PT" altLang="it-IT" sz="3200" b="0" i="0" u="none" strike="noStrike" kern="1200" cap="none" spc="0" normalizeH="0" baseline="0" noProof="0" dirty="0" smtClean="0">
                <a:ln>
                  <a:noFill/>
                </a:ln>
                <a:solidFill>
                  <a:prstClr val="white"/>
                </a:solidFill>
                <a:effectLst/>
                <a:uLnTx/>
                <a:uFillTx/>
                <a:latin typeface="Calibri"/>
                <a:ea typeface="+mn-ea"/>
                <a:cs typeface="+mn-cs"/>
              </a:rPr>
              <a:t> </a:t>
            </a:r>
            <a:r>
              <a:rPr kumimoji="0" lang="pt-PT" altLang="it-IT" sz="2000" b="0" i="0" u="none" strike="noStrike" kern="1200" cap="none" spc="0" normalizeH="0" baseline="0" noProof="0" dirty="0" smtClean="0">
                <a:ln>
                  <a:noFill/>
                </a:ln>
                <a:solidFill>
                  <a:prstClr val="white"/>
                </a:solidFill>
                <a:effectLst/>
                <a:uLnTx/>
                <a:uFillTx/>
                <a:latin typeface="Calibri"/>
                <a:ea typeface="+mn-ea"/>
                <a:cs typeface="+mn-cs"/>
              </a:rPr>
              <a:t>före sådd, kan baljväxtfröet</a:t>
            </a:r>
            <a:r>
              <a:rPr kumimoji="0" lang="pt-PT" altLang="it-IT" sz="2000" b="0" i="0" u="none" strike="noStrike" kern="1200" cap="none" spc="0" normalizeH="0" noProof="0" dirty="0" smtClean="0">
                <a:ln>
                  <a:noFill/>
                </a:ln>
                <a:solidFill>
                  <a:prstClr val="white"/>
                </a:solidFill>
                <a:effectLst/>
                <a:uLnTx/>
                <a:uFillTx/>
                <a:latin typeface="Calibri"/>
                <a:ea typeface="+mn-ea"/>
                <a:cs typeface="+mn-cs"/>
              </a:rPr>
              <a:t> behöva inokuleras med specifika och effektiva stammar av </a:t>
            </a:r>
            <a:r>
              <a:rPr kumimoji="0" lang="pt-PT" altLang="it-IT" sz="2000" b="0" i="1" u="none" strike="noStrike" kern="1200" cap="none" spc="0" normalizeH="0" baseline="0" noProof="0" dirty="0" smtClean="0">
                <a:ln>
                  <a:noFill/>
                </a:ln>
                <a:solidFill>
                  <a:prstClr val="white"/>
                </a:solidFill>
                <a:effectLst/>
                <a:uLnTx/>
                <a:uFillTx/>
                <a:latin typeface="Calibri"/>
                <a:ea typeface="+mn-ea"/>
                <a:cs typeface="+mn-cs"/>
              </a:rPr>
              <a:t>Rhizobium-</a:t>
            </a:r>
            <a:r>
              <a:rPr kumimoji="0" lang="pt-PT" altLang="it-IT" sz="2000" b="0" u="none" strike="noStrike" kern="1200" cap="none" spc="0" normalizeH="0" baseline="0" noProof="0" dirty="0" smtClean="0">
                <a:ln>
                  <a:noFill/>
                </a:ln>
                <a:solidFill>
                  <a:prstClr val="white"/>
                </a:solidFill>
                <a:effectLst/>
                <a:uLnTx/>
                <a:uFillTx/>
                <a:latin typeface="Calibri"/>
                <a:ea typeface="+mn-ea"/>
                <a:cs typeface="+mn-cs"/>
              </a:rPr>
              <a:t>bakterier</a:t>
            </a:r>
            <a:r>
              <a:rPr kumimoji="0" lang="pt-PT" altLang="it-IT" sz="2000" b="0" u="none" strike="noStrike" kern="1200" cap="none" spc="0" normalizeH="0" noProof="0" dirty="0" smtClean="0">
                <a:ln>
                  <a:noFill/>
                </a:ln>
                <a:solidFill>
                  <a:prstClr val="white"/>
                </a:solidFill>
                <a:effectLst/>
                <a:uLnTx/>
                <a:uFillTx/>
                <a:latin typeface="Calibri"/>
                <a:ea typeface="+mn-ea"/>
                <a:cs typeface="+mn-cs"/>
              </a:rPr>
              <a:t> för att uppnå symbiotisk kvävefixering och på det sättet göra baljväxten självförsörjande på kväve </a:t>
            </a:r>
            <a:endParaRPr kumimoji="0" lang="pt-PT" altLang="it-IT"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ttangolo 7"/>
          <p:cNvSpPr/>
          <p:nvPr/>
        </p:nvSpPr>
        <p:spPr>
          <a:xfrm>
            <a:off x="1259632" y="107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Etablering</a:t>
            </a:r>
            <a:r>
              <a:rPr kumimoji="0" lang="it-IT" sz="3200" b="1" i="1" u="none" strike="noStrike" kern="1200" cap="none" spc="0" normalizeH="0" noProof="0" dirty="0" smtClean="0">
                <a:ln>
                  <a:noFill/>
                </a:ln>
                <a:solidFill>
                  <a:prstClr val="black"/>
                </a:solidFill>
                <a:effectLst/>
                <a:uLnTx/>
                <a:uFillTx/>
                <a:latin typeface="Calibri"/>
                <a:ea typeface="+mn-ea"/>
                <a:cs typeface="+mn-cs"/>
              </a:rPr>
              <a:t> och skötsel</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912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439227" cy="532953"/>
          </a:xfrm>
        </p:spPr>
        <p:txBody>
          <a:bodyPr/>
          <a:lstStyle/>
          <a:p>
            <a:r>
              <a:rPr lang="sv-SE" altLang="sv-SE" sz="2400" dirty="0" smtClean="0">
                <a:solidFill>
                  <a:prstClr val="black"/>
                </a:solidFill>
                <a:latin typeface="Calibri"/>
                <a:ea typeface="+mn-ea"/>
                <a:cs typeface="+mn-cs"/>
              </a:rPr>
              <a:t>Växtsäsongens längd i Europa</a:t>
            </a:r>
            <a:endParaRPr lang="sv-SE" dirty="0"/>
          </a:p>
        </p:txBody>
      </p:sp>
      <p:sp>
        <p:nvSpPr>
          <p:cNvPr id="6" name="textruta 2"/>
          <p:cNvSpPr txBox="1">
            <a:spLocks noChangeArrowheads="1"/>
          </p:cNvSpPr>
          <p:nvPr/>
        </p:nvSpPr>
        <p:spPr bwMode="auto">
          <a:xfrm>
            <a:off x="5393168" y="1707695"/>
            <a:ext cx="29644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sv-SE" altLang="sv-SE" sz="2400" b="1" i="0" u="none" strike="noStrike" kern="1200" cap="none" spc="0" normalizeH="0" baseline="0" dirty="0" smtClean="0">
                <a:ln>
                  <a:noFill/>
                </a:ln>
                <a:solidFill>
                  <a:prstClr val="black"/>
                </a:solidFill>
                <a:effectLst/>
                <a:uLnTx/>
                <a:uFillTx/>
                <a:latin typeface="Calibri" panose="020F0502020204030204" pitchFamily="34" charset="0"/>
                <a:ea typeface="+mn-ea"/>
                <a:cs typeface="+mn-cs"/>
              </a:rPr>
              <a:t>Antal dagar</a:t>
            </a:r>
            <a:r>
              <a:rPr kumimoji="0" lang="sv-SE" altLang="sv-SE" sz="2400" b="1" i="0" u="none" strike="noStrike" kern="1200" cap="none" spc="0" normalizeH="0" dirty="0" smtClean="0">
                <a:ln>
                  <a:noFill/>
                </a:ln>
                <a:solidFill>
                  <a:prstClr val="black"/>
                </a:solidFill>
                <a:effectLst/>
                <a:uLnTx/>
                <a:uFillTx/>
                <a:latin typeface="Calibri" panose="020F0502020204030204" pitchFamily="34" charset="0"/>
                <a:ea typeface="+mn-ea"/>
                <a:cs typeface="+mn-cs"/>
              </a:rPr>
              <a:t> med </a:t>
            </a:r>
            <a:r>
              <a:rPr kumimoji="0" lang="sv-SE" altLang="sv-SE" sz="2400" b="1" i="0" u="none" strike="noStrike" kern="1200" cap="none" spc="0" normalizeH="0" baseline="0" dirty="0" smtClean="0">
                <a:ln>
                  <a:noFill/>
                </a:ln>
                <a:solidFill>
                  <a:prstClr val="black"/>
                </a:solidFill>
                <a:effectLst/>
                <a:uLnTx/>
                <a:uFillTx/>
                <a:latin typeface="Calibri" panose="020F0502020204030204" pitchFamily="34" charset="0"/>
                <a:ea typeface="+mn-ea"/>
                <a:cs typeface="+mn-cs"/>
              </a:rPr>
              <a:t>&gt;5°C i medeltemperatur</a:t>
            </a:r>
            <a:endParaRPr kumimoji="0" lang="sv-SE" altLang="sv-SE" sz="2400" b="1" i="0" u="none" strike="noStrike" kern="1200" cap="none" spc="0" normalizeH="0" baseline="0" dirty="0">
              <a:ln>
                <a:noFill/>
              </a:ln>
              <a:solidFill>
                <a:prstClr val="black"/>
              </a:solidFill>
              <a:effectLst/>
              <a:uLnTx/>
              <a:uFillTx/>
              <a:latin typeface="Calibri" panose="020F0502020204030204" pitchFamily="34" charset="0"/>
              <a:ea typeface="+mn-ea"/>
              <a:cs typeface="+mn-cs"/>
            </a:endParaRPr>
          </a:p>
        </p:txBody>
      </p:sp>
      <p:sp>
        <p:nvSpPr>
          <p:cNvPr id="7" name="TextBox 1"/>
          <p:cNvSpPr txBox="1"/>
          <p:nvPr/>
        </p:nvSpPr>
        <p:spPr>
          <a:xfrm>
            <a:off x="5393168" y="3470487"/>
            <a:ext cx="37508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altLang="sv-SE" sz="1800" b="0" i="0" u="none" strike="noStrike" kern="1200" cap="none" spc="0" normalizeH="0" baseline="0" dirty="0" smtClean="0">
                <a:ln>
                  <a:noFill/>
                </a:ln>
                <a:solidFill>
                  <a:prstClr val="black"/>
                </a:solidFill>
                <a:effectLst/>
                <a:uLnTx/>
                <a:uFillTx/>
                <a:latin typeface="Calibri"/>
                <a:ea typeface="+mn-ea"/>
                <a:cs typeface="+mn-cs"/>
              </a:rPr>
              <a:t>Detta leder till att vissa</a:t>
            </a:r>
            <a:r>
              <a:rPr kumimoji="0" lang="sv-SE" altLang="sv-SE" sz="1800" b="0" i="0" u="none" strike="noStrike" kern="1200" cap="none" spc="0" normalizeH="0" dirty="0" smtClean="0">
                <a:ln>
                  <a:noFill/>
                </a:ln>
                <a:solidFill>
                  <a:prstClr val="black"/>
                </a:solidFill>
                <a:effectLst/>
                <a:uLnTx/>
                <a:uFillTx/>
                <a:latin typeface="Calibri"/>
                <a:ea typeface="+mn-ea"/>
                <a:cs typeface="+mn-cs"/>
              </a:rPr>
              <a:t> arter </a:t>
            </a:r>
            <a:r>
              <a:rPr lang="sv-SE" altLang="sv-SE" dirty="0" smtClean="0">
                <a:solidFill>
                  <a:prstClr val="black"/>
                </a:solidFill>
                <a:latin typeface="Calibri"/>
              </a:rPr>
              <a:t>är bättre anpassade i skandinaviskt klimat</a:t>
            </a:r>
            <a:endParaRPr kumimoji="0" lang="sv-SE" sz="1800" b="0" i="0" u="none" strike="noStrike" kern="1200" cap="none" spc="0" normalizeH="0" baseline="0" dirty="0">
              <a:ln>
                <a:noFill/>
              </a:ln>
              <a:solidFill>
                <a:prstClr val="black"/>
              </a:solidFill>
              <a:effectLst/>
              <a:uLnTx/>
              <a:uFillTx/>
              <a:latin typeface="Calibri"/>
              <a:ea typeface="+mn-ea"/>
              <a:cs typeface="+mn-cs"/>
            </a:endParaRPr>
          </a:p>
        </p:txBody>
      </p:sp>
      <p:grpSp>
        <p:nvGrpSpPr>
          <p:cNvPr id="11" name="Grupp 10"/>
          <p:cNvGrpSpPr/>
          <p:nvPr/>
        </p:nvGrpSpPr>
        <p:grpSpPr>
          <a:xfrm>
            <a:off x="565813" y="1129852"/>
            <a:ext cx="4491200" cy="5289487"/>
            <a:chOff x="565813" y="1129852"/>
            <a:chExt cx="4491200" cy="5289487"/>
          </a:xfrm>
        </p:grpSpPr>
        <p:grpSp>
          <p:nvGrpSpPr>
            <p:cNvPr id="9" name="Grupp 8"/>
            <p:cNvGrpSpPr/>
            <p:nvPr/>
          </p:nvGrpSpPr>
          <p:grpSpPr>
            <a:xfrm>
              <a:off x="565813" y="1129852"/>
              <a:ext cx="4491200" cy="5289487"/>
              <a:chOff x="556288" y="1618746"/>
              <a:chExt cx="4174930" cy="4800592"/>
            </a:xfrm>
          </p:grpSpPr>
          <p:pic>
            <p:nvPicPr>
              <p:cNvPr id="5" name="Bild 1" descr="Macintosh HD:Users:larso:Desktop:EurVegpLängdPik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6288" y="1721966"/>
                <a:ext cx="4174930" cy="469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ruta 7"/>
              <p:cNvSpPr txBox="1"/>
              <p:nvPr/>
            </p:nvSpPr>
            <p:spPr>
              <a:xfrm>
                <a:off x="556288" y="1618746"/>
                <a:ext cx="2223429" cy="58659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textruta 3"/>
            <p:cNvSpPr txBox="1"/>
            <p:nvPr/>
          </p:nvSpPr>
          <p:spPr>
            <a:xfrm>
              <a:off x="1381125" y="3324225"/>
              <a:ext cx="200025" cy="28575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ruta 9"/>
            <p:cNvSpPr txBox="1"/>
            <p:nvPr/>
          </p:nvSpPr>
          <p:spPr>
            <a:xfrm>
              <a:off x="2528887" y="3789277"/>
              <a:ext cx="166688" cy="14287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 name="Afgeronde rechthoek 2"/>
          <p:cNvSpPr/>
          <p:nvPr/>
        </p:nvSpPr>
        <p:spPr>
          <a:xfrm>
            <a:off x="515639" y="1129852"/>
            <a:ext cx="4826382" cy="5484079"/>
          </a:xfrm>
          <a:prstGeom prst="round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55992236"/>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m 85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825" y="131763"/>
            <a:ext cx="8815388"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50825" y="115888"/>
            <a:ext cx="8815388" cy="584775"/>
          </a:xfrm>
          <a:prstGeom prst="rect">
            <a:avLst/>
          </a:prstGeom>
          <a:solidFill>
            <a:srgbClr val="663300"/>
          </a:solidFill>
          <a:ln>
            <a:noFill/>
          </a:ln>
          <a:effectLst/>
          <a:extLs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3200" b="1" i="1" u="none" strike="noStrike" kern="1200" cap="none" spc="0" normalizeH="0" baseline="0" noProof="0" dirty="0" smtClean="0">
                <a:ln>
                  <a:noFill/>
                </a:ln>
                <a:solidFill>
                  <a:prstClr val="white"/>
                </a:solidFill>
                <a:effectLst/>
                <a:uLnTx/>
                <a:uFillTx/>
                <a:latin typeface="Calibri"/>
                <a:ea typeface="+mn-ea"/>
                <a:cs typeface="+mn-cs"/>
              </a:rPr>
              <a:t>Gödsling</a:t>
            </a:r>
            <a:r>
              <a:rPr lang="pt-PT" altLang="it-IT" b="1" i="1" dirty="0" smtClean="0">
                <a:solidFill>
                  <a:prstClr val="white"/>
                </a:solidFill>
                <a:latin typeface="Calibri"/>
              </a:rPr>
              <a:t>sstrategier</a:t>
            </a:r>
            <a:endParaRPr kumimoji="0" lang="pt-PT" altLang="it-IT" sz="3200" b="1" i="1"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 Box 4"/>
          <p:cNvSpPr txBox="1">
            <a:spLocks noChangeArrowheads="1"/>
          </p:cNvSpPr>
          <p:nvPr/>
        </p:nvSpPr>
        <p:spPr bwMode="auto">
          <a:xfrm>
            <a:off x="328613" y="4187825"/>
            <a:ext cx="8815387" cy="2246769"/>
          </a:xfrm>
          <a:prstGeom prst="rect">
            <a:avLst/>
          </a:prstGeom>
          <a:solidFill>
            <a:srgbClr val="6633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95300" indent="-495300">
              <a:defRPr sz="3200" b="1">
                <a:solidFill>
                  <a:schemeClr val="tx1"/>
                </a:solidFill>
                <a:latin typeface="Times New Roman" pitchFamily="18" charset="0"/>
              </a:defRPr>
            </a:lvl1pPr>
            <a:lvl2pPr marL="952500" indent="-495300">
              <a:defRPr sz="3200" b="1">
                <a:solidFill>
                  <a:schemeClr val="tx1"/>
                </a:solidFill>
                <a:latin typeface="Times New Roman" pitchFamily="18" charset="0"/>
              </a:defRPr>
            </a:lvl2pPr>
            <a:lvl3pPr marL="1409700" indent="-495300">
              <a:defRPr sz="3200" b="1">
                <a:solidFill>
                  <a:schemeClr val="tx1"/>
                </a:solidFill>
                <a:latin typeface="Times New Roman" pitchFamily="18" charset="0"/>
              </a:defRPr>
            </a:lvl3pPr>
            <a:lvl4pPr marL="1866900" indent="-495300">
              <a:defRPr sz="3200" b="1">
                <a:solidFill>
                  <a:schemeClr val="tx1"/>
                </a:solidFill>
                <a:latin typeface="Times New Roman" pitchFamily="18" charset="0"/>
              </a:defRPr>
            </a:lvl4pPr>
            <a:lvl5pPr marL="2324100" indent="-495300">
              <a:defRPr sz="3200" b="1">
                <a:solidFill>
                  <a:schemeClr val="tx1"/>
                </a:solidFill>
                <a:latin typeface="Times New Roman" pitchFamily="18" charset="0"/>
              </a:defRPr>
            </a:lvl5pPr>
            <a:lvl6pPr marL="2781300" indent="-495300" eaLnBrk="0" fontAlgn="base" hangingPunct="0">
              <a:spcBef>
                <a:spcPct val="20000"/>
              </a:spcBef>
              <a:spcAft>
                <a:spcPct val="0"/>
              </a:spcAft>
              <a:defRPr sz="3200" b="1">
                <a:solidFill>
                  <a:schemeClr val="tx1"/>
                </a:solidFill>
                <a:latin typeface="Times New Roman" pitchFamily="18" charset="0"/>
              </a:defRPr>
            </a:lvl6pPr>
            <a:lvl7pPr marL="3238500" indent="-495300" eaLnBrk="0" fontAlgn="base" hangingPunct="0">
              <a:spcBef>
                <a:spcPct val="20000"/>
              </a:spcBef>
              <a:spcAft>
                <a:spcPct val="0"/>
              </a:spcAft>
              <a:defRPr sz="3200" b="1">
                <a:solidFill>
                  <a:schemeClr val="tx1"/>
                </a:solidFill>
                <a:latin typeface="Times New Roman" pitchFamily="18" charset="0"/>
              </a:defRPr>
            </a:lvl7pPr>
            <a:lvl8pPr marL="3695700" indent="-495300" eaLnBrk="0" fontAlgn="base" hangingPunct="0">
              <a:spcBef>
                <a:spcPct val="20000"/>
              </a:spcBef>
              <a:spcAft>
                <a:spcPct val="0"/>
              </a:spcAft>
              <a:defRPr sz="3200" b="1">
                <a:solidFill>
                  <a:schemeClr val="tx1"/>
                </a:solidFill>
                <a:latin typeface="Times New Roman" pitchFamily="18" charset="0"/>
              </a:defRPr>
            </a:lvl8pPr>
            <a:lvl9pPr marL="4152900" indent="-495300" eaLnBrk="0" fontAlgn="base" hangingPunct="0">
              <a:spcBef>
                <a:spcPct val="20000"/>
              </a:spcBef>
              <a:spcAft>
                <a:spcPct val="0"/>
              </a:spcAft>
              <a:defRPr sz="3200" b="1">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PT" altLang="it-IT" sz="2800" b="1" i="0" u="none" strike="noStrike" kern="1200" cap="none" spc="0" normalizeH="0" baseline="0" noProof="0" dirty="0" smtClean="0">
                <a:ln>
                  <a:noFill/>
                </a:ln>
                <a:solidFill>
                  <a:prstClr val="white"/>
                </a:solidFill>
                <a:effectLst/>
                <a:uLnTx/>
                <a:uFillTx/>
                <a:latin typeface="Calibri"/>
                <a:ea typeface="+mn-ea"/>
                <a:cs typeface="+mn-cs"/>
              </a:rPr>
              <a:t>Baljväxtbaserade</a:t>
            </a:r>
            <a:r>
              <a:rPr kumimoji="0" lang="pt-PT" altLang="it-IT" sz="2800" b="1" i="0" u="none" strike="noStrike" kern="1200" cap="none" spc="0" normalizeH="0" noProof="0" dirty="0" smtClean="0">
                <a:ln>
                  <a:noFill/>
                </a:ln>
                <a:solidFill>
                  <a:prstClr val="white"/>
                </a:solidFill>
                <a:effectLst/>
                <a:uLnTx/>
                <a:uFillTx/>
                <a:latin typeface="Calibri"/>
                <a:ea typeface="+mn-ea"/>
                <a:cs typeface="+mn-cs"/>
              </a:rPr>
              <a:t> beten är självförsörjande på kväve men behöver gödslas med andra näringsämnen, speciellt P (vid etablering och övergödsling en gång per år. </a:t>
            </a:r>
            <a:r>
              <a:rPr lang="pt-PT" altLang="it-IT" sz="2800" dirty="0">
                <a:solidFill>
                  <a:prstClr val="white"/>
                </a:solidFill>
                <a:latin typeface="Calibri"/>
              </a:rPr>
              <a:t>I</a:t>
            </a:r>
            <a:r>
              <a:rPr kumimoji="0" lang="pt-PT" altLang="it-IT" sz="2800" b="1" i="0" u="none" strike="noStrike" kern="1200" cap="none" spc="0" normalizeH="0" noProof="0" dirty="0" smtClean="0">
                <a:ln>
                  <a:noFill/>
                </a:ln>
                <a:solidFill>
                  <a:prstClr val="white"/>
                </a:solidFill>
                <a:effectLst/>
                <a:uLnTx/>
                <a:uFillTx/>
                <a:latin typeface="Calibri"/>
                <a:ea typeface="+mn-ea"/>
                <a:cs typeface="+mn-cs"/>
              </a:rPr>
              <a:t> mån av behov även andra makromineralämnen (K, Ca, S, Mg) eller mikromineralämnen (</a:t>
            </a:r>
            <a:r>
              <a:rPr kumimoji="0" lang="pt-PT" altLang="it-IT" sz="2800" b="1" i="0" u="none" strike="noStrike" kern="1200" cap="none" spc="0" normalizeH="0" baseline="0" noProof="0" dirty="0" smtClean="0">
                <a:ln>
                  <a:noFill/>
                </a:ln>
                <a:solidFill>
                  <a:prstClr val="white"/>
                </a:solidFill>
                <a:effectLst/>
                <a:uLnTx/>
                <a:uFillTx/>
                <a:latin typeface="Calibri"/>
                <a:ea typeface="+mn-ea"/>
                <a:cs typeface="+mn-cs"/>
              </a:rPr>
              <a:t>Mo, B, Zn, Cu, Fe, Co)</a:t>
            </a:r>
          </a:p>
        </p:txBody>
      </p:sp>
    </p:spTree>
    <p:extLst>
      <p:ext uri="{BB962C8B-B14F-4D97-AF65-F5344CB8AC3E}">
        <p14:creationId xmlns:p14="http://schemas.microsoft.com/office/powerpoint/2010/main" val="361570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Imagem 354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443309"/>
            <a:ext cx="4267200" cy="32004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Imagem 258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443309"/>
            <a:ext cx="4267200" cy="32004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304800" y="3099881"/>
            <a:ext cx="8534400" cy="977191"/>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PT" altLang="it-IT" sz="2300" b="0" i="0" u="none" strike="noStrike" kern="1200" cap="none" spc="0" normalizeH="0" baseline="0" noProof="0" dirty="0" smtClean="0">
                <a:ln>
                  <a:noFill/>
                </a:ln>
                <a:solidFill>
                  <a:prstClr val="white"/>
                </a:solidFill>
                <a:effectLst/>
                <a:uLnTx/>
                <a:uFillTx/>
                <a:latin typeface="Calibri"/>
                <a:ea typeface="+mn-ea"/>
                <a:cs typeface="+mn-cs"/>
              </a:rPr>
              <a:t>Tidig höst (ideal jordtemperatur </a:t>
            </a:r>
            <a:r>
              <a:rPr kumimoji="0" lang="pt-PT" altLang="it-IT" sz="2300" b="0" i="0" u="none" strike="noStrike" kern="1200" cap="none" spc="0" normalizeH="0" baseline="0" noProof="0" dirty="0">
                <a:ln>
                  <a:noFill/>
                </a:ln>
                <a:solidFill>
                  <a:prstClr val="white"/>
                </a:solidFill>
                <a:effectLst/>
                <a:uLnTx/>
                <a:uFillTx/>
                <a:latin typeface="Calibri"/>
                <a:ea typeface="+mn-ea"/>
                <a:cs typeface="+mn-cs"/>
              </a:rPr>
              <a:t>&gt;</a:t>
            </a:r>
            <a:r>
              <a:rPr kumimoji="0" lang="pt-PT" altLang="it-IT" sz="2300" b="0" i="0" u="none" strike="noStrike" kern="1200" cap="none" spc="0" normalizeH="0" baseline="0" noProof="0" dirty="0" smtClean="0">
                <a:ln>
                  <a:noFill/>
                </a:ln>
                <a:solidFill>
                  <a:prstClr val="white"/>
                </a:solidFill>
                <a:effectLst/>
                <a:uLnTx/>
                <a:uFillTx/>
                <a:latin typeface="Calibri"/>
                <a:ea typeface="+mn-ea"/>
                <a:cs typeface="+mn-cs"/>
              </a:rPr>
              <a:t>16°C)</a:t>
            </a:r>
          </a:p>
          <a:p>
            <a:pPr marL="0" marR="0" lvl="0" indent="0" algn="l" defTabSz="914400" rtl="0" eaLnBrk="1" fontAlgn="auto" latinLnBrk="0" hangingPunct="1">
              <a:lnSpc>
                <a:spcPct val="100000"/>
              </a:lnSpc>
              <a:spcBef>
                <a:spcPct val="50000"/>
              </a:spcBef>
              <a:spcAft>
                <a:spcPts val="0"/>
              </a:spcAft>
              <a:buClrTx/>
              <a:buSzTx/>
              <a:buFontTx/>
              <a:buNone/>
              <a:tabLst/>
              <a:defRPr/>
            </a:pPr>
            <a:r>
              <a:rPr lang="pt-PT" altLang="it-IT" sz="2300" dirty="0">
                <a:solidFill>
                  <a:prstClr val="white"/>
                </a:solidFill>
                <a:latin typeface="Calibri"/>
              </a:rPr>
              <a:t>p</a:t>
            </a:r>
            <a:r>
              <a:rPr kumimoji="0" lang="pt-PT" altLang="it-IT" sz="2300" b="0" i="0" u="none" strike="noStrike" kern="1200" cap="none" spc="0" normalizeH="0" baseline="0" noProof="0" dirty="0" smtClean="0">
                <a:ln>
                  <a:noFill/>
                </a:ln>
                <a:solidFill>
                  <a:prstClr val="white"/>
                </a:solidFill>
                <a:effectLst/>
                <a:uLnTx/>
                <a:uFillTx/>
                <a:latin typeface="Calibri"/>
                <a:ea typeface="+mn-ea"/>
                <a:cs typeface="+mn-cs"/>
              </a:rPr>
              <a:t>å en ytligt prepareard såbädd (minimal jordbearbetning) </a:t>
            </a:r>
            <a:endParaRPr kumimoji="0" lang="pt-PT" altLang="it-IT" sz="23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mn-cs"/>
            </a:endParaRPr>
          </a:p>
        </p:txBody>
      </p:sp>
      <p:pic>
        <p:nvPicPr>
          <p:cNvPr id="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4075509"/>
            <a:ext cx="4249737" cy="2809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0" y="4046934"/>
            <a:ext cx="4321175" cy="28368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ttangolo 10"/>
          <p:cNvSpPr/>
          <p:nvPr/>
        </p:nvSpPr>
        <p:spPr>
          <a:xfrm>
            <a:off x="971600" y="-44800"/>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Sådd</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798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8" y="476250"/>
            <a:ext cx="4351337" cy="295275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descr="Imagem 665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171450"/>
            <a:ext cx="4343400" cy="32575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a:off x="381000" y="2721114"/>
            <a:ext cx="4267200" cy="707886"/>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lvl="0" algn="ctr" defTabSz="914400">
              <a:spcBef>
                <a:spcPct val="50000"/>
              </a:spcBef>
              <a:buNone/>
              <a:defRPr/>
            </a:pPr>
            <a:r>
              <a:rPr kumimoji="0" lang="pt-PT" altLang="it-IT" sz="2000" b="0" i="0" u="none" strike="noStrike" kern="1200" cap="none" spc="0" normalizeH="0" baseline="0" noProof="0" dirty="0" smtClean="0">
                <a:ln>
                  <a:noFill/>
                </a:ln>
                <a:solidFill>
                  <a:prstClr val="white"/>
                </a:solidFill>
                <a:effectLst/>
                <a:uLnTx/>
                <a:uFillTx/>
                <a:latin typeface="Calibri"/>
                <a:ea typeface="+mn-ea"/>
                <a:cs typeface="Times New Roman" pitchFamily="18" charset="0"/>
              </a:rPr>
              <a:t>Betning under hela året med </a:t>
            </a:r>
            <a:r>
              <a:rPr lang="pt-PT" altLang="it-IT" sz="2000" dirty="0" smtClean="0">
                <a:solidFill>
                  <a:prstClr val="white"/>
                </a:solidFill>
                <a:latin typeface="Calibri"/>
                <a:cs typeface="Times New Roman" pitchFamily="18" charset="0"/>
              </a:rPr>
              <a:t>anpassad </a:t>
            </a:r>
            <a:r>
              <a:rPr kumimoji="0" lang="pt-PT" altLang="it-IT" sz="2000" b="0" i="0" u="none" strike="noStrike" kern="1200" cap="none" spc="0" normalizeH="0" baseline="0" noProof="0" dirty="0" smtClean="0">
                <a:ln>
                  <a:noFill/>
                </a:ln>
                <a:solidFill>
                  <a:prstClr val="white"/>
                </a:solidFill>
                <a:effectLst/>
                <a:uLnTx/>
                <a:uFillTx/>
                <a:latin typeface="Calibri"/>
                <a:ea typeface="+mn-ea"/>
                <a:cs typeface="Times New Roman" pitchFamily="18" charset="0"/>
              </a:rPr>
              <a:t> </a:t>
            </a:r>
            <a:r>
              <a:rPr kumimoji="0" lang="pt-PT" altLang="it-IT" sz="2000" b="0" i="0" u="none" strike="noStrike" kern="1200" cap="none" spc="0" normalizeH="0" noProof="0" dirty="0" smtClean="0">
                <a:ln>
                  <a:noFill/>
                </a:ln>
                <a:solidFill>
                  <a:prstClr val="white"/>
                </a:solidFill>
                <a:effectLst/>
                <a:uLnTx/>
                <a:uFillTx/>
                <a:latin typeface="Calibri"/>
                <a:ea typeface="+mn-ea"/>
                <a:cs typeface="Times New Roman" pitchFamily="18" charset="0"/>
              </a:rPr>
              <a:t>beläggningsgrad</a:t>
            </a:r>
            <a:endParaRPr kumimoji="0" lang="pt-PT" altLang="it-IT" sz="2000" b="0" i="0" u="none" strike="noStrike" kern="1200" cap="none" spc="0" normalizeH="0" baseline="0" noProof="0" dirty="0">
              <a:ln>
                <a:noFill/>
              </a:ln>
              <a:solidFill>
                <a:prstClr val="white"/>
              </a:solidFill>
              <a:effectLst/>
              <a:uLnTx/>
              <a:uFillTx/>
              <a:latin typeface="Calibri"/>
              <a:ea typeface="+mn-ea"/>
              <a:cs typeface="Times New Roman" pitchFamily="18" charset="0"/>
            </a:endParaRPr>
          </a:p>
        </p:txBody>
      </p:sp>
      <p:sp>
        <p:nvSpPr>
          <p:cNvPr id="9" name="Text Box 10"/>
          <p:cNvSpPr txBox="1">
            <a:spLocks noChangeArrowheads="1"/>
          </p:cNvSpPr>
          <p:nvPr/>
        </p:nvSpPr>
        <p:spPr bwMode="auto">
          <a:xfrm>
            <a:off x="342900" y="0"/>
            <a:ext cx="8610600" cy="584775"/>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3200" b="1" i="1" u="none" strike="noStrike" kern="1200" cap="none" spc="0" normalizeH="0" baseline="0" noProof="0" dirty="0" smtClean="0">
                <a:ln>
                  <a:noFill/>
                </a:ln>
                <a:solidFill>
                  <a:prstClr val="white"/>
                </a:solidFill>
                <a:effectLst/>
                <a:uLnTx/>
                <a:uFillTx/>
                <a:latin typeface="Calibri"/>
                <a:ea typeface="+mn-ea"/>
                <a:cs typeface="+mn-cs"/>
              </a:rPr>
              <a:t>Betesskötsel</a:t>
            </a:r>
            <a:endParaRPr kumimoji="0" lang="pt-PT" altLang="it-IT" sz="3200" b="1" i="1"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 Box 7"/>
          <p:cNvSpPr txBox="1">
            <a:spLocks noChangeArrowheads="1"/>
          </p:cNvSpPr>
          <p:nvPr/>
        </p:nvSpPr>
        <p:spPr bwMode="auto">
          <a:xfrm>
            <a:off x="5029200" y="2971800"/>
            <a:ext cx="3657600" cy="396875"/>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smtClean="0">
                <a:ln>
                  <a:noFill/>
                </a:ln>
                <a:solidFill>
                  <a:prstClr val="white"/>
                </a:solidFill>
                <a:effectLst/>
                <a:uLnTx/>
                <a:uFillTx/>
                <a:latin typeface="Calibri"/>
                <a:ea typeface="+mn-ea"/>
                <a:cs typeface="+mn-cs"/>
              </a:rPr>
              <a:t>Bygga upp</a:t>
            </a:r>
            <a:r>
              <a:rPr kumimoji="0" lang="pt-PT" altLang="it-IT" sz="2000" b="0" i="0" u="none" strike="noStrike" kern="1200" cap="none" spc="0" normalizeH="0" noProof="0" dirty="0" smtClean="0">
                <a:ln>
                  <a:noFill/>
                </a:ln>
                <a:solidFill>
                  <a:prstClr val="white"/>
                </a:solidFill>
                <a:effectLst/>
                <a:uLnTx/>
                <a:uFillTx/>
                <a:latin typeface="Calibri"/>
                <a:ea typeface="+mn-ea"/>
                <a:cs typeface="+mn-cs"/>
              </a:rPr>
              <a:t> en fröbank på våren</a:t>
            </a:r>
            <a:endParaRPr kumimoji="0" lang="pt-PT" altLang="it-IT" sz="2000" b="0" i="0" u="none" strike="noStrike" kern="1200" cap="none" spc="0" normalizeH="0" baseline="0" noProof="0" dirty="0" smtClean="0">
              <a:ln>
                <a:noFill/>
              </a:ln>
              <a:solidFill>
                <a:prstClr val="white"/>
              </a:solidFill>
              <a:effectLst/>
              <a:uLnTx/>
              <a:uFillTx/>
              <a:latin typeface="Calibri"/>
              <a:ea typeface="+mn-ea"/>
              <a:cs typeface="+mn-cs"/>
            </a:endParaRPr>
          </a:p>
        </p:txBody>
      </p:sp>
      <p:pic>
        <p:nvPicPr>
          <p:cNvPr id="11" name="Picture 13" descr="P SECO (1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29000"/>
            <a:ext cx="4267200" cy="3200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4" descr="DSCF332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48200" y="3429000"/>
            <a:ext cx="4343400" cy="32131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5"/>
          <p:cNvSpPr txBox="1">
            <a:spLocks noChangeArrowheads="1"/>
          </p:cNvSpPr>
          <p:nvPr/>
        </p:nvSpPr>
        <p:spPr bwMode="auto">
          <a:xfrm>
            <a:off x="609600" y="6172200"/>
            <a:ext cx="3657600" cy="396875"/>
          </a:xfrm>
          <a:prstGeom prst="rect">
            <a:avLst/>
          </a:prstGeom>
          <a:solidFill>
            <a:srgbClr val="6633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smtClean="0">
                <a:ln>
                  <a:noFill/>
                </a:ln>
                <a:solidFill>
                  <a:prstClr val="white"/>
                </a:solidFill>
                <a:effectLst/>
                <a:uLnTx/>
                <a:uFillTx/>
                <a:latin typeface="Calibri"/>
                <a:ea typeface="+mn-ea"/>
                <a:cs typeface="+mn-cs"/>
              </a:rPr>
              <a:t>Hårdbetning på sommaren</a:t>
            </a:r>
          </a:p>
        </p:txBody>
      </p:sp>
      <p:sp>
        <p:nvSpPr>
          <p:cNvPr id="14" name="Text Box 16"/>
          <p:cNvSpPr txBox="1">
            <a:spLocks noChangeArrowheads="1"/>
          </p:cNvSpPr>
          <p:nvPr/>
        </p:nvSpPr>
        <p:spPr bwMode="auto">
          <a:xfrm>
            <a:off x="5105400" y="5943600"/>
            <a:ext cx="3657600" cy="707886"/>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smtClean="0">
                <a:ln>
                  <a:noFill/>
                </a:ln>
                <a:solidFill>
                  <a:prstClr val="white"/>
                </a:solidFill>
                <a:effectLst/>
                <a:uLnTx/>
                <a:uFillTx/>
                <a:latin typeface="Calibri"/>
                <a:ea typeface="+mn-ea"/>
                <a:cs typeface="+mn-cs"/>
              </a:rPr>
              <a:t>Naturlig regenerering</a:t>
            </a:r>
            <a:r>
              <a:rPr kumimoji="0" lang="pt-PT" altLang="it-IT" sz="2000" b="0" i="0" u="none" strike="noStrike" kern="1200" cap="none" spc="0" normalizeH="0" noProof="0" dirty="0" smtClean="0">
                <a:ln>
                  <a:noFill/>
                </a:ln>
                <a:solidFill>
                  <a:prstClr val="white"/>
                </a:solidFill>
                <a:effectLst/>
                <a:uLnTx/>
                <a:uFillTx/>
                <a:latin typeface="Calibri"/>
                <a:ea typeface="+mn-ea"/>
                <a:cs typeface="+mn-cs"/>
              </a:rPr>
              <a:t> efter höstregnen</a:t>
            </a:r>
            <a:endParaRPr kumimoji="0" lang="pt-PT" altLang="it-IT" sz="2000" b="0" i="0" u="none" strike="noStrike" kern="120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492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10" grpId="0" animBg="1" autoUpdateAnimBg="0"/>
      <p:bldP spid="13" grpId="0" animBg="1" autoUpdateAnimBg="0"/>
      <p:bldP spid="14" grpId="0" animBg="1" autoUpdateAnimBg="0"/>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968" y="2420888"/>
            <a:ext cx="8218488" cy="3408380"/>
          </a:xfrm>
        </p:spPr>
        <p:txBody>
          <a:bodyPr/>
          <a:lstStyle/>
          <a:p>
            <a:pPr marL="0" indent="0" algn="ctr">
              <a:buNone/>
            </a:pPr>
            <a:r>
              <a:rPr lang="sv-SE" sz="5400" dirty="0" smtClean="0"/>
              <a:t>Vallar i italienska Alperna</a:t>
            </a:r>
            <a:endParaRPr lang="sv-SE" sz="5400" dirty="0"/>
          </a:p>
        </p:txBody>
      </p:sp>
    </p:spTree>
    <p:extLst>
      <p:ext uri="{BB962C8B-B14F-4D97-AF65-F5344CB8AC3E}">
        <p14:creationId xmlns:p14="http://schemas.microsoft.com/office/powerpoint/2010/main" val="1927031740"/>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6" name="Text Box 3">
            <a:extLst>
              <a:ext uri="{FF2B5EF4-FFF2-40B4-BE49-F238E27FC236}">
                <a16:creationId xmlns:a16="http://schemas.microsoft.com/office/drawing/2014/main" id="{28738422-1339-421F-BBA2-E7750BBFF683}"/>
              </a:ext>
            </a:extLst>
          </p:cNvPr>
          <p:cNvSpPr txBox="1">
            <a:spLocks noChangeArrowheads="1"/>
          </p:cNvSpPr>
          <p:nvPr/>
        </p:nvSpPr>
        <p:spPr bwMode="auto">
          <a:xfrm>
            <a:off x="5713783" y="5811894"/>
            <a:ext cx="29729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err="1" smtClean="0">
                <a:ln>
                  <a:noFill/>
                </a:ln>
                <a:solidFill>
                  <a:prstClr val="black"/>
                </a:solidFill>
                <a:effectLst/>
                <a:uLnTx/>
                <a:uFillTx/>
                <a:latin typeface="Verdana" panose="020B0604030504040204" pitchFamily="34" charset="0"/>
                <a:ea typeface="ＭＳ Ｐゴシック" panose="020B0600070205080204" pitchFamily="34" charset="-128"/>
                <a:cs typeface="+mn-cs"/>
              </a:rPr>
              <a:t>Peratoner</a:t>
            </a:r>
            <a:r>
              <a:rPr kumimoji="0" lang="en-GB" alt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ＭＳ Ｐゴシック" panose="020B0600070205080204" pitchFamily="34" charset="-128"/>
                <a:cs typeface="+mn-cs"/>
              </a:rPr>
              <a:t> </a:t>
            </a:r>
            <a:r>
              <a:rPr kumimoji="0" lang="en-GB" altLang="en-US" sz="1600" b="0" i="1"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et al.</a:t>
            </a:r>
            <a:r>
              <a:rPr kumimoji="0" lang="en-GB" altLang="en-US" sz="1600"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 2011 (mod.)</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Foderarealer</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i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Sydtyrolen</a:t>
            </a:r>
            <a:r>
              <a:rPr kumimoji="0" lang="en-GB" sz="2400" b="0" i="0" u="none" strike="noStrike" kern="1200" cap="none" spc="0" normalizeH="0" baseline="0" noProof="0" dirty="0">
                <a:ln>
                  <a:noFill/>
                </a:ln>
                <a:solidFill>
                  <a:prstClr val="black"/>
                </a:solidFill>
                <a:effectLst/>
                <a:uLnTx/>
                <a:uFillTx/>
                <a:latin typeface="Calibri"/>
                <a:ea typeface="+mj-ea"/>
                <a:cs typeface="+mj-cs"/>
              </a:rPr>
              <a:t>	</a:t>
            </a:r>
          </a:p>
        </p:txBody>
      </p:sp>
      <p:sp>
        <p:nvSpPr>
          <p:cNvPr id="8" name="Freeform 3">
            <a:extLst>
              <a:ext uri="{FF2B5EF4-FFF2-40B4-BE49-F238E27FC236}">
                <a16:creationId xmlns:a16="http://schemas.microsoft.com/office/drawing/2014/main" id="{4DB0A510-1DCB-4A26-A7BB-5B402BF8E65F}"/>
              </a:ext>
            </a:extLst>
          </p:cNvPr>
          <p:cNvSpPr>
            <a:spLocks/>
          </p:cNvSpPr>
          <p:nvPr/>
        </p:nvSpPr>
        <p:spPr bwMode="auto">
          <a:xfrm>
            <a:off x="4711700" y="2489200"/>
            <a:ext cx="569913" cy="1265238"/>
          </a:xfrm>
          <a:custGeom>
            <a:avLst/>
            <a:gdLst>
              <a:gd name="T0" fmla="*/ 2147483646 w 63"/>
              <a:gd name="T1" fmla="*/ 2147483646 h 140"/>
              <a:gd name="T2" fmla="*/ 0 w 63"/>
              <a:gd name="T3" fmla="*/ 2147483646 h 140"/>
              <a:gd name="T4" fmla="*/ 0 w 63"/>
              <a:gd name="T5" fmla="*/ 2147483646 h 140"/>
              <a:gd name="T6" fmla="*/ 0 w 63"/>
              <a:gd name="T7" fmla="*/ 2147483646 h 140"/>
              <a:gd name="T8" fmla="*/ 2147483646 w 63"/>
              <a:gd name="T9" fmla="*/ 2147483646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40">
                <a:moveTo>
                  <a:pt x="63" y="15"/>
                </a:moveTo>
                <a:cubicBezTo>
                  <a:pt x="43" y="6"/>
                  <a:pt x="22" y="1"/>
                  <a:pt x="0" y="1"/>
                </a:cubicBezTo>
                <a:cubicBezTo>
                  <a:pt x="0" y="0"/>
                  <a:pt x="0" y="1"/>
                  <a:pt x="0" y="1"/>
                </a:cubicBezTo>
                <a:lnTo>
                  <a:pt x="0" y="140"/>
                </a:lnTo>
                <a:lnTo>
                  <a:pt x="63" y="15"/>
                </a:lnTo>
                <a:close/>
              </a:path>
            </a:pathLst>
          </a:custGeom>
          <a:solidFill>
            <a:srgbClr val="8080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4">
            <a:extLst>
              <a:ext uri="{FF2B5EF4-FFF2-40B4-BE49-F238E27FC236}">
                <a16:creationId xmlns:a16="http://schemas.microsoft.com/office/drawing/2014/main" id="{B7C55784-CC44-4610-952B-D5B52BB42666}"/>
              </a:ext>
            </a:extLst>
          </p:cNvPr>
          <p:cNvSpPr>
            <a:spLocks/>
          </p:cNvSpPr>
          <p:nvPr/>
        </p:nvSpPr>
        <p:spPr bwMode="auto">
          <a:xfrm>
            <a:off x="4711700" y="2624138"/>
            <a:ext cx="1257300" cy="1130300"/>
          </a:xfrm>
          <a:custGeom>
            <a:avLst/>
            <a:gdLst>
              <a:gd name="T0" fmla="*/ 2147483646 w 139"/>
              <a:gd name="T1" fmla="*/ 2147483646 h 125"/>
              <a:gd name="T2" fmla="*/ 2147483646 w 139"/>
              <a:gd name="T3" fmla="*/ 0 h 125"/>
              <a:gd name="T4" fmla="*/ 0 w 139"/>
              <a:gd name="T5" fmla="*/ 2147483646 h 125"/>
              <a:gd name="T6" fmla="*/ 2147483646 w 139"/>
              <a:gd name="T7" fmla="*/ 2147483646 h 1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25">
                <a:moveTo>
                  <a:pt x="139" y="112"/>
                </a:moveTo>
                <a:cubicBezTo>
                  <a:pt x="135" y="64"/>
                  <a:pt x="106" y="22"/>
                  <a:pt x="63" y="0"/>
                </a:cubicBezTo>
                <a:lnTo>
                  <a:pt x="0" y="125"/>
                </a:lnTo>
                <a:lnTo>
                  <a:pt x="139" y="112"/>
                </a:lnTo>
                <a:close/>
              </a:path>
            </a:pathLst>
          </a:custGeom>
          <a:solidFill>
            <a:srgbClr val="99CC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5">
            <a:extLst>
              <a:ext uri="{FF2B5EF4-FFF2-40B4-BE49-F238E27FC236}">
                <a16:creationId xmlns:a16="http://schemas.microsoft.com/office/drawing/2014/main" id="{D4F39D37-FDB1-4547-AA1C-673D8655B142}"/>
              </a:ext>
            </a:extLst>
          </p:cNvPr>
          <p:cNvSpPr>
            <a:spLocks/>
          </p:cNvSpPr>
          <p:nvPr/>
        </p:nvSpPr>
        <p:spPr bwMode="auto">
          <a:xfrm>
            <a:off x="4711700" y="3636963"/>
            <a:ext cx="1257300" cy="117475"/>
          </a:xfrm>
          <a:custGeom>
            <a:avLst/>
            <a:gdLst>
              <a:gd name="T0" fmla="*/ 2147483646 w 139"/>
              <a:gd name="T1" fmla="*/ 2147483646 h 13"/>
              <a:gd name="T2" fmla="*/ 2147483646 w 139"/>
              <a:gd name="T3" fmla="*/ 0 h 13"/>
              <a:gd name="T4" fmla="*/ 0 w 139"/>
              <a:gd name="T5" fmla="*/ 2147483646 h 13"/>
              <a:gd name="T6" fmla="*/ 2147483646 w 139"/>
              <a:gd name="T7" fmla="*/ 214748364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3">
                <a:moveTo>
                  <a:pt x="139" y="2"/>
                </a:moveTo>
                <a:cubicBezTo>
                  <a:pt x="139" y="2"/>
                  <a:pt x="139" y="1"/>
                  <a:pt x="139" y="0"/>
                </a:cubicBezTo>
                <a:lnTo>
                  <a:pt x="0" y="13"/>
                </a:lnTo>
                <a:lnTo>
                  <a:pt x="139" y="2"/>
                </a:lnTo>
                <a:close/>
              </a:path>
            </a:pathLst>
          </a:custGeom>
          <a:solidFill>
            <a:srgbClr val="FFFFCC"/>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6">
            <a:extLst>
              <a:ext uri="{FF2B5EF4-FFF2-40B4-BE49-F238E27FC236}">
                <a16:creationId xmlns:a16="http://schemas.microsoft.com/office/drawing/2014/main" id="{3A3DE633-C91B-4714-8A92-21B0F70CABA7}"/>
              </a:ext>
            </a:extLst>
          </p:cNvPr>
          <p:cNvSpPr>
            <a:spLocks/>
          </p:cNvSpPr>
          <p:nvPr/>
        </p:nvSpPr>
        <p:spPr bwMode="auto">
          <a:xfrm>
            <a:off x="4711700" y="3654425"/>
            <a:ext cx="1265238" cy="406400"/>
          </a:xfrm>
          <a:custGeom>
            <a:avLst/>
            <a:gdLst>
              <a:gd name="T0" fmla="*/ 2147483646 w 140"/>
              <a:gd name="T1" fmla="*/ 2147483646 h 45"/>
              <a:gd name="T2" fmla="*/ 2147483646 w 140"/>
              <a:gd name="T3" fmla="*/ 2147483646 h 45"/>
              <a:gd name="T4" fmla="*/ 2147483646 w 140"/>
              <a:gd name="T5" fmla="*/ 0 h 45"/>
              <a:gd name="T6" fmla="*/ 0 w 140"/>
              <a:gd name="T7" fmla="*/ 2147483646 h 45"/>
              <a:gd name="T8" fmla="*/ 2147483646 w 140"/>
              <a:gd name="T9" fmla="*/ 2147483646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 h="45">
                <a:moveTo>
                  <a:pt x="135" y="45"/>
                </a:moveTo>
                <a:cubicBezTo>
                  <a:pt x="138" y="34"/>
                  <a:pt x="140" y="22"/>
                  <a:pt x="140" y="11"/>
                </a:cubicBezTo>
                <a:cubicBezTo>
                  <a:pt x="140" y="7"/>
                  <a:pt x="139" y="4"/>
                  <a:pt x="139" y="0"/>
                </a:cubicBezTo>
                <a:lnTo>
                  <a:pt x="0" y="11"/>
                </a:lnTo>
                <a:lnTo>
                  <a:pt x="135" y="45"/>
                </a:lnTo>
                <a:close/>
              </a:path>
            </a:pathLst>
          </a:custGeom>
          <a:solidFill>
            <a:srgbClr val="00808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7">
            <a:extLst>
              <a:ext uri="{FF2B5EF4-FFF2-40B4-BE49-F238E27FC236}">
                <a16:creationId xmlns:a16="http://schemas.microsoft.com/office/drawing/2014/main" id="{CC4828FB-B11A-49B4-858D-49762AA1A8E6}"/>
              </a:ext>
            </a:extLst>
          </p:cNvPr>
          <p:cNvSpPr>
            <a:spLocks/>
          </p:cNvSpPr>
          <p:nvPr/>
        </p:nvSpPr>
        <p:spPr bwMode="auto">
          <a:xfrm>
            <a:off x="3455988" y="2614613"/>
            <a:ext cx="2476500" cy="2405062"/>
          </a:xfrm>
          <a:custGeom>
            <a:avLst/>
            <a:gdLst>
              <a:gd name="T0" fmla="*/ 2147483646 w 274"/>
              <a:gd name="T1" fmla="*/ 0 h 266"/>
              <a:gd name="T2" fmla="*/ 0 w 274"/>
              <a:gd name="T3" fmla="*/ 2147483646 h 266"/>
              <a:gd name="T4" fmla="*/ 2147483646 w 274"/>
              <a:gd name="T5" fmla="*/ 2147483646 h 266"/>
              <a:gd name="T6" fmla="*/ 2147483646 w 274"/>
              <a:gd name="T7" fmla="*/ 2147483646 h 266"/>
              <a:gd name="T8" fmla="*/ 2147483646 w 274"/>
              <a:gd name="T9" fmla="*/ 2147483646 h 266"/>
              <a:gd name="T10" fmla="*/ 2147483646 w 274"/>
              <a:gd name="T11" fmla="*/ 0 h 2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4" h="266">
                <a:moveTo>
                  <a:pt x="80" y="0"/>
                </a:moveTo>
                <a:cubicBezTo>
                  <a:pt x="31" y="23"/>
                  <a:pt x="0" y="72"/>
                  <a:pt x="0" y="126"/>
                </a:cubicBezTo>
                <a:cubicBezTo>
                  <a:pt x="0" y="203"/>
                  <a:pt x="62" y="266"/>
                  <a:pt x="139" y="266"/>
                </a:cubicBezTo>
                <a:cubicBezTo>
                  <a:pt x="203" y="265"/>
                  <a:pt x="259" y="222"/>
                  <a:pt x="274" y="160"/>
                </a:cubicBezTo>
                <a:lnTo>
                  <a:pt x="139" y="126"/>
                </a:lnTo>
                <a:lnTo>
                  <a:pt x="80" y="0"/>
                </a:lnTo>
                <a:close/>
              </a:path>
            </a:pathLst>
          </a:custGeom>
          <a:solidFill>
            <a:srgbClr val="003366"/>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8">
            <a:extLst>
              <a:ext uri="{FF2B5EF4-FFF2-40B4-BE49-F238E27FC236}">
                <a16:creationId xmlns:a16="http://schemas.microsoft.com/office/drawing/2014/main" id="{D845A4EE-4B53-45C8-AD19-B14401FA1E55}"/>
              </a:ext>
            </a:extLst>
          </p:cNvPr>
          <p:cNvSpPr>
            <a:spLocks/>
          </p:cNvSpPr>
          <p:nvPr/>
        </p:nvSpPr>
        <p:spPr bwMode="auto">
          <a:xfrm>
            <a:off x="4178300" y="2533650"/>
            <a:ext cx="533400" cy="1220788"/>
          </a:xfrm>
          <a:custGeom>
            <a:avLst/>
            <a:gdLst>
              <a:gd name="T0" fmla="*/ 2147483646 w 59"/>
              <a:gd name="T1" fmla="*/ 0 h 135"/>
              <a:gd name="T2" fmla="*/ 0 w 59"/>
              <a:gd name="T3" fmla="*/ 2147483646 h 135"/>
              <a:gd name="T4" fmla="*/ 2147483646 w 59"/>
              <a:gd name="T5" fmla="*/ 2147483646 h 135"/>
              <a:gd name="T6" fmla="*/ 2147483646 w 59"/>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135">
                <a:moveTo>
                  <a:pt x="25" y="0"/>
                </a:moveTo>
                <a:cubicBezTo>
                  <a:pt x="16" y="2"/>
                  <a:pt x="8" y="5"/>
                  <a:pt x="0" y="9"/>
                </a:cubicBezTo>
                <a:lnTo>
                  <a:pt x="59" y="135"/>
                </a:lnTo>
                <a:lnTo>
                  <a:pt x="25" y="0"/>
                </a:lnTo>
                <a:close/>
              </a:path>
            </a:pathLst>
          </a:custGeom>
          <a:solidFill>
            <a:srgbClr val="8000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9">
            <a:extLst>
              <a:ext uri="{FF2B5EF4-FFF2-40B4-BE49-F238E27FC236}">
                <a16:creationId xmlns:a16="http://schemas.microsoft.com/office/drawing/2014/main" id="{642F6A57-19A5-4455-92F7-A9285B0BF181}"/>
              </a:ext>
            </a:extLst>
          </p:cNvPr>
          <p:cNvSpPr>
            <a:spLocks/>
          </p:cNvSpPr>
          <p:nvPr/>
        </p:nvSpPr>
        <p:spPr bwMode="auto">
          <a:xfrm>
            <a:off x="4405313" y="2506663"/>
            <a:ext cx="306387" cy="1247775"/>
          </a:xfrm>
          <a:custGeom>
            <a:avLst/>
            <a:gdLst>
              <a:gd name="T0" fmla="*/ 2147483646 w 34"/>
              <a:gd name="T1" fmla="*/ 0 h 138"/>
              <a:gd name="T2" fmla="*/ 0 w 34"/>
              <a:gd name="T3" fmla="*/ 2147483646 h 138"/>
              <a:gd name="T4" fmla="*/ 2147483646 w 34"/>
              <a:gd name="T5" fmla="*/ 2147483646 h 138"/>
              <a:gd name="T6" fmla="*/ 2147483646 w 34"/>
              <a:gd name="T7" fmla="*/ 0 h 1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138">
                <a:moveTo>
                  <a:pt x="11" y="0"/>
                </a:moveTo>
                <a:cubicBezTo>
                  <a:pt x="7" y="1"/>
                  <a:pt x="4" y="2"/>
                  <a:pt x="0" y="3"/>
                </a:cubicBezTo>
                <a:lnTo>
                  <a:pt x="34" y="138"/>
                </a:lnTo>
                <a:lnTo>
                  <a:pt x="11" y="0"/>
                </a:lnTo>
                <a:close/>
              </a:path>
            </a:pathLst>
          </a:custGeom>
          <a:solidFill>
            <a:srgbClr val="0080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0">
            <a:extLst>
              <a:ext uri="{FF2B5EF4-FFF2-40B4-BE49-F238E27FC236}">
                <a16:creationId xmlns:a16="http://schemas.microsoft.com/office/drawing/2014/main" id="{77689243-3EAF-414E-8024-B38CBDF35E1D}"/>
              </a:ext>
            </a:extLst>
          </p:cNvPr>
          <p:cNvSpPr>
            <a:spLocks/>
          </p:cNvSpPr>
          <p:nvPr/>
        </p:nvSpPr>
        <p:spPr bwMode="auto">
          <a:xfrm>
            <a:off x="4503738" y="2497138"/>
            <a:ext cx="207962" cy="1257300"/>
          </a:xfrm>
          <a:custGeom>
            <a:avLst/>
            <a:gdLst>
              <a:gd name="T0" fmla="*/ 2147483646 w 23"/>
              <a:gd name="T1" fmla="*/ 0 h 139"/>
              <a:gd name="T2" fmla="*/ 0 w 23"/>
              <a:gd name="T3" fmla="*/ 2147483646 h 139"/>
              <a:gd name="T4" fmla="*/ 2147483646 w 23"/>
              <a:gd name="T5" fmla="*/ 2147483646 h 139"/>
              <a:gd name="T6" fmla="*/ 2147483646 w 23"/>
              <a:gd name="T7" fmla="*/ 0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39">
                <a:moveTo>
                  <a:pt x="10" y="0"/>
                </a:moveTo>
                <a:cubicBezTo>
                  <a:pt x="7" y="0"/>
                  <a:pt x="4" y="1"/>
                  <a:pt x="0" y="1"/>
                </a:cubicBezTo>
                <a:lnTo>
                  <a:pt x="23" y="139"/>
                </a:lnTo>
                <a:lnTo>
                  <a:pt x="10" y="0"/>
                </a:lnTo>
                <a:close/>
              </a:path>
            </a:pathLst>
          </a:custGeom>
          <a:solidFill>
            <a:srgbClr val="FF00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1">
            <a:extLst>
              <a:ext uri="{FF2B5EF4-FFF2-40B4-BE49-F238E27FC236}">
                <a16:creationId xmlns:a16="http://schemas.microsoft.com/office/drawing/2014/main" id="{1DBEEF20-6D05-4DBC-A552-EDF6FED42B02}"/>
              </a:ext>
            </a:extLst>
          </p:cNvPr>
          <p:cNvSpPr>
            <a:spLocks/>
          </p:cNvSpPr>
          <p:nvPr/>
        </p:nvSpPr>
        <p:spPr bwMode="auto">
          <a:xfrm>
            <a:off x="4594225" y="2497138"/>
            <a:ext cx="117475" cy="1257300"/>
          </a:xfrm>
          <a:custGeom>
            <a:avLst/>
            <a:gdLst>
              <a:gd name="T0" fmla="*/ 2147483646 w 13"/>
              <a:gd name="T1" fmla="*/ 0 h 139"/>
              <a:gd name="T2" fmla="*/ 0 w 13"/>
              <a:gd name="T3" fmla="*/ 0 h 139"/>
              <a:gd name="T4" fmla="*/ 2147483646 w 13"/>
              <a:gd name="T5" fmla="*/ 2147483646 h 139"/>
              <a:gd name="T6" fmla="*/ 2147483646 w 13"/>
              <a:gd name="T7" fmla="*/ 0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39">
                <a:moveTo>
                  <a:pt x="8" y="0"/>
                </a:moveTo>
                <a:cubicBezTo>
                  <a:pt x="5" y="0"/>
                  <a:pt x="3" y="0"/>
                  <a:pt x="0" y="0"/>
                </a:cubicBezTo>
                <a:lnTo>
                  <a:pt x="13" y="139"/>
                </a:lnTo>
                <a:lnTo>
                  <a:pt x="8" y="0"/>
                </a:lnTo>
                <a:close/>
              </a:path>
            </a:pathLst>
          </a:custGeom>
          <a:solidFill>
            <a:srgbClr val="FF99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2">
            <a:extLst>
              <a:ext uri="{FF2B5EF4-FFF2-40B4-BE49-F238E27FC236}">
                <a16:creationId xmlns:a16="http://schemas.microsoft.com/office/drawing/2014/main" id="{18959C7E-F3B4-4592-A598-87C43141C5B8}"/>
              </a:ext>
            </a:extLst>
          </p:cNvPr>
          <p:cNvSpPr>
            <a:spLocks/>
          </p:cNvSpPr>
          <p:nvPr/>
        </p:nvSpPr>
        <p:spPr bwMode="auto">
          <a:xfrm>
            <a:off x="4667250" y="2497138"/>
            <a:ext cx="44450" cy="1257300"/>
          </a:xfrm>
          <a:custGeom>
            <a:avLst/>
            <a:gdLst>
              <a:gd name="T0" fmla="*/ 2147483646 w 5"/>
              <a:gd name="T1" fmla="*/ 0 h 139"/>
              <a:gd name="T2" fmla="*/ 0 w 5"/>
              <a:gd name="T3" fmla="*/ 0 h 139"/>
              <a:gd name="T4" fmla="*/ 2147483646 w 5"/>
              <a:gd name="T5" fmla="*/ 2147483646 h 139"/>
              <a:gd name="T6" fmla="*/ 2147483646 w 5"/>
              <a:gd name="T7" fmla="*/ 0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39">
                <a:moveTo>
                  <a:pt x="5" y="0"/>
                </a:moveTo>
                <a:cubicBezTo>
                  <a:pt x="3" y="0"/>
                  <a:pt x="1" y="0"/>
                  <a:pt x="0" y="0"/>
                </a:cubicBezTo>
                <a:lnTo>
                  <a:pt x="5" y="139"/>
                </a:lnTo>
                <a:lnTo>
                  <a:pt x="5" y="0"/>
                </a:lnTo>
                <a:close/>
              </a:path>
            </a:pathLst>
          </a:custGeom>
          <a:solidFill>
            <a:srgbClr val="FFCC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3">
            <a:extLst>
              <a:ext uri="{FF2B5EF4-FFF2-40B4-BE49-F238E27FC236}">
                <a16:creationId xmlns:a16="http://schemas.microsoft.com/office/drawing/2014/main" id="{1E9D64D3-C4C3-4998-B424-0726E67C770F}"/>
              </a:ext>
            </a:extLst>
          </p:cNvPr>
          <p:cNvSpPr>
            <a:spLocks/>
          </p:cNvSpPr>
          <p:nvPr/>
        </p:nvSpPr>
        <p:spPr bwMode="auto">
          <a:xfrm>
            <a:off x="5000625" y="2090738"/>
            <a:ext cx="227013" cy="442912"/>
          </a:xfrm>
          <a:custGeom>
            <a:avLst/>
            <a:gdLst>
              <a:gd name="T0" fmla="*/ 2147483646 w 25"/>
              <a:gd name="T1" fmla="*/ 0 h 49"/>
              <a:gd name="T2" fmla="*/ 2147483646 w 25"/>
              <a:gd name="T3" fmla="*/ 0 h 49"/>
              <a:gd name="T4" fmla="*/ 0 w 25"/>
              <a:gd name="T5" fmla="*/ 2147483646 h 49"/>
              <a:gd name="T6" fmla="*/ 0 60000 65536"/>
              <a:gd name="T7" fmla="*/ 0 60000 65536"/>
              <a:gd name="T8" fmla="*/ 0 60000 65536"/>
            </a:gdLst>
            <a:ahLst/>
            <a:cxnLst>
              <a:cxn ang="T6">
                <a:pos x="T0" y="T1"/>
              </a:cxn>
              <a:cxn ang="T7">
                <a:pos x="T2" y="T3"/>
              </a:cxn>
              <a:cxn ang="T8">
                <a:pos x="T4" y="T5"/>
              </a:cxn>
            </a:cxnLst>
            <a:rect l="0" t="0" r="r" b="b"/>
            <a:pathLst>
              <a:path w="25" h="49">
                <a:moveTo>
                  <a:pt x="25" y="0"/>
                </a:moveTo>
                <a:lnTo>
                  <a:pt x="17" y="0"/>
                </a:lnTo>
                <a:lnTo>
                  <a:pt x="0" y="49"/>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4">
            <a:extLst>
              <a:ext uri="{FF2B5EF4-FFF2-40B4-BE49-F238E27FC236}">
                <a16:creationId xmlns:a16="http://schemas.microsoft.com/office/drawing/2014/main" id="{525EC57F-9861-4962-B8E4-9DEF5A761F82}"/>
              </a:ext>
            </a:extLst>
          </p:cNvPr>
          <p:cNvSpPr>
            <a:spLocks/>
          </p:cNvSpPr>
          <p:nvPr/>
        </p:nvSpPr>
        <p:spPr bwMode="auto">
          <a:xfrm>
            <a:off x="5768975" y="2697163"/>
            <a:ext cx="82550" cy="360362"/>
          </a:xfrm>
          <a:custGeom>
            <a:avLst/>
            <a:gdLst>
              <a:gd name="T0" fmla="*/ 2147483646 w 9"/>
              <a:gd name="T1" fmla="*/ 0 h 40"/>
              <a:gd name="T2" fmla="*/ 2147483646 w 9"/>
              <a:gd name="T3" fmla="*/ 0 h 40"/>
              <a:gd name="T4" fmla="*/ 0 w 9"/>
              <a:gd name="T5" fmla="*/ 2147483646 h 40"/>
              <a:gd name="T6" fmla="*/ 0 60000 65536"/>
              <a:gd name="T7" fmla="*/ 0 60000 65536"/>
              <a:gd name="T8" fmla="*/ 0 60000 65536"/>
            </a:gdLst>
            <a:ahLst/>
            <a:cxnLst>
              <a:cxn ang="T6">
                <a:pos x="T0" y="T1"/>
              </a:cxn>
              <a:cxn ang="T7">
                <a:pos x="T2" y="T3"/>
              </a:cxn>
              <a:cxn ang="T8">
                <a:pos x="T4" y="T5"/>
              </a:cxn>
            </a:cxnLst>
            <a:rect l="0" t="0" r="r" b="b"/>
            <a:pathLst>
              <a:path w="9" h="40">
                <a:moveTo>
                  <a:pt x="9" y="0"/>
                </a:moveTo>
                <a:lnTo>
                  <a:pt x="1" y="0"/>
                </a:lnTo>
                <a:lnTo>
                  <a:pt x="0" y="40"/>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5">
            <a:extLst>
              <a:ext uri="{FF2B5EF4-FFF2-40B4-BE49-F238E27FC236}">
                <a16:creationId xmlns:a16="http://schemas.microsoft.com/office/drawing/2014/main" id="{4371CB5B-712C-432B-8430-499E97BE4E01}"/>
              </a:ext>
            </a:extLst>
          </p:cNvPr>
          <p:cNvSpPr>
            <a:spLocks/>
          </p:cNvSpPr>
          <p:nvPr/>
        </p:nvSpPr>
        <p:spPr bwMode="auto">
          <a:xfrm>
            <a:off x="5976938" y="3419475"/>
            <a:ext cx="415925" cy="234950"/>
          </a:xfrm>
          <a:custGeom>
            <a:avLst/>
            <a:gdLst>
              <a:gd name="T0" fmla="*/ 2147483646 w 46"/>
              <a:gd name="T1" fmla="*/ 0 h 26"/>
              <a:gd name="T2" fmla="*/ 2147483646 w 46"/>
              <a:gd name="T3" fmla="*/ 0 h 26"/>
              <a:gd name="T4" fmla="*/ 0 w 46"/>
              <a:gd name="T5" fmla="*/ 2147483646 h 26"/>
              <a:gd name="T6" fmla="*/ 0 60000 65536"/>
              <a:gd name="T7" fmla="*/ 0 60000 65536"/>
              <a:gd name="T8" fmla="*/ 0 60000 65536"/>
            </a:gdLst>
            <a:ahLst/>
            <a:cxnLst>
              <a:cxn ang="T6">
                <a:pos x="T0" y="T1"/>
              </a:cxn>
              <a:cxn ang="T7">
                <a:pos x="T2" y="T3"/>
              </a:cxn>
              <a:cxn ang="T8">
                <a:pos x="T4" y="T5"/>
              </a:cxn>
            </a:cxnLst>
            <a:rect l="0" t="0" r="r" b="b"/>
            <a:pathLst>
              <a:path w="46" h="26">
                <a:moveTo>
                  <a:pt x="46" y="0"/>
                </a:moveTo>
                <a:lnTo>
                  <a:pt x="38" y="0"/>
                </a:lnTo>
                <a:lnTo>
                  <a:pt x="0" y="26"/>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6">
            <a:extLst>
              <a:ext uri="{FF2B5EF4-FFF2-40B4-BE49-F238E27FC236}">
                <a16:creationId xmlns:a16="http://schemas.microsoft.com/office/drawing/2014/main" id="{5D4E5C26-DEC8-40C4-984E-DC7505071B70}"/>
              </a:ext>
            </a:extLst>
          </p:cNvPr>
          <p:cNvSpPr>
            <a:spLocks/>
          </p:cNvSpPr>
          <p:nvPr/>
        </p:nvSpPr>
        <p:spPr bwMode="auto">
          <a:xfrm>
            <a:off x="5976938" y="3871913"/>
            <a:ext cx="344487" cy="939800"/>
          </a:xfrm>
          <a:custGeom>
            <a:avLst/>
            <a:gdLst>
              <a:gd name="T0" fmla="*/ 2147483646 w 38"/>
              <a:gd name="T1" fmla="*/ 2147483646 h 21"/>
              <a:gd name="T2" fmla="*/ 2147483646 w 38"/>
              <a:gd name="T3" fmla="*/ 2147483646 h 21"/>
              <a:gd name="T4" fmla="*/ 0 w 38"/>
              <a:gd name="T5" fmla="*/ 0 h 21"/>
              <a:gd name="T6" fmla="*/ 0 60000 65536"/>
              <a:gd name="T7" fmla="*/ 0 60000 65536"/>
              <a:gd name="T8" fmla="*/ 0 60000 65536"/>
            </a:gdLst>
            <a:ahLst/>
            <a:cxnLst>
              <a:cxn ang="T6">
                <a:pos x="T0" y="T1"/>
              </a:cxn>
              <a:cxn ang="T7">
                <a:pos x="T2" y="T3"/>
              </a:cxn>
              <a:cxn ang="T8">
                <a:pos x="T4" y="T5"/>
              </a:cxn>
            </a:cxnLst>
            <a:rect l="0" t="0" r="r" b="b"/>
            <a:pathLst>
              <a:path w="38" h="21">
                <a:moveTo>
                  <a:pt x="38" y="21"/>
                </a:moveTo>
                <a:lnTo>
                  <a:pt x="30" y="21"/>
                </a:lnTo>
                <a:lnTo>
                  <a:pt x="0" y="0"/>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7">
            <a:extLst>
              <a:ext uri="{FF2B5EF4-FFF2-40B4-BE49-F238E27FC236}">
                <a16:creationId xmlns:a16="http://schemas.microsoft.com/office/drawing/2014/main" id="{A5BD6954-359D-4F3B-AB96-ABEB43B03E88}"/>
              </a:ext>
            </a:extLst>
          </p:cNvPr>
          <p:cNvSpPr>
            <a:spLocks/>
          </p:cNvSpPr>
          <p:nvPr/>
        </p:nvSpPr>
        <p:spPr bwMode="auto">
          <a:xfrm>
            <a:off x="2813050" y="2570163"/>
            <a:ext cx="1474788" cy="223837"/>
          </a:xfrm>
          <a:custGeom>
            <a:avLst/>
            <a:gdLst>
              <a:gd name="T0" fmla="*/ 0 w 102"/>
              <a:gd name="T1" fmla="*/ 2147483646 h 5"/>
              <a:gd name="T2" fmla="*/ 2147483646 w 102"/>
              <a:gd name="T3" fmla="*/ 2147483646 h 5"/>
              <a:gd name="T4" fmla="*/ 2147483646 w 102"/>
              <a:gd name="T5" fmla="*/ 0 h 5"/>
              <a:gd name="T6" fmla="*/ 0 60000 65536"/>
              <a:gd name="T7" fmla="*/ 0 60000 65536"/>
              <a:gd name="T8" fmla="*/ 0 60000 65536"/>
            </a:gdLst>
            <a:ahLst/>
            <a:cxnLst>
              <a:cxn ang="T6">
                <a:pos x="T0" y="T1"/>
              </a:cxn>
              <a:cxn ang="T7">
                <a:pos x="T2" y="T3"/>
              </a:cxn>
              <a:cxn ang="T8">
                <a:pos x="T4" y="T5"/>
              </a:cxn>
            </a:cxnLst>
            <a:rect l="0" t="0" r="r" b="b"/>
            <a:pathLst>
              <a:path w="102" h="5">
                <a:moveTo>
                  <a:pt x="0" y="5"/>
                </a:moveTo>
                <a:lnTo>
                  <a:pt x="8" y="5"/>
                </a:lnTo>
                <a:lnTo>
                  <a:pt x="102" y="0"/>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8">
            <a:extLst>
              <a:ext uri="{FF2B5EF4-FFF2-40B4-BE49-F238E27FC236}">
                <a16:creationId xmlns:a16="http://schemas.microsoft.com/office/drawing/2014/main" id="{DE898F1F-2A09-43C4-A247-E9084A4FCCBC}"/>
              </a:ext>
            </a:extLst>
          </p:cNvPr>
          <p:cNvSpPr>
            <a:spLocks/>
          </p:cNvSpPr>
          <p:nvPr/>
        </p:nvSpPr>
        <p:spPr bwMode="auto">
          <a:xfrm>
            <a:off x="3300413" y="2428875"/>
            <a:ext cx="1158875" cy="96838"/>
          </a:xfrm>
          <a:custGeom>
            <a:avLst/>
            <a:gdLst>
              <a:gd name="T0" fmla="*/ 0 w 93"/>
              <a:gd name="T1" fmla="*/ 0 h 16"/>
              <a:gd name="T2" fmla="*/ 2147483646 w 93"/>
              <a:gd name="T3" fmla="*/ 0 h 16"/>
              <a:gd name="T4" fmla="*/ 2147483646 w 93"/>
              <a:gd name="T5" fmla="*/ 2147483646 h 16"/>
              <a:gd name="T6" fmla="*/ 0 60000 65536"/>
              <a:gd name="T7" fmla="*/ 0 60000 65536"/>
              <a:gd name="T8" fmla="*/ 0 60000 65536"/>
            </a:gdLst>
            <a:ahLst/>
            <a:cxnLst>
              <a:cxn ang="T6">
                <a:pos x="T0" y="T1"/>
              </a:cxn>
              <a:cxn ang="T7">
                <a:pos x="T2" y="T3"/>
              </a:cxn>
              <a:cxn ang="T8">
                <a:pos x="T4" y="T5"/>
              </a:cxn>
            </a:cxnLst>
            <a:rect l="0" t="0" r="r" b="b"/>
            <a:pathLst>
              <a:path w="93" h="16">
                <a:moveTo>
                  <a:pt x="0" y="0"/>
                </a:moveTo>
                <a:lnTo>
                  <a:pt x="8" y="0"/>
                </a:lnTo>
                <a:lnTo>
                  <a:pt x="93" y="16"/>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9">
            <a:extLst>
              <a:ext uri="{FF2B5EF4-FFF2-40B4-BE49-F238E27FC236}">
                <a16:creationId xmlns:a16="http://schemas.microsoft.com/office/drawing/2014/main" id="{04D630A5-6A35-4A66-8A63-DBE365C13B98}"/>
              </a:ext>
            </a:extLst>
          </p:cNvPr>
          <p:cNvSpPr>
            <a:spLocks/>
          </p:cNvSpPr>
          <p:nvPr/>
        </p:nvSpPr>
        <p:spPr bwMode="auto">
          <a:xfrm>
            <a:off x="3498850" y="2133600"/>
            <a:ext cx="1068388" cy="373063"/>
          </a:xfrm>
          <a:custGeom>
            <a:avLst/>
            <a:gdLst>
              <a:gd name="T0" fmla="*/ 0 w 52"/>
              <a:gd name="T1" fmla="*/ 0 h 57"/>
              <a:gd name="T2" fmla="*/ 2147483646 w 52"/>
              <a:gd name="T3" fmla="*/ 0 h 57"/>
              <a:gd name="T4" fmla="*/ 2147483646 w 52"/>
              <a:gd name="T5" fmla="*/ 2147483646 h 57"/>
              <a:gd name="T6" fmla="*/ 0 60000 65536"/>
              <a:gd name="T7" fmla="*/ 0 60000 65536"/>
              <a:gd name="T8" fmla="*/ 0 60000 65536"/>
            </a:gdLst>
            <a:ahLst/>
            <a:cxnLst>
              <a:cxn ang="T6">
                <a:pos x="T0" y="T1"/>
              </a:cxn>
              <a:cxn ang="T7">
                <a:pos x="T2" y="T3"/>
              </a:cxn>
              <a:cxn ang="T8">
                <a:pos x="T4" y="T5"/>
              </a:cxn>
            </a:cxnLst>
            <a:rect l="0" t="0" r="r" b="b"/>
            <a:pathLst>
              <a:path w="52" h="57">
                <a:moveTo>
                  <a:pt x="0" y="0"/>
                </a:moveTo>
                <a:lnTo>
                  <a:pt x="8" y="0"/>
                </a:lnTo>
                <a:lnTo>
                  <a:pt x="52" y="57"/>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0">
            <a:extLst>
              <a:ext uri="{FF2B5EF4-FFF2-40B4-BE49-F238E27FC236}">
                <a16:creationId xmlns:a16="http://schemas.microsoft.com/office/drawing/2014/main" id="{8793C609-9DE5-4EC9-9BEB-B44AB9F9B9AD}"/>
              </a:ext>
            </a:extLst>
          </p:cNvPr>
          <p:cNvSpPr>
            <a:spLocks/>
          </p:cNvSpPr>
          <p:nvPr/>
        </p:nvSpPr>
        <p:spPr bwMode="auto">
          <a:xfrm>
            <a:off x="4291013" y="1858963"/>
            <a:ext cx="339725" cy="638175"/>
          </a:xfrm>
          <a:custGeom>
            <a:avLst/>
            <a:gdLst>
              <a:gd name="T0" fmla="*/ 0 w 55"/>
              <a:gd name="T1" fmla="*/ 0 h 91"/>
              <a:gd name="T2" fmla="*/ 2147483646 w 55"/>
              <a:gd name="T3" fmla="*/ 0 h 91"/>
              <a:gd name="T4" fmla="*/ 2147483646 w 55"/>
              <a:gd name="T5" fmla="*/ 2147483646 h 91"/>
              <a:gd name="T6" fmla="*/ 0 60000 65536"/>
              <a:gd name="T7" fmla="*/ 0 60000 65536"/>
              <a:gd name="T8" fmla="*/ 0 60000 65536"/>
            </a:gdLst>
            <a:ahLst/>
            <a:cxnLst>
              <a:cxn ang="T6">
                <a:pos x="T0" y="T1"/>
              </a:cxn>
              <a:cxn ang="T7">
                <a:pos x="T2" y="T3"/>
              </a:cxn>
              <a:cxn ang="T8">
                <a:pos x="T4" y="T5"/>
              </a:cxn>
            </a:cxnLst>
            <a:rect l="0" t="0" r="r" b="b"/>
            <a:pathLst>
              <a:path w="55" h="91">
                <a:moveTo>
                  <a:pt x="0" y="0"/>
                </a:moveTo>
                <a:lnTo>
                  <a:pt x="8" y="0"/>
                </a:lnTo>
                <a:lnTo>
                  <a:pt x="55" y="91"/>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1">
            <a:extLst>
              <a:ext uri="{FF2B5EF4-FFF2-40B4-BE49-F238E27FC236}">
                <a16:creationId xmlns:a16="http://schemas.microsoft.com/office/drawing/2014/main" id="{167D67FE-8AE0-40D3-9030-4D69A3CBBE11}"/>
              </a:ext>
            </a:extLst>
          </p:cNvPr>
          <p:cNvSpPr>
            <a:spLocks/>
          </p:cNvSpPr>
          <p:nvPr/>
        </p:nvSpPr>
        <p:spPr bwMode="auto">
          <a:xfrm>
            <a:off x="4703763" y="1858963"/>
            <a:ext cx="122237" cy="638175"/>
          </a:xfrm>
          <a:custGeom>
            <a:avLst/>
            <a:gdLst>
              <a:gd name="T0" fmla="*/ 2147483646 w 6"/>
              <a:gd name="T1" fmla="*/ 0 h 84"/>
              <a:gd name="T2" fmla="*/ 2147483646 w 6"/>
              <a:gd name="T3" fmla="*/ 2147483646 h 84"/>
              <a:gd name="T4" fmla="*/ 0 w 6"/>
              <a:gd name="T5" fmla="*/ 2147483646 h 84"/>
              <a:gd name="T6" fmla="*/ 0 60000 65536"/>
              <a:gd name="T7" fmla="*/ 0 60000 65536"/>
              <a:gd name="T8" fmla="*/ 0 60000 65536"/>
            </a:gdLst>
            <a:ahLst/>
            <a:cxnLst>
              <a:cxn ang="T6">
                <a:pos x="T0" y="T1"/>
              </a:cxn>
              <a:cxn ang="T7">
                <a:pos x="T2" y="T3"/>
              </a:cxn>
              <a:cxn ang="T8">
                <a:pos x="T4" y="T5"/>
              </a:cxn>
            </a:cxnLst>
            <a:rect l="0" t="0" r="r" b="b"/>
            <a:pathLst>
              <a:path w="6" h="84">
                <a:moveTo>
                  <a:pt x="6" y="0"/>
                </a:moveTo>
                <a:lnTo>
                  <a:pt x="6" y="8"/>
                </a:lnTo>
                <a:lnTo>
                  <a:pt x="0" y="84"/>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22">
            <a:extLst>
              <a:ext uri="{FF2B5EF4-FFF2-40B4-BE49-F238E27FC236}">
                <a16:creationId xmlns:a16="http://schemas.microsoft.com/office/drawing/2014/main" id="{42B93E8F-FF06-4811-B486-D3C8BA56E8FA}"/>
              </a:ext>
            </a:extLst>
          </p:cNvPr>
          <p:cNvSpPr>
            <a:spLocks noChangeArrowheads="1"/>
          </p:cNvSpPr>
          <p:nvPr/>
        </p:nvSpPr>
        <p:spPr bwMode="auto">
          <a:xfrm>
            <a:off x="5245100" y="1955800"/>
            <a:ext cx="12086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Vall</a:t>
            </a: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&lt;</a:t>
            </a: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1100 </a:t>
            </a: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m</a:t>
            </a:r>
          </a:p>
        </p:txBody>
      </p:sp>
      <p:sp>
        <p:nvSpPr>
          <p:cNvPr id="28" name="Rectangle 23">
            <a:extLst>
              <a:ext uri="{FF2B5EF4-FFF2-40B4-BE49-F238E27FC236}">
                <a16:creationId xmlns:a16="http://schemas.microsoft.com/office/drawing/2014/main" id="{E4185DBA-DF95-4944-A158-F393A6D7C09E}"/>
              </a:ext>
            </a:extLst>
          </p:cNvPr>
          <p:cNvSpPr>
            <a:spLocks noChangeArrowheads="1"/>
          </p:cNvSpPr>
          <p:nvPr/>
        </p:nvSpPr>
        <p:spPr bwMode="auto">
          <a:xfrm>
            <a:off x="5868988" y="2560638"/>
            <a:ext cx="16767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lvl="0" defTabSz="914400">
              <a:spcBef>
                <a:spcPct val="0"/>
              </a:spcBef>
              <a:buNone/>
              <a:defRPr/>
            </a:pP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Vall</a:t>
            </a:r>
            <a:r>
              <a:rPr lang="en-GB" altLang="en-US" sz="1800" dirty="0">
                <a:solidFill>
                  <a:prstClr val="black"/>
                </a:solidFill>
                <a:latin typeface="Calibri"/>
              </a:rPr>
              <a:t> </a:t>
            </a:r>
            <a:r>
              <a:rPr lang="en-GB" altLang="en-US" sz="1800" dirty="0" smtClean="0">
                <a:solidFill>
                  <a:prstClr val="black"/>
                </a:solidFill>
                <a:latin typeface="Calibri"/>
              </a:rPr>
              <a:t>1100–1800 </a:t>
            </a: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a:t>
            </a:r>
          </a:p>
        </p:txBody>
      </p:sp>
      <p:sp>
        <p:nvSpPr>
          <p:cNvPr id="29" name="Rectangle 24">
            <a:extLst>
              <a:ext uri="{FF2B5EF4-FFF2-40B4-BE49-F238E27FC236}">
                <a16:creationId xmlns:a16="http://schemas.microsoft.com/office/drawing/2014/main" id="{734A10CF-A5C2-437B-A73C-F4A1E39D154D}"/>
              </a:ext>
            </a:extLst>
          </p:cNvPr>
          <p:cNvSpPr>
            <a:spLocks noChangeArrowheads="1"/>
          </p:cNvSpPr>
          <p:nvPr/>
        </p:nvSpPr>
        <p:spPr bwMode="auto">
          <a:xfrm>
            <a:off x="6411913" y="3355975"/>
            <a:ext cx="2208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Sommarbeten</a:t>
            </a: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&lt;1300 </a:t>
            </a: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a:t>
            </a:r>
          </a:p>
        </p:txBody>
      </p:sp>
      <p:sp>
        <p:nvSpPr>
          <p:cNvPr id="30" name="Rectangle 25">
            <a:extLst>
              <a:ext uri="{FF2B5EF4-FFF2-40B4-BE49-F238E27FC236}">
                <a16:creationId xmlns:a16="http://schemas.microsoft.com/office/drawing/2014/main" id="{016635CA-EEC5-41BC-AF04-CF95059AA407}"/>
              </a:ext>
            </a:extLst>
          </p:cNvPr>
          <p:cNvSpPr>
            <a:spLocks noChangeArrowheads="1"/>
          </p:cNvSpPr>
          <p:nvPr/>
        </p:nvSpPr>
        <p:spPr bwMode="auto">
          <a:xfrm>
            <a:off x="6392863" y="4398963"/>
            <a:ext cx="27823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lvl="0" defTabSz="914400">
              <a:spcBef>
                <a:spcPct val="0"/>
              </a:spcBef>
              <a:buNone/>
              <a:defRPr/>
            </a:pP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Sommarbeten</a:t>
            </a:r>
            <a:r>
              <a:rPr kumimoji="0" lang="en-GB" altLang="en-US" sz="18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1300</a:t>
            </a:r>
            <a:r>
              <a:rPr lang="en-GB" altLang="en-US" sz="1800" dirty="0" smtClean="0">
                <a:solidFill>
                  <a:prstClr val="black"/>
                </a:solidFill>
                <a:latin typeface="Calibri"/>
              </a:rPr>
              <a:t>–1800 </a:t>
            </a: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 </a:t>
            </a:r>
          </a:p>
        </p:txBody>
      </p:sp>
      <p:sp>
        <p:nvSpPr>
          <p:cNvPr id="31" name="Rectangle 26">
            <a:extLst>
              <a:ext uri="{FF2B5EF4-FFF2-40B4-BE49-F238E27FC236}">
                <a16:creationId xmlns:a16="http://schemas.microsoft.com/office/drawing/2014/main" id="{0D386E12-C4D9-4137-AAE8-B79E949524EB}"/>
              </a:ext>
            </a:extLst>
          </p:cNvPr>
          <p:cNvSpPr>
            <a:spLocks noChangeArrowheads="1"/>
          </p:cNvSpPr>
          <p:nvPr/>
        </p:nvSpPr>
        <p:spPr bwMode="auto">
          <a:xfrm>
            <a:off x="1652588" y="4398963"/>
            <a:ext cx="18060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800" dirty="0" err="1" smtClean="0">
                <a:solidFill>
                  <a:prstClr val="black"/>
                </a:solidFill>
                <a:latin typeface="Calibri"/>
              </a:rPr>
              <a:t>Sommarbeten</a:t>
            </a:r>
            <a:r>
              <a:rPr lang="en-GB" altLang="en-US" sz="1800" dirty="0" smtClean="0">
                <a:solidFill>
                  <a:prstClr val="black"/>
                </a:solidFill>
                <a:latin typeface="Calibri"/>
              </a:rPr>
              <a:t> </a:t>
            </a:r>
            <a:r>
              <a:rPr lang="en-GB" altLang="en-US" sz="1800" dirty="0" err="1" smtClean="0">
                <a:solidFill>
                  <a:prstClr val="black"/>
                </a:solidFill>
                <a:latin typeface="Calibri"/>
              </a:rPr>
              <a:t>över</a:t>
            </a:r>
            <a:endParaRPr lang="en-GB" altLang="en-US" sz="1800" dirty="0" smtClean="0">
              <a:solidFill>
                <a:prstClr val="black"/>
              </a:solidFill>
              <a:latin typeface="Calibri"/>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1800 </a:t>
            </a: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a:t>
            </a:r>
          </a:p>
        </p:txBody>
      </p:sp>
      <p:sp>
        <p:nvSpPr>
          <p:cNvPr id="32" name="Rectangle 27">
            <a:extLst>
              <a:ext uri="{FF2B5EF4-FFF2-40B4-BE49-F238E27FC236}">
                <a16:creationId xmlns:a16="http://schemas.microsoft.com/office/drawing/2014/main" id="{56535CE7-3937-42FD-822E-5B4818965930}"/>
              </a:ext>
            </a:extLst>
          </p:cNvPr>
          <p:cNvSpPr>
            <a:spLocks noChangeArrowheads="1"/>
          </p:cNvSpPr>
          <p:nvPr/>
        </p:nvSpPr>
        <p:spPr bwMode="auto">
          <a:xfrm>
            <a:off x="1056555" y="2652713"/>
            <a:ext cx="10745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Högnivåvall</a:t>
            </a:r>
            <a:endPar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(&gt;</a:t>
            </a: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1800 </a:t>
            </a: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m)</a:t>
            </a:r>
          </a:p>
        </p:txBody>
      </p:sp>
      <p:sp>
        <p:nvSpPr>
          <p:cNvPr id="33" name="Rectangle 28">
            <a:extLst>
              <a:ext uri="{FF2B5EF4-FFF2-40B4-BE49-F238E27FC236}">
                <a16:creationId xmlns:a16="http://schemas.microsoft.com/office/drawing/2014/main" id="{5A869F73-58B3-4788-9D4B-708CB844CF3F}"/>
              </a:ext>
            </a:extLst>
          </p:cNvPr>
          <p:cNvSpPr>
            <a:spLocks noChangeArrowheads="1"/>
          </p:cNvSpPr>
          <p:nvPr/>
        </p:nvSpPr>
        <p:spPr bwMode="auto">
          <a:xfrm>
            <a:off x="1685925" y="2281238"/>
            <a:ext cx="12886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1-skördsvallar</a:t>
            </a:r>
            <a:endPar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4" name="Rectangle 29">
            <a:extLst>
              <a:ext uri="{FF2B5EF4-FFF2-40B4-BE49-F238E27FC236}">
                <a16:creationId xmlns:a16="http://schemas.microsoft.com/office/drawing/2014/main" id="{E883BF99-1C8C-48EB-93BF-FDA0355BE70F}"/>
              </a:ext>
            </a:extLst>
          </p:cNvPr>
          <p:cNvSpPr>
            <a:spLocks noChangeArrowheads="1"/>
          </p:cNvSpPr>
          <p:nvPr/>
        </p:nvSpPr>
        <p:spPr bwMode="auto">
          <a:xfrm>
            <a:off x="4586288" y="1584325"/>
            <a:ext cx="12179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Majsensilage</a:t>
            </a:r>
            <a:endPar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5" name="Rectangle 30">
            <a:extLst>
              <a:ext uri="{FF2B5EF4-FFF2-40B4-BE49-F238E27FC236}">
                <a16:creationId xmlns:a16="http://schemas.microsoft.com/office/drawing/2014/main" id="{8C2DE65E-48C6-41B1-8BD2-633148A68478}"/>
              </a:ext>
            </a:extLst>
          </p:cNvPr>
          <p:cNvSpPr>
            <a:spLocks noChangeArrowheads="1"/>
          </p:cNvSpPr>
          <p:nvPr/>
        </p:nvSpPr>
        <p:spPr bwMode="auto">
          <a:xfrm>
            <a:off x="2109186" y="1651814"/>
            <a:ext cx="15679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800" dirty="0" err="1" smtClean="0">
                <a:solidFill>
                  <a:prstClr val="black"/>
                </a:solidFill>
                <a:latin typeface="Calibri"/>
              </a:rPr>
              <a:t>Temporära</a:t>
            </a:r>
            <a:r>
              <a:rPr lang="en-GB" altLang="en-US" sz="1800" dirty="0" smtClean="0">
                <a:solidFill>
                  <a:prstClr val="black"/>
                </a:solidFill>
                <a:latin typeface="Calibri"/>
              </a:rPr>
              <a:t> </a:t>
            </a:r>
            <a:r>
              <a:rPr lang="en-GB" altLang="en-US" sz="1800" dirty="0" err="1" smtClean="0">
                <a:solidFill>
                  <a:prstClr val="black"/>
                </a:solidFill>
                <a:latin typeface="Calibri"/>
              </a:rPr>
              <a:t>vallar</a:t>
            </a:r>
            <a:endPar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6" name="Rectangle 31">
            <a:extLst>
              <a:ext uri="{FF2B5EF4-FFF2-40B4-BE49-F238E27FC236}">
                <a16:creationId xmlns:a16="http://schemas.microsoft.com/office/drawing/2014/main" id="{33417F76-AF61-4DE8-B7D4-9B0AB89B86DB}"/>
              </a:ext>
            </a:extLst>
          </p:cNvPr>
          <p:cNvSpPr>
            <a:spLocks noChangeArrowheads="1"/>
          </p:cNvSpPr>
          <p:nvPr/>
        </p:nvSpPr>
        <p:spPr bwMode="auto">
          <a:xfrm>
            <a:off x="1879600" y="1982788"/>
            <a:ext cx="15495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800" dirty="0" smtClean="0">
                <a:solidFill>
                  <a:prstClr val="black"/>
                </a:solidFill>
                <a:latin typeface="Calibri"/>
              </a:rPr>
              <a:t>“</a:t>
            </a:r>
            <a:r>
              <a:rPr lang="en-GB" altLang="en-US" sz="1800" dirty="0" err="1" smtClean="0">
                <a:solidFill>
                  <a:prstClr val="black"/>
                </a:solidFill>
                <a:latin typeface="Calibri"/>
              </a:rPr>
              <a:t>Hemma</a:t>
            </a:r>
            <a:r>
              <a:rPr lang="en-GB" altLang="en-US" sz="1800" dirty="0" smtClean="0">
                <a:solidFill>
                  <a:prstClr val="black"/>
                </a:solidFill>
                <a:latin typeface="Calibri"/>
              </a:rPr>
              <a:t>”-</a:t>
            </a:r>
            <a:r>
              <a:rPr lang="en-GB" altLang="en-US" sz="1800" dirty="0" err="1" smtClean="0">
                <a:solidFill>
                  <a:prstClr val="black"/>
                </a:solidFill>
                <a:latin typeface="Calibri"/>
              </a:rPr>
              <a:t>beten</a:t>
            </a:r>
            <a:endPar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690702111"/>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Vallens</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bidrag</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till den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totala</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foderproduktionen</a:t>
            </a:r>
            <a:r>
              <a:rPr kumimoji="0" lang="en-US" sz="2400" b="0" i="0" u="none" strike="noStrike" kern="1200" cap="none" spc="0" normalizeH="0" noProof="0" dirty="0" smtClean="0">
                <a:ln>
                  <a:noFill/>
                </a:ln>
                <a:solidFill>
                  <a:prstClr val="black"/>
                </a:solidFill>
                <a:effectLst/>
                <a:uLnTx/>
                <a:uFillTx/>
                <a:latin typeface="Calibri"/>
                <a:ea typeface="+mj-ea"/>
                <a:cs typeface="+mj-cs"/>
              </a:rPr>
              <a:t> i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Sydtyrolen</a:t>
            </a:r>
            <a:endParaRPr kumimoji="0" lang="en-GB"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10" name="Text Box 3">
            <a:extLst>
              <a:ext uri="{FF2B5EF4-FFF2-40B4-BE49-F238E27FC236}">
                <a16:creationId xmlns:a16="http://schemas.microsoft.com/office/drawing/2014/main" id="{A5B12A8F-F1B0-4B2B-8354-BE5498728CBD}"/>
              </a:ext>
            </a:extLst>
          </p:cNvPr>
          <p:cNvSpPr txBox="1">
            <a:spLocks noChangeArrowheads="1"/>
          </p:cNvSpPr>
          <p:nvPr/>
        </p:nvSpPr>
        <p:spPr bwMode="auto">
          <a:xfrm>
            <a:off x="5195889" y="5914448"/>
            <a:ext cx="29729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err="1" smtClean="0">
                <a:ln>
                  <a:noFill/>
                </a:ln>
                <a:solidFill>
                  <a:prstClr val="black"/>
                </a:solidFill>
                <a:effectLst/>
                <a:uLnTx/>
                <a:uFillTx/>
                <a:latin typeface="Verdana" panose="020B0604030504040204" pitchFamily="34" charset="0"/>
                <a:ea typeface="ＭＳ Ｐゴシック" panose="020B0600070205080204" pitchFamily="34" charset="-128"/>
                <a:cs typeface="+mn-cs"/>
              </a:rPr>
              <a:t>Peratoner</a:t>
            </a:r>
            <a:r>
              <a:rPr kumimoji="0" lang="en-GB" alt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ＭＳ Ｐゴシック" panose="020B0600070205080204" pitchFamily="34" charset="-128"/>
                <a:cs typeface="+mn-cs"/>
              </a:rPr>
              <a:t> </a:t>
            </a:r>
            <a:r>
              <a:rPr kumimoji="0" lang="en-GB" altLang="en-US" sz="1600" b="0" i="1"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et al.</a:t>
            </a:r>
            <a:r>
              <a:rPr kumimoji="0" lang="en-GB" altLang="en-US" sz="1600"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 2011 (mod.)</a:t>
            </a:r>
          </a:p>
        </p:txBody>
      </p:sp>
      <p:sp>
        <p:nvSpPr>
          <p:cNvPr id="6" name="Freeform 3">
            <a:extLst>
              <a:ext uri="{FF2B5EF4-FFF2-40B4-BE49-F238E27FC236}">
                <a16:creationId xmlns:a16="http://schemas.microsoft.com/office/drawing/2014/main" id="{EF58D842-0518-408B-831A-E9BC10A180B8}"/>
              </a:ext>
            </a:extLst>
          </p:cNvPr>
          <p:cNvSpPr>
            <a:spLocks/>
          </p:cNvSpPr>
          <p:nvPr/>
        </p:nvSpPr>
        <p:spPr bwMode="auto">
          <a:xfrm>
            <a:off x="4033838" y="2111250"/>
            <a:ext cx="1355725" cy="1647825"/>
          </a:xfrm>
          <a:custGeom>
            <a:avLst/>
            <a:gdLst>
              <a:gd name="T0" fmla="*/ 2147483646 w 60"/>
              <a:gd name="T1" fmla="*/ 2147483646 h 73"/>
              <a:gd name="T2" fmla="*/ 0 w 60"/>
              <a:gd name="T3" fmla="*/ 0 h 73"/>
              <a:gd name="T4" fmla="*/ 0 w 60"/>
              <a:gd name="T5" fmla="*/ 2147483646 h 73"/>
              <a:gd name="T6" fmla="*/ 2147483646 w 60"/>
              <a:gd name="T7" fmla="*/ 2147483646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73">
                <a:moveTo>
                  <a:pt x="60" y="32"/>
                </a:moveTo>
                <a:cubicBezTo>
                  <a:pt x="47" y="12"/>
                  <a:pt x="24" y="0"/>
                  <a:pt x="0" y="0"/>
                </a:cubicBezTo>
                <a:lnTo>
                  <a:pt x="0" y="73"/>
                </a:lnTo>
                <a:lnTo>
                  <a:pt x="60" y="32"/>
                </a:lnTo>
                <a:close/>
              </a:path>
            </a:pathLst>
          </a:custGeom>
          <a:solidFill>
            <a:srgbClr val="003366"/>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4">
            <a:extLst>
              <a:ext uri="{FF2B5EF4-FFF2-40B4-BE49-F238E27FC236}">
                <a16:creationId xmlns:a16="http://schemas.microsoft.com/office/drawing/2014/main" id="{0E1623DE-5525-48F8-AD5E-31DEC47A12C0}"/>
              </a:ext>
            </a:extLst>
          </p:cNvPr>
          <p:cNvSpPr>
            <a:spLocks/>
          </p:cNvSpPr>
          <p:nvPr/>
        </p:nvSpPr>
        <p:spPr bwMode="auto">
          <a:xfrm>
            <a:off x="4033838" y="2833563"/>
            <a:ext cx="1490662" cy="925512"/>
          </a:xfrm>
          <a:custGeom>
            <a:avLst/>
            <a:gdLst>
              <a:gd name="T0" fmla="*/ 2147483646 w 66"/>
              <a:gd name="T1" fmla="*/ 2147483646 h 41"/>
              <a:gd name="T2" fmla="*/ 2147483646 w 66"/>
              <a:gd name="T3" fmla="*/ 0 h 41"/>
              <a:gd name="T4" fmla="*/ 0 w 66"/>
              <a:gd name="T5" fmla="*/ 2147483646 h 41"/>
              <a:gd name="T6" fmla="*/ 2147483646 w 66"/>
              <a:gd name="T7" fmla="*/ 2147483646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41">
                <a:moveTo>
                  <a:pt x="66" y="9"/>
                </a:moveTo>
                <a:cubicBezTo>
                  <a:pt x="64" y="6"/>
                  <a:pt x="62" y="3"/>
                  <a:pt x="60" y="0"/>
                </a:cubicBezTo>
                <a:lnTo>
                  <a:pt x="0" y="41"/>
                </a:lnTo>
                <a:lnTo>
                  <a:pt x="66" y="9"/>
                </a:lnTo>
                <a:close/>
              </a:path>
            </a:pathLst>
          </a:custGeom>
          <a:solidFill>
            <a:srgbClr val="00808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5">
            <a:extLst>
              <a:ext uri="{FF2B5EF4-FFF2-40B4-BE49-F238E27FC236}">
                <a16:creationId xmlns:a16="http://schemas.microsoft.com/office/drawing/2014/main" id="{53092ECF-F614-4152-B5D2-769F5442CFC7}"/>
              </a:ext>
            </a:extLst>
          </p:cNvPr>
          <p:cNvSpPr>
            <a:spLocks/>
          </p:cNvSpPr>
          <p:nvPr/>
        </p:nvSpPr>
        <p:spPr bwMode="auto">
          <a:xfrm>
            <a:off x="4033838" y="3036763"/>
            <a:ext cx="1516062" cy="722312"/>
          </a:xfrm>
          <a:custGeom>
            <a:avLst/>
            <a:gdLst>
              <a:gd name="T0" fmla="*/ 2147483646 w 403"/>
              <a:gd name="T1" fmla="*/ 2147483646 h 192"/>
              <a:gd name="T2" fmla="*/ 2147483646 w 403"/>
              <a:gd name="T3" fmla="*/ 0 h 192"/>
              <a:gd name="T4" fmla="*/ 0 w 403"/>
              <a:gd name="T5" fmla="*/ 2147483646 h 192"/>
              <a:gd name="T6" fmla="*/ 2147483646 w 403"/>
              <a:gd name="T7" fmla="*/ 2147483646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3" h="192">
                <a:moveTo>
                  <a:pt x="403" y="17"/>
                </a:moveTo>
                <a:cubicBezTo>
                  <a:pt x="403" y="11"/>
                  <a:pt x="396" y="6"/>
                  <a:pt x="396" y="0"/>
                </a:cubicBezTo>
                <a:lnTo>
                  <a:pt x="0" y="192"/>
                </a:lnTo>
                <a:lnTo>
                  <a:pt x="403" y="17"/>
                </a:lnTo>
                <a:close/>
              </a:path>
            </a:pathLst>
          </a:custGeom>
          <a:solidFill>
            <a:srgbClr val="99CCFF"/>
          </a:solidFill>
          <a:ln w="317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86C5BDBD-9295-4873-B7CF-DEBD4657497C}"/>
              </a:ext>
            </a:extLst>
          </p:cNvPr>
          <p:cNvSpPr>
            <a:spLocks/>
          </p:cNvSpPr>
          <p:nvPr/>
        </p:nvSpPr>
        <p:spPr bwMode="auto">
          <a:xfrm>
            <a:off x="4049713" y="3105025"/>
            <a:ext cx="1579562" cy="654050"/>
          </a:xfrm>
          <a:custGeom>
            <a:avLst/>
            <a:gdLst>
              <a:gd name="T0" fmla="*/ 2147483646 w 70"/>
              <a:gd name="T1" fmla="*/ 2147483646 h 29"/>
              <a:gd name="T2" fmla="*/ 2147483646 w 70"/>
              <a:gd name="T3" fmla="*/ 0 h 29"/>
              <a:gd name="T4" fmla="*/ 0 w 70"/>
              <a:gd name="T5" fmla="*/ 2147483646 h 29"/>
              <a:gd name="T6" fmla="*/ 2147483646 w 70"/>
              <a:gd name="T7" fmla="*/ 2147483646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29">
                <a:moveTo>
                  <a:pt x="70" y="8"/>
                </a:moveTo>
                <a:cubicBezTo>
                  <a:pt x="69" y="5"/>
                  <a:pt x="68" y="2"/>
                  <a:pt x="66" y="0"/>
                </a:cubicBezTo>
                <a:lnTo>
                  <a:pt x="0" y="29"/>
                </a:lnTo>
                <a:lnTo>
                  <a:pt x="70" y="8"/>
                </a:lnTo>
                <a:close/>
              </a:path>
            </a:pathLst>
          </a:custGeom>
          <a:solidFill>
            <a:srgbClr val="FF0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7">
            <a:extLst>
              <a:ext uri="{FF2B5EF4-FFF2-40B4-BE49-F238E27FC236}">
                <a16:creationId xmlns:a16="http://schemas.microsoft.com/office/drawing/2014/main" id="{B743D2C9-51D5-4C29-B27A-383811454E02}"/>
              </a:ext>
            </a:extLst>
          </p:cNvPr>
          <p:cNvSpPr>
            <a:spLocks/>
          </p:cNvSpPr>
          <p:nvPr/>
        </p:nvSpPr>
        <p:spPr bwMode="auto">
          <a:xfrm>
            <a:off x="4049713" y="3286000"/>
            <a:ext cx="1625600" cy="473075"/>
          </a:xfrm>
          <a:custGeom>
            <a:avLst/>
            <a:gdLst>
              <a:gd name="T0" fmla="*/ 2147483646 w 72"/>
              <a:gd name="T1" fmla="*/ 2147483646 h 21"/>
              <a:gd name="T2" fmla="*/ 2147483646 w 72"/>
              <a:gd name="T3" fmla="*/ 0 h 21"/>
              <a:gd name="T4" fmla="*/ 0 w 72"/>
              <a:gd name="T5" fmla="*/ 2147483646 h 21"/>
              <a:gd name="T6" fmla="*/ 2147483646 w 72"/>
              <a:gd name="T7" fmla="*/ 2147483646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1">
                <a:moveTo>
                  <a:pt x="72" y="15"/>
                </a:moveTo>
                <a:cubicBezTo>
                  <a:pt x="72" y="10"/>
                  <a:pt x="71" y="5"/>
                  <a:pt x="70" y="0"/>
                </a:cubicBezTo>
                <a:lnTo>
                  <a:pt x="0" y="21"/>
                </a:lnTo>
                <a:lnTo>
                  <a:pt x="72" y="15"/>
                </a:lnTo>
                <a:close/>
              </a:path>
            </a:pathLst>
          </a:custGeom>
          <a:solidFill>
            <a:srgbClr val="800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8">
            <a:extLst>
              <a:ext uri="{FF2B5EF4-FFF2-40B4-BE49-F238E27FC236}">
                <a16:creationId xmlns:a16="http://schemas.microsoft.com/office/drawing/2014/main" id="{255BB509-E11B-4AD3-BBA7-EB35D19793E7}"/>
              </a:ext>
            </a:extLst>
          </p:cNvPr>
          <p:cNvSpPr>
            <a:spLocks/>
          </p:cNvSpPr>
          <p:nvPr/>
        </p:nvSpPr>
        <p:spPr bwMode="auto">
          <a:xfrm>
            <a:off x="4049713" y="3624138"/>
            <a:ext cx="1647825" cy="134937"/>
          </a:xfrm>
          <a:custGeom>
            <a:avLst/>
            <a:gdLst>
              <a:gd name="T0" fmla="*/ 2147483646 w 73"/>
              <a:gd name="T1" fmla="*/ 2147483646 h 6"/>
              <a:gd name="T2" fmla="*/ 2147483646 w 73"/>
              <a:gd name="T3" fmla="*/ 2147483646 h 6"/>
              <a:gd name="T4" fmla="*/ 2147483646 w 73"/>
              <a:gd name="T5" fmla="*/ 0 h 6"/>
              <a:gd name="T6" fmla="*/ 0 w 73"/>
              <a:gd name="T7" fmla="*/ 2147483646 h 6"/>
              <a:gd name="T8" fmla="*/ 2147483646 w 73"/>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6">
                <a:moveTo>
                  <a:pt x="72" y="6"/>
                </a:moveTo>
                <a:cubicBezTo>
                  <a:pt x="72" y="6"/>
                  <a:pt x="73" y="6"/>
                  <a:pt x="73" y="6"/>
                </a:cubicBezTo>
                <a:cubicBezTo>
                  <a:pt x="73" y="4"/>
                  <a:pt x="72" y="2"/>
                  <a:pt x="72" y="0"/>
                </a:cubicBezTo>
                <a:lnTo>
                  <a:pt x="0" y="6"/>
                </a:lnTo>
                <a:lnTo>
                  <a:pt x="72" y="6"/>
                </a:lnTo>
                <a:close/>
              </a:path>
            </a:pathLst>
          </a:custGeom>
          <a:solidFill>
            <a:srgbClr val="008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9">
            <a:extLst>
              <a:ext uri="{FF2B5EF4-FFF2-40B4-BE49-F238E27FC236}">
                <a16:creationId xmlns:a16="http://schemas.microsoft.com/office/drawing/2014/main" id="{A03D52D1-755C-49E0-859D-5CA2822F6D30}"/>
              </a:ext>
            </a:extLst>
          </p:cNvPr>
          <p:cNvSpPr>
            <a:spLocks/>
          </p:cNvSpPr>
          <p:nvPr/>
        </p:nvSpPr>
        <p:spPr bwMode="auto">
          <a:xfrm>
            <a:off x="2649538" y="3759075"/>
            <a:ext cx="3025775" cy="1625600"/>
          </a:xfrm>
          <a:custGeom>
            <a:avLst/>
            <a:gdLst>
              <a:gd name="T0" fmla="*/ 0 w 134"/>
              <a:gd name="T1" fmla="*/ 2147483646 h 72"/>
              <a:gd name="T2" fmla="*/ 2147483646 w 134"/>
              <a:gd name="T3" fmla="*/ 2147483646 h 72"/>
              <a:gd name="T4" fmla="*/ 2147483646 w 134"/>
              <a:gd name="T5" fmla="*/ 0 h 72"/>
              <a:gd name="T6" fmla="*/ 2147483646 w 134"/>
              <a:gd name="T7" fmla="*/ 0 h 72"/>
              <a:gd name="T8" fmla="*/ 0 w 134"/>
              <a:gd name="T9" fmla="*/ 2147483646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72">
                <a:moveTo>
                  <a:pt x="0" y="40"/>
                </a:moveTo>
                <a:cubicBezTo>
                  <a:pt x="14" y="60"/>
                  <a:pt x="37" y="72"/>
                  <a:pt x="62" y="72"/>
                </a:cubicBezTo>
                <a:cubicBezTo>
                  <a:pt x="101" y="72"/>
                  <a:pt x="134" y="40"/>
                  <a:pt x="134" y="0"/>
                </a:cubicBezTo>
                <a:lnTo>
                  <a:pt x="62" y="0"/>
                </a:lnTo>
                <a:lnTo>
                  <a:pt x="0" y="40"/>
                </a:lnTo>
                <a:close/>
              </a:path>
            </a:pathLst>
          </a:custGeom>
          <a:solidFill>
            <a:srgbClr val="99CC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0">
            <a:extLst>
              <a:ext uri="{FF2B5EF4-FFF2-40B4-BE49-F238E27FC236}">
                <a16:creationId xmlns:a16="http://schemas.microsoft.com/office/drawing/2014/main" id="{542D2171-6432-4239-AC10-02752657B3CA}"/>
              </a:ext>
            </a:extLst>
          </p:cNvPr>
          <p:cNvSpPr>
            <a:spLocks/>
          </p:cNvSpPr>
          <p:nvPr/>
        </p:nvSpPr>
        <p:spPr bwMode="auto">
          <a:xfrm>
            <a:off x="2378075" y="2336675"/>
            <a:ext cx="1671638" cy="2325688"/>
          </a:xfrm>
          <a:custGeom>
            <a:avLst/>
            <a:gdLst>
              <a:gd name="T0" fmla="*/ 2147483646 w 74"/>
              <a:gd name="T1" fmla="*/ 0 h 103"/>
              <a:gd name="T2" fmla="*/ 2147483646 w 74"/>
              <a:gd name="T3" fmla="*/ 2147483646 h 103"/>
              <a:gd name="T4" fmla="*/ 2147483646 w 74"/>
              <a:gd name="T5" fmla="*/ 2147483646 h 103"/>
              <a:gd name="T6" fmla="*/ 2147483646 w 74"/>
              <a:gd name="T7" fmla="*/ 2147483646 h 103"/>
              <a:gd name="T8" fmla="*/ 2147483646 w 74"/>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03">
                <a:moveTo>
                  <a:pt x="37" y="0"/>
                </a:moveTo>
                <a:cubicBezTo>
                  <a:pt x="14" y="13"/>
                  <a:pt x="1" y="37"/>
                  <a:pt x="1" y="62"/>
                </a:cubicBezTo>
                <a:cubicBezTo>
                  <a:pt x="0" y="77"/>
                  <a:pt x="5" y="91"/>
                  <a:pt x="12" y="103"/>
                </a:cubicBezTo>
                <a:lnTo>
                  <a:pt x="74" y="63"/>
                </a:lnTo>
                <a:lnTo>
                  <a:pt x="37" y="0"/>
                </a:lnTo>
                <a:close/>
              </a:path>
            </a:pathLst>
          </a:custGeom>
          <a:solidFill>
            <a:srgbClr val="808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1">
            <a:extLst>
              <a:ext uri="{FF2B5EF4-FFF2-40B4-BE49-F238E27FC236}">
                <a16:creationId xmlns:a16="http://schemas.microsoft.com/office/drawing/2014/main" id="{B77E68F5-3C97-428A-B92B-CBE187F2B001}"/>
              </a:ext>
            </a:extLst>
          </p:cNvPr>
          <p:cNvSpPr>
            <a:spLocks/>
          </p:cNvSpPr>
          <p:nvPr/>
        </p:nvSpPr>
        <p:spPr bwMode="auto">
          <a:xfrm>
            <a:off x="3213100" y="2157288"/>
            <a:ext cx="836613" cy="1601787"/>
          </a:xfrm>
          <a:custGeom>
            <a:avLst/>
            <a:gdLst>
              <a:gd name="T0" fmla="*/ 2147483646 w 37"/>
              <a:gd name="T1" fmla="*/ 0 h 71"/>
              <a:gd name="T2" fmla="*/ 0 w 37"/>
              <a:gd name="T3" fmla="*/ 2147483646 h 71"/>
              <a:gd name="T4" fmla="*/ 2147483646 w 37"/>
              <a:gd name="T5" fmla="*/ 2147483646 h 71"/>
              <a:gd name="T6" fmla="*/ 2147483646 w 37"/>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1">
                <a:moveTo>
                  <a:pt x="16" y="0"/>
                </a:moveTo>
                <a:cubicBezTo>
                  <a:pt x="11" y="2"/>
                  <a:pt x="5" y="4"/>
                  <a:pt x="0" y="8"/>
                </a:cubicBezTo>
                <a:lnTo>
                  <a:pt x="37" y="71"/>
                </a:lnTo>
                <a:lnTo>
                  <a:pt x="16" y="0"/>
                </a:lnTo>
                <a:close/>
              </a:path>
            </a:pathLst>
          </a:custGeom>
          <a:solidFill>
            <a:srgbClr val="FF99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2">
            <a:extLst>
              <a:ext uri="{FF2B5EF4-FFF2-40B4-BE49-F238E27FC236}">
                <a16:creationId xmlns:a16="http://schemas.microsoft.com/office/drawing/2014/main" id="{CFF2EF25-9EB0-456C-B352-FD5BAC19CF4E}"/>
              </a:ext>
            </a:extLst>
          </p:cNvPr>
          <p:cNvSpPr>
            <a:spLocks/>
          </p:cNvSpPr>
          <p:nvPr/>
        </p:nvSpPr>
        <p:spPr bwMode="auto">
          <a:xfrm>
            <a:off x="3575050" y="2111250"/>
            <a:ext cx="474663" cy="1647825"/>
          </a:xfrm>
          <a:custGeom>
            <a:avLst/>
            <a:gdLst>
              <a:gd name="T0" fmla="*/ 2147483646 w 21"/>
              <a:gd name="T1" fmla="*/ 0 h 73"/>
              <a:gd name="T2" fmla="*/ 0 w 21"/>
              <a:gd name="T3" fmla="*/ 2147483646 h 73"/>
              <a:gd name="T4" fmla="*/ 2147483646 w 21"/>
              <a:gd name="T5" fmla="*/ 2147483646 h 73"/>
              <a:gd name="T6" fmla="*/ 2147483646 w 2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73">
                <a:moveTo>
                  <a:pt x="20" y="0"/>
                </a:moveTo>
                <a:cubicBezTo>
                  <a:pt x="14" y="0"/>
                  <a:pt x="7" y="0"/>
                  <a:pt x="0" y="2"/>
                </a:cubicBezTo>
                <a:lnTo>
                  <a:pt x="21" y="73"/>
                </a:lnTo>
                <a:lnTo>
                  <a:pt x="20" y="0"/>
                </a:lnTo>
                <a:close/>
              </a:path>
            </a:pathLst>
          </a:custGeom>
          <a:solidFill>
            <a:srgbClr val="FFCC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3">
            <a:extLst>
              <a:ext uri="{FF2B5EF4-FFF2-40B4-BE49-F238E27FC236}">
                <a16:creationId xmlns:a16="http://schemas.microsoft.com/office/drawing/2014/main" id="{82DD9058-54A0-48A7-847B-DB3E41A5D1F0}"/>
              </a:ext>
            </a:extLst>
          </p:cNvPr>
          <p:cNvSpPr>
            <a:spLocks/>
          </p:cNvSpPr>
          <p:nvPr/>
        </p:nvSpPr>
        <p:spPr bwMode="auto">
          <a:xfrm>
            <a:off x="5472113" y="1533400"/>
            <a:ext cx="944562" cy="1412875"/>
          </a:xfrm>
          <a:custGeom>
            <a:avLst/>
            <a:gdLst>
              <a:gd name="T0" fmla="*/ 2147483646 w 18"/>
              <a:gd name="T1" fmla="*/ 0 h 59"/>
              <a:gd name="T2" fmla="*/ 2147483646 w 18"/>
              <a:gd name="T3" fmla="*/ 0 h 59"/>
              <a:gd name="T4" fmla="*/ 0 w 18"/>
              <a:gd name="T5" fmla="*/ 2147483646 h 59"/>
              <a:gd name="T6" fmla="*/ 0 60000 65536"/>
              <a:gd name="T7" fmla="*/ 0 60000 65536"/>
              <a:gd name="T8" fmla="*/ 0 60000 65536"/>
            </a:gdLst>
            <a:ahLst/>
            <a:cxnLst>
              <a:cxn ang="T6">
                <a:pos x="T0" y="T1"/>
              </a:cxn>
              <a:cxn ang="T7">
                <a:pos x="T2" y="T3"/>
              </a:cxn>
              <a:cxn ang="T8">
                <a:pos x="T4" y="T5"/>
              </a:cxn>
            </a:cxnLst>
            <a:rect l="0" t="0" r="r" b="b"/>
            <a:pathLst>
              <a:path w="18" h="59">
                <a:moveTo>
                  <a:pt x="18" y="0"/>
                </a:moveTo>
                <a:lnTo>
                  <a:pt x="14" y="0"/>
                </a:lnTo>
                <a:lnTo>
                  <a:pt x="0" y="59"/>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4">
            <a:extLst>
              <a:ext uri="{FF2B5EF4-FFF2-40B4-BE49-F238E27FC236}">
                <a16:creationId xmlns:a16="http://schemas.microsoft.com/office/drawing/2014/main" id="{4C4F3CA5-2A0D-499F-8F02-881D042F59E1}"/>
              </a:ext>
            </a:extLst>
          </p:cNvPr>
          <p:cNvSpPr>
            <a:spLocks/>
          </p:cNvSpPr>
          <p:nvPr/>
        </p:nvSpPr>
        <p:spPr bwMode="auto">
          <a:xfrm>
            <a:off x="5538788" y="2336675"/>
            <a:ext cx="1052512" cy="730250"/>
          </a:xfrm>
          <a:custGeom>
            <a:avLst/>
            <a:gdLst>
              <a:gd name="T0" fmla="*/ 2147483646 w 16"/>
              <a:gd name="T1" fmla="*/ 0 h 38"/>
              <a:gd name="T2" fmla="*/ 2147483646 w 16"/>
              <a:gd name="T3" fmla="*/ 0 h 38"/>
              <a:gd name="T4" fmla="*/ 0 w 16"/>
              <a:gd name="T5" fmla="*/ 2147483646 h 38"/>
              <a:gd name="T6" fmla="*/ 0 60000 65536"/>
              <a:gd name="T7" fmla="*/ 0 60000 65536"/>
              <a:gd name="T8" fmla="*/ 0 60000 65536"/>
            </a:gdLst>
            <a:ahLst/>
            <a:cxnLst>
              <a:cxn ang="T6">
                <a:pos x="T0" y="T1"/>
              </a:cxn>
              <a:cxn ang="T7">
                <a:pos x="T2" y="T3"/>
              </a:cxn>
              <a:cxn ang="T8">
                <a:pos x="T4" y="T5"/>
              </a:cxn>
            </a:cxnLst>
            <a:rect l="0" t="0" r="r" b="b"/>
            <a:pathLst>
              <a:path w="16" h="38">
                <a:moveTo>
                  <a:pt x="16" y="0"/>
                </a:moveTo>
                <a:lnTo>
                  <a:pt x="12" y="0"/>
                </a:lnTo>
                <a:lnTo>
                  <a:pt x="0" y="38"/>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5">
            <a:extLst>
              <a:ext uri="{FF2B5EF4-FFF2-40B4-BE49-F238E27FC236}">
                <a16:creationId xmlns:a16="http://schemas.microsoft.com/office/drawing/2014/main" id="{C9BFE7A0-F201-41F3-9EFA-36D6CC9D2E94}"/>
              </a:ext>
            </a:extLst>
          </p:cNvPr>
          <p:cNvSpPr>
            <a:spLocks/>
          </p:cNvSpPr>
          <p:nvPr/>
        </p:nvSpPr>
        <p:spPr bwMode="auto">
          <a:xfrm>
            <a:off x="5607050" y="3066925"/>
            <a:ext cx="644525" cy="128588"/>
          </a:xfrm>
          <a:custGeom>
            <a:avLst/>
            <a:gdLst>
              <a:gd name="T0" fmla="*/ 2147483646 w 17"/>
              <a:gd name="T1" fmla="*/ 0 h 11"/>
              <a:gd name="T2" fmla="*/ 2147483646 w 17"/>
              <a:gd name="T3" fmla="*/ 0 h 11"/>
              <a:gd name="T4" fmla="*/ 0 w 17"/>
              <a:gd name="T5" fmla="*/ 2147483646 h 11"/>
              <a:gd name="T6" fmla="*/ 0 60000 65536"/>
              <a:gd name="T7" fmla="*/ 0 60000 65536"/>
              <a:gd name="T8" fmla="*/ 0 60000 65536"/>
            </a:gdLst>
            <a:ahLst/>
            <a:cxnLst>
              <a:cxn ang="T6">
                <a:pos x="T0" y="T1"/>
              </a:cxn>
              <a:cxn ang="T7">
                <a:pos x="T2" y="T3"/>
              </a:cxn>
              <a:cxn ang="T8">
                <a:pos x="T4" y="T5"/>
              </a:cxn>
            </a:cxnLst>
            <a:rect l="0" t="0" r="r" b="b"/>
            <a:pathLst>
              <a:path w="17" h="11">
                <a:moveTo>
                  <a:pt x="17" y="0"/>
                </a:moveTo>
                <a:lnTo>
                  <a:pt x="13" y="0"/>
                </a:lnTo>
                <a:lnTo>
                  <a:pt x="0" y="11"/>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6">
            <a:extLst>
              <a:ext uri="{FF2B5EF4-FFF2-40B4-BE49-F238E27FC236}">
                <a16:creationId xmlns:a16="http://schemas.microsoft.com/office/drawing/2014/main" id="{76CB63D5-86BA-4D38-931F-96D89030A21B}"/>
              </a:ext>
            </a:extLst>
          </p:cNvPr>
          <p:cNvSpPr>
            <a:spLocks/>
          </p:cNvSpPr>
          <p:nvPr/>
        </p:nvSpPr>
        <p:spPr bwMode="auto">
          <a:xfrm>
            <a:off x="5659438" y="3451100"/>
            <a:ext cx="225425" cy="66675"/>
          </a:xfrm>
          <a:custGeom>
            <a:avLst/>
            <a:gdLst>
              <a:gd name="T0" fmla="*/ 2147483646 w 10"/>
              <a:gd name="T1" fmla="*/ 2147483646 h 3"/>
              <a:gd name="T2" fmla="*/ 2147483646 w 10"/>
              <a:gd name="T3" fmla="*/ 2147483646 h 3"/>
              <a:gd name="T4" fmla="*/ 0 w 10"/>
              <a:gd name="T5" fmla="*/ 0 h 3"/>
              <a:gd name="T6" fmla="*/ 0 60000 65536"/>
              <a:gd name="T7" fmla="*/ 0 60000 65536"/>
              <a:gd name="T8" fmla="*/ 0 60000 65536"/>
            </a:gdLst>
            <a:ahLst/>
            <a:cxnLst>
              <a:cxn ang="T6">
                <a:pos x="T0" y="T1"/>
              </a:cxn>
              <a:cxn ang="T7">
                <a:pos x="T2" y="T3"/>
              </a:cxn>
              <a:cxn ang="T8">
                <a:pos x="T4" y="T5"/>
              </a:cxn>
            </a:cxnLst>
            <a:rect l="0" t="0" r="r" b="b"/>
            <a:pathLst>
              <a:path w="10" h="3">
                <a:moveTo>
                  <a:pt x="10" y="3"/>
                </a:moveTo>
                <a:lnTo>
                  <a:pt x="6" y="3"/>
                </a:lnTo>
                <a:lnTo>
                  <a:pt x="0" y="0"/>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7">
            <a:extLst>
              <a:ext uri="{FF2B5EF4-FFF2-40B4-BE49-F238E27FC236}">
                <a16:creationId xmlns:a16="http://schemas.microsoft.com/office/drawing/2014/main" id="{5DD85CC1-34FF-438D-8722-9B45CAF675C0}"/>
              </a:ext>
            </a:extLst>
          </p:cNvPr>
          <p:cNvSpPr>
            <a:spLocks/>
          </p:cNvSpPr>
          <p:nvPr/>
        </p:nvSpPr>
        <p:spPr bwMode="auto">
          <a:xfrm>
            <a:off x="5689600" y="3698750"/>
            <a:ext cx="271463" cy="474663"/>
          </a:xfrm>
          <a:custGeom>
            <a:avLst/>
            <a:gdLst>
              <a:gd name="T0" fmla="*/ 2147483646 w 12"/>
              <a:gd name="T1" fmla="*/ 2147483646 h 21"/>
              <a:gd name="T2" fmla="*/ 2147483646 w 12"/>
              <a:gd name="T3" fmla="*/ 2147483646 h 21"/>
              <a:gd name="T4" fmla="*/ 0 w 12"/>
              <a:gd name="T5" fmla="*/ 0 h 21"/>
              <a:gd name="T6" fmla="*/ 0 60000 65536"/>
              <a:gd name="T7" fmla="*/ 0 60000 65536"/>
              <a:gd name="T8" fmla="*/ 0 60000 65536"/>
            </a:gdLst>
            <a:ahLst/>
            <a:cxnLst>
              <a:cxn ang="T6">
                <a:pos x="T0" y="T1"/>
              </a:cxn>
              <a:cxn ang="T7">
                <a:pos x="T2" y="T3"/>
              </a:cxn>
              <a:cxn ang="T8">
                <a:pos x="T4" y="T5"/>
              </a:cxn>
            </a:cxnLst>
            <a:rect l="0" t="0" r="r" b="b"/>
            <a:pathLst>
              <a:path w="12" h="21">
                <a:moveTo>
                  <a:pt x="12" y="21"/>
                </a:moveTo>
                <a:lnTo>
                  <a:pt x="8" y="21"/>
                </a:lnTo>
                <a:lnTo>
                  <a:pt x="0" y="0"/>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8">
            <a:extLst>
              <a:ext uri="{FF2B5EF4-FFF2-40B4-BE49-F238E27FC236}">
                <a16:creationId xmlns:a16="http://schemas.microsoft.com/office/drawing/2014/main" id="{B89CDBA1-A54E-483C-B5F8-0D2BBDA36C5C}"/>
              </a:ext>
            </a:extLst>
          </p:cNvPr>
          <p:cNvSpPr>
            <a:spLocks/>
          </p:cNvSpPr>
          <p:nvPr/>
        </p:nvSpPr>
        <p:spPr bwMode="auto">
          <a:xfrm>
            <a:off x="3236913" y="2119188"/>
            <a:ext cx="157162" cy="112712"/>
          </a:xfrm>
          <a:custGeom>
            <a:avLst/>
            <a:gdLst>
              <a:gd name="T0" fmla="*/ 0 w 7"/>
              <a:gd name="T1" fmla="*/ 0 h 5"/>
              <a:gd name="T2" fmla="*/ 2147483646 w 7"/>
              <a:gd name="T3" fmla="*/ 0 h 5"/>
              <a:gd name="T4" fmla="*/ 2147483646 w 7"/>
              <a:gd name="T5" fmla="*/ 2147483646 h 5"/>
              <a:gd name="T6" fmla="*/ 0 60000 65536"/>
              <a:gd name="T7" fmla="*/ 0 60000 65536"/>
              <a:gd name="T8" fmla="*/ 0 60000 65536"/>
            </a:gdLst>
            <a:ahLst/>
            <a:cxnLst>
              <a:cxn ang="T6">
                <a:pos x="T0" y="T1"/>
              </a:cxn>
              <a:cxn ang="T7">
                <a:pos x="T2" y="T3"/>
              </a:cxn>
              <a:cxn ang="T8">
                <a:pos x="T4" y="T5"/>
              </a:cxn>
            </a:cxnLst>
            <a:rect l="0" t="0" r="r" b="b"/>
            <a:pathLst>
              <a:path w="7" h="5">
                <a:moveTo>
                  <a:pt x="0" y="0"/>
                </a:moveTo>
                <a:lnTo>
                  <a:pt x="4" y="0"/>
                </a:lnTo>
                <a:lnTo>
                  <a:pt x="7" y="5"/>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9">
            <a:extLst>
              <a:ext uri="{FF2B5EF4-FFF2-40B4-BE49-F238E27FC236}">
                <a16:creationId xmlns:a16="http://schemas.microsoft.com/office/drawing/2014/main" id="{F5A7F639-7803-4154-8558-0E68FF40FDD9}"/>
              </a:ext>
            </a:extLst>
          </p:cNvPr>
          <p:cNvSpPr>
            <a:spLocks/>
          </p:cNvSpPr>
          <p:nvPr/>
        </p:nvSpPr>
        <p:spPr bwMode="auto">
          <a:xfrm>
            <a:off x="3687763" y="1396875"/>
            <a:ext cx="134937" cy="722313"/>
          </a:xfrm>
          <a:custGeom>
            <a:avLst/>
            <a:gdLst>
              <a:gd name="T0" fmla="*/ 0 w 6"/>
              <a:gd name="T1" fmla="*/ 0 h 32"/>
              <a:gd name="T2" fmla="*/ 2147483646 w 6"/>
              <a:gd name="T3" fmla="*/ 0 h 32"/>
              <a:gd name="T4" fmla="*/ 2147483646 w 6"/>
              <a:gd name="T5" fmla="*/ 2147483646 h 32"/>
              <a:gd name="T6" fmla="*/ 0 60000 65536"/>
              <a:gd name="T7" fmla="*/ 0 60000 65536"/>
              <a:gd name="T8" fmla="*/ 0 60000 65536"/>
            </a:gdLst>
            <a:ahLst/>
            <a:cxnLst>
              <a:cxn ang="T6">
                <a:pos x="T0" y="T1"/>
              </a:cxn>
              <a:cxn ang="T7">
                <a:pos x="T2" y="T3"/>
              </a:cxn>
              <a:cxn ang="T8">
                <a:pos x="T4" y="T5"/>
              </a:cxn>
            </a:cxnLst>
            <a:rect l="0" t="0" r="r" b="b"/>
            <a:pathLst>
              <a:path w="6" h="32">
                <a:moveTo>
                  <a:pt x="0" y="0"/>
                </a:moveTo>
                <a:lnTo>
                  <a:pt x="4" y="0"/>
                </a:lnTo>
                <a:lnTo>
                  <a:pt x="6" y="32"/>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20">
            <a:extLst>
              <a:ext uri="{FF2B5EF4-FFF2-40B4-BE49-F238E27FC236}">
                <a16:creationId xmlns:a16="http://schemas.microsoft.com/office/drawing/2014/main" id="{84DD1CE4-D499-41D2-B216-5068DB01610D}"/>
              </a:ext>
            </a:extLst>
          </p:cNvPr>
          <p:cNvSpPr>
            <a:spLocks noChangeArrowheads="1"/>
          </p:cNvSpPr>
          <p:nvPr/>
        </p:nvSpPr>
        <p:spPr bwMode="auto">
          <a:xfrm>
            <a:off x="6251575" y="2928813"/>
            <a:ext cx="14277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a:t>
            </a: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Hemma</a:t>
            </a: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a:t>
            </a: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bete</a:t>
            </a:r>
            <a:endPar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7" name="Rectangle 21">
            <a:extLst>
              <a:ext uri="{FF2B5EF4-FFF2-40B4-BE49-F238E27FC236}">
                <a16:creationId xmlns:a16="http://schemas.microsoft.com/office/drawing/2014/main" id="{21CC5A17-A8CD-4533-8E8E-B8975A3BDA3D}"/>
              </a:ext>
            </a:extLst>
          </p:cNvPr>
          <p:cNvSpPr>
            <a:spLocks noChangeArrowheads="1"/>
          </p:cNvSpPr>
          <p:nvPr/>
        </p:nvSpPr>
        <p:spPr bwMode="auto">
          <a:xfrm>
            <a:off x="598869" y="2868488"/>
            <a:ext cx="13994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err="1" smtClean="0">
                <a:ln>
                  <a:noFill/>
                </a:ln>
                <a:solidFill>
                  <a:prstClr val="black"/>
                </a:solidFill>
                <a:effectLst/>
                <a:uLnTx/>
                <a:uFillTx/>
                <a:latin typeface="Calibri"/>
              </a:rPr>
              <a:t>Vallar</a:t>
            </a:r>
            <a:r>
              <a:rPr kumimoji="0" lang="en-GB" altLang="en-US" sz="1800" b="0" i="0" u="none" strike="noStrike" kern="1200" cap="none" spc="0" normalizeH="0" baseline="0" noProof="0" dirty="0" smtClean="0">
                <a:ln>
                  <a:noFill/>
                </a:ln>
                <a:solidFill>
                  <a:prstClr val="black"/>
                </a:solidFill>
                <a:effectLst/>
                <a:uLnTx/>
                <a:uFillTx/>
                <a:latin typeface="Calibri"/>
              </a:rPr>
              <a:t> &lt;1100 </a:t>
            </a:r>
            <a:r>
              <a:rPr kumimoji="0" lang="en-GB" altLang="en-US" sz="1800" b="0" i="0" u="none" strike="noStrike" kern="1200" cap="none" spc="0" normalizeH="0" baseline="0" noProof="0" dirty="0">
                <a:ln>
                  <a:noFill/>
                </a:ln>
                <a:solidFill>
                  <a:prstClr val="black"/>
                </a:solidFill>
                <a:effectLst/>
                <a:uLnTx/>
                <a:uFillTx/>
                <a:latin typeface="Calibri"/>
              </a:rPr>
              <a:t>m</a:t>
            </a:r>
            <a:br>
              <a:rPr kumimoji="0" lang="en-GB" altLang="en-US" sz="1800" b="0" i="0" u="none" strike="noStrike" kern="1200" cap="none" spc="0" normalizeH="0" baseline="0" noProof="0" dirty="0">
                <a:ln>
                  <a:noFill/>
                </a:ln>
                <a:solidFill>
                  <a:prstClr val="black"/>
                </a:solidFill>
                <a:effectLst/>
                <a:uLnTx/>
                <a:uFillTx/>
                <a:latin typeface="Calibri"/>
              </a:rPr>
            </a:br>
            <a:r>
              <a:rPr kumimoji="0" lang="en-GB" altLang="en-US" sz="1800" b="0" i="0" u="none" strike="noStrike" kern="1200" cap="none" spc="0" normalizeH="0" baseline="0" noProof="0" dirty="0">
                <a:ln>
                  <a:noFill/>
                </a:ln>
                <a:solidFill>
                  <a:prstClr val="black"/>
                </a:solidFill>
                <a:effectLst/>
                <a:uLnTx/>
                <a:uFillTx/>
                <a:latin typeface="Calibri"/>
              </a:rPr>
              <a:t>(</a:t>
            </a:r>
            <a:r>
              <a:rPr kumimoji="0" lang="en-GB" altLang="en-US" sz="1800" b="0" i="0" u="none" strike="noStrike" kern="1200" cap="none" spc="0" normalizeH="0" baseline="0" noProof="0" dirty="0" smtClean="0">
                <a:ln>
                  <a:noFill/>
                </a:ln>
                <a:solidFill>
                  <a:prstClr val="black"/>
                </a:solidFill>
                <a:effectLst/>
                <a:uLnTx/>
                <a:uFillTx/>
                <a:latin typeface="Calibri"/>
                <a:cs typeface="Arial" panose="020B0604020202020204" pitchFamily="34" charset="0"/>
              </a:rPr>
              <a:t>≥3 </a:t>
            </a:r>
            <a:r>
              <a:rPr lang="en-GB" altLang="en-US" sz="1800" dirty="0" err="1" smtClean="0">
                <a:solidFill>
                  <a:prstClr val="black"/>
                </a:solidFill>
                <a:latin typeface="Calibri"/>
                <a:cs typeface="Arial" panose="020B0604020202020204" pitchFamily="34" charset="0"/>
              </a:rPr>
              <a:t>skördar</a:t>
            </a:r>
            <a:r>
              <a:rPr kumimoji="0" lang="en-GB" altLang="en-US" sz="1800" b="0" i="0" u="none" strike="noStrike" kern="1200" cap="none" spc="0" normalizeH="0" baseline="0" noProof="0" dirty="0" smtClean="0">
                <a:ln>
                  <a:noFill/>
                </a:ln>
                <a:solidFill>
                  <a:prstClr val="black"/>
                </a:solidFill>
                <a:effectLst/>
                <a:uLnTx/>
                <a:uFillTx/>
                <a:latin typeface="Calibri"/>
                <a:cs typeface="Arial" panose="020B0604020202020204" pitchFamily="34" charset="0"/>
              </a:rPr>
              <a:t>)</a:t>
            </a:r>
            <a:endParaRPr kumimoji="0" lang="en-GB" altLang="en-US" sz="1800" b="0" i="0" u="none" strike="noStrike" kern="1200" cap="none" spc="0" normalizeH="0" baseline="0" noProof="0" dirty="0">
              <a:ln>
                <a:noFill/>
              </a:ln>
              <a:solidFill>
                <a:prstClr val="black"/>
              </a:solidFill>
              <a:effectLst/>
              <a:uLnTx/>
              <a:uFillTx/>
              <a:latin typeface="Calibri"/>
              <a:cs typeface="Arial" panose="020B0604020202020204" pitchFamily="34" charset="0"/>
            </a:endParaRPr>
          </a:p>
        </p:txBody>
      </p:sp>
      <p:sp>
        <p:nvSpPr>
          <p:cNvPr id="28" name="Rectangle 22">
            <a:extLst>
              <a:ext uri="{FF2B5EF4-FFF2-40B4-BE49-F238E27FC236}">
                <a16:creationId xmlns:a16="http://schemas.microsoft.com/office/drawing/2014/main" id="{46712374-EB2A-44D8-9BA3-F7FE462D7DE0}"/>
              </a:ext>
            </a:extLst>
          </p:cNvPr>
          <p:cNvSpPr>
            <a:spLocks noChangeArrowheads="1"/>
          </p:cNvSpPr>
          <p:nvPr/>
        </p:nvSpPr>
        <p:spPr bwMode="auto">
          <a:xfrm>
            <a:off x="2641600" y="5445000"/>
            <a:ext cx="273792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lvl="0" defTabSz="914400">
              <a:spcBef>
                <a:spcPct val="0"/>
              </a:spcBef>
              <a:buNone/>
              <a:defRPr/>
            </a:pP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Vallar</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1100</a:t>
            </a:r>
            <a:r>
              <a:rPr lang="en-GB" altLang="en-US" sz="1600" dirty="0" smtClean="0">
                <a:solidFill>
                  <a:prstClr val="black"/>
                </a:solidFill>
                <a:latin typeface="Calibri"/>
              </a:rPr>
              <a:t>–</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800 </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 </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(2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skördar</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a:t>
            </a:r>
            <a:endPar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9" name="Rectangle 23">
            <a:extLst>
              <a:ext uri="{FF2B5EF4-FFF2-40B4-BE49-F238E27FC236}">
                <a16:creationId xmlns:a16="http://schemas.microsoft.com/office/drawing/2014/main" id="{7F38E61B-636C-47EE-9519-AE9E15BF36FF}"/>
              </a:ext>
            </a:extLst>
          </p:cNvPr>
          <p:cNvSpPr>
            <a:spLocks noChangeArrowheads="1"/>
          </p:cNvSpPr>
          <p:nvPr/>
        </p:nvSpPr>
        <p:spPr bwMode="auto">
          <a:xfrm>
            <a:off x="6718300" y="2209675"/>
            <a:ext cx="13347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Sommarbeten</a:t>
            </a:r>
            <a:endPar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(&lt;1300 </a:t>
            </a: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a:t>
            </a:r>
          </a:p>
        </p:txBody>
      </p:sp>
      <p:sp>
        <p:nvSpPr>
          <p:cNvPr id="30" name="Rectangle 24">
            <a:extLst>
              <a:ext uri="{FF2B5EF4-FFF2-40B4-BE49-F238E27FC236}">
                <a16:creationId xmlns:a16="http://schemas.microsoft.com/office/drawing/2014/main" id="{E7A5B862-04A2-4657-B281-3B41FFA1B6B8}"/>
              </a:ext>
            </a:extLst>
          </p:cNvPr>
          <p:cNvSpPr>
            <a:spLocks noChangeArrowheads="1"/>
          </p:cNvSpPr>
          <p:nvPr/>
        </p:nvSpPr>
        <p:spPr bwMode="auto">
          <a:xfrm>
            <a:off x="6591300" y="1338138"/>
            <a:ext cx="158857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Sommarbeten</a:t>
            </a: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r>
            <a:b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1300–1800  m</a:t>
            </a: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p>
        </p:txBody>
      </p:sp>
      <p:sp>
        <p:nvSpPr>
          <p:cNvPr id="31" name="Rectangle 25">
            <a:extLst>
              <a:ext uri="{FF2B5EF4-FFF2-40B4-BE49-F238E27FC236}">
                <a16:creationId xmlns:a16="http://schemas.microsoft.com/office/drawing/2014/main" id="{055780E7-607C-4EA1-B17A-12DE951EC574}"/>
              </a:ext>
            </a:extLst>
          </p:cNvPr>
          <p:cNvSpPr>
            <a:spLocks noChangeArrowheads="1"/>
          </p:cNvSpPr>
          <p:nvPr/>
        </p:nvSpPr>
        <p:spPr bwMode="auto">
          <a:xfrm>
            <a:off x="4191943" y="1533400"/>
            <a:ext cx="13347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Sommarbeten</a:t>
            </a: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r>
            <a:b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(&gt;1800 </a:t>
            </a: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a:t>
            </a:r>
          </a:p>
        </p:txBody>
      </p:sp>
      <p:sp>
        <p:nvSpPr>
          <p:cNvPr id="32" name="Rectangle 26">
            <a:extLst>
              <a:ext uri="{FF2B5EF4-FFF2-40B4-BE49-F238E27FC236}">
                <a16:creationId xmlns:a16="http://schemas.microsoft.com/office/drawing/2014/main" id="{DE5BD57B-BB30-4F28-8D23-36CBC7703394}"/>
              </a:ext>
            </a:extLst>
          </p:cNvPr>
          <p:cNvSpPr>
            <a:spLocks noChangeArrowheads="1"/>
          </p:cNvSpPr>
          <p:nvPr/>
        </p:nvSpPr>
        <p:spPr bwMode="auto">
          <a:xfrm>
            <a:off x="6507940" y="3359025"/>
            <a:ext cx="11985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Höghöjdsvall</a:t>
            </a:r>
            <a:endPar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(&gt;1800 </a:t>
            </a: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a:t>
            </a:r>
          </a:p>
        </p:txBody>
      </p:sp>
      <p:sp>
        <p:nvSpPr>
          <p:cNvPr id="33" name="Rectangle 27">
            <a:extLst>
              <a:ext uri="{FF2B5EF4-FFF2-40B4-BE49-F238E27FC236}">
                <a16:creationId xmlns:a16="http://schemas.microsoft.com/office/drawing/2014/main" id="{D879A1E7-D71D-4CA0-ABAD-61079395D960}"/>
              </a:ext>
            </a:extLst>
          </p:cNvPr>
          <p:cNvSpPr>
            <a:spLocks noChangeArrowheads="1"/>
          </p:cNvSpPr>
          <p:nvPr/>
        </p:nvSpPr>
        <p:spPr bwMode="auto">
          <a:xfrm>
            <a:off x="6035675" y="4035300"/>
            <a:ext cx="25778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Permanenta</a:t>
            </a:r>
            <a:r>
              <a:rPr kumimoji="0" lang="en-GB" altLang="en-US" sz="18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8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mn-cs"/>
              </a:rPr>
              <a:t>vallar</a:t>
            </a:r>
            <a:r>
              <a:rPr kumimoji="0" lang="en-GB" altLang="en-US" sz="18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(1 </a:t>
            </a: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skörd</a:t>
            </a: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a:t>
            </a:r>
            <a:endPar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4" name="Rectangle 28">
            <a:extLst>
              <a:ext uri="{FF2B5EF4-FFF2-40B4-BE49-F238E27FC236}">
                <a16:creationId xmlns:a16="http://schemas.microsoft.com/office/drawing/2014/main" id="{8BB6D10E-53E3-474B-AED3-D32BB4449C1C}"/>
              </a:ext>
            </a:extLst>
          </p:cNvPr>
          <p:cNvSpPr>
            <a:spLocks noChangeArrowheads="1"/>
          </p:cNvSpPr>
          <p:nvPr/>
        </p:nvSpPr>
        <p:spPr bwMode="auto">
          <a:xfrm>
            <a:off x="2822575" y="1115888"/>
            <a:ext cx="12019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Ensilagemajs</a:t>
            </a:r>
            <a:endPar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5" name="Rectangle 29">
            <a:extLst>
              <a:ext uri="{FF2B5EF4-FFF2-40B4-BE49-F238E27FC236}">
                <a16:creationId xmlns:a16="http://schemas.microsoft.com/office/drawing/2014/main" id="{386AC023-8D26-466A-9F2D-F22B85381DD3}"/>
              </a:ext>
            </a:extLst>
          </p:cNvPr>
          <p:cNvSpPr>
            <a:spLocks noChangeArrowheads="1"/>
          </p:cNvSpPr>
          <p:nvPr/>
        </p:nvSpPr>
        <p:spPr bwMode="auto">
          <a:xfrm>
            <a:off x="2032000" y="1692150"/>
            <a:ext cx="15679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Temporära</a:t>
            </a: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vallar</a:t>
            </a:r>
            <a:endPar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6" name="Text Box 30">
            <a:extLst>
              <a:ext uri="{FF2B5EF4-FFF2-40B4-BE49-F238E27FC236}">
                <a16:creationId xmlns:a16="http://schemas.microsoft.com/office/drawing/2014/main" id="{EEEF7774-EFEA-4741-9D7B-4205DD1CA506}"/>
              </a:ext>
            </a:extLst>
          </p:cNvPr>
          <p:cNvSpPr txBox="1">
            <a:spLocks noChangeArrowheads="1"/>
          </p:cNvSpPr>
          <p:nvPr/>
        </p:nvSpPr>
        <p:spPr bwMode="auto">
          <a:xfrm>
            <a:off x="2571750" y="5805264"/>
            <a:ext cx="20202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1"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450</a:t>
            </a:r>
            <a:r>
              <a:rPr kumimoji="0" lang="en-GB" altLang="en-US" sz="2400" b="1"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2400" b="1"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113 ton </a:t>
            </a:r>
            <a:r>
              <a:rPr kumimoji="0" lang="en-GB" altLang="en-US" sz="2400" b="1"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år</a:t>
            </a:r>
            <a:endParaRPr kumimoji="0" lang="en-GB"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49380008"/>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487400"/>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Skillnand</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mellan</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vall</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och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bete</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 </a:t>
            </a:r>
            <a:endParaRPr kumimoji="0" lang="en-GB"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578898"/>
            <a:ext cx="8218488" cy="1928584"/>
          </a:xfrm>
        </p:spPr>
        <p:txBody>
          <a:bodyPr/>
          <a:lstStyle/>
          <a:p>
            <a:r>
              <a:rPr lang="sv-SE" dirty="0" smtClean="0"/>
              <a:t>Vall: All biomassa ovanjord tas av på en gång vid en bestämd stubbhöjd (känsligare för stressfaktorer efter skörd) </a:t>
            </a:r>
          </a:p>
          <a:p>
            <a:endParaRPr lang="sv-SE" dirty="0" smtClean="0"/>
          </a:p>
          <a:p>
            <a:r>
              <a:rPr lang="sv-SE" dirty="0" smtClean="0"/>
              <a:t>Bete: Djuren avlägsnar biomassan ovan jord nära marken, trampar plantorna och gödslar vegetationen med träck och urin</a:t>
            </a:r>
          </a:p>
          <a:p>
            <a:endParaRPr lang="sv-SE" dirty="0"/>
          </a:p>
        </p:txBody>
      </p:sp>
    </p:spTree>
    <p:extLst>
      <p:ext uri="{BB962C8B-B14F-4D97-AF65-F5344CB8AC3E}">
        <p14:creationId xmlns:p14="http://schemas.microsoft.com/office/powerpoint/2010/main" val="1270737037"/>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565352"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sz="2400" b="0" i="0" u="none" strike="noStrike" kern="1200" cap="none" spc="0" normalizeH="0" baseline="0" dirty="0" smtClean="0">
                <a:ln>
                  <a:noFill/>
                </a:ln>
                <a:solidFill>
                  <a:prstClr val="black"/>
                </a:solidFill>
                <a:effectLst/>
                <a:uLnTx/>
                <a:uFillTx/>
                <a:latin typeface="Calibri"/>
                <a:ea typeface="+mj-ea"/>
                <a:cs typeface="+mj-cs"/>
              </a:rPr>
              <a:t> Betets delar – Selektivt bete</a:t>
            </a:r>
            <a:endParaRPr kumimoji="0" lang="sv-SE" sz="2400" b="0" i="0" u="none" strike="noStrike" kern="1200" cap="none" spc="0" normalizeH="0" baseline="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052736"/>
            <a:ext cx="8218488" cy="4979574"/>
          </a:xfrm>
        </p:spPr>
        <p:txBody>
          <a:bodyPr/>
          <a:lstStyle/>
          <a:p>
            <a:r>
              <a:rPr lang="sv-SE" dirty="0" smtClean="0"/>
              <a:t>Djuren föredrar vissa arter (→ se bilden på smaklighet)</a:t>
            </a:r>
          </a:p>
          <a:p>
            <a:r>
              <a:rPr lang="sv-SE" dirty="0" smtClean="0"/>
              <a:t>Tillgänglighet (hur lätt djuren kommer åt plantorna) ökar attraktionskraften för djuren, svampsjukdomar (t.ex. rost) sänker den </a:t>
            </a:r>
          </a:p>
          <a:p>
            <a:r>
              <a:rPr lang="sv-SE" dirty="0" smtClean="0"/>
              <a:t>Arter högre upp i betesbeståndet kommer att utgöra en större del av djurens diet </a:t>
            </a:r>
          </a:p>
          <a:p>
            <a:r>
              <a:rPr lang="sv-SE" dirty="0" smtClean="0"/>
              <a:t>Systematiskt bete av vissa arter kan ändra den långsiktiga sammansättningen av betet → arter som betas intensivare än andra missgynnas medan de obetade har en fördel</a:t>
            </a:r>
          </a:p>
          <a:p>
            <a:r>
              <a:rPr lang="sv-SE" dirty="0" smtClean="0"/>
              <a:t>Som en följd av selektivt betande, bör obetad vegetation putsas för att undvika spridning av obetade arter och gynna en enhetlig återväxt av betet. Om det finns en stor mängd biomassa bör den avlägsnas från betet då det annars kan ruttna och påverka betets tillväxt negativt samt orsaka sämre smaklighet</a:t>
            </a:r>
          </a:p>
          <a:p>
            <a:r>
              <a:rPr lang="sv-SE" dirty="0" smtClean="0"/>
              <a:t>Djuren lär sig (vanligen unga djur från äldre) → kända arter är vanligen mer attraktiva än okända</a:t>
            </a:r>
          </a:p>
          <a:p>
            <a:endParaRPr lang="sv-SE" dirty="0"/>
          </a:p>
        </p:txBody>
      </p:sp>
      <p:sp>
        <p:nvSpPr>
          <p:cNvPr id="5" name="Text Box 5">
            <a:extLst>
              <a:ext uri="{FF2B5EF4-FFF2-40B4-BE49-F238E27FC236}">
                <a16:creationId xmlns:a16="http://schemas.microsoft.com/office/drawing/2014/main" id="{265AB9F2-FBEA-4531-A0AC-38E242DA8A49}"/>
              </a:ext>
            </a:extLst>
          </p:cNvPr>
          <p:cNvSpPr txBox="1">
            <a:spLocks noChangeArrowheads="1"/>
          </p:cNvSpPr>
          <p:nvPr/>
        </p:nvSpPr>
        <p:spPr bwMode="auto">
          <a:xfrm>
            <a:off x="6085656" y="5727510"/>
            <a:ext cx="20005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Frame </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&amp; </a:t>
            </a:r>
            <a:r>
              <a:rPr kumimoji="0" lang="de-DE"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Laidlaw</a:t>
            </a: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2014</a:t>
            </a:r>
          </a:p>
        </p:txBody>
      </p:sp>
    </p:spTree>
    <p:extLst>
      <p:ext uri="{BB962C8B-B14F-4D97-AF65-F5344CB8AC3E}">
        <p14:creationId xmlns:p14="http://schemas.microsoft.com/office/powerpoint/2010/main" val="279173098"/>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Djurarter</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och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selektiv</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betning</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sv-SE" dirty="0" smtClean="0"/>
              <a:t>Betning: nötkreatur river av större knippen av gräs som de samlar in med tungan, små idisslare tar mindre och utvalda delar som de tar med sina läppar</a:t>
            </a:r>
          </a:p>
          <a:p>
            <a:endParaRPr lang="sv-SE" dirty="0"/>
          </a:p>
        </p:txBody>
      </p:sp>
      <p:pic>
        <p:nvPicPr>
          <p:cNvPr id="3" name="Grafik 2">
            <a:extLst>
              <a:ext uri="{FF2B5EF4-FFF2-40B4-BE49-F238E27FC236}">
                <a16:creationId xmlns:a16="http://schemas.microsoft.com/office/drawing/2014/main" id="{0B4CCE65-D259-4B4F-BAAE-39E0396E74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1680" y="1900840"/>
            <a:ext cx="5760640" cy="2794157"/>
          </a:xfrm>
          <a:prstGeom prst="rect">
            <a:avLst/>
          </a:prstGeom>
        </p:spPr>
      </p:pic>
      <p:sp>
        <p:nvSpPr>
          <p:cNvPr id="6" name="Text Box 89">
            <a:extLst>
              <a:ext uri="{FF2B5EF4-FFF2-40B4-BE49-F238E27FC236}">
                <a16:creationId xmlns:a16="http://schemas.microsoft.com/office/drawing/2014/main" id="{28A7B689-9EA9-4C4D-B00C-2DF75E71A89A}"/>
              </a:ext>
            </a:extLst>
          </p:cNvPr>
          <p:cNvSpPr txBox="1">
            <a:spLocks noChangeArrowheads="1"/>
          </p:cNvSpPr>
          <p:nvPr/>
        </p:nvSpPr>
        <p:spPr bwMode="auto">
          <a:xfrm>
            <a:off x="251520" y="4958569"/>
            <a:ext cx="8701411" cy="7848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Hästar</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har</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större</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behov</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av</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fiberrika</a:t>
            </a:r>
            <a:r>
              <a:rPr kumimoji="0" lang="en-GB" altLang="en-US" sz="15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a:t>
            </a:r>
            <a:r>
              <a:rPr lang="en-GB" altLang="en-US" sz="1500" dirty="0" err="1" smtClean="0">
                <a:solidFill>
                  <a:prstClr val="black"/>
                </a:solidFill>
                <a:latin typeface="Calibri"/>
              </a:rPr>
              <a:t>plantor</a:t>
            </a:r>
            <a:r>
              <a:rPr lang="en-GB" altLang="en-US" sz="1500" dirty="0" smtClean="0">
                <a:solidFill>
                  <a:prstClr val="black"/>
                </a:solidFill>
                <a:latin typeface="Calibri"/>
              </a:rPr>
              <a:t> och </a:t>
            </a:r>
            <a:r>
              <a:rPr lang="en-GB" altLang="en-US" sz="1500" dirty="0" err="1" smtClean="0">
                <a:solidFill>
                  <a:prstClr val="black"/>
                </a:solidFill>
                <a:latin typeface="Calibri"/>
              </a:rPr>
              <a:t>betar</a:t>
            </a:r>
            <a:r>
              <a:rPr lang="en-GB" altLang="en-US" sz="1500" dirty="0" smtClean="0">
                <a:solidFill>
                  <a:prstClr val="black"/>
                </a:solidFill>
                <a:latin typeface="Calibri"/>
              </a:rPr>
              <a:t> </a:t>
            </a:r>
            <a:r>
              <a:rPr lang="en-GB" altLang="en-US" sz="1500" dirty="0" err="1" smtClean="0">
                <a:solidFill>
                  <a:prstClr val="black"/>
                </a:solidFill>
                <a:latin typeface="Calibri"/>
              </a:rPr>
              <a:t>gräs</a:t>
            </a:r>
            <a:r>
              <a:rPr lang="en-GB" altLang="en-US" sz="1500" dirty="0" smtClean="0">
                <a:solidFill>
                  <a:prstClr val="black"/>
                </a:solidFill>
                <a:latin typeface="Calibri"/>
              </a:rPr>
              <a:t> </a:t>
            </a:r>
            <a:r>
              <a:rPr lang="en-GB" altLang="en-US" sz="1500" dirty="0" err="1" smtClean="0">
                <a:solidFill>
                  <a:prstClr val="black"/>
                </a:solidFill>
                <a:latin typeface="Calibri"/>
              </a:rPr>
              <a:t>ända</a:t>
            </a:r>
            <a:r>
              <a:rPr lang="en-GB" altLang="en-US" sz="1500" dirty="0" smtClean="0">
                <a:solidFill>
                  <a:prstClr val="black"/>
                </a:solidFill>
                <a:latin typeface="Calibri"/>
              </a:rPr>
              <a:t> </a:t>
            </a:r>
            <a:r>
              <a:rPr lang="en-GB" altLang="en-US" sz="1500" dirty="0" err="1" smtClean="0">
                <a:solidFill>
                  <a:prstClr val="black"/>
                </a:solidFill>
                <a:latin typeface="Calibri"/>
              </a:rPr>
              <a:t>fram</a:t>
            </a:r>
            <a:r>
              <a:rPr lang="en-GB" altLang="en-US" sz="1500" dirty="0" smtClean="0">
                <a:solidFill>
                  <a:prstClr val="black"/>
                </a:solidFill>
                <a:latin typeface="Calibri"/>
              </a:rPr>
              <a:t> till </a:t>
            </a:r>
            <a:r>
              <a:rPr lang="en-GB" altLang="en-US" sz="1500" dirty="0" err="1" smtClean="0">
                <a:solidFill>
                  <a:prstClr val="black"/>
                </a:solidFill>
                <a:latin typeface="Calibri"/>
              </a:rPr>
              <a:t>begynnande</a:t>
            </a:r>
            <a:r>
              <a:rPr lang="en-GB" altLang="en-US" sz="1500" dirty="0" smtClean="0">
                <a:solidFill>
                  <a:prstClr val="black"/>
                </a:solidFill>
                <a:latin typeface="Calibri"/>
              </a:rPr>
              <a:t> </a:t>
            </a:r>
            <a:r>
              <a:rPr lang="en-GB" altLang="en-US" sz="1500" dirty="0" err="1" smtClean="0">
                <a:solidFill>
                  <a:prstClr val="black"/>
                </a:solidFill>
                <a:latin typeface="Calibri"/>
              </a:rPr>
              <a:t>blomning</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men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efter</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detta</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stadium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betar</a:t>
            </a:r>
            <a:r>
              <a:rPr kumimoji="0" lang="en-GB" altLang="en-US" sz="15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de </a:t>
            </a:r>
            <a:r>
              <a:rPr kumimoji="0" lang="en-GB" altLang="en-US" sz="15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mn-cs"/>
              </a:rPr>
              <a:t>mycket</a:t>
            </a:r>
            <a:r>
              <a:rPr kumimoji="0" lang="en-GB" altLang="en-US" sz="15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mn-cs"/>
              </a:rPr>
              <a:t>selektivt</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r>
              <a:rPr kumimoji="0" lang="en-GB" altLang="en-US" sz="15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Buchgraber</a:t>
            </a: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&amp; </a:t>
            </a:r>
            <a:r>
              <a:rPr kumimoji="0" lang="en-GB" altLang="en-US" sz="15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Gindl</a:t>
            </a: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2004); </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med </a:t>
            </a:r>
            <a:r>
              <a:rPr lang="en-GB" altLang="en-US" sz="1500" dirty="0" err="1" smtClean="0">
                <a:solidFill>
                  <a:prstClr val="black"/>
                </a:solidFill>
                <a:latin typeface="Calibri"/>
              </a:rPr>
              <a:t>tänder</a:t>
            </a:r>
            <a:r>
              <a:rPr lang="en-GB" altLang="en-US" sz="1500" dirty="0" smtClean="0">
                <a:solidFill>
                  <a:prstClr val="black"/>
                </a:solidFill>
                <a:latin typeface="Calibri"/>
              </a:rPr>
              <a:t> </a:t>
            </a:r>
            <a:r>
              <a:rPr lang="en-GB" altLang="en-US" sz="1500" dirty="0" err="1" smtClean="0">
                <a:solidFill>
                  <a:prstClr val="black"/>
                </a:solidFill>
                <a:latin typeface="Calibri"/>
              </a:rPr>
              <a:t>i</a:t>
            </a:r>
            <a:r>
              <a:rPr lang="en-GB" altLang="en-US" sz="1500" dirty="0" smtClean="0">
                <a:solidFill>
                  <a:prstClr val="black"/>
                </a:solidFill>
                <a:latin typeface="Calibri"/>
              </a:rPr>
              <a:t> </a:t>
            </a:r>
            <a:r>
              <a:rPr lang="en-GB" altLang="en-US" sz="1500" dirty="0" err="1" smtClean="0">
                <a:solidFill>
                  <a:prstClr val="black"/>
                </a:solidFill>
                <a:latin typeface="Calibri"/>
              </a:rPr>
              <a:t>både</a:t>
            </a:r>
            <a:r>
              <a:rPr lang="en-GB" altLang="en-US" sz="1500" dirty="0" smtClean="0">
                <a:solidFill>
                  <a:prstClr val="black"/>
                </a:solidFill>
                <a:latin typeface="Calibri"/>
              </a:rPr>
              <a:t> </a:t>
            </a:r>
            <a:r>
              <a:rPr lang="en-GB" altLang="en-US" sz="1500" dirty="0" err="1" smtClean="0">
                <a:solidFill>
                  <a:prstClr val="black"/>
                </a:solidFill>
                <a:latin typeface="Calibri"/>
              </a:rPr>
              <a:t>över</a:t>
            </a:r>
            <a:r>
              <a:rPr lang="en-GB" altLang="en-US" sz="1500" dirty="0" smtClean="0">
                <a:solidFill>
                  <a:prstClr val="black"/>
                </a:solidFill>
                <a:latin typeface="Calibri"/>
              </a:rPr>
              <a:t>- och </a:t>
            </a:r>
            <a:r>
              <a:rPr lang="en-GB" altLang="en-US" sz="1500" dirty="0" err="1" smtClean="0">
                <a:solidFill>
                  <a:prstClr val="black"/>
                </a:solidFill>
                <a:latin typeface="Calibri"/>
              </a:rPr>
              <a:t>underkäken</a:t>
            </a:r>
            <a:r>
              <a:rPr lang="en-GB" altLang="en-US" sz="1500" dirty="0" smtClean="0">
                <a:solidFill>
                  <a:prstClr val="black"/>
                </a:solidFill>
                <a:latin typeface="Calibri"/>
              </a:rPr>
              <a:t> </a:t>
            </a:r>
            <a:r>
              <a:rPr lang="en-GB" altLang="en-US" sz="1500" dirty="0" err="1" smtClean="0">
                <a:solidFill>
                  <a:prstClr val="black"/>
                </a:solidFill>
                <a:latin typeface="Calibri"/>
              </a:rPr>
              <a:t>kan</a:t>
            </a:r>
            <a:r>
              <a:rPr lang="en-GB" altLang="en-US" sz="1500" dirty="0" smtClean="0">
                <a:solidFill>
                  <a:prstClr val="black"/>
                </a:solidFill>
                <a:latin typeface="Calibri"/>
              </a:rPr>
              <a:t> de beta </a:t>
            </a:r>
            <a:r>
              <a:rPr lang="en-GB" altLang="en-US" sz="1500" dirty="0" err="1" smtClean="0">
                <a:solidFill>
                  <a:prstClr val="black"/>
                </a:solidFill>
                <a:latin typeface="Calibri"/>
              </a:rPr>
              <a:t>mycket</a:t>
            </a:r>
            <a:r>
              <a:rPr lang="en-GB" altLang="en-US" sz="1500" dirty="0" smtClean="0">
                <a:solidFill>
                  <a:prstClr val="black"/>
                </a:solidFill>
                <a:latin typeface="Calibri"/>
              </a:rPr>
              <a:t> </a:t>
            </a:r>
            <a:r>
              <a:rPr lang="en-GB" altLang="en-US" sz="1500" dirty="0" err="1" smtClean="0">
                <a:solidFill>
                  <a:prstClr val="black"/>
                </a:solidFill>
                <a:latin typeface="Calibri"/>
              </a:rPr>
              <a:t>nära</a:t>
            </a:r>
            <a:r>
              <a:rPr lang="en-GB" altLang="en-US" sz="1500" dirty="0" smtClean="0">
                <a:solidFill>
                  <a:prstClr val="black"/>
                </a:solidFill>
                <a:latin typeface="Calibri"/>
              </a:rPr>
              <a:t> </a:t>
            </a:r>
            <a:r>
              <a:rPr lang="en-GB" altLang="en-US" sz="1500" dirty="0" err="1" smtClean="0">
                <a:solidFill>
                  <a:prstClr val="black"/>
                </a:solidFill>
                <a:latin typeface="Calibri"/>
              </a:rPr>
              <a:t>marken</a:t>
            </a:r>
            <a:r>
              <a:rPr kumimoji="0" lang="en-US"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enligt</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Frame </a:t>
            </a: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&amp; Laidlaw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föredrar</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de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kort</a:t>
            </a:r>
            <a:r>
              <a:rPr kumimoji="0" lang="en-GB" altLang="en-US" sz="15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mn-cs"/>
              </a:rPr>
              <a:t>bete</a:t>
            </a:r>
            <a:endPar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8" name="Text Box 89">
            <a:extLst>
              <a:ext uri="{FF2B5EF4-FFF2-40B4-BE49-F238E27FC236}">
                <a16:creationId xmlns:a16="http://schemas.microsoft.com/office/drawing/2014/main" id="{82666300-8F0D-4BA4-BD00-43B29EB28EEC}"/>
              </a:ext>
            </a:extLst>
          </p:cNvPr>
          <p:cNvSpPr txBox="1">
            <a:spLocks noChangeArrowheads="1"/>
          </p:cNvSpPr>
          <p:nvPr/>
        </p:nvSpPr>
        <p:spPr bwMode="auto">
          <a:xfrm>
            <a:off x="251520" y="4709049"/>
            <a:ext cx="9144000"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a:t>
            </a:r>
            <a:r>
              <a:rPr kumimoji="0" lang="en-GB" altLang="en-US" sz="1500" b="0" i="1"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Cirsium</a:t>
            </a:r>
            <a:r>
              <a:rPr kumimoji="0" lang="en-GB" alt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 </a:t>
            </a:r>
            <a:r>
              <a:rPr kumimoji="0" lang="en-GB" altLang="en-US" sz="1500" b="0" i="1"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mn-cs"/>
              </a:rPr>
              <a:t>Cardus</a:t>
            </a:r>
            <a:r>
              <a:rPr kumimoji="0" lang="en-GB" altLang="en-US" sz="15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mn-cs"/>
              </a:rPr>
              <a:t> </a:t>
            </a:r>
            <a:r>
              <a:rPr kumimoji="0" lang="en-GB" alt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sp., </a:t>
            </a:r>
            <a:r>
              <a:rPr kumimoji="0" lang="en-GB" altLang="en-US" sz="1500" b="0" i="1"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Carlina</a:t>
            </a:r>
            <a:r>
              <a:rPr kumimoji="0" lang="en-GB" alt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a:t>
            </a:r>
          </a:p>
        </p:txBody>
      </p:sp>
      <p:sp>
        <p:nvSpPr>
          <p:cNvPr id="9" name="Text Box 5">
            <a:extLst>
              <a:ext uri="{FF2B5EF4-FFF2-40B4-BE49-F238E27FC236}">
                <a16:creationId xmlns:a16="http://schemas.microsoft.com/office/drawing/2014/main" id="{DB367DF1-8D68-4777-83AB-427210EE1B95}"/>
              </a:ext>
            </a:extLst>
          </p:cNvPr>
          <p:cNvSpPr txBox="1">
            <a:spLocks noChangeArrowheads="1"/>
          </p:cNvSpPr>
          <p:nvPr/>
        </p:nvSpPr>
        <p:spPr bwMode="auto">
          <a:xfrm>
            <a:off x="4717800" y="5766936"/>
            <a:ext cx="37735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Buchgraber</a:t>
            </a: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&amp; Gindl 2004,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Ziliotto</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de-DE" altLang="en-US" sz="1400" b="0" i="1"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et al</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2004,</a:t>
            </a:r>
            <a:b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b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Frame </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&amp; Laidlaw 2014</a:t>
            </a:r>
          </a:p>
        </p:txBody>
      </p:sp>
    </p:spTree>
    <p:extLst>
      <p:ext uri="{BB962C8B-B14F-4D97-AF65-F5344CB8AC3E}">
        <p14:creationId xmlns:p14="http://schemas.microsoft.com/office/powerpoint/2010/main" val="3554092524"/>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Bete</a:t>
            </a:r>
            <a:r>
              <a:rPr lang="en-US" dirty="0">
                <a:solidFill>
                  <a:prstClr val="black"/>
                </a:solidFill>
                <a:latin typeface="Calibri"/>
              </a:rPr>
              <a:t> </a:t>
            </a:r>
            <a:r>
              <a:rPr lang="en-US" dirty="0" err="1" smtClean="0">
                <a:solidFill>
                  <a:prstClr val="black"/>
                </a:solidFill>
                <a:latin typeface="Calibri"/>
              </a:rPr>
              <a:t>av</a:t>
            </a:r>
            <a:r>
              <a:rPr lang="en-US" dirty="0" smtClean="0">
                <a:solidFill>
                  <a:prstClr val="black"/>
                </a:solidFill>
                <a:latin typeface="Calibri"/>
              </a:rPr>
              <a:t> </a:t>
            </a:r>
            <a:r>
              <a:rPr lang="en-US" dirty="0" err="1" smtClean="0">
                <a:solidFill>
                  <a:prstClr val="black"/>
                </a:solidFill>
                <a:latin typeface="Calibri"/>
              </a:rPr>
              <a:t>olika</a:t>
            </a:r>
            <a:r>
              <a:rPr lang="en-US" dirty="0" smtClean="0">
                <a:solidFill>
                  <a:prstClr val="black"/>
                </a:solidFill>
                <a:latin typeface="Calibri"/>
              </a:rPr>
              <a:t> </a:t>
            </a:r>
            <a:r>
              <a:rPr lang="en-US" dirty="0" err="1" smtClean="0">
                <a:solidFill>
                  <a:prstClr val="black"/>
                </a:solidFill>
                <a:latin typeface="Calibri"/>
              </a:rPr>
              <a:t>gräs</a:t>
            </a:r>
            <a:r>
              <a:rPr lang="en-US" dirty="0" smtClean="0">
                <a:solidFill>
                  <a:prstClr val="black"/>
                </a:solidFill>
                <a:latin typeface="Calibri"/>
              </a:rPr>
              <a:t>, </a:t>
            </a:r>
            <a:r>
              <a:rPr lang="en-US" dirty="0" err="1" smtClean="0">
                <a:solidFill>
                  <a:prstClr val="black"/>
                </a:solidFill>
                <a:latin typeface="Calibri"/>
              </a:rPr>
              <a:t>baljväxter</a:t>
            </a:r>
            <a:r>
              <a:rPr lang="en-US" dirty="0" smtClean="0">
                <a:solidFill>
                  <a:prstClr val="black"/>
                </a:solidFill>
                <a:latin typeface="Calibri"/>
              </a:rPr>
              <a:t>, </a:t>
            </a:r>
            <a:r>
              <a:rPr lang="en-US" dirty="0" err="1" smtClean="0">
                <a:solidFill>
                  <a:prstClr val="black"/>
                </a:solidFill>
                <a:latin typeface="Calibri"/>
              </a:rPr>
              <a:t>örter</a:t>
            </a:r>
            <a:r>
              <a:rPr lang="en-US" dirty="0" smtClean="0">
                <a:solidFill>
                  <a:prstClr val="black"/>
                </a:solidFill>
                <a:latin typeface="Calibri"/>
              </a:rPr>
              <a:t> och </a:t>
            </a:r>
            <a:r>
              <a:rPr lang="en-US" dirty="0" err="1" smtClean="0">
                <a:solidFill>
                  <a:prstClr val="black"/>
                </a:solidFill>
                <a:latin typeface="Calibri"/>
              </a:rPr>
              <a:t>buskar</a:t>
            </a:r>
            <a:r>
              <a:rPr lang="en-US" dirty="0" smtClean="0">
                <a:solidFill>
                  <a:prstClr val="black"/>
                </a:solidFill>
                <a:latin typeface="Calibri"/>
              </a:rPr>
              <a:t> </a:t>
            </a:r>
            <a:r>
              <a:rPr lang="en-US" dirty="0" err="1" smtClean="0">
                <a:solidFill>
                  <a:prstClr val="black"/>
                </a:solidFill>
                <a:latin typeface="Calibri"/>
              </a:rPr>
              <a:t>av</a:t>
            </a:r>
            <a:r>
              <a:rPr lang="en-US" dirty="0" smtClean="0">
                <a:solidFill>
                  <a:prstClr val="black"/>
                </a:solidFill>
                <a:latin typeface="Calibri"/>
              </a:rPr>
              <a:t> </a:t>
            </a:r>
            <a:r>
              <a:rPr lang="en-US" dirty="0" err="1" smtClean="0">
                <a:solidFill>
                  <a:prstClr val="black"/>
                </a:solidFill>
                <a:latin typeface="Calibri"/>
              </a:rPr>
              <a:t>kor</a:t>
            </a:r>
            <a:r>
              <a:rPr lang="en-US" dirty="0" smtClean="0">
                <a:solidFill>
                  <a:prstClr val="black"/>
                </a:solidFill>
                <a:latin typeface="Calibri"/>
              </a:rPr>
              <a:t>, </a:t>
            </a:r>
            <a:r>
              <a:rPr lang="en-US" dirty="0" err="1" smtClean="0">
                <a:solidFill>
                  <a:prstClr val="black"/>
                </a:solidFill>
                <a:latin typeface="Calibri"/>
              </a:rPr>
              <a:t>får</a:t>
            </a:r>
            <a:r>
              <a:rPr lang="en-US" dirty="0" smtClean="0">
                <a:solidFill>
                  <a:prstClr val="black"/>
                </a:solidFill>
                <a:latin typeface="Calibri"/>
              </a:rPr>
              <a:t> </a:t>
            </a:r>
            <a:r>
              <a:rPr lang="en-US" dirty="0" err="1" smtClean="0">
                <a:solidFill>
                  <a:prstClr val="black"/>
                </a:solidFill>
                <a:latin typeface="Calibri"/>
              </a:rPr>
              <a:t>och</a:t>
            </a:r>
            <a:r>
              <a:rPr lang="en-US" dirty="0" smtClean="0">
                <a:solidFill>
                  <a:prstClr val="black"/>
                </a:solidFill>
                <a:latin typeface="Calibri"/>
              </a:rPr>
              <a:t> getter</a:t>
            </a:r>
            <a:endParaRPr kumimoji="0" lang="en-GB"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Text Box 3">
            <a:extLst>
              <a:ext uri="{FF2B5EF4-FFF2-40B4-BE49-F238E27FC236}">
                <a16:creationId xmlns:a16="http://schemas.microsoft.com/office/drawing/2014/main" id="{EB88BC62-7040-436E-99BF-2F703C55BA17}"/>
              </a:ext>
            </a:extLst>
          </p:cNvPr>
          <p:cNvSpPr txBox="1">
            <a:spLocks noChangeArrowheads="1"/>
          </p:cNvSpPr>
          <p:nvPr/>
        </p:nvSpPr>
        <p:spPr bwMode="auto">
          <a:xfrm>
            <a:off x="6451946" y="5781356"/>
            <a:ext cx="24524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de-DE"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Schneider </a:t>
            </a:r>
            <a:r>
              <a:rPr kumimoji="0" lang="en-GB" altLang="de-DE" sz="1400" b="0" i="1"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et al</a:t>
            </a:r>
            <a:r>
              <a:rPr kumimoji="0" lang="en-GB" altLang="de-DE"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 (mod.)</a:t>
            </a:r>
          </a:p>
        </p:txBody>
      </p:sp>
      <p:pic>
        <p:nvPicPr>
          <p:cNvPr id="4" name="Grafik 3">
            <a:extLst>
              <a:ext uri="{FF2B5EF4-FFF2-40B4-BE49-F238E27FC236}">
                <a16:creationId xmlns:a16="http://schemas.microsoft.com/office/drawing/2014/main" id="{12F44BBE-A4F2-4D63-BDD9-E555169E1E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425" y="1340768"/>
            <a:ext cx="7149723" cy="4900253"/>
          </a:xfrm>
          <a:prstGeom prst="rect">
            <a:avLst/>
          </a:prstGeom>
        </p:spPr>
      </p:pic>
    </p:spTree>
    <p:extLst>
      <p:ext uri="{BB962C8B-B14F-4D97-AF65-F5344CB8AC3E}">
        <p14:creationId xmlns:p14="http://schemas.microsoft.com/office/powerpoint/2010/main" val="14672122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descr="Timotej be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348" y="1314711"/>
            <a:ext cx="23145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Ängssvingel 0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8316" y="1311535"/>
            <a:ext cx="2321719"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ruta 5"/>
          <p:cNvSpPr txBox="1">
            <a:spLocks noChangeArrowheads="1"/>
          </p:cNvSpPr>
          <p:nvPr/>
        </p:nvSpPr>
        <p:spPr bwMode="auto">
          <a:xfrm>
            <a:off x="2664984" y="5511586"/>
            <a:ext cx="15668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Rödklöver</a:t>
            </a:r>
            <a:endPar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Trifolium</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pratense</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
        <p:nvSpPr>
          <p:cNvPr id="19462" name="textruta 6"/>
          <p:cNvSpPr txBox="1">
            <a:spLocks noChangeArrowheads="1"/>
          </p:cNvSpPr>
          <p:nvPr/>
        </p:nvSpPr>
        <p:spPr bwMode="auto">
          <a:xfrm>
            <a:off x="6621965" y="5511586"/>
            <a:ext cx="17823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Vitklöver</a:t>
            </a:r>
            <a:endPar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Trifolium</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repens</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
        <p:nvSpPr>
          <p:cNvPr id="19463" name="textruta 7"/>
          <p:cNvSpPr txBox="1">
            <a:spLocks noChangeArrowheads="1"/>
          </p:cNvSpPr>
          <p:nvPr/>
        </p:nvSpPr>
        <p:spPr bwMode="auto">
          <a:xfrm>
            <a:off x="2602103" y="2705956"/>
            <a:ext cx="14585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Timotej</a:t>
            </a:r>
            <a:endPar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Phleum</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pratense</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endPar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464" name="textruta 8"/>
          <p:cNvSpPr txBox="1">
            <a:spLocks noChangeArrowheads="1"/>
          </p:cNvSpPr>
          <p:nvPr/>
        </p:nvSpPr>
        <p:spPr bwMode="auto">
          <a:xfrm>
            <a:off x="6567197" y="2705956"/>
            <a:ext cx="18371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Ängssvingel</a:t>
            </a:r>
            <a:endPar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Festuca</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pratensis</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
        <p:nvSpPr>
          <p:cNvPr id="10" name="Text Box 5"/>
          <p:cNvSpPr txBox="1">
            <a:spLocks noChangeArrowheads="1"/>
          </p:cNvSpPr>
          <p:nvPr/>
        </p:nvSpPr>
        <p:spPr bwMode="auto">
          <a:xfrm>
            <a:off x="176348" y="144150"/>
            <a:ext cx="69376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sv-SE" altLang="sv-SE" sz="2400" b="1" i="0" u="none" strike="noStrike" kern="1200" cap="none" spc="0" normalizeH="0" baseline="0" dirty="0" smtClean="0">
                <a:ln>
                  <a:noFill/>
                </a:ln>
                <a:solidFill>
                  <a:prstClr val="black"/>
                </a:solidFill>
                <a:effectLst/>
                <a:uLnTx/>
                <a:uFillTx/>
                <a:latin typeface="Calibri"/>
                <a:ea typeface="+mn-ea"/>
                <a:cs typeface="Times New Roman" panose="02020603050405020304" pitchFamily="18" charset="0"/>
              </a:rPr>
              <a:t>Följande arter är bland de bäst anpassade till svenskt klimat</a:t>
            </a:r>
            <a:endParaRPr kumimoji="0" lang="sv-SE" altLang="sv-SE" sz="2800" b="0" i="0" u="none" strike="noStrike" kern="1200" cap="none" spc="0" normalizeH="0" baseline="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Bildobjekt 2"/>
          <p:cNvPicPr>
            <a:picLocks noChangeAspect="1"/>
          </p:cNvPicPr>
          <p:nvPr/>
        </p:nvPicPr>
        <p:blipFill rotWithShape="1">
          <a:blip r:embed="rId5" cstate="screen">
            <a:extLst>
              <a:ext uri="{28A0092B-C50C-407E-A947-70E740481C1C}">
                <a14:useLocalDpi xmlns:a14="http://schemas.microsoft.com/office/drawing/2010/main"/>
              </a:ext>
            </a:extLst>
          </a:blip>
          <a:srcRect b="-2181"/>
          <a:stretch/>
        </p:blipFill>
        <p:spPr>
          <a:xfrm>
            <a:off x="4178316" y="3968848"/>
            <a:ext cx="2321719" cy="2501972"/>
          </a:xfrm>
          <a:prstGeom prst="rect">
            <a:avLst/>
          </a:prstGeom>
        </p:spPr>
      </p:pic>
      <p:pic>
        <p:nvPicPr>
          <p:cNvPr id="4" name="Bildobjekt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348" y="3968848"/>
            <a:ext cx="2314575" cy="2466068"/>
          </a:xfrm>
          <a:prstGeom prst="rect">
            <a:avLst/>
          </a:prstGeom>
        </p:spPr>
      </p:pic>
      <p:sp>
        <p:nvSpPr>
          <p:cNvPr id="11" name="textruta 10"/>
          <p:cNvSpPr txBox="1"/>
          <p:nvPr/>
        </p:nvSpPr>
        <p:spPr>
          <a:xfrm>
            <a:off x="6661792" y="6500563"/>
            <a:ext cx="21546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Foton: Nilla Nilsdotter-Linde</a:t>
            </a: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7344839"/>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497112" y="260648"/>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lvl="0">
              <a:defRPr/>
            </a:pPr>
            <a:r>
              <a:rPr lang="en-US" dirty="0">
                <a:solidFill>
                  <a:prstClr val="black"/>
                </a:solidFill>
                <a:latin typeface="Calibri"/>
              </a:rPr>
              <a:t>S</a:t>
            </a:r>
            <a:r>
              <a:rPr lang="sv-SE" dirty="0" smtClean="0">
                <a:solidFill>
                  <a:prstClr val="black"/>
                </a:solidFill>
              </a:rPr>
              <a:t>elektiv </a:t>
            </a:r>
            <a:r>
              <a:rPr lang="sv-SE" dirty="0">
                <a:solidFill>
                  <a:prstClr val="black"/>
                </a:solidFill>
              </a:rPr>
              <a:t>bete (några exempel på undvikna </a:t>
            </a:r>
            <a:r>
              <a:rPr lang="sv-SE" dirty="0" smtClean="0">
                <a:solidFill>
                  <a:prstClr val="black"/>
                </a:solidFill>
              </a:rPr>
              <a:t>växter)</a:t>
            </a:r>
            <a:endParaRPr kumimoji="0" lang="en-GB" sz="24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5" name="Picture 10" descr="2223">
            <a:extLst>
              <a:ext uri="{FF2B5EF4-FFF2-40B4-BE49-F238E27FC236}">
                <a16:creationId xmlns:a16="http://schemas.microsoft.com/office/drawing/2014/main" id="{7DF9C411-363A-46CC-ACF4-3D9788616E9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175" y="1272952"/>
            <a:ext cx="1416050"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5343">
            <a:extLst>
              <a:ext uri="{FF2B5EF4-FFF2-40B4-BE49-F238E27FC236}">
                <a16:creationId xmlns:a16="http://schemas.microsoft.com/office/drawing/2014/main" id="{3209A448-C1A4-4C62-9A51-09970537E2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0" y="1282477"/>
            <a:ext cx="1417638"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5618">
            <a:extLst>
              <a:ext uri="{FF2B5EF4-FFF2-40B4-BE49-F238E27FC236}">
                <a16:creationId xmlns:a16="http://schemas.microsoft.com/office/drawing/2014/main" id="{77354468-28DE-4E8D-8A31-A6E31EDCF33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60513" y="1292002"/>
            <a:ext cx="1417637"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5627">
            <a:extLst>
              <a:ext uri="{FF2B5EF4-FFF2-40B4-BE49-F238E27FC236}">
                <a16:creationId xmlns:a16="http://schemas.microsoft.com/office/drawing/2014/main" id="{9D89715E-4164-427A-999E-EEE03DD2089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75375" y="1290414"/>
            <a:ext cx="1417638"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9766">
            <a:extLst>
              <a:ext uri="{FF2B5EF4-FFF2-40B4-BE49-F238E27FC236}">
                <a16:creationId xmlns:a16="http://schemas.microsoft.com/office/drawing/2014/main" id="{26BFA3A7-6D99-45E0-8902-FB73DAA0FE2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22613" y="1287239"/>
            <a:ext cx="141605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13534">
            <a:extLst>
              <a:ext uri="{FF2B5EF4-FFF2-40B4-BE49-F238E27FC236}">
                <a16:creationId xmlns:a16="http://schemas.microsoft.com/office/drawing/2014/main" id="{A489A205-E65B-43FD-87FA-5310F22EA2E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6763" y="1282477"/>
            <a:ext cx="1416050"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2">
            <a:extLst>
              <a:ext uri="{FF2B5EF4-FFF2-40B4-BE49-F238E27FC236}">
                <a16:creationId xmlns:a16="http://schemas.microsoft.com/office/drawing/2014/main" id="{9B90E560-4B7B-4FB7-A8F8-C6D67BDF5569}"/>
              </a:ext>
            </a:extLst>
          </p:cNvPr>
          <p:cNvSpPr>
            <a:spLocks noChangeArrowheads="1"/>
          </p:cNvSpPr>
          <p:nvPr/>
        </p:nvSpPr>
        <p:spPr bwMode="auto">
          <a:xfrm>
            <a:off x="28575" y="1196752"/>
            <a:ext cx="3006725" cy="4891087"/>
          </a:xfrm>
          <a:prstGeom prst="roundRect">
            <a:avLst>
              <a:gd name="adj" fmla="val 4222"/>
            </a:avLst>
          </a:prstGeom>
          <a:noFill/>
          <a:ln w="12700">
            <a:solidFill>
              <a:srgbClr val="7AB51D"/>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3" name="Text Box 13">
            <a:extLst>
              <a:ext uri="{FF2B5EF4-FFF2-40B4-BE49-F238E27FC236}">
                <a16:creationId xmlns:a16="http://schemas.microsoft.com/office/drawing/2014/main" id="{B2DEF261-49B3-41B2-A2A5-4061BD8912BE}"/>
              </a:ext>
            </a:extLst>
          </p:cNvPr>
          <p:cNvSpPr txBox="1">
            <a:spLocks noChangeArrowheads="1"/>
          </p:cNvSpPr>
          <p:nvPr/>
        </p:nvSpPr>
        <p:spPr bwMode="auto">
          <a:xfrm>
            <a:off x="471488" y="4492402"/>
            <a:ext cx="2176462"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Gräs</a:t>
            </a:r>
            <a:r>
              <a:rPr kumimoji="0" lang="en-GB" altLang="en-US"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med </a:t>
            </a:r>
            <a:r>
              <a:rPr kumimoji="0" lang="en-GB" altLang="en-US"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grova</a:t>
            </a:r>
            <a:r>
              <a:rPr kumimoji="0" lang="en-GB" altLang="en-US"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blad</a:t>
            </a:r>
            <a:endPar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
        <p:nvSpPr>
          <p:cNvPr id="14" name="AutoShape 14">
            <a:extLst>
              <a:ext uri="{FF2B5EF4-FFF2-40B4-BE49-F238E27FC236}">
                <a16:creationId xmlns:a16="http://schemas.microsoft.com/office/drawing/2014/main" id="{760A559D-4990-42BD-809F-9DB262890C22}"/>
              </a:ext>
            </a:extLst>
          </p:cNvPr>
          <p:cNvSpPr>
            <a:spLocks noChangeArrowheads="1"/>
          </p:cNvSpPr>
          <p:nvPr/>
        </p:nvSpPr>
        <p:spPr bwMode="auto">
          <a:xfrm>
            <a:off x="3063875" y="1196752"/>
            <a:ext cx="3006725" cy="4891087"/>
          </a:xfrm>
          <a:prstGeom prst="roundRect">
            <a:avLst>
              <a:gd name="adj" fmla="val 4222"/>
            </a:avLst>
          </a:prstGeom>
          <a:noFill/>
          <a:ln w="12700">
            <a:solidFill>
              <a:srgbClr val="7AB51D"/>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 name="Text Box 15">
            <a:extLst>
              <a:ext uri="{FF2B5EF4-FFF2-40B4-BE49-F238E27FC236}">
                <a16:creationId xmlns:a16="http://schemas.microsoft.com/office/drawing/2014/main" id="{43C71458-9D45-4764-A647-5565B33E80A3}"/>
              </a:ext>
            </a:extLst>
          </p:cNvPr>
          <p:cNvSpPr txBox="1">
            <a:spLocks noChangeArrowheads="1"/>
          </p:cNvSpPr>
          <p:nvPr/>
        </p:nvSpPr>
        <p:spPr bwMode="auto">
          <a:xfrm>
            <a:off x="3505200" y="4492402"/>
            <a:ext cx="21764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Buskar</a:t>
            </a:r>
            <a:endPar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
        <p:nvSpPr>
          <p:cNvPr id="16" name="AutoShape 16">
            <a:extLst>
              <a:ext uri="{FF2B5EF4-FFF2-40B4-BE49-F238E27FC236}">
                <a16:creationId xmlns:a16="http://schemas.microsoft.com/office/drawing/2014/main" id="{101CCCC6-3357-448B-959C-78B79BA46548}"/>
              </a:ext>
            </a:extLst>
          </p:cNvPr>
          <p:cNvSpPr>
            <a:spLocks noChangeArrowheads="1"/>
          </p:cNvSpPr>
          <p:nvPr/>
        </p:nvSpPr>
        <p:spPr bwMode="auto">
          <a:xfrm>
            <a:off x="6108700" y="1196752"/>
            <a:ext cx="3006725" cy="4891087"/>
          </a:xfrm>
          <a:prstGeom prst="roundRect">
            <a:avLst>
              <a:gd name="adj" fmla="val 4222"/>
            </a:avLst>
          </a:prstGeom>
          <a:noFill/>
          <a:ln w="12700">
            <a:solidFill>
              <a:srgbClr val="7AB51D"/>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 name="Text Box 17">
            <a:extLst>
              <a:ext uri="{FF2B5EF4-FFF2-40B4-BE49-F238E27FC236}">
                <a16:creationId xmlns:a16="http://schemas.microsoft.com/office/drawing/2014/main" id="{F8F70BEC-6EA4-48EC-9E94-4CAD242D1A03}"/>
              </a:ext>
            </a:extLst>
          </p:cNvPr>
          <p:cNvSpPr txBox="1">
            <a:spLocks noChangeArrowheads="1"/>
          </p:cNvSpPr>
          <p:nvPr/>
        </p:nvSpPr>
        <p:spPr bwMode="auto">
          <a:xfrm>
            <a:off x="6731000" y="4492402"/>
            <a:ext cx="21764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Giftiga</a:t>
            </a:r>
            <a:r>
              <a:rPr kumimoji="0" lang="en-GB" altLang="en-US"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plantor</a:t>
            </a:r>
            <a:endPar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
        <p:nvSpPr>
          <p:cNvPr id="18" name="Text Box 19">
            <a:extLst>
              <a:ext uri="{FF2B5EF4-FFF2-40B4-BE49-F238E27FC236}">
                <a16:creationId xmlns:a16="http://schemas.microsoft.com/office/drawing/2014/main" id="{16A83BF0-CC2D-4705-B927-607C34BFFFB1}"/>
              </a:ext>
            </a:extLst>
          </p:cNvPr>
          <p:cNvSpPr txBox="1">
            <a:spLocks noChangeArrowheads="1"/>
          </p:cNvSpPr>
          <p:nvPr/>
        </p:nvSpPr>
        <p:spPr bwMode="auto">
          <a:xfrm>
            <a:off x="3017838" y="3452589"/>
            <a:ext cx="3094037"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Rhododendron </a:t>
            </a:r>
            <a:r>
              <a:rPr kumimoji="0" lang="en-GB"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sp.    </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Calluna</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vulgaris</a:t>
            </a:r>
            <a:b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Vaccinium</a:t>
            </a:r>
            <a:r>
              <a:rPr kumimoji="0" lang="en-GB"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sp.</a:t>
            </a:r>
            <a:endPar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
        <p:nvSpPr>
          <p:cNvPr id="21" name="Text Box 24">
            <a:extLst>
              <a:ext uri="{FF2B5EF4-FFF2-40B4-BE49-F238E27FC236}">
                <a16:creationId xmlns:a16="http://schemas.microsoft.com/office/drawing/2014/main" id="{C8B01D83-8F56-40B6-B571-26A5CED65AFB}"/>
              </a:ext>
            </a:extLst>
          </p:cNvPr>
          <p:cNvSpPr txBox="1">
            <a:spLocks noChangeArrowheads="1"/>
          </p:cNvSpPr>
          <p:nvPr/>
        </p:nvSpPr>
        <p:spPr bwMode="auto">
          <a:xfrm>
            <a:off x="6070873" y="3473122"/>
            <a:ext cx="1741487" cy="7386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Senecio</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alpinus</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r>
            <a:b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400" b="0" i="1"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Senecio</a:t>
            </a:r>
            <a:r>
              <a:rPr kumimoji="0" lang="en-GB" altLang="en-US" sz="1400" b="0" i="1"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cordatus</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b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400" b="0" i="1"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Jacobaea</a:t>
            </a:r>
            <a:r>
              <a:rPr kumimoji="0" lang="en-GB" altLang="en-US" sz="1400" b="0" i="1"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alpina</a:t>
            </a:r>
            <a:r>
              <a:rPr kumimoji="0" lang="en-GB" altLang="en-US" sz="1400" b="0" i="1"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t>
            </a:r>
            <a:r>
              <a:rPr kumimoji="0" lang="en-GB" altLang="en-US"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t>
            </a:r>
            <a:endPar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
        <p:nvSpPr>
          <p:cNvPr id="22" name="Text Box 25">
            <a:extLst>
              <a:ext uri="{FF2B5EF4-FFF2-40B4-BE49-F238E27FC236}">
                <a16:creationId xmlns:a16="http://schemas.microsoft.com/office/drawing/2014/main" id="{6FB5531C-57C1-48F9-848D-121829212A56}"/>
              </a:ext>
            </a:extLst>
          </p:cNvPr>
          <p:cNvSpPr txBox="1">
            <a:spLocks noChangeArrowheads="1"/>
          </p:cNvSpPr>
          <p:nvPr/>
        </p:nvSpPr>
        <p:spPr bwMode="auto">
          <a:xfrm>
            <a:off x="7660865" y="3468464"/>
            <a:ext cx="1196975"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Veratrum album</a:t>
            </a:r>
          </a:p>
        </p:txBody>
      </p:sp>
    </p:spTree>
    <p:extLst>
      <p:ext uri="{BB962C8B-B14F-4D97-AF65-F5344CB8AC3E}">
        <p14:creationId xmlns:p14="http://schemas.microsoft.com/office/powerpoint/2010/main" val="1117322462"/>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När</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bör</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betet</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börja</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sv-SE" dirty="0" smtClean="0"/>
              <a:t>Det beror på vald betesmetod</a:t>
            </a:r>
          </a:p>
          <a:p>
            <a:r>
              <a:rPr lang="sv-SE" dirty="0" smtClean="0"/>
              <a:t>Generellt: senast när den övre stamnoden är 10 cm över marken (ca 15 cm planthöjd, gräs fortfarande före axgång); inte före reservnäringsupplagringen har skett (3-bladsstadiet av betesgräs – reserverna har återinlagrats) </a:t>
            </a:r>
          </a:p>
          <a:p>
            <a:r>
              <a:rPr lang="sv-SE" dirty="0" smtClean="0"/>
              <a:t>Snabbmetod att kontrollera betestillgången är att se på den genomsnittliga höjden på extensivt använt bete (titta inte på osmakliga arter)</a:t>
            </a:r>
          </a:p>
          <a:p>
            <a:pPr lvl="1"/>
            <a:r>
              <a:rPr lang="sv-SE" dirty="0" smtClean="0"/>
              <a:t> &gt;30 cm  → för mycket gräs tillgängligt</a:t>
            </a:r>
          </a:p>
          <a:p>
            <a:pPr lvl="1"/>
            <a:r>
              <a:rPr lang="sv-SE" dirty="0" smtClean="0"/>
              <a:t> ca 20 cm → mycket gräs tillgängligt</a:t>
            </a:r>
          </a:p>
          <a:p>
            <a:pPr lvl="1"/>
            <a:r>
              <a:rPr lang="sv-SE" dirty="0" smtClean="0"/>
              <a:t> ca 10 cm (ankeln) → lämplig mängd gräs tillgängligt </a:t>
            </a:r>
          </a:p>
          <a:p>
            <a:pPr lvl="1"/>
            <a:r>
              <a:rPr lang="sv-SE" dirty="0" smtClean="0"/>
              <a:t> ≤3 cm (skosulan) → inget gräs tillgängligt för bete</a:t>
            </a:r>
          </a:p>
          <a:p>
            <a:endParaRPr lang="sv-SE" dirty="0"/>
          </a:p>
        </p:txBody>
      </p:sp>
      <p:sp>
        <p:nvSpPr>
          <p:cNvPr id="5" name="Text Box 5">
            <a:extLst>
              <a:ext uri="{FF2B5EF4-FFF2-40B4-BE49-F238E27FC236}">
                <a16:creationId xmlns:a16="http://schemas.microsoft.com/office/drawing/2014/main" id="{9FA41480-D642-49C9-95A1-6551E77C9008}"/>
              </a:ext>
            </a:extLst>
          </p:cNvPr>
          <p:cNvSpPr txBox="1">
            <a:spLocks noChangeArrowheads="1"/>
          </p:cNvSpPr>
          <p:nvPr/>
        </p:nvSpPr>
        <p:spPr bwMode="auto">
          <a:xfrm>
            <a:off x="619944" y="5829268"/>
            <a:ext cx="39097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Steinwi</a:t>
            </a:r>
            <a:r>
              <a:rPr kumimoji="0" lang="en-US"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dd</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e</a:t>
            </a:r>
            <a:r>
              <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r </a:t>
            </a:r>
            <a:r>
              <a:rPr kumimoji="0" lang="en-US"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och</a:t>
            </a:r>
            <a:r>
              <a:rPr kumimoji="0" lang="en-US"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Starz</a:t>
            </a:r>
            <a:r>
              <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Pasut</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2014, mod.</a:t>
            </a:r>
          </a:p>
        </p:txBody>
      </p:sp>
    </p:spTree>
    <p:extLst>
      <p:ext uri="{BB962C8B-B14F-4D97-AF65-F5344CB8AC3E}">
        <p14:creationId xmlns:p14="http://schemas.microsoft.com/office/powerpoint/2010/main" val="784940720"/>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Betets</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dynamik</a:t>
            </a:r>
            <a:r>
              <a:rPr lang="en-US" dirty="0">
                <a:solidFill>
                  <a:prstClr val="black"/>
                </a:solidFill>
                <a:latin typeface="Calibri"/>
              </a:rPr>
              <a:t>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förorening</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av</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träck</a:t>
            </a:r>
            <a:r>
              <a:rPr kumimoji="0" lang="en-US" sz="2400" b="0" i="0" u="none" strike="noStrike" kern="1200" cap="none" spc="0" normalizeH="0" noProof="0" dirty="0" smtClean="0">
                <a:ln>
                  <a:noFill/>
                </a:ln>
                <a:solidFill>
                  <a:prstClr val="black"/>
                </a:solidFill>
                <a:effectLst/>
                <a:uLnTx/>
                <a:uFillTx/>
                <a:latin typeface="Calibri"/>
                <a:ea typeface="+mj-ea"/>
                <a:cs typeface="+mj-cs"/>
              </a:rPr>
              <a:t> och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urin</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 </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sv-SE" dirty="0" smtClean="0"/>
              <a:t>(50) 75 till 95% av näringsämnena som betande djur tar från marken kan returneras till marken (teoretiskt ännu mer om man ger stora mängder tillskottsfoder)</a:t>
            </a:r>
          </a:p>
          <a:p>
            <a:r>
              <a:rPr lang="sv-SE" dirty="0" smtClean="0"/>
              <a:t>Mjölkkor → ca 0,6–0,7 m² täcks dagligen med träck, 3-5 m² med urin; får → ca 0,05–0,07 m² täcks dagligen med träck</a:t>
            </a:r>
          </a:p>
          <a:p>
            <a:r>
              <a:rPr lang="sv-SE" dirty="0" smtClean="0"/>
              <a:t>Utom för getter är träcken koncentrerad till nattliggplatser, foderhäckar, </a:t>
            </a:r>
            <a:r>
              <a:rPr lang="sv-SE" dirty="0" err="1" smtClean="0"/>
              <a:t>vattenkar</a:t>
            </a:r>
            <a:r>
              <a:rPr lang="sv-SE" dirty="0" smtClean="0"/>
              <a:t>, ingångar och drivgångar</a:t>
            </a:r>
          </a:p>
          <a:p>
            <a:r>
              <a:rPr lang="sv-SE" dirty="0" smtClean="0"/>
              <a:t>Bete kontaminerat med träck eller om det växer nära träck blir oattraktivt. Detta är tydligare vid lågt betestryck eller om djuren är ovana.</a:t>
            </a:r>
          </a:p>
          <a:p>
            <a:r>
              <a:rPr lang="sv-SE" dirty="0" smtClean="0"/>
              <a:t>Flytgödselspridning minskar smakligheten tills gödseln sköljts bort med regn</a:t>
            </a:r>
          </a:p>
          <a:p>
            <a:r>
              <a:rPr lang="sv-SE" dirty="0" smtClean="0"/>
              <a:t>Kontaminering med träck ökar vid högt bestånd (&gt;20 cm) vilket är fallet vid sen betesstart</a:t>
            </a:r>
          </a:p>
          <a:p>
            <a:endParaRPr lang="sv-SE" dirty="0"/>
          </a:p>
        </p:txBody>
      </p:sp>
      <p:sp>
        <p:nvSpPr>
          <p:cNvPr id="5" name="Text Box 5">
            <a:extLst>
              <a:ext uri="{FF2B5EF4-FFF2-40B4-BE49-F238E27FC236}">
                <a16:creationId xmlns:a16="http://schemas.microsoft.com/office/drawing/2014/main" id="{A7C057BA-394C-470C-8FF4-A3FADD4E3979}"/>
              </a:ext>
            </a:extLst>
          </p:cNvPr>
          <p:cNvSpPr txBox="1">
            <a:spLocks noChangeArrowheads="1"/>
          </p:cNvSpPr>
          <p:nvPr/>
        </p:nvSpPr>
        <p:spPr bwMode="auto">
          <a:xfrm>
            <a:off x="4453353" y="5676868"/>
            <a:ext cx="38788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Frame </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&amp; Laidlaw 2014;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Cavallero</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&amp;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Ciotti</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1991</a:t>
            </a:r>
          </a:p>
        </p:txBody>
      </p:sp>
    </p:spTree>
    <p:extLst>
      <p:ext uri="{BB962C8B-B14F-4D97-AF65-F5344CB8AC3E}">
        <p14:creationId xmlns:p14="http://schemas.microsoft.com/office/powerpoint/2010/main" val="369820469"/>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44624"/>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Trampskador</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100741"/>
            <a:ext cx="8218488" cy="4876978"/>
          </a:xfrm>
        </p:spPr>
        <p:txBody>
          <a:bodyPr/>
          <a:lstStyle/>
          <a:p>
            <a:r>
              <a:rPr lang="sv-SE" sz="1800" dirty="0" smtClean="0"/>
              <a:t>Tramp av nötkreatursklövar ger vanligen negativa effekter på jorden (jordpackning och mekaniska skador på plantor)</a:t>
            </a:r>
          </a:p>
          <a:p>
            <a:r>
              <a:rPr lang="sv-SE" sz="1800" dirty="0" smtClean="0"/>
              <a:t>Trampskador förvärras av:</a:t>
            </a:r>
          </a:p>
          <a:p>
            <a:pPr lvl="1"/>
            <a:r>
              <a:rPr lang="sv-SE" dirty="0" smtClean="0"/>
              <a:t> </a:t>
            </a:r>
            <a:r>
              <a:rPr lang="sv-SE" sz="1600" dirty="0"/>
              <a:t>d</a:t>
            </a:r>
            <a:r>
              <a:rPr lang="sv-SE" sz="1600" dirty="0" smtClean="0"/>
              <a:t>jurens vikt  (1,2-3 kg/cm² tryck för nötkreatur jfr med  0,8-1 kg/cm² för får)</a:t>
            </a:r>
          </a:p>
          <a:p>
            <a:pPr lvl="1"/>
            <a:r>
              <a:rPr lang="sv-SE" sz="1600" dirty="0" smtClean="0"/>
              <a:t> av gång och spring</a:t>
            </a:r>
          </a:p>
          <a:p>
            <a:pPr lvl="1"/>
            <a:r>
              <a:rPr lang="sv-SE" sz="1600" dirty="0" smtClean="0"/>
              <a:t> av att djuren ligger</a:t>
            </a:r>
          </a:p>
          <a:p>
            <a:pPr lvl="1"/>
            <a:r>
              <a:rPr lang="sv-SE" sz="1600" dirty="0" smtClean="0"/>
              <a:t> fuktigt väder</a:t>
            </a:r>
          </a:p>
          <a:p>
            <a:pPr lvl="1"/>
            <a:r>
              <a:rPr lang="sv-SE" sz="1600" dirty="0" smtClean="0"/>
              <a:t> sluttningar</a:t>
            </a:r>
          </a:p>
          <a:p>
            <a:r>
              <a:rPr lang="sv-SE" sz="1800" dirty="0" smtClean="0"/>
              <a:t>Arter</a:t>
            </a:r>
          </a:p>
          <a:p>
            <a:pPr lvl="1"/>
            <a:r>
              <a:rPr lang="sv-SE" sz="1600" dirty="0"/>
              <a:t>r</a:t>
            </a:r>
            <a:r>
              <a:rPr lang="sv-SE" sz="1600" dirty="0" smtClean="0"/>
              <a:t>ikligt </a:t>
            </a:r>
            <a:r>
              <a:rPr lang="sv-SE" sz="1600" dirty="0" err="1" smtClean="0"/>
              <a:t>bestockade</a:t>
            </a:r>
            <a:r>
              <a:rPr lang="sv-SE" sz="1600" dirty="0" smtClean="0"/>
              <a:t> (</a:t>
            </a:r>
            <a:r>
              <a:rPr lang="sv-SE" sz="1600" i="1" dirty="0" smtClean="0"/>
              <a:t>Lolium perenne)</a:t>
            </a:r>
          </a:p>
          <a:p>
            <a:pPr lvl="1"/>
            <a:r>
              <a:rPr lang="sv-SE" sz="1600" dirty="0" smtClean="0"/>
              <a:t>med vikt knoppläge (</a:t>
            </a:r>
            <a:r>
              <a:rPr lang="sv-SE" sz="1600" i="1" dirty="0" smtClean="0"/>
              <a:t>Lolium </a:t>
            </a:r>
            <a:r>
              <a:rPr lang="sv-SE" sz="1600" i="1" dirty="0" err="1" smtClean="0"/>
              <a:t>multiflorum</a:t>
            </a:r>
            <a:r>
              <a:rPr lang="sv-SE" sz="1600" i="1" dirty="0" smtClean="0"/>
              <a:t>, Festuca pratensis</a:t>
            </a:r>
            <a:r>
              <a:rPr lang="sv-SE" sz="1600" dirty="0" smtClean="0"/>
              <a:t> och </a:t>
            </a:r>
            <a:r>
              <a:rPr lang="sv-SE" sz="1600" i="1" dirty="0" err="1" smtClean="0"/>
              <a:t>Phleum</a:t>
            </a:r>
            <a:r>
              <a:rPr lang="sv-SE" sz="1600" i="1" dirty="0" smtClean="0"/>
              <a:t> pratense </a:t>
            </a:r>
            <a:r>
              <a:rPr lang="sv-SE" sz="1600" dirty="0" smtClean="0"/>
              <a:t>är mer utsatta)</a:t>
            </a:r>
          </a:p>
          <a:p>
            <a:pPr lvl="1"/>
            <a:r>
              <a:rPr lang="sv-SE" sz="1600" dirty="0" smtClean="0"/>
              <a:t>med krypande stoloner (</a:t>
            </a:r>
            <a:r>
              <a:rPr lang="sv-SE" sz="1600" i="1" dirty="0" smtClean="0"/>
              <a:t>Poa trivialis</a:t>
            </a:r>
            <a:r>
              <a:rPr lang="sv-SE" sz="1600" dirty="0" smtClean="0"/>
              <a:t>) eller rhizomer (</a:t>
            </a:r>
            <a:r>
              <a:rPr lang="sv-SE" sz="1600" i="1" dirty="0" smtClean="0"/>
              <a:t>Poa pratensis</a:t>
            </a:r>
            <a:r>
              <a:rPr lang="sv-SE" sz="1600" dirty="0" smtClean="0"/>
              <a:t>) → har en bättre regenerering efter trampskador</a:t>
            </a:r>
          </a:p>
          <a:p>
            <a:pPr lvl="1"/>
            <a:r>
              <a:rPr lang="sv-SE" sz="1600" dirty="0" smtClean="0"/>
              <a:t> upprätta rosettplantor  </a:t>
            </a:r>
          </a:p>
          <a:p>
            <a:r>
              <a:rPr lang="sv-SE" sz="1800" dirty="0" smtClean="0"/>
              <a:t>Trampskador och medföljande nedsmutsning med träck gör betet oattraktivt </a:t>
            </a:r>
          </a:p>
          <a:p>
            <a:endParaRPr lang="sv-SE" dirty="0"/>
          </a:p>
        </p:txBody>
      </p:sp>
      <p:sp>
        <p:nvSpPr>
          <p:cNvPr id="5" name="Text Box 5">
            <a:extLst>
              <a:ext uri="{FF2B5EF4-FFF2-40B4-BE49-F238E27FC236}">
                <a16:creationId xmlns:a16="http://schemas.microsoft.com/office/drawing/2014/main" id="{EB767442-D3DF-4907-97C5-441BA5F627E6}"/>
              </a:ext>
            </a:extLst>
          </p:cNvPr>
          <p:cNvSpPr txBox="1">
            <a:spLocks noChangeArrowheads="1"/>
          </p:cNvSpPr>
          <p:nvPr/>
        </p:nvSpPr>
        <p:spPr bwMode="auto">
          <a:xfrm>
            <a:off x="4178997" y="5825319"/>
            <a:ext cx="38788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Frame </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&amp; Laidlaw 2014;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Cavallero</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&amp;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Ciotti</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1991</a:t>
            </a:r>
          </a:p>
        </p:txBody>
      </p:sp>
    </p:spTree>
    <p:extLst>
      <p:ext uri="{BB962C8B-B14F-4D97-AF65-F5344CB8AC3E}">
        <p14:creationId xmlns:p14="http://schemas.microsoft.com/office/powerpoint/2010/main" val="3258794489"/>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err="1" smtClean="0">
                <a:solidFill>
                  <a:prstClr val="black"/>
                </a:solidFill>
                <a:latin typeface="Calibri"/>
              </a:rPr>
              <a:t>Sambete</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Espace réservé du contenu 4">
            <a:extLst>
              <a:ext uri="{FF2B5EF4-FFF2-40B4-BE49-F238E27FC236}">
                <a16:creationId xmlns:a16="http://schemas.microsoft.com/office/drawing/2014/main" id="{A8F2784D-15CD-4C1D-A6F6-E2740757D98D}"/>
              </a:ext>
            </a:extLst>
          </p:cNvPr>
          <p:cNvSpPr>
            <a:spLocks noGrp="1"/>
          </p:cNvSpPr>
          <p:nvPr>
            <p:ph idx="1"/>
          </p:nvPr>
        </p:nvSpPr>
        <p:spPr bwMode="auto">
          <a:xfrm>
            <a:off x="457968" y="1196753"/>
            <a:ext cx="8218488" cy="463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defTabSz="914400">
              <a:buClr>
                <a:srgbClr val="00448C"/>
              </a:buClr>
            </a:pPr>
            <a:r>
              <a:rPr lang="sv-SE" altLang="en-US" sz="2000" dirty="0" smtClean="0">
                <a:latin typeface="+mn-lt"/>
                <a:ea typeface="+mn-ea"/>
              </a:rPr>
              <a:t>Mål: att dra fördel av de olika betesbeteendena hos olika djurslag</a:t>
            </a:r>
          </a:p>
          <a:p>
            <a:pPr defTabSz="914400">
              <a:buClr>
                <a:srgbClr val="00448C"/>
              </a:buClr>
            </a:pPr>
            <a:r>
              <a:rPr lang="sv-SE" altLang="en-US" sz="2000" dirty="0" smtClean="0">
                <a:latin typeface="+mn-lt"/>
                <a:ea typeface="+mn-ea"/>
              </a:rPr>
              <a:t>Ledare-följare-systemet: högproducerande djur börjar beta 1-2 dagar, innan mer lågproducerande</a:t>
            </a:r>
            <a:endParaRPr lang="sv-SE" altLang="en-US" sz="2000" dirty="0">
              <a:latin typeface="+mn-lt"/>
              <a:ea typeface="+mn-ea"/>
            </a:endParaRPr>
          </a:p>
        </p:txBody>
      </p:sp>
      <p:sp>
        <p:nvSpPr>
          <p:cNvPr id="101" name="Rectangle 4">
            <a:extLst>
              <a:ext uri="{FF2B5EF4-FFF2-40B4-BE49-F238E27FC236}">
                <a16:creationId xmlns:a16="http://schemas.microsoft.com/office/drawing/2014/main" id="{A0CB84A6-1B40-4CE1-A0C8-0BEB98DD7880}"/>
              </a:ext>
            </a:extLst>
          </p:cNvPr>
          <p:cNvSpPr>
            <a:spLocks/>
          </p:cNvSpPr>
          <p:nvPr/>
        </p:nvSpPr>
        <p:spPr bwMode="auto">
          <a:xfrm>
            <a:off x="3746500" y="2348880"/>
            <a:ext cx="5187950"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175" marR="0" lvl="0" indent="-3175"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None/>
              <a:tabLst/>
              <a:defRPr/>
            </a:pPr>
            <a:r>
              <a:rPr kumimoji="0" lang="sv-SE"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Kombination av de som betar</a:t>
            </a:r>
            <a:r>
              <a:rPr kumimoji="0" lang="sv-SE" altLang="en-US" sz="20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gräs med de som betar buskar</a:t>
            </a:r>
            <a:endPar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2" name="Rectangle 4">
            <a:extLst>
              <a:ext uri="{FF2B5EF4-FFF2-40B4-BE49-F238E27FC236}">
                <a16:creationId xmlns:a16="http://schemas.microsoft.com/office/drawing/2014/main" id="{898EF43F-43AA-43CF-8C00-A1BF60896C5D}"/>
              </a:ext>
            </a:extLst>
          </p:cNvPr>
          <p:cNvSpPr>
            <a:spLocks/>
          </p:cNvSpPr>
          <p:nvPr/>
        </p:nvSpPr>
        <p:spPr bwMode="auto">
          <a:xfrm>
            <a:off x="3781425" y="3493467"/>
            <a:ext cx="518795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175" marR="0" lvl="0" indent="-3175"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None/>
              <a:tabLst/>
              <a:defRPr/>
            </a:pPr>
            <a:r>
              <a:rPr kumimoji="0" lang="sv-SE" altLang="en-US" sz="2000" b="0" i="0" u="none" strike="noStrike" kern="1200" cap="none" spc="0" normalizeH="0" baseline="0" noProof="0" dirty="0" smtClean="0">
                <a:ln>
                  <a:noFill/>
                </a:ln>
                <a:solidFill>
                  <a:prstClr val="black"/>
                </a:solidFill>
                <a:effectLst/>
                <a:uLnTx/>
                <a:uFillTx/>
                <a:latin typeface="Calibri"/>
              </a:rPr>
              <a:t>Kombination av selektivt betande </a:t>
            </a:r>
            <a:r>
              <a:rPr lang="sv-SE" altLang="en-US" sz="2000" dirty="0" smtClean="0">
                <a:solidFill>
                  <a:prstClr val="black"/>
                </a:solidFill>
                <a:latin typeface="Calibri"/>
              </a:rPr>
              <a:t>med mindre selektivt betande – ger minskat tryck av inälvsparasiter</a:t>
            </a:r>
            <a:endParaRPr kumimoji="0" lang="sv-SE" altLang="en-US" sz="2000" b="0" i="0" u="none" strike="noStrike" kern="1200" cap="none" spc="0" normalizeH="0" baseline="0" noProof="0" dirty="0">
              <a:ln>
                <a:noFill/>
              </a:ln>
              <a:solidFill>
                <a:prstClr val="black"/>
              </a:solidFill>
              <a:effectLst/>
              <a:uLnTx/>
              <a:uFillTx/>
              <a:latin typeface="Calibri"/>
            </a:endParaRPr>
          </a:p>
        </p:txBody>
      </p:sp>
      <p:sp>
        <p:nvSpPr>
          <p:cNvPr id="103" name="Rectangle 4">
            <a:extLst>
              <a:ext uri="{FF2B5EF4-FFF2-40B4-BE49-F238E27FC236}">
                <a16:creationId xmlns:a16="http://schemas.microsoft.com/office/drawing/2014/main" id="{1F03069D-7891-4D88-8F14-847D52C5960B}"/>
              </a:ext>
            </a:extLst>
          </p:cNvPr>
          <p:cNvSpPr>
            <a:spLocks/>
          </p:cNvSpPr>
          <p:nvPr/>
        </p:nvSpPr>
        <p:spPr bwMode="auto">
          <a:xfrm>
            <a:off x="3787775" y="4514230"/>
            <a:ext cx="518795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175" marR="0" lvl="0" indent="-3175"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None/>
              <a:tabLst/>
              <a:defRPr/>
            </a:pPr>
            <a:r>
              <a:rPr kumimoji="0" lang="en-GB" altLang="en-US" sz="20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Liknande</a:t>
            </a:r>
            <a:r>
              <a:rPr kumimoji="0" lang="en-GB"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20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djurslag</a:t>
            </a:r>
            <a:r>
              <a:rPr kumimoji="0" lang="en-US"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US" altLang="en-US" sz="20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nackdel</a:t>
            </a:r>
            <a:r>
              <a:rPr kumimoji="0" lang="en-US"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US" altLang="en-US" sz="20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att</a:t>
            </a:r>
            <a:r>
              <a:rPr kumimoji="0" lang="en-US"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de </a:t>
            </a:r>
            <a:r>
              <a:rPr kumimoji="0" lang="en-US" altLang="en-US" sz="20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delar</a:t>
            </a:r>
            <a:r>
              <a:rPr kumimoji="0" lang="en-US"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US" altLang="en-US" sz="20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samma</a:t>
            </a:r>
            <a:r>
              <a:rPr kumimoji="0" lang="en-US"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US" altLang="en-US" sz="20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inälvsparasiter</a:t>
            </a:r>
            <a:endPar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4" name="Rectangle 4">
            <a:extLst>
              <a:ext uri="{FF2B5EF4-FFF2-40B4-BE49-F238E27FC236}">
                <a16:creationId xmlns:a16="http://schemas.microsoft.com/office/drawing/2014/main" id="{B77B15A1-CEE9-4D56-B730-18E070E83772}"/>
              </a:ext>
            </a:extLst>
          </p:cNvPr>
          <p:cNvSpPr>
            <a:spLocks/>
          </p:cNvSpPr>
          <p:nvPr/>
        </p:nvSpPr>
        <p:spPr bwMode="auto">
          <a:xfrm>
            <a:off x="3846513" y="5631830"/>
            <a:ext cx="51879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175" marR="0" lvl="0" indent="-3175"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None/>
              <a:tabLst/>
              <a:defRPr/>
            </a:pPr>
            <a:r>
              <a:rPr kumimoji="0" lang="sv-SE"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Kombination av olika betesbeteende. Bra ur parasitsynpunkt</a:t>
            </a:r>
            <a:endPar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5" name="Text Box 5">
            <a:extLst>
              <a:ext uri="{FF2B5EF4-FFF2-40B4-BE49-F238E27FC236}">
                <a16:creationId xmlns:a16="http://schemas.microsoft.com/office/drawing/2014/main" id="{1A2D9F72-55B9-4220-BF90-6DEF4773D245}"/>
              </a:ext>
            </a:extLst>
          </p:cNvPr>
          <p:cNvSpPr txBox="1">
            <a:spLocks noChangeArrowheads="1"/>
          </p:cNvSpPr>
          <p:nvPr/>
        </p:nvSpPr>
        <p:spPr bwMode="auto">
          <a:xfrm>
            <a:off x="7186281" y="5925767"/>
            <a:ext cx="18649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Schneider </a:t>
            </a:r>
            <a:r>
              <a:rPr kumimoji="0" lang="en-GB" altLang="en-US" sz="1400" b="0" i="1"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et al</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a:t>
            </a:r>
          </a:p>
        </p:txBody>
      </p:sp>
      <p:pic>
        <p:nvPicPr>
          <p:cNvPr id="3" name="Grafik 2">
            <a:extLst>
              <a:ext uri="{FF2B5EF4-FFF2-40B4-BE49-F238E27FC236}">
                <a16:creationId xmlns:a16="http://schemas.microsoft.com/office/drawing/2014/main" id="{0BD43BF5-7AD2-4241-A2EB-3B3836D605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621" y="2489442"/>
            <a:ext cx="2765225" cy="3675862"/>
          </a:xfrm>
          <a:prstGeom prst="rect">
            <a:avLst/>
          </a:prstGeom>
        </p:spPr>
      </p:pic>
    </p:spTree>
    <p:extLst>
      <p:ext uri="{BB962C8B-B14F-4D97-AF65-F5344CB8AC3E}">
        <p14:creationId xmlns:p14="http://schemas.microsoft.com/office/powerpoint/2010/main" val="2803232909"/>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Metoder</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att</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mäta</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betestillgången</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251520" y="1316765"/>
            <a:ext cx="6192688" cy="4632515"/>
          </a:xfrm>
        </p:spPr>
        <p:txBody>
          <a:bodyPr/>
          <a:lstStyle/>
          <a:p>
            <a:r>
              <a:rPr lang="sv-SE" sz="1600" dirty="0" smtClean="0"/>
              <a:t>Betesintaget kan mätas med burar på 1–4 m</a:t>
            </a:r>
            <a:r>
              <a:rPr lang="sv-SE" sz="1600" baseline="30000" dirty="0" smtClean="0"/>
              <a:t>2</a:t>
            </a:r>
            <a:r>
              <a:rPr lang="sv-SE" sz="1600" dirty="0" smtClean="0"/>
              <a:t> där djuren inte kan beta. Biomassan i buren klipps  och vägs samt motsvarande yta där buren inte stått klipps och vägs. Mellanskillnaden utgör betad biomassa</a:t>
            </a:r>
          </a:p>
          <a:p>
            <a:endParaRPr lang="sv-SE" sz="1600" dirty="0" smtClean="0"/>
          </a:p>
          <a:p>
            <a:r>
              <a:rPr lang="sv-SE" sz="1600" dirty="0" smtClean="0"/>
              <a:t>Tillgänglig biomassa vid en viss tidpunkt kan mätas med betesplatta som utöver ett visst tryck på beståndet. Den uppmätta höjden motsvarar en mängd biomassa som man uppskattar genom ett samband som man tidigare upprättat mellan klippning och betesplattans höjdmätning</a:t>
            </a:r>
          </a:p>
          <a:p>
            <a:endParaRPr lang="sv-SE" sz="1600" dirty="0" smtClean="0"/>
          </a:p>
          <a:p>
            <a:r>
              <a:rPr lang="sv-SE" sz="1600" dirty="0" smtClean="0"/>
              <a:t>Produktionen av biomassa som vuxit under säsongen kan estimeras med </a:t>
            </a:r>
            <a:r>
              <a:rPr lang="sv-SE" sz="1600" dirty="0" err="1" smtClean="0"/>
              <a:t>Corral</a:t>
            </a:r>
            <a:r>
              <a:rPr lang="sv-SE" sz="1600" dirty="0" smtClean="0"/>
              <a:t>-</a:t>
            </a:r>
            <a:r>
              <a:rPr lang="sv-SE" sz="1600" dirty="0" err="1" smtClean="0"/>
              <a:t>Fenlon</a:t>
            </a:r>
            <a:r>
              <a:rPr lang="sv-SE" sz="1600" dirty="0" smtClean="0"/>
              <a:t>-metoden: samma antal rutor som antal veckor i betescykeln (vanligen 4 veckor) anläggs och en ruta klipps varje vecka. För varje ruta beräknas tillväxthastigheten mellan varje klippning varefter en genomsnittlig tillväxthastighet beräknas</a:t>
            </a:r>
          </a:p>
          <a:p>
            <a:endParaRPr lang="sv-SE" sz="1600" dirty="0"/>
          </a:p>
        </p:txBody>
      </p:sp>
      <p:pic>
        <p:nvPicPr>
          <p:cNvPr id="5" name="Picture 2" descr="13970">
            <a:extLst>
              <a:ext uri="{FF2B5EF4-FFF2-40B4-BE49-F238E27FC236}">
                <a16:creationId xmlns:a16="http://schemas.microsoft.com/office/drawing/2014/main" id="{FC42003D-9410-474C-B825-E30C969D21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16216" y="2564407"/>
            <a:ext cx="2443163"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Immagine 039">
            <a:extLst>
              <a:ext uri="{FF2B5EF4-FFF2-40B4-BE49-F238E27FC236}">
                <a16:creationId xmlns:a16="http://schemas.microsoft.com/office/drawing/2014/main" id="{F9F4224D-7251-4279-A4CB-A3DFEE22C5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35266" y="903882"/>
            <a:ext cx="2420938"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7177">
            <a:extLst>
              <a:ext uri="{FF2B5EF4-FFF2-40B4-BE49-F238E27FC236}">
                <a16:creationId xmlns:a16="http://schemas.microsoft.com/office/drawing/2014/main" id="{8A81D959-079D-44B9-8667-92FA7B4DD75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35266" y="4472582"/>
            <a:ext cx="2447925"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FAC6D991-0E1C-4367-A5B9-8B16424FAE62}"/>
              </a:ext>
            </a:extLst>
          </p:cNvPr>
          <p:cNvSpPr txBox="1">
            <a:spLocks noChangeArrowheads="1"/>
          </p:cNvSpPr>
          <p:nvPr/>
        </p:nvSpPr>
        <p:spPr bwMode="auto">
          <a:xfrm>
            <a:off x="5328612" y="5796880"/>
            <a:ext cx="109639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P. </a:t>
            </a:r>
            <a:r>
              <a:rPr kumimoji="0" lang="de-DE"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D‘Ottavio</a:t>
            </a:r>
            <a:endPar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08716727"/>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0079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err="1" smtClean="0">
                <a:solidFill>
                  <a:prstClr val="black"/>
                </a:solidFill>
                <a:latin typeface="Calibri"/>
              </a:rPr>
              <a:t>Betessystem</a:t>
            </a:r>
            <a:r>
              <a:rPr lang="en-US" dirty="0">
                <a:solidFill>
                  <a:prstClr val="black"/>
                </a:solidFill>
                <a:latin typeface="Calibri"/>
              </a:rPr>
              <a:t> </a:t>
            </a:r>
            <a:r>
              <a:rPr lang="en-US" dirty="0" smtClean="0">
                <a:solidFill>
                  <a:prstClr val="black"/>
                </a:solidFill>
                <a:latin typeface="Calibri"/>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Kontinuerligt</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bete</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980728"/>
            <a:ext cx="8218488" cy="4632515"/>
          </a:xfrm>
        </p:spPr>
        <p:txBody>
          <a:bodyPr/>
          <a:lstStyle/>
          <a:p>
            <a:r>
              <a:rPr lang="sv-SE" sz="1900" dirty="0" smtClean="0"/>
              <a:t>Fritt bete på en enda areal</a:t>
            </a:r>
          </a:p>
          <a:p>
            <a:r>
              <a:rPr lang="sv-SE" sz="1900" dirty="0" smtClean="0"/>
              <a:t>Djuren kan selektera maximalt: djuren undviker osmakliga arter, stor mängd obetat på hösten (utnyttjandegraden ca 0,3-0,6), försämring av beteskvaliteten under säsongen (dels p.g.a. utvecklingsstadium, dels p.g.a. att bästa betet betas först)  </a:t>
            </a:r>
          </a:p>
          <a:p>
            <a:r>
              <a:rPr lang="sv-SE" sz="1900" dirty="0" smtClean="0"/>
              <a:t>Mindre kapital- och arbetskraftsbehov</a:t>
            </a:r>
          </a:p>
          <a:p>
            <a:r>
              <a:rPr lang="sv-SE" sz="1900" dirty="0" smtClean="0"/>
              <a:t>Bra produktion på djuren i början av säsongen, men mindre produktion per ha. Allteftersom säsongen fortskrider försämras produktiviteten då bästa betet tas först och det inte blir någon tillväxt av unga smakliga gräsbeten på obetade områden</a:t>
            </a:r>
          </a:p>
          <a:p>
            <a:r>
              <a:rPr lang="sv-SE" sz="1900" dirty="0" smtClean="0"/>
              <a:t>Negativa effekter kan undvikas med herde som leder djuren till lämpliga områden (som att följa höjdkurvorna uppåt)</a:t>
            </a:r>
          </a:p>
          <a:p>
            <a:r>
              <a:rPr lang="sv-SE" sz="1900" dirty="0" smtClean="0"/>
              <a:t>Behov av betesputsning i slutet av säsongen för att undvika spridning av buskar och ogräs</a:t>
            </a:r>
          </a:p>
          <a:p>
            <a:r>
              <a:rPr lang="sv-SE" sz="1900" dirty="0" smtClean="0"/>
              <a:t>Inte lämpligt för gårdar med små och spridda fält</a:t>
            </a:r>
            <a:endParaRPr lang="sv-SE" sz="1900" dirty="0"/>
          </a:p>
        </p:txBody>
      </p:sp>
      <p:sp>
        <p:nvSpPr>
          <p:cNvPr id="5" name="Text Box 5">
            <a:extLst>
              <a:ext uri="{FF2B5EF4-FFF2-40B4-BE49-F238E27FC236}">
                <a16:creationId xmlns:a16="http://schemas.microsoft.com/office/drawing/2014/main" id="{BC12C0FA-A443-4905-A331-C6D3AEBE3B22}"/>
              </a:ext>
            </a:extLst>
          </p:cNvPr>
          <p:cNvSpPr txBox="1">
            <a:spLocks noChangeArrowheads="1"/>
          </p:cNvSpPr>
          <p:nvPr/>
        </p:nvSpPr>
        <p:spPr bwMode="auto">
          <a:xfrm>
            <a:off x="4320301" y="5613243"/>
            <a:ext cx="55541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Frame &amp; Laidlaw 2014;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Buchgraber</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&amp; Gindl 2001;</a:t>
            </a:r>
            <a:b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b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Ziliotto</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de-DE" altLang="en-US" sz="1400" b="0" i="1"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et al</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2004</a:t>
            </a:r>
          </a:p>
        </p:txBody>
      </p:sp>
    </p:spTree>
    <p:extLst>
      <p:ext uri="{BB962C8B-B14F-4D97-AF65-F5344CB8AC3E}">
        <p14:creationId xmlns:p14="http://schemas.microsoft.com/office/powerpoint/2010/main" val="3851946293"/>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Betessystem</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Kontinuerligt</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varierande</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beläggning</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inklusive</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Kurzrasenweide</a:t>
            </a:r>
            <a:r>
              <a:rPr kumimoji="0" lang="en-US" sz="2400" b="0" i="0" u="none" strike="noStrike" kern="1200" cap="none" spc="0" normalizeH="0" baseline="0" noProof="0" dirty="0">
                <a:ln>
                  <a:noFill/>
                </a:ln>
                <a:solidFill>
                  <a:prstClr val="black"/>
                </a:solidFill>
                <a:effectLst/>
                <a:uLnTx/>
                <a:uFillTx/>
                <a:latin typeface="Calibri"/>
                <a:ea typeface="+mj-ea"/>
                <a:cs typeface="+mj-cs"/>
              </a:rPr>
              <a:t>” =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a:t>
            </a:r>
            <a:r>
              <a:rPr kumimoji="0" lang="en-US" sz="2400" b="0" i="0" u="none" strike="noStrike" kern="1200" cap="none" spc="0" normalizeH="0" baseline="0" noProof="0" dirty="0">
                <a:ln>
                  <a:noFill/>
                </a:ln>
                <a:solidFill>
                  <a:prstClr val="black"/>
                </a:solidFill>
                <a:effectLst/>
                <a:uLnTx/>
                <a:uFillTx/>
                <a:latin typeface="Calibri"/>
                <a:ea typeface="+mj-ea"/>
                <a:cs typeface="+mj-cs"/>
              </a:rPr>
              <a:t>short sward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grazing</a:t>
            </a:r>
            <a:r>
              <a:rPr kumimoji="0" lang="en-US" sz="2400" b="0" i="0" u="none" strike="noStrike" kern="1200" cap="none" spc="0" normalizeH="0" baseline="0" noProof="0" dirty="0">
                <a:ln>
                  <a:noFill/>
                </a:ln>
                <a:solidFill>
                  <a:prstClr val="black"/>
                </a:solidFill>
                <a:effectLst/>
                <a:uLnTx/>
                <a:uFillTx/>
                <a:latin typeface="Calibri"/>
                <a:ea typeface="+mj-ea"/>
                <a:cs typeface="+mj-cs"/>
              </a:rPr>
              <a:t>”)</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316765"/>
            <a:ext cx="8218488" cy="4632515"/>
          </a:xfrm>
        </p:spPr>
        <p:txBody>
          <a:bodyPr/>
          <a:lstStyle/>
          <a:p>
            <a:r>
              <a:rPr lang="sv-SE" dirty="0" smtClean="0"/>
              <a:t>Man bestämmer en genomsnittlig beteshöjd och uppnår den med en ständigt varierad beläggningsgrad som man åstadkommer genom att variera betesytan</a:t>
            </a:r>
          </a:p>
          <a:p>
            <a:r>
              <a:rPr lang="sv-SE" dirty="0" smtClean="0"/>
              <a:t>Man använder en buffertyta som slås då den inte betas</a:t>
            </a:r>
          </a:p>
          <a:p>
            <a:r>
              <a:rPr lang="sv-SE" dirty="0" smtClean="0"/>
              <a:t> Ytan som slås kan användas till hö eller ensilage</a:t>
            </a:r>
          </a:p>
          <a:p>
            <a:endParaRPr lang="sv-SE" dirty="0"/>
          </a:p>
        </p:txBody>
      </p:sp>
      <p:sp>
        <p:nvSpPr>
          <p:cNvPr id="5" name="Rectangle 10">
            <a:extLst>
              <a:ext uri="{FF2B5EF4-FFF2-40B4-BE49-F238E27FC236}">
                <a16:creationId xmlns:a16="http://schemas.microsoft.com/office/drawing/2014/main" id="{AB6D21C8-4468-4F78-BD4B-E51C9189AC69}"/>
              </a:ext>
            </a:extLst>
          </p:cNvPr>
          <p:cNvSpPr>
            <a:spLocks noChangeArrowheads="1"/>
          </p:cNvSpPr>
          <p:nvPr/>
        </p:nvSpPr>
        <p:spPr bwMode="auto">
          <a:xfrm>
            <a:off x="1259632" y="3055906"/>
            <a:ext cx="6161087" cy="2773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 name="Rectangle 13" descr="Zickzack">
            <a:extLst>
              <a:ext uri="{FF2B5EF4-FFF2-40B4-BE49-F238E27FC236}">
                <a16:creationId xmlns:a16="http://schemas.microsoft.com/office/drawing/2014/main" id="{C2B695A4-891B-4C4C-8BFC-85033A847C63}"/>
              </a:ext>
            </a:extLst>
          </p:cNvPr>
          <p:cNvSpPr>
            <a:spLocks noChangeArrowheads="1"/>
          </p:cNvSpPr>
          <p:nvPr/>
        </p:nvSpPr>
        <p:spPr bwMode="auto">
          <a:xfrm>
            <a:off x="1397744" y="4600543"/>
            <a:ext cx="838200" cy="271463"/>
          </a:xfrm>
          <a:prstGeom prst="rect">
            <a:avLst/>
          </a:prstGeom>
          <a:blipFill dpi="0" rotWithShape="0">
            <a:blip r:embed="rId2">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Rectangle 14" descr="Zickzack">
            <a:extLst>
              <a:ext uri="{FF2B5EF4-FFF2-40B4-BE49-F238E27FC236}">
                <a16:creationId xmlns:a16="http://schemas.microsoft.com/office/drawing/2014/main" id="{5ED1CC66-A059-40D5-A9FE-C030C0ACC5D8}"/>
              </a:ext>
            </a:extLst>
          </p:cNvPr>
          <p:cNvSpPr>
            <a:spLocks noChangeArrowheads="1"/>
          </p:cNvSpPr>
          <p:nvPr/>
        </p:nvSpPr>
        <p:spPr bwMode="auto">
          <a:xfrm>
            <a:off x="1397744" y="4873593"/>
            <a:ext cx="838200" cy="269875"/>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 name="Rectangle 15">
            <a:extLst>
              <a:ext uri="{FF2B5EF4-FFF2-40B4-BE49-F238E27FC236}">
                <a16:creationId xmlns:a16="http://schemas.microsoft.com/office/drawing/2014/main" id="{2C1D3229-742D-43AB-A60A-D2B4A7E8DA05}"/>
              </a:ext>
            </a:extLst>
          </p:cNvPr>
          <p:cNvSpPr>
            <a:spLocks noChangeArrowheads="1"/>
          </p:cNvSpPr>
          <p:nvPr/>
        </p:nvSpPr>
        <p:spPr bwMode="auto">
          <a:xfrm>
            <a:off x="1259632" y="4467193"/>
            <a:ext cx="1527175" cy="1365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 name="Line 16">
            <a:extLst>
              <a:ext uri="{FF2B5EF4-FFF2-40B4-BE49-F238E27FC236}">
                <a16:creationId xmlns:a16="http://schemas.microsoft.com/office/drawing/2014/main" id="{4CF4892E-C2B1-426C-A45F-1DADB7038453}"/>
              </a:ext>
            </a:extLst>
          </p:cNvPr>
          <p:cNvSpPr>
            <a:spLocks noChangeShapeType="1"/>
          </p:cNvSpPr>
          <p:nvPr/>
        </p:nvSpPr>
        <p:spPr bwMode="auto">
          <a:xfrm>
            <a:off x="4525119" y="3035268"/>
            <a:ext cx="0" cy="2778125"/>
          </a:xfrm>
          <a:prstGeom prst="line">
            <a:avLst/>
          </a:prstGeom>
          <a:noFill/>
          <a:ln w="25400">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Line 17">
            <a:extLst>
              <a:ext uri="{FF2B5EF4-FFF2-40B4-BE49-F238E27FC236}">
                <a16:creationId xmlns:a16="http://schemas.microsoft.com/office/drawing/2014/main" id="{6186A8BB-8F8E-41B4-A03F-C5824D409EE3}"/>
              </a:ext>
            </a:extLst>
          </p:cNvPr>
          <p:cNvSpPr>
            <a:spLocks noChangeShapeType="1"/>
          </p:cNvSpPr>
          <p:nvPr/>
        </p:nvSpPr>
        <p:spPr bwMode="auto">
          <a:xfrm>
            <a:off x="6442819" y="3043206"/>
            <a:ext cx="0" cy="2778125"/>
          </a:xfrm>
          <a:prstGeom prst="line">
            <a:avLst/>
          </a:prstGeom>
          <a:noFill/>
          <a:ln w="25400">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 Box 18">
            <a:extLst>
              <a:ext uri="{FF2B5EF4-FFF2-40B4-BE49-F238E27FC236}">
                <a16:creationId xmlns:a16="http://schemas.microsoft.com/office/drawing/2014/main" id="{15DF4934-58B5-4D1D-8197-6B7B7D488B83}"/>
              </a:ext>
            </a:extLst>
          </p:cNvPr>
          <p:cNvSpPr txBox="1">
            <a:spLocks noChangeArrowheads="1"/>
          </p:cNvSpPr>
          <p:nvPr/>
        </p:nvSpPr>
        <p:spPr bwMode="auto">
          <a:xfrm>
            <a:off x="2020494" y="3751231"/>
            <a:ext cx="2008883"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Kontinuerligt</a:t>
            </a:r>
            <a:r>
              <a:rPr kumimoji="0" lang="de-DE" altLang="de-DE" sz="1700" b="0" i="0" u="none" strike="noStrike" kern="1200" cap="none" spc="0" normalizeH="0" baseline="0" noProof="0" dirty="0" smtClean="0">
                <a:ln>
                  <a:noFill/>
                </a:ln>
                <a:solidFill>
                  <a:srgbClr val="CC0000"/>
                </a:solidFill>
                <a:effectLst/>
                <a:uLnTx/>
                <a:uFillTx/>
                <a:latin typeface="Arial" panose="020B0604020202020204" pitchFamily="34" charset="0"/>
                <a:ea typeface="ＭＳ Ｐゴシック" panose="020B0600070205080204" pitchFamily="34" charset="-128"/>
                <a:cs typeface="+mn-cs"/>
              </a:rPr>
              <a:t> </a:t>
            </a: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betad</a:t>
            </a:r>
            <a:endPar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endParaRPr>
          </a:p>
        </p:txBody>
      </p:sp>
      <p:sp>
        <p:nvSpPr>
          <p:cNvPr id="13" name="Text Box 19">
            <a:extLst>
              <a:ext uri="{FF2B5EF4-FFF2-40B4-BE49-F238E27FC236}">
                <a16:creationId xmlns:a16="http://schemas.microsoft.com/office/drawing/2014/main" id="{EDA92EE6-8324-46A0-A1EA-9644139DD1AD}"/>
              </a:ext>
            </a:extLst>
          </p:cNvPr>
          <p:cNvSpPr txBox="1">
            <a:spLocks noChangeArrowheads="1"/>
          </p:cNvSpPr>
          <p:nvPr/>
        </p:nvSpPr>
        <p:spPr bwMode="auto">
          <a:xfrm>
            <a:off x="4553021" y="3790918"/>
            <a:ext cx="1912703" cy="6155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Skördad</a:t>
            </a:r>
            <a:r>
              <a:rPr kumimoji="0" lang="de-DE" altLang="de-DE" sz="1700" b="0" i="0" u="none" strike="noStrike" kern="1200" cap="none" spc="0" normalizeH="0" baseline="0" noProof="0" dirty="0" smtClean="0">
                <a:ln>
                  <a:noFill/>
                </a:ln>
                <a:solidFill>
                  <a:srgbClr val="CC0000"/>
                </a:solidFill>
                <a:effectLst/>
                <a:uLnTx/>
                <a:uFillTx/>
                <a:latin typeface="Arial" panose="020B0604020202020204" pitchFamily="34" charset="0"/>
                <a:ea typeface="ＭＳ Ｐゴシック" panose="020B0600070205080204" pitchFamily="34" charset="-128"/>
                <a:cs typeface="+mn-cs"/>
              </a:rPr>
              <a:t> en </a:t>
            </a: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gång</a:t>
            </a:r>
            <a:r>
              <a:rPr kumimoji="0" lang="de-DE" altLang="de-DE" sz="1700" b="0" i="0" u="none" strike="noStrike" kern="1200" cap="none" spc="0" normalizeH="0" baseline="0" noProof="0" dirty="0" smtClean="0">
                <a:ln>
                  <a:noFill/>
                </a:ln>
                <a:solidFill>
                  <a:srgbClr val="CC0000"/>
                </a:solidFill>
                <a:effectLst/>
                <a:uLnTx/>
                <a:uFillTx/>
                <a:latin typeface="Arial" panose="020B0604020202020204" pitchFamily="34" charset="0"/>
                <a:ea typeface="ＭＳ Ｐゴシック" panose="020B0600070205080204" pitchFamily="34" charset="-128"/>
                <a:cs typeface="+mn-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före</a:t>
            </a:r>
            <a:r>
              <a:rPr kumimoji="0" lang="de-DE" altLang="de-DE" sz="1700" b="0" i="0" u="none" strike="noStrike" kern="1200" cap="none" spc="0" normalizeH="0" baseline="0" noProof="0" dirty="0" smtClean="0">
                <a:ln>
                  <a:noFill/>
                </a:ln>
                <a:solidFill>
                  <a:srgbClr val="CC0000"/>
                </a:solidFill>
                <a:effectLst/>
                <a:uLnTx/>
                <a:uFillTx/>
                <a:latin typeface="Arial" panose="020B0604020202020204" pitchFamily="34" charset="0"/>
                <a:ea typeface="ＭＳ Ｐゴシック" panose="020B0600070205080204" pitchFamily="34" charset="-128"/>
                <a:cs typeface="+mn-cs"/>
              </a:rPr>
              <a:t> bete</a:t>
            </a:r>
            <a:endPar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endParaRPr>
          </a:p>
        </p:txBody>
      </p:sp>
      <p:sp>
        <p:nvSpPr>
          <p:cNvPr id="14" name="Text Box 20">
            <a:extLst>
              <a:ext uri="{FF2B5EF4-FFF2-40B4-BE49-F238E27FC236}">
                <a16:creationId xmlns:a16="http://schemas.microsoft.com/office/drawing/2014/main" id="{FB2D53E5-45B7-45E5-858E-2FCAA99774E5}"/>
              </a:ext>
            </a:extLst>
          </p:cNvPr>
          <p:cNvSpPr txBox="1">
            <a:spLocks noChangeArrowheads="1"/>
          </p:cNvSpPr>
          <p:nvPr/>
        </p:nvSpPr>
        <p:spPr bwMode="auto">
          <a:xfrm>
            <a:off x="6386499" y="3740118"/>
            <a:ext cx="1109598" cy="11387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Skördad</a:t>
            </a:r>
            <a:r>
              <a:rPr kumimoji="0" lang="de-DE" altLang="de-DE" sz="1700" b="0" i="0" u="none" strike="noStrike" kern="1200" cap="none" spc="0" normalizeH="0" baseline="0" noProof="0" dirty="0" smtClean="0">
                <a:ln>
                  <a:noFill/>
                </a:ln>
                <a:solidFill>
                  <a:srgbClr val="CC0000"/>
                </a:solidFill>
                <a:effectLst/>
                <a:uLnTx/>
                <a:uFillTx/>
                <a:latin typeface="Arial" panose="020B0604020202020204" pitchFamily="34" charset="0"/>
                <a:ea typeface="ＭＳ Ｐゴシック" panose="020B0600070205080204" pitchFamily="34" charset="-128"/>
                <a:cs typeface="+mn-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två</a:t>
            </a:r>
            <a:r>
              <a:rPr kumimoji="0" lang="de-DE" altLang="de-DE" sz="1700" b="0" i="0" u="none" strike="noStrike" kern="1200" cap="none" spc="0" normalizeH="0" baseline="0" noProof="0" dirty="0" smtClean="0">
                <a:ln>
                  <a:noFill/>
                </a:ln>
                <a:solidFill>
                  <a:srgbClr val="CC0000"/>
                </a:solidFill>
                <a:effectLst/>
                <a:uLnTx/>
                <a:uFillTx/>
                <a:latin typeface="Arial" panose="020B0604020202020204" pitchFamily="34" charset="0"/>
                <a:ea typeface="ＭＳ Ｐゴシック" panose="020B0600070205080204" pitchFamily="34" charset="-128"/>
                <a:cs typeface="+mn-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gånger</a:t>
            </a:r>
            <a:endParaRPr kumimoji="0" lang="de-DE" altLang="de-DE" sz="1700" b="0" i="0" u="none" strike="noStrike" kern="1200" cap="none" spc="0" normalizeH="0" baseline="0" noProof="0" dirty="0" smtClean="0">
              <a:ln>
                <a:noFill/>
              </a:ln>
              <a:solidFill>
                <a:srgbClr val="CC0000"/>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smtClean="0">
                <a:ln>
                  <a:noFill/>
                </a:ln>
                <a:solidFill>
                  <a:srgbClr val="CC0000"/>
                </a:solidFill>
                <a:effectLst/>
                <a:uLnTx/>
                <a:uFillTx/>
                <a:latin typeface="Arial" panose="020B0604020202020204" pitchFamily="34" charset="0"/>
                <a:ea typeface="ＭＳ Ｐゴシック" panose="020B0600070205080204" pitchFamily="34" charset="-128"/>
                <a:cs typeface="+mn-cs"/>
              </a:rPr>
              <a:t> </a:t>
            </a:r>
            <a:r>
              <a:rPr kumimoji="0" lang="de-DE" altLang="de-DE" sz="17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före</a:t>
            </a:r>
            <a:r>
              <a:rPr kumimoji="0" lang="de-DE" altLang="de-DE" sz="1700" b="0" i="0" u="none" strike="noStrike" kern="1200" cap="none" spc="0" normalizeH="0" baseline="0" noProof="0" dirty="0" smtClean="0">
                <a:ln>
                  <a:noFill/>
                </a:ln>
                <a:solidFill>
                  <a:srgbClr val="CC0000"/>
                </a:solidFill>
                <a:effectLst/>
                <a:uLnTx/>
                <a:uFillTx/>
                <a:latin typeface="Arial" panose="020B0604020202020204" pitchFamily="34" charset="0"/>
                <a:ea typeface="ＭＳ Ｐゴシック" panose="020B0600070205080204" pitchFamily="34" charset="-128"/>
                <a:cs typeface="+mn-cs"/>
              </a:rPr>
              <a:t> bete</a:t>
            </a:r>
            <a:endPar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endParaRPr>
          </a:p>
        </p:txBody>
      </p:sp>
      <p:sp>
        <p:nvSpPr>
          <p:cNvPr id="15" name="Text Box 5">
            <a:extLst>
              <a:ext uri="{FF2B5EF4-FFF2-40B4-BE49-F238E27FC236}">
                <a16:creationId xmlns:a16="http://schemas.microsoft.com/office/drawing/2014/main" id="{1E3919D4-3535-4767-84F0-11B8BDF182A9}"/>
              </a:ext>
            </a:extLst>
          </p:cNvPr>
          <p:cNvSpPr txBox="1">
            <a:spLocks noChangeArrowheads="1"/>
          </p:cNvSpPr>
          <p:nvPr/>
        </p:nvSpPr>
        <p:spPr bwMode="auto">
          <a:xfrm>
            <a:off x="4340175" y="5862731"/>
            <a:ext cx="45290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Frame &amp; Laidlaw 2014, Schmid </a:t>
            </a: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&amp; Kessler </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2015</a:t>
            </a:r>
          </a:p>
        </p:txBody>
      </p:sp>
    </p:spTree>
    <p:extLst>
      <p:ext uri="{BB962C8B-B14F-4D97-AF65-F5344CB8AC3E}">
        <p14:creationId xmlns:p14="http://schemas.microsoft.com/office/powerpoint/2010/main" val="191167470"/>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Metoder</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att</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mäta</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beteshöjden</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9" name="Text Box 22">
            <a:extLst>
              <a:ext uri="{FF2B5EF4-FFF2-40B4-BE49-F238E27FC236}">
                <a16:creationId xmlns:a16="http://schemas.microsoft.com/office/drawing/2014/main" id="{C45A3475-3680-4B13-B5E9-A41AB01B75AF}"/>
              </a:ext>
            </a:extLst>
          </p:cNvPr>
          <p:cNvSpPr txBox="1">
            <a:spLocks noChangeArrowheads="1"/>
          </p:cNvSpPr>
          <p:nvPr/>
        </p:nvSpPr>
        <p:spPr bwMode="auto">
          <a:xfrm>
            <a:off x="71571" y="5211944"/>
            <a:ext cx="2813847"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de-DE" sz="20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Tumstock</a:t>
            </a:r>
            <a:r>
              <a:rPr kumimoji="0" lang="en-GB" altLang="de-DE" sz="2000" b="0" i="0" u="none" strike="noStrike" kern="1200" cap="none" spc="0" normalizeH="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de-DE" sz="2000" b="0" i="0" u="none" strike="noStrike" kern="1200" cap="none" spc="0" normalizeH="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a:t>
            </a:r>
            <a:r>
              <a:rPr kumimoji="0" lang="en-GB" altLang="de-DE" sz="2000" b="0" i="0" u="none" strike="noStrike" kern="1200" cap="none" spc="0" normalizeH="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icke</a:t>
            </a:r>
            <a:r>
              <a:rPr kumimoji="0" lang="en-GB" altLang="de-DE" sz="2000" b="0" i="0" u="none" strike="noStrike" kern="1200" cap="none" spc="0" normalizeH="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 </a:t>
            </a:r>
            <a:r>
              <a:rPr kumimoji="0" lang="en-GB" altLang="de-DE" sz="2000" b="0" i="0" u="none" strike="noStrike" kern="1200" cap="none" spc="0" normalizeH="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komprimerad</a:t>
            </a:r>
            <a:r>
              <a:rPr kumimoji="0" lang="en-GB" altLang="de-DE" sz="2000" b="0" i="0" u="none" strike="noStrike" kern="1200" cap="none" spc="0" normalizeH="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 </a:t>
            </a:r>
            <a:r>
              <a:rPr kumimoji="0" lang="en-GB" altLang="de-DE" sz="2000" b="0" i="0" u="none" strike="noStrike" kern="1200" cap="none" spc="0" normalizeH="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höjd</a:t>
            </a:r>
            <a:r>
              <a:rPr kumimoji="0" lang="en-GB" altLang="de-DE" sz="20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a:t>
            </a:r>
            <a:endPar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10" name="Text Box 23">
            <a:extLst>
              <a:ext uri="{FF2B5EF4-FFF2-40B4-BE49-F238E27FC236}">
                <a16:creationId xmlns:a16="http://schemas.microsoft.com/office/drawing/2014/main" id="{3F8B84E4-9390-4B84-B44F-5E72AB07E7FF}"/>
              </a:ext>
            </a:extLst>
          </p:cNvPr>
          <p:cNvSpPr txBox="1">
            <a:spLocks noChangeArrowheads="1"/>
          </p:cNvSpPr>
          <p:nvPr/>
        </p:nvSpPr>
        <p:spPr bwMode="auto">
          <a:xfrm>
            <a:off x="3368498" y="5165906"/>
            <a:ext cx="2193742"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de-DE" sz="20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Plastlocksmetoden</a:t>
            </a:r>
            <a: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
            </a:r>
            <a:b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br>
            <a:r>
              <a:rPr kumimoji="0" lang="en-GB" altLang="de-DE" sz="20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a:t>
            </a:r>
            <a:r>
              <a:rPr kumimoji="0" lang="en-GB" altLang="de-DE" sz="20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något</a:t>
            </a:r>
            <a:r>
              <a:rPr kumimoji="0" lang="en-GB" altLang="de-DE" sz="20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 </a:t>
            </a:r>
            <a:endPar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GB" altLang="de-DE" sz="2000" dirty="0" err="1">
                <a:solidFill>
                  <a:prstClr val="black"/>
                </a:solidFill>
                <a:latin typeface="Calibri" panose="020F0502020204030204" pitchFamily="34" charset="0"/>
                <a:cs typeface="Arial" panose="020B0604020202020204" pitchFamily="34" charset="0"/>
              </a:rPr>
              <a:t>k</a:t>
            </a:r>
            <a:r>
              <a:rPr kumimoji="0" lang="en-GB" altLang="de-DE" sz="20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omprimerad</a:t>
            </a:r>
            <a:r>
              <a:rPr kumimoji="0" lang="en-GB" altLang="de-DE" sz="20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 </a:t>
            </a:r>
            <a:r>
              <a:rPr kumimoji="0" lang="en-GB" altLang="de-DE" sz="20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höjd</a:t>
            </a:r>
            <a:r>
              <a:rPr kumimoji="0" lang="en-GB" altLang="de-DE" sz="20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a:t>
            </a:r>
            <a:endPar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11" name="Text Box 24">
            <a:extLst>
              <a:ext uri="{FF2B5EF4-FFF2-40B4-BE49-F238E27FC236}">
                <a16:creationId xmlns:a16="http://schemas.microsoft.com/office/drawing/2014/main" id="{E23FD2A7-35F8-4FB5-979F-3A1FF608BB33}"/>
              </a:ext>
            </a:extLst>
          </p:cNvPr>
          <p:cNvSpPr txBox="1">
            <a:spLocks noChangeArrowheads="1"/>
          </p:cNvSpPr>
          <p:nvPr/>
        </p:nvSpPr>
        <p:spPr bwMode="auto">
          <a:xfrm>
            <a:off x="6326801" y="5186544"/>
            <a:ext cx="2358851"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de-DE" sz="20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Betesplatta</a:t>
            </a:r>
            <a:endPar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de-DE" sz="20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a:t>
            </a:r>
            <a:r>
              <a:rPr kumimoji="0" lang="en-GB" altLang="de-DE" sz="20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komprimerad</a:t>
            </a:r>
            <a:r>
              <a:rPr kumimoji="0" lang="en-GB" altLang="de-DE" sz="20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 </a:t>
            </a:r>
            <a:r>
              <a:rPr kumimoji="0" lang="en-GB" altLang="de-DE" sz="20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höjd</a:t>
            </a:r>
            <a:r>
              <a:rPr kumimoji="0" lang="en-GB" altLang="de-DE" sz="20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a:t>
            </a:r>
            <a:endPar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12" name="Text Box 5">
            <a:extLst>
              <a:ext uri="{FF2B5EF4-FFF2-40B4-BE49-F238E27FC236}">
                <a16:creationId xmlns:a16="http://schemas.microsoft.com/office/drawing/2014/main" id="{39201DCC-9C13-41C1-B54D-AFDC618F97F9}"/>
              </a:ext>
            </a:extLst>
          </p:cNvPr>
          <p:cNvSpPr txBox="1">
            <a:spLocks noChangeArrowheads="1"/>
          </p:cNvSpPr>
          <p:nvPr/>
        </p:nvSpPr>
        <p:spPr bwMode="auto">
          <a:xfrm>
            <a:off x="6637815" y="5972305"/>
            <a:ext cx="234782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och</a:t>
            </a: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2015</a:t>
            </a:r>
          </a:p>
        </p:txBody>
      </p:sp>
      <p:pic>
        <p:nvPicPr>
          <p:cNvPr id="13" name="Grafik 10">
            <a:extLst>
              <a:ext uri="{FF2B5EF4-FFF2-40B4-BE49-F238E27FC236}">
                <a16:creationId xmlns:a16="http://schemas.microsoft.com/office/drawing/2014/main" id="{58FCE960-89EB-4FEA-ACFD-2693A16EF2E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19593" y="1157838"/>
            <a:ext cx="2671546" cy="394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8">
            <a:extLst>
              <a:ext uri="{FF2B5EF4-FFF2-40B4-BE49-F238E27FC236}">
                <a16:creationId xmlns:a16="http://schemas.microsoft.com/office/drawing/2014/main" id="{C22AC71C-5CCB-4820-9258-21EE0BB039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21400" y="1157838"/>
            <a:ext cx="2684779" cy="394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18746">
            <a:extLst>
              <a:ext uri="{FF2B5EF4-FFF2-40B4-BE49-F238E27FC236}">
                <a16:creationId xmlns:a16="http://schemas.microsoft.com/office/drawing/2014/main" id="{A8E74098-392C-4FAB-B7DC-906BFC8AD4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7821" y="1151957"/>
            <a:ext cx="2684779" cy="395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a:extLst>
              <a:ext uri="{FF2B5EF4-FFF2-40B4-BE49-F238E27FC236}">
                <a16:creationId xmlns:a16="http://schemas.microsoft.com/office/drawing/2014/main" id="{0CEB632A-1AF6-43F6-8554-B398840743E1}"/>
              </a:ext>
            </a:extLst>
          </p:cNvPr>
          <p:cNvSpPr txBox="1">
            <a:spLocks noChangeArrowheads="1"/>
          </p:cNvSpPr>
          <p:nvPr/>
        </p:nvSpPr>
        <p:spPr bwMode="auto">
          <a:xfrm>
            <a:off x="1490663" y="4356427"/>
            <a:ext cx="438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3600" b="1" dirty="0">
                <a:solidFill>
                  <a:schemeClr val="bg1"/>
                </a:solidFill>
              </a:rPr>
              <a:t>1</a:t>
            </a:r>
          </a:p>
        </p:txBody>
      </p:sp>
      <p:sp>
        <p:nvSpPr>
          <p:cNvPr id="17" name="Text Box 12">
            <a:extLst>
              <a:ext uri="{FF2B5EF4-FFF2-40B4-BE49-F238E27FC236}">
                <a16:creationId xmlns:a16="http://schemas.microsoft.com/office/drawing/2014/main" id="{22E88ABD-7352-4438-BBC8-E69B966AE4CD}"/>
              </a:ext>
            </a:extLst>
          </p:cNvPr>
          <p:cNvSpPr txBox="1">
            <a:spLocks noChangeArrowheads="1"/>
          </p:cNvSpPr>
          <p:nvPr/>
        </p:nvSpPr>
        <p:spPr bwMode="auto">
          <a:xfrm>
            <a:off x="3897313" y="4388177"/>
            <a:ext cx="1454150" cy="641350"/>
          </a:xfrm>
          <a:prstGeom prst="rect">
            <a:avLst/>
          </a:prstGeom>
          <a:solidFill>
            <a:srgbClr val="003300">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3600" b="1">
                <a:solidFill>
                  <a:schemeClr val="bg1"/>
                </a:solidFill>
              </a:rPr>
              <a:t>x 0,79</a:t>
            </a:r>
          </a:p>
        </p:txBody>
      </p:sp>
      <p:sp>
        <p:nvSpPr>
          <p:cNvPr id="18" name="Text Box 13">
            <a:extLst>
              <a:ext uri="{FF2B5EF4-FFF2-40B4-BE49-F238E27FC236}">
                <a16:creationId xmlns:a16="http://schemas.microsoft.com/office/drawing/2014/main" id="{43107E39-4CE7-4FB2-A46D-B61AD589F0EE}"/>
              </a:ext>
            </a:extLst>
          </p:cNvPr>
          <p:cNvSpPr txBox="1">
            <a:spLocks noChangeArrowheads="1"/>
          </p:cNvSpPr>
          <p:nvPr/>
        </p:nvSpPr>
        <p:spPr bwMode="auto">
          <a:xfrm>
            <a:off x="6794500" y="4375477"/>
            <a:ext cx="1454150" cy="641350"/>
          </a:xfrm>
          <a:prstGeom prst="rect">
            <a:avLst/>
          </a:prstGeom>
          <a:solidFill>
            <a:srgbClr val="003300">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3600" b="1" dirty="0">
                <a:solidFill>
                  <a:schemeClr val="bg1"/>
                </a:solidFill>
              </a:rPr>
              <a:t>x 0,56</a:t>
            </a:r>
          </a:p>
        </p:txBody>
      </p:sp>
    </p:spTree>
    <p:extLst>
      <p:ext uri="{BB962C8B-B14F-4D97-AF65-F5344CB8AC3E}">
        <p14:creationId xmlns:p14="http://schemas.microsoft.com/office/powerpoint/2010/main" val="3409908767"/>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Betessystem</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kort</a:t>
            </a:r>
            <a:r>
              <a:rPr lang="en-US" dirty="0" smtClean="0">
                <a:solidFill>
                  <a:prstClr val="black"/>
                </a:solidFill>
                <a:latin typeface="Calibri"/>
              </a:rPr>
              <a:t> </a:t>
            </a:r>
            <a:r>
              <a:rPr lang="en-US" dirty="0" err="1" smtClean="0">
                <a:solidFill>
                  <a:prstClr val="black"/>
                </a:solidFill>
                <a:latin typeface="Calibri"/>
              </a:rPr>
              <a:t>beteshöjd</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395536" y="1787842"/>
            <a:ext cx="4402064" cy="3312367"/>
          </a:xfrm>
        </p:spPr>
        <p:txBody>
          <a:bodyPr/>
          <a:lstStyle/>
          <a:p>
            <a:r>
              <a:rPr lang="sv-SE" dirty="0" smtClean="0"/>
              <a:t>Beteshöjd : 6–7 cm på vår och </a:t>
            </a:r>
            <a:r>
              <a:rPr lang="sv-SE" dirty="0"/>
              <a:t>7–8 </a:t>
            </a:r>
            <a:r>
              <a:rPr lang="sv-SE" dirty="0" smtClean="0"/>
              <a:t>cm under sommaren (icke komprimerad höjd)</a:t>
            </a:r>
          </a:p>
          <a:p>
            <a:r>
              <a:rPr lang="sv-SE" dirty="0" smtClean="0"/>
              <a:t>Krav</a:t>
            </a:r>
          </a:p>
          <a:p>
            <a:pPr lvl="1"/>
            <a:r>
              <a:rPr lang="sv-SE" dirty="0" smtClean="0"/>
              <a:t>Platser lämpliga för </a:t>
            </a:r>
            <a:r>
              <a:rPr lang="sv-SE" i="1" dirty="0" smtClean="0"/>
              <a:t>Lolium perenne </a:t>
            </a:r>
            <a:r>
              <a:rPr lang="sv-SE" dirty="0" smtClean="0"/>
              <a:t>och/eller </a:t>
            </a:r>
            <a:r>
              <a:rPr lang="sv-SE" i="1" dirty="0" smtClean="0"/>
              <a:t>Poa pratensis </a:t>
            </a:r>
            <a:r>
              <a:rPr lang="sv-SE" dirty="0" smtClean="0"/>
              <a:t>(tät matta, tolererar tramp och tät avbetning)</a:t>
            </a:r>
          </a:p>
          <a:p>
            <a:pPr lvl="1"/>
            <a:r>
              <a:rPr lang="sv-SE" dirty="0" smtClean="0"/>
              <a:t>Platt eller svagt sluttande mark</a:t>
            </a:r>
          </a:p>
          <a:p>
            <a:pPr lvl="1"/>
            <a:r>
              <a:rPr lang="sv-SE" dirty="0" smtClean="0"/>
              <a:t>God vattenförsörjning (vattenhållande förmåga, bevattning)</a:t>
            </a:r>
          </a:p>
          <a:p>
            <a:endParaRPr lang="sv-SE" dirty="0"/>
          </a:p>
        </p:txBody>
      </p:sp>
      <p:pic>
        <p:nvPicPr>
          <p:cNvPr id="3" name="Grafik 2">
            <a:extLst>
              <a:ext uri="{FF2B5EF4-FFF2-40B4-BE49-F238E27FC236}">
                <a16:creationId xmlns:a16="http://schemas.microsoft.com/office/drawing/2014/main" id="{89DFD8A3-1374-4FCF-94C8-3814B32479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50890" y="1110492"/>
            <a:ext cx="4011516" cy="4877223"/>
          </a:xfrm>
          <a:prstGeom prst="rect">
            <a:avLst/>
          </a:prstGeom>
        </p:spPr>
      </p:pic>
      <p:sp>
        <p:nvSpPr>
          <p:cNvPr id="6" name="Text Box 5">
            <a:extLst>
              <a:ext uri="{FF2B5EF4-FFF2-40B4-BE49-F238E27FC236}">
                <a16:creationId xmlns:a16="http://schemas.microsoft.com/office/drawing/2014/main" id="{09C60800-A39A-47B4-83FF-2FA1088CA45B}"/>
              </a:ext>
            </a:extLst>
          </p:cNvPr>
          <p:cNvSpPr txBox="1">
            <a:spLocks noChangeArrowheads="1"/>
          </p:cNvSpPr>
          <p:nvPr/>
        </p:nvSpPr>
        <p:spPr bwMode="auto">
          <a:xfrm>
            <a:off x="395536" y="5835315"/>
            <a:ext cx="45230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och</a:t>
            </a: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Schmid</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och</a:t>
            </a: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Kessler</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a:t>
            </a:r>
          </a:p>
        </p:txBody>
      </p:sp>
    </p:spTree>
    <p:extLst>
      <p:ext uri="{BB962C8B-B14F-4D97-AF65-F5344CB8AC3E}">
        <p14:creationId xmlns:p14="http://schemas.microsoft.com/office/powerpoint/2010/main" val="23941788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383078"/>
            <a:ext cx="6801017" cy="1196997"/>
          </a:xfrm>
        </p:spPr>
        <p:txBody>
          <a:bodyPr/>
          <a:lstStyle/>
          <a:p>
            <a:r>
              <a:rPr lang="sv-SE" sz="2400" dirty="0" smtClean="0">
                <a:solidFill>
                  <a:schemeClr val="tx1"/>
                </a:solidFill>
                <a:latin typeface="+mn-lt"/>
              </a:rPr>
              <a:t>I Sverige är vallar med kort liggtid som en del av växtföljden vanligast, till skillnad mot de mer permanenta vallarna längre söderut i Europa</a:t>
            </a:r>
            <a:endParaRPr lang="sv-SE" sz="2400" dirty="0">
              <a:solidFill>
                <a:schemeClr val="tx1"/>
              </a:solidFill>
              <a:latin typeface="+mn-lt"/>
            </a:endParaRPr>
          </a:p>
        </p:txBody>
      </p:sp>
      <p:sp>
        <p:nvSpPr>
          <p:cNvPr id="3" name="Rectangle 7"/>
          <p:cNvSpPr>
            <a:spLocks noChangeArrowheads="1"/>
          </p:cNvSpPr>
          <p:nvPr/>
        </p:nvSpPr>
        <p:spPr bwMode="auto">
          <a:xfrm>
            <a:off x="611186" y="1860053"/>
            <a:ext cx="785855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altLang="sv-SE" sz="2000" b="0" i="0" u="none" strike="noStrike" kern="1200" cap="none" spc="0" normalizeH="0" baseline="0" dirty="0" smtClean="0">
                <a:ln>
                  <a:noFill/>
                </a:ln>
                <a:solidFill>
                  <a:prstClr val="black"/>
                </a:solidFill>
                <a:effectLst/>
                <a:uLnTx/>
                <a:uFillTx/>
                <a:latin typeface="Calibri"/>
                <a:ea typeface="+mn-ea"/>
              </a:rPr>
              <a:t>Den traditionella blandningen för hö och ensilage är timotej,</a:t>
            </a:r>
            <a:r>
              <a:rPr kumimoji="0" lang="sv-SE" altLang="sv-SE" sz="2000" b="0" i="0" u="none" strike="noStrike" kern="1200" cap="none" spc="0" normalizeH="0" dirty="0" smtClean="0">
                <a:ln>
                  <a:noFill/>
                </a:ln>
                <a:solidFill>
                  <a:prstClr val="black"/>
                </a:solidFill>
                <a:effectLst/>
                <a:uLnTx/>
                <a:uFillTx/>
                <a:latin typeface="Calibri"/>
                <a:ea typeface="+mn-ea"/>
              </a:rPr>
              <a:t> ängssvingel och rödklöver</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altLang="sv-SE" sz="2000" b="0" i="0" u="none" strike="noStrike" kern="1200" cap="none" spc="0" normalizeH="0" baseline="0" dirty="0" smtClean="0">
                <a:ln>
                  <a:noFill/>
                </a:ln>
                <a:solidFill>
                  <a:prstClr val="black"/>
                </a:solidFill>
                <a:effectLst/>
                <a:uLnTx/>
                <a:uFillTx/>
                <a:latin typeface="Calibri"/>
                <a:ea typeface="+mn-ea"/>
              </a:rPr>
              <a:t>Den traditionella</a:t>
            </a:r>
            <a:r>
              <a:rPr kumimoji="0" lang="sv-SE" altLang="sv-SE" sz="2000" b="0" i="0" u="none" strike="noStrike" kern="1200" cap="none" spc="0" normalizeH="0" dirty="0" smtClean="0">
                <a:ln>
                  <a:noFill/>
                </a:ln>
                <a:solidFill>
                  <a:prstClr val="black"/>
                </a:solidFill>
                <a:effectLst/>
                <a:uLnTx/>
                <a:uFillTx/>
                <a:latin typeface="Calibri"/>
                <a:ea typeface="+mn-ea"/>
              </a:rPr>
              <a:t> blandningen för bete är vitklöver, ängssvingel, engelskt rajgräs och ängsgröe</a:t>
            </a:r>
            <a:r>
              <a:rPr kumimoji="0" lang="sv-SE" altLang="sv-SE" sz="2000" b="0" i="0" u="none" strike="noStrike" kern="1200" cap="none" spc="0" normalizeH="0" baseline="0" dirty="0" smtClean="0">
                <a:ln>
                  <a:noFill/>
                </a:ln>
                <a:solidFill>
                  <a:prstClr val="black"/>
                </a:solidFill>
                <a:effectLst/>
                <a:uLnTx/>
                <a:uFillTx/>
                <a:latin typeface="Calibri"/>
                <a:ea typeface="+mn-ea"/>
              </a:rPr>
              <a:t> </a:t>
            </a:r>
          </a:p>
        </p:txBody>
      </p:sp>
      <p:pic>
        <p:nvPicPr>
          <p:cNvPr id="5" name="Bildobjekt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794864"/>
            <a:ext cx="4102377" cy="3076783"/>
          </a:xfrm>
          <a:prstGeom prst="rect">
            <a:avLst/>
          </a:prstGeom>
        </p:spPr>
      </p:pic>
      <p:pic>
        <p:nvPicPr>
          <p:cNvPr id="8" name="Bildobjekt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9818" y="3794864"/>
            <a:ext cx="4084181" cy="3063136"/>
          </a:xfrm>
          <a:prstGeom prst="rect">
            <a:avLst/>
          </a:prstGeom>
        </p:spPr>
      </p:pic>
      <p:sp>
        <p:nvSpPr>
          <p:cNvPr id="9" name="textruta 8"/>
          <p:cNvSpPr txBox="1"/>
          <p:nvPr/>
        </p:nvSpPr>
        <p:spPr>
          <a:xfrm>
            <a:off x="7245316" y="6626805"/>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Foto: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ruta 9"/>
          <p:cNvSpPr txBox="1"/>
          <p:nvPr/>
        </p:nvSpPr>
        <p:spPr>
          <a:xfrm>
            <a:off x="88253" y="6613157"/>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Foto: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47337548"/>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Betessystem</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kort</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beteshöjd</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Rectangle 6">
            <a:extLst>
              <a:ext uri="{FF2B5EF4-FFF2-40B4-BE49-F238E27FC236}">
                <a16:creationId xmlns:a16="http://schemas.microsoft.com/office/drawing/2014/main" id="{5FEEFD9B-7705-4036-9CDA-8EB0EEDB9DD7}"/>
              </a:ext>
            </a:extLst>
          </p:cNvPr>
          <p:cNvSpPr>
            <a:spLocks noChangeArrowheads="1"/>
          </p:cNvSpPr>
          <p:nvPr/>
        </p:nvSpPr>
        <p:spPr bwMode="auto">
          <a:xfrm>
            <a:off x="2473325" y="1273175"/>
            <a:ext cx="2593975" cy="1093788"/>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a:t>
            </a:r>
            <a:b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b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DE/ha</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6" name="Rectangle 9">
            <a:extLst>
              <a:ext uri="{FF2B5EF4-FFF2-40B4-BE49-F238E27FC236}">
                <a16:creationId xmlns:a16="http://schemas.microsoft.com/office/drawing/2014/main" id="{FD54BCE4-A42C-43E8-BE14-043A8918E370}"/>
              </a:ext>
            </a:extLst>
          </p:cNvPr>
          <p:cNvSpPr>
            <a:spLocks noChangeArrowheads="1"/>
          </p:cNvSpPr>
          <p:nvPr/>
        </p:nvSpPr>
        <p:spPr bwMode="auto">
          <a:xfrm>
            <a:off x="2465388" y="2478088"/>
            <a:ext cx="855662" cy="1093787"/>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4-7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DE/ha</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8" name="Rectangle 11">
            <a:extLst>
              <a:ext uri="{FF2B5EF4-FFF2-40B4-BE49-F238E27FC236}">
                <a16:creationId xmlns:a16="http://schemas.microsoft.com/office/drawing/2014/main" id="{CABE4563-0077-4733-914B-A484FD84E37C}"/>
              </a:ext>
            </a:extLst>
          </p:cNvPr>
          <p:cNvSpPr>
            <a:spLocks noChangeArrowheads="1"/>
          </p:cNvSpPr>
          <p:nvPr/>
        </p:nvSpPr>
        <p:spPr bwMode="auto">
          <a:xfrm>
            <a:off x="3321050" y="2478088"/>
            <a:ext cx="1746250" cy="109378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Skörd</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9" name="Rectangle 13">
            <a:extLst>
              <a:ext uri="{FF2B5EF4-FFF2-40B4-BE49-F238E27FC236}">
                <a16:creationId xmlns:a16="http://schemas.microsoft.com/office/drawing/2014/main" id="{E1991DE0-19D1-4C0A-B4EE-8D09410629BA}"/>
              </a:ext>
            </a:extLst>
          </p:cNvPr>
          <p:cNvSpPr>
            <a:spLocks noChangeArrowheads="1"/>
          </p:cNvSpPr>
          <p:nvPr/>
        </p:nvSpPr>
        <p:spPr bwMode="auto">
          <a:xfrm>
            <a:off x="2473325" y="3657600"/>
            <a:ext cx="1558925" cy="1093788"/>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3-5</a:t>
            </a:r>
            <a:b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b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DE/ha</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 name="Rectangle 14">
            <a:extLst>
              <a:ext uri="{FF2B5EF4-FFF2-40B4-BE49-F238E27FC236}">
                <a16:creationId xmlns:a16="http://schemas.microsoft.com/office/drawing/2014/main" id="{2DA0B392-0B7C-4501-8C37-63CECD914791}"/>
              </a:ext>
            </a:extLst>
          </p:cNvPr>
          <p:cNvSpPr>
            <a:spLocks noChangeArrowheads="1"/>
          </p:cNvSpPr>
          <p:nvPr/>
        </p:nvSpPr>
        <p:spPr bwMode="auto">
          <a:xfrm>
            <a:off x="4032250" y="3657600"/>
            <a:ext cx="1035050" cy="109378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Skörd</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1" name="Rectangle 15">
            <a:extLst>
              <a:ext uri="{FF2B5EF4-FFF2-40B4-BE49-F238E27FC236}">
                <a16:creationId xmlns:a16="http://schemas.microsoft.com/office/drawing/2014/main" id="{A3EBC6E9-D287-4989-BF01-8DA2A8C08D54}"/>
              </a:ext>
            </a:extLst>
          </p:cNvPr>
          <p:cNvSpPr>
            <a:spLocks noChangeArrowheads="1"/>
          </p:cNvSpPr>
          <p:nvPr/>
        </p:nvSpPr>
        <p:spPr bwMode="auto">
          <a:xfrm>
            <a:off x="2465388" y="4837113"/>
            <a:ext cx="2593975" cy="1093787"/>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a:t>
            </a:r>
            <a:b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b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DE/ha</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2" name="Freeform 16">
            <a:extLst>
              <a:ext uri="{FF2B5EF4-FFF2-40B4-BE49-F238E27FC236}">
                <a16:creationId xmlns:a16="http://schemas.microsoft.com/office/drawing/2014/main" id="{310EC82C-86A3-45D3-9168-D0A42CEDD6F1}"/>
              </a:ext>
            </a:extLst>
          </p:cNvPr>
          <p:cNvSpPr>
            <a:spLocks/>
          </p:cNvSpPr>
          <p:nvPr/>
        </p:nvSpPr>
        <p:spPr bwMode="auto">
          <a:xfrm>
            <a:off x="5186363" y="1450975"/>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7">
            <a:extLst>
              <a:ext uri="{FF2B5EF4-FFF2-40B4-BE49-F238E27FC236}">
                <a16:creationId xmlns:a16="http://schemas.microsoft.com/office/drawing/2014/main" id="{46A4ED20-5BDF-4A49-802A-2CF8FC3E250C}"/>
              </a:ext>
            </a:extLst>
          </p:cNvPr>
          <p:cNvSpPr>
            <a:spLocks/>
          </p:cNvSpPr>
          <p:nvPr/>
        </p:nvSpPr>
        <p:spPr bwMode="auto">
          <a:xfrm>
            <a:off x="5192713" y="2641600"/>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8">
            <a:extLst>
              <a:ext uri="{FF2B5EF4-FFF2-40B4-BE49-F238E27FC236}">
                <a16:creationId xmlns:a16="http://schemas.microsoft.com/office/drawing/2014/main" id="{93483F13-0A4C-4530-AB5F-99A33059C26C}"/>
              </a:ext>
            </a:extLst>
          </p:cNvPr>
          <p:cNvSpPr>
            <a:spLocks/>
          </p:cNvSpPr>
          <p:nvPr/>
        </p:nvSpPr>
        <p:spPr bwMode="auto">
          <a:xfrm>
            <a:off x="5199063" y="3832225"/>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9">
            <a:extLst>
              <a:ext uri="{FF2B5EF4-FFF2-40B4-BE49-F238E27FC236}">
                <a16:creationId xmlns:a16="http://schemas.microsoft.com/office/drawing/2014/main" id="{3810A2FE-48E2-419E-B48E-755A7E1067E8}"/>
              </a:ext>
            </a:extLst>
          </p:cNvPr>
          <p:cNvSpPr>
            <a:spLocks/>
          </p:cNvSpPr>
          <p:nvPr/>
        </p:nvSpPr>
        <p:spPr bwMode="auto">
          <a:xfrm>
            <a:off x="5205413" y="5022850"/>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 Box 20">
            <a:extLst>
              <a:ext uri="{FF2B5EF4-FFF2-40B4-BE49-F238E27FC236}">
                <a16:creationId xmlns:a16="http://schemas.microsoft.com/office/drawing/2014/main" id="{B97D88A1-B8FB-4558-B612-00DCAE0781DB}"/>
              </a:ext>
            </a:extLst>
          </p:cNvPr>
          <p:cNvSpPr txBox="1">
            <a:spLocks noChangeArrowheads="1"/>
          </p:cNvSpPr>
          <p:nvPr/>
        </p:nvSpPr>
        <p:spPr bwMode="auto">
          <a:xfrm>
            <a:off x="1016000" y="1543050"/>
            <a:ext cx="475515"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Vår</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7" name="Text Box 21">
            <a:extLst>
              <a:ext uri="{FF2B5EF4-FFF2-40B4-BE49-F238E27FC236}">
                <a16:creationId xmlns:a16="http://schemas.microsoft.com/office/drawing/2014/main" id="{24E63F9D-62BD-4516-9D0E-C93D8776377B}"/>
              </a:ext>
            </a:extLst>
          </p:cNvPr>
          <p:cNvSpPr txBox="1">
            <a:spLocks noChangeArrowheads="1"/>
          </p:cNvSpPr>
          <p:nvPr/>
        </p:nvSpPr>
        <p:spPr bwMode="auto">
          <a:xfrm>
            <a:off x="1016000" y="3978275"/>
            <a:ext cx="928459"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Sommar</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8" name="Text Box 22">
            <a:extLst>
              <a:ext uri="{FF2B5EF4-FFF2-40B4-BE49-F238E27FC236}">
                <a16:creationId xmlns:a16="http://schemas.microsoft.com/office/drawing/2014/main" id="{F1B37FCC-5EF2-4C3F-9483-7F1DDE8F5F75}"/>
              </a:ext>
            </a:extLst>
          </p:cNvPr>
          <p:cNvSpPr txBox="1">
            <a:spLocks noChangeArrowheads="1"/>
          </p:cNvSpPr>
          <p:nvPr/>
        </p:nvSpPr>
        <p:spPr bwMode="auto">
          <a:xfrm>
            <a:off x="685677" y="4995122"/>
            <a:ext cx="1706686"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Sensommar</a:t>
            </a: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a:t>
            </a: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höst</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9" name="Oval 23">
            <a:extLst>
              <a:ext uri="{FF2B5EF4-FFF2-40B4-BE49-F238E27FC236}">
                <a16:creationId xmlns:a16="http://schemas.microsoft.com/office/drawing/2014/main" id="{1506B790-F841-4F58-8496-9D4EA7D90783}"/>
              </a:ext>
            </a:extLst>
          </p:cNvPr>
          <p:cNvSpPr>
            <a:spLocks noChangeArrowheads="1"/>
          </p:cNvSpPr>
          <p:nvPr/>
        </p:nvSpPr>
        <p:spPr bwMode="auto">
          <a:xfrm>
            <a:off x="5219700" y="1714500"/>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0" name="Oval 24">
            <a:extLst>
              <a:ext uri="{FF2B5EF4-FFF2-40B4-BE49-F238E27FC236}">
                <a16:creationId xmlns:a16="http://schemas.microsoft.com/office/drawing/2014/main" id="{15E9F222-6CC2-4852-B153-98D464B683E9}"/>
              </a:ext>
            </a:extLst>
          </p:cNvPr>
          <p:cNvSpPr>
            <a:spLocks noChangeArrowheads="1"/>
          </p:cNvSpPr>
          <p:nvPr/>
        </p:nvSpPr>
        <p:spPr bwMode="auto">
          <a:xfrm>
            <a:off x="5564188" y="2544763"/>
            <a:ext cx="355600" cy="6905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1" name="Oval 25">
            <a:extLst>
              <a:ext uri="{FF2B5EF4-FFF2-40B4-BE49-F238E27FC236}">
                <a16:creationId xmlns:a16="http://schemas.microsoft.com/office/drawing/2014/main" id="{EF0A77BA-B3B4-4489-BC2D-142EFAE1FD03}"/>
              </a:ext>
            </a:extLst>
          </p:cNvPr>
          <p:cNvSpPr>
            <a:spLocks noChangeArrowheads="1"/>
          </p:cNvSpPr>
          <p:nvPr/>
        </p:nvSpPr>
        <p:spPr bwMode="auto">
          <a:xfrm>
            <a:off x="6037263" y="3832225"/>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2" name="Oval 26">
            <a:extLst>
              <a:ext uri="{FF2B5EF4-FFF2-40B4-BE49-F238E27FC236}">
                <a16:creationId xmlns:a16="http://schemas.microsoft.com/office/drawing/2014/main" id="{252AED57-131F-4B8B-9230-B6AF79EC84C2}"/>
              </a:ext>
            </a:extLst>
          </p:cNvPr>
          <p:cNvSpPr>
            <a:spLocks noChangeArrowheads="1"/>
          </p:cNvSpPr>
          <p:nvPr/>
        </p:nvSpPr>
        <p:spPr bwMode="auto">
          <a:xfrm>
            <a:off x="6553200" y="5262563"/>
            <a:ext cx="355600" cy="6905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3" name="Text Box 27">
            <a:extLst>
              <a:ext uri="{FF2B5EF4-FFF2-40B4-BE49-F238E27FC236}">
                <a16:creationId xmlns:a16="http://schemas.microsoft.com/office/drawing/2014/main" id="{5E95998A-603C-4391-BCA6-FB5B78D12156}"/>
              </a:ext>
            </a:extLst>
          </p:cNvPr>
          <p:cNvSpPr txBox="1">
            <a:spLocks noChangeArrowheads="1"/>
          </p:cNvSpPr>
          <p:nvPr/>
        </p:nvSpPr>
        <p:spPr bwMode="auto">
          <a:xfrm>
            <a:off x="1049338" y="2444750"/>
            <a:ext cx="1334724" cy="6155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2 </a:t>
            </a: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veckor</a:t>
            </a: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före</a:t>
            </a:r>
            <a:endPar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1:a</a:t>
            </a:r>
            <a:r>
              <a:rPr kumimoji="0" lang="de-DE" altLang="de-DE"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a:t>
            </a:r>
            <a:r>
              <a:rPr kumimoji="0" lang="de-DE" altLang="de-DE" sz="17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mn-cs"/>
              </a:rPr>
              <a:t>skörd</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5CD21014-2742-4AA2-A936-7E949562700E}"/>
              </a:ext>
            </a:extLst>
          </p:cNvPr>
          <p:cNvSpPr>
            <a:spLocks noChangeShapeType="1"/>
          </p:cNvSpPr>
          <p:nvPr/>
        </p:nvSpPr>
        <p:spPr bwMode="auto">
          <a:xfrm>
            <a:off x="5448300" y="1182834"/>
            <a:ext cx="1095375" cy="0"/>
          </a:xfrm>
          <a:prstGeom prst="line">
            <a:avLst/>
          </a:prstGeom>
          <a:noFill/>
          <a:ln w="25400">
            <a:solidFill>
              <a:srgbClr val="CC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 Box 29">
            <a:extLst>
              <a:ext uri="{FF2B5EF4-FFF2-40B4-BE49-F238E27FC236}">
                <a16:creationId xmlns:a16="http://schemas.microsoft.com/office/drawing/2014/main" id="{52E18E7C-CE54-4A4A-80D5-42BAE23294B6}"/>
              </a:ext>
            </a:extLst>
          </p:cNvPr>
          <p:cNvSpPr txBox="1">
            <a:spLocks noChangeArrowheads="1"/>
          </p:cNvSpPr>
          <p:nvPr/>
        </p:nvSpPr>
        <p:spPr bwMode="auto">
          <a:xfrm>
            <a:off x="6929821" y="1183967"/>
            <a:ext cx="1676869" cy="6155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Tillväxthastighet</a:t>
            </a: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(kg/ha/</a:t>
            </a: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dag</a:t>
            </a: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6" name="Text Box 30">
            <a:extLst>
              <a:ext uri="{FF2B5EF4-FFF2-40B4-BE49-F238E27FC236}">
                <a16:creationId xmlns:a16="http://schemas.microsoft.com/office/drawing/2014/main" id="{65666108-019B-4899-A8BB-E87608E14A30}"/>
              </a:ext>
            </a:extLst>
          </p:cNvPr>
          <p:cNvSpPr txBox="1">
            <a:spLocks noChangeArrowheads="1"/>
          </p:cNvSpPr>
          <p:nvPr/>
        </p:nvSpPr>
        <p:spPr bwMode="auto">
          <a:xfrm>
            <a:off x="966788" y="1189107"/>
            <a:ext cx="817853"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1"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Säsong</a:t>
            </a:r>
            <a:endParaRPr kumimoji="0" lang="de-DE" altLang="de-DE" sz="17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7" name="Text Box 5">
            <a:extLst>
              <a:ext uri="{FF2B5EF4-FFF2-40B4-BE49-F238E27FC236}">
                <a16:creationId xmlns:a16="http://schemas.microsoft.com/office/drawing/2014/main" id="{0B7ACDA6-F2F4-4FBB-A2C9-B9BD479FC1BD}"/>
              </a:ext>
            </a:extLst>
          </p:cNvPr>
          <p:cNvSpPr txBox="1">
            <a:spLocks noChangeArrowheads="1"/>
          </p:cNvSpPr>
          <p:nvPr/>
        </p:nvSpPr>
        <p:spPr bwMode="auto">
          <a:xfrm>
            <a:off x="6260236" y="5889956"/>
            <a:ext cx="286078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och</a:t>
            </a: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2015, mod.</a:t>
            </a:r>
          </a:p>
        </p:txBody>
      </p:sp>
    </p:spTree>
    <p:extLst>
      <p:ext uri="{BB962C8B-B14F-4D97-AF65-F5344CB8AC3E}">
        <p14:creationId xmlns:p14="http://schemas.microsoft.com/office/powerpoint/2010/main" val="4008172356"/>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Betessystem</a:t>
            </a:r>
            <a:r>
              <a:rPr kumimoji="0" lang="en-US" sz="2400" b="0" i="0" u="none" strike="noStrike" kern="1200" cap="none" spc="0" normalizeH="0" noProof="0" dirty="0" smtClean="0">
                <a:ln>
                  <a:noFill/>
                </a:ln>
                <a:solidFill>
                  <a:prstClr val="black"/>
                </a:solidFill>
                <a:effectLst/>
                <a:uLnTx/>
                <a:uFillTx/>
                <a:latin typeface="Calibri"/>
                <a:ea typeface="+mj-ea"/>
                <a:cs typeface="+mj-cs"/>
              </a:rPr>
              <a:t> –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k</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ort</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beteshöjd</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endParaRPr lang="de-DE" dirty="0"/>
          </a:p>
        </p:txBody>
      </p:sp>
      <p:pic>
        <p:nvPicPr>
          <p:cNvPr id="5" name="Picture 6" descr="yield_utilisation_systems1">
            <a:extLst>
              <a:ext uri="{FF2B5EF4-FFF2-40B4-BE49-F238E27FC236}">
                <a16:creationId xmlns:a16="http://schemas.microsoft.com/office/drawing/2014/main" id="{2E673FC5-42CC-4508-93B4-F5EAD98AAB9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2336"/>
          <a:stretch>
            <a:fillRect/>
          </a:stretch>
        </p:blipFill>
        <p:spPr bwMode="auto">
          <a:xfrm>
            <a:off x="0" y="1020986"/>
            <a:ext cx="4976813"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proteinyield_utilisation_systems1">
            <a:extLst>
              <a:ext uri="{FF2B5EF4-FFF2-40B4-BE49-F238E27FC236}">
                <a16:creationId xmlns:a16="http://schemas.microsoft.com/office/drawing/2014/main" id="{BB024C96-0EE0-412A-8A6A-AFDD2EA8F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46650" y="980728"/>
            <a:ext cx="3976688"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78C94CD9-A7F7-40FB-BFE5-2B6C01B15B54}"/>
              </a:ext>
            </a:extLst>
          </p:cNvPr>
          <p:cNvSpPr txBox="1">
            <a:spLocks noChangeArrowheads="1"/>
          </p:cNvSpPr>
          <p:nvPr/>
        </p:nvSpPr>
        <p:spPr bwMode="auto">
          <a:xfrm>
            <a:off x="6154143" y="5975820"/>
            <a:ext cx="298985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och</a:t>
            </a: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 (mod.)</a:t>
            </a:r>
          </a:p>
        </p:txBody>
      </p:sp>
      <p:sp>
        <p:nvSpPr>
          <p:cNvPr id="6" name="Text Box 7">
            <a:extLst>
              <a:ext uri="{FF2B5EF4-FFF2-40B4-BE49-F238E27FC236}">
                <a16:creationId xmlns:a16="http://schemas.microsoft.com/office/drawing/2014/main" id="{4D870B18-9C78-45F4-B9FA-4433959F2D0F}"/>
              </a:ext>
            </a:extLst>
          </p:cNvPr>
          <p:cNvSpPr txBox="1">
            <a:spLocks noChangeArrowheads="1"/>
          </p:cNvSpPr>
          <p:nvPr/>
        </p:nvSpPr>
        <p:spPr bwMode="auto">
          <a:xfrm>
            <a:off x="400050" y="5675313"/>
            <a:ext cx="8385175"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lvl="0" defTabSz="914400">
              <a:spcBef>
                <a:spcPct val="0"/>
              </a:spcBef>
              <a:buNone/>
              <a:defRPr/>
            </a:pPr>
            <a:r>
              <a:rPr kumimoji="0" lang="en-GB" altLang="de-DE"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Litteraturuppgifter</a:t>
            </a:r>
            <a:r>
              <a:rPr kumimoji="0" lang="en-GB" altLang="de-DE"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de-DE"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för</a:t>
            </a:r>
            <a:r>
              <a:rPr kumimoji="0" lang="en-GB" altLang="de-DE"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de-DE"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avkastning</a:t>
            </a:r>
            <a:r>
              <a:rPr kumimoji="0" lang="en-GB" altLang="de-DE"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de-DE"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har</a:t>
            </a:r>
            <a:r>
              <a:rPr kumimoji="0" lang="en-GB" altLang="de-DE"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de-DE"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använts</a:t>
            </a:r>
            <a:r>
              <a:rPr kumimoji="0" lang="en-GB" altLang="de-DE"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lang="en-GB" altLang="de-DE" sz="1600" dirty="0" err="1" smtClean="0">
                <a:solidFill>
                  <a:prstClr val="black"/>
                </a:solidFill>
                <a:latin typeface="Calibri"/>
              </a:rPr>
              <a:t>så</a:t>
            </a:r>
            <a:r>
              <a:rPr lang="en-GB" altLang="de-DE" sz="1600" dirty="0" smtClean="0">
                <a:solidFill>
                  <a:prstClr val="black"/>
                </a:solidFill>
                <a:latin typeface="Calibri"/>
              </a:rPr>
              <a:t> </a:t>
            </a:r>
            <a:r>
              <a:rPr lang="en-GB" altLang="de-DE" sz="1600" dirty="0" err="1" smtClean="0">
                <a:solidFill>
                  <a:prstClr val="black"/>
                </a:solidFill>
                <a:latin typeface="Calibri"/>
              </a:rPr>
              <a:t>att</a:t>
            </a:r>
            <a:r>
              <a:rPr lang="en-GB" altLang="de-DE" sz="1600" dirty="0" smtClean="0">
                <a:solidFill>
                  <a:prstClr val="black"/>
                </a:solidFill>
                <a:latin typeface="Calibri"/>
              </a:rPr>
              <a:t> </a:t>
            </a:r>
            <a:r>
              <a:rPr lang="en-GB" altLang="de-DE" sz="1600" dirty="0" err="1" smtClean="0">
                <a:solidFill>
                  <a:prstClr val="black"/>
                </a:solidFill>
                <a:latin typeface="Calibri"/>
              </a:rPr>
              <a:t>skörde</a:t>
            </a:r>
            <a:r>
              <a:rPr lang="en-GB" altLang="de-DE" sz="1600" dirty="0" smtClean="0">
                <a:solidFill>
                  <a:prstClr val="black"/>
                </a:solidFill>
                <a:latin typeface="Calibri"/>
              </a:rPr>
              <a:t>- och </a:t>
            </a:r>
            <a:r>
              <a:rPr lang="en-GB" altLang="de-DE" sz="1600" dirty="0" err="1" smtClean="0">
                <a:solidFill>
                  <a:prstClr val="black"/>
                </a:solidFill>
                <a:latin typeface="Calibri"/>
              </a:rPr>
              <a:t>utfodringsförluster</a:t>
            </a:r>
            <a:r>
              <a:rPr lang="en-GB" altLang="de-DE" sz="1600" dirty="0" smtClean="0">
                <a:solidFill>
                  <a:prstClr val="black"/>
                </a:solidFill>
                <a:latin typeface="Calibri"/>
              </a:rPr>
              <a:t> </a:t>
            </a:r>
            <a:r>
              <a:rPr lang="en-GB" altLang="de-DE" sz="1600" dirty="0" err="1" smtClean="0">
                <a:solidFill>
                  <a:prstClr val="black"/>
                </a:solidFill>
                <a:latin typeface="Calibri"/>
              </a:rPr>
              <a:t>har</a:t>
            </a:r>
            <a:r>
              <a:rPr lang="en-GB" altLang="de-DE" sz="1600" dirty="0" smtClean="0">
                <a:solidFill>
                  <a:prstClr val="black"/>
                </a:solidFill>
                <a:latin typeface="Calibri"/>
              </a:rPr>
              <a:t> </a:t>
            </a:r>
            <a:r>
              <a:rPr lang="en-GB" altLang="de-DE" sz="1600" dirty="0" err="1" smtClean="0">
                <a:solidFill>
                  <a:prstClr val="black"/>
                </a:solidFill>
                <a:latin typeface="Calibri"/>
              </a:rPr>
              <a:t>förutsatts</a:t>
            </a:r>
            <a:r>
              <a:rPr lang="en-GB" altLang="de-DE" sz="1600" dirty="0" smtClean="0">
                <a:solidFill>
                  <a:prstClr val="black"/>
                </a:solidFill>
                <a:latin typeface="Calibri"/>
              </a:rPr>
              <a:t> </a:t>
            </a:r>
            <a:r>
              <a:rPr lang="en-GB" altLang="de-DE" sz="1600" dirty="0" err="1" smtClean="0">
                <a:solidFill>
                  <a:prstClr val="black"/>
                </a:solidFill>
                <a:latin typeface="Calibri"/>
              </a:rPr>
              <a:t>vara</a:t>
            </a:r>
            <a:r>
              <a:rPr lang="en-GB" altLang="de-DE" sz="1600" dirty="0" smtClean="0">
                <a:solidFill>
                  <a:prstClr val="black"/>
                </a:solidFill>
                <a:latin typeface="Calibri"/>
              </a:rPr>
              <a:t> </a:t>
            </a:r>
            <a:r>
              <a:rPr kumimoji="0" lang="en-GB" altLang="de-DE"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20</a:t>
            </a:r>
            <a:r>
              <a:rPr kumimoji="0" lang="en-GB" altLang="de-DE"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0" lang="en-GB" altLang="de-DE"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av</a:t>
            </a:r>
            <a:r>
              <a:rPr kumimoji="0" lang="en-GB" altLang="de-DE"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de-DE"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förstaskörden</a:t>
            </a:r>
            <a:r>
              <a:rPr kumimoji="0" lang="en-GB" altLang="de-DE"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och 37% </a:t>
            </a:r>
            <a:r>
              <a:rPr kumimoji="0" lang="en-GB" altLang="de-DE"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av</a:t>
            </a:r>
            <a:r>
              <a:rPr kumimoji="0" lang="en-GB" altLang="de-DE"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de-DE"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årsskörden</a:t>
            </a:r>
            <a:endParaRPr kumimoji="0" lang="en-GB" altLang="de-DE"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849121071"/>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Betessystem</a:t>
            </a:r>
            <a:r>
              <a:rPr lang="en-US" dirty="0">
                <a:solidFill>
                  <a:prstClr val="black"/>
                </a:solidFill>
                <a:latin typeface="Calibri"/>
              </a:rPr>
              <a:t> </a:t>
            </a:r>
            <a:r>
              <a:rPr lang="en-US" dirty="0" smtClean="0">
                <a:solidFill>
                  <a:prstClr val="black"/>
                </a:solidFill>
                <a:latin typeface="Calibri"/>
              </a:rPr>
              <a:t>– r</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otationsbete</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052736"/>
            <a:ext cx="8218488" cy="4632515"/>
          </a:xfrm>
        </p:spPr>
        <p:txBody>
          <a:bodyPr/>
          <a:lstStyle/>
          <a:p>
            <a:r>
              <a:rPr lang="sv-SE" sz="1900" dirty="0" smtClean="0"/>
              <a:t>Arealen delas in i fållor som betas efter varandra. Efter avbetning vilar fållan. Den totala tiden för betning och vila kallas rotationscykel</a:t>
            </a:r>
          </a:p>
          <a:p>
            <a:r>
              <a:rPr lang="sv-SE" sz="1900" dirty="0" smtClean="0"/>
              <a:t>Vanligen betas varje fålla 2–6 dagar för mjölkkor och 7–10 dagar för köttdjur, dikor, hästar och får </a:t>
            </a:r>
          </a:p>
          <a:p>
            <a:r>
              <a:rPr lang="sv-SE" sz="1900" dirty="0" smtClean="0"/>
              <a:t>Man strävar efter en beteshöjd av 4–5 cm när man lämnar fållan</a:t>
            </a:r>
          </a:p>
          <a:p>
            <a:r>
              <a:rPr lang="sv-SE" sz="1900" dirty="0" smtClean="0"/>
              <a:t>Djurens produktion är större än i kontinuerliga betessystem</a:t>
            </a:r>
          </a:p>
          <a:p>
            <a:r>
              <a:rPr lang="sv-SE" sz="1900" dirty="0" smtClean="0"/>
              <a:t>Viss flexibilitet gällande beläggningsgrad (underbeläggning i början och överbeläggning i slutat av säsongen). Slåtter av överskottsfoder i början av säsongen är vanligt för at öka rotationshastigheten (eller låta ungdjur beta av några fållor innan de sänds till sommarbete). Likaså kan tillskottsfoder behövas under perioder av liten tillväxt</a:t>
            </a:r>
          </a:p>
          <a:p>
            <a:r>
              <a:rPr lang="sv-SE" sz="1900" dirty="0" smtClean="0"/>
              <a:t>Skötsel (→ skattning av betesmängd, flytt av djur till nya fållor, flytt av stängsel) och hög kapitalinsats (→ staket, drivgångar, vatten) </a:t>
            </a:r>
          </a:p>
          <a:p>
            <a:endParaRPr lang="sv-SE" sz="1900" dirty="0"/>
          </a:p>
        </p:txBody>
      </p:sp>
      <p:sp>
        <p:nvSpPr>
          <p:cNvPr id="5" name="Text Box 5">
            <a:extLst>
              <a:ext uri="{FF2B5EF4-FFF2-40B4-BE49-F238E27FC236}">
                <a16:creationId xmlns:a16="http://schemas.microsoft.com/office/drawing/2014/main" id="{4BA892F4-1E3A-45CB-B157-97B76954AE04}"/>
              </a:ext>
            </a:extLst>
          </p:cNvPr>
          <p:cNvSpPr txBox="1">
            <a:spLocks noChangeArrowheads="1"/>
          </p:cNvSpPr>
          <p:nvPr/>
        </p:nvSpPr>
        <p:spPr bwMode="auto">
          <a:xfrm>
            <a:off x="3411956" y="5791687"/>
            <a:ext cx="559558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Frame </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&amp; Laidlaw 2014;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Buchgraber</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&amp;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Gindl</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2001; </a:t>
            </a:r>
            <a:r>
              <a:rPr kumimoji="0" lang="de-DE"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Ziliotto</a:t>
            </a: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de-DE" altLang="en-US" sz="1400" b="0" i="1"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et al</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2004</a:t>
            </a:r>
          </a:p>
        </p:txBody>
      </p:sp>
    </p:spTree>
    <p:extLst>
      <p:ext uri="{BB962C8B-B14F-4D97-AF65-F5344CB8AC3E}">
        <p14:creationId xmlns:p14="http://schemas.microsoft.com/office/powerpoint/2010/main" val="2669690979"/>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Antal</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fållor</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beroende</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på</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betestid</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dagar</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fålla</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graphicFrame>
        <p:nvGraphicFramePr>
          <p:cNvPr id="5" name="Group 109">
            <a:extLst>
              <a:ext uri="{FF2B5EF4-FFF2-40B4-BE49-F238E27FC236}">
                <a16:creationId xmlns:a16="http://schemas.microsoft.com/office/drawing/2014/main" id="{B04137AC-C494-48C0-B855-532DC6689C7B}"/>
              </a:ext>
            </a:extLst>
          </p:cNvPr>
          <p:cNvGraphicFramePr>
            <a:graphicFrameLocks noGrp="1"/>
          </p:cNvGraphicFramePr>
          <p:nvPr>
            <p:extLst>
              <p:ext uri="{D42A27DB-BD31-4B8C-83A1-F6EECF244321}">
                <p14:modId xmlns:p14="http://schemas.microsoft.com/office/powerpoint/2010/main" val="54114949"/>
              </p:ext>
            </p:extLst>
          </p:nvPr>
        </p:nvGraphicFramePr>
        <p:xfrm>
          <a:off x="1049338" y="1196752"/>
          <a:ext cx="6816725" cy="1611312"/>
        </p:xfrm>
        <a:graphic>
          <a:graphicData uri="http://schemas.openxmlformats.org/drawingml/2006/table">
            <a:tbl>
              <a:tblPr/>
              <a:tblGrid>
                <a:gridCol w="2398712">
                  <a:extLst>
                    <a:ext uri="{9D8B030D-6E8A-4147-A177-3AD203B41FA5}">
                      <a16:colId xmlns:a16="http://schemas.microsoft.com/office/drawing/2014/main" val="2056230167"/>
                    </a:ext>
                  </a:extLst>
                </a:gridCol>
                <a:gridCol w="1566863">
                  <a:extLst>
                    <a:ext uri="{9D8B030D-6E8A-4147-A177-3AD203B41FA5}">
                      <a16:colId xmlns:a16="http://schemas.microsoft.com/office/drawing/2014/main" val="4124881800"/>
                    </a:ext>
                  </a:extLst>
                </a:gridCol>
                <a:gridCol w="1519237">
                  <a:extLst>
                    <a:ext uri="{9D8B030D-6E8A-4147-A177-3AD203B41FA5}">
                      <a16:colId xmlns:a16="http://schemas.microsoft.com/office/drawing/2014/main" val="3958026033"/>
                    </a:ext>
                  </a:extLst>
                </a:gridCol>
                <a:gridCol w="1331913">
                  <a:extLst>
                    <a:ext uri="{9D8B030D-6E8A-4147-A177-3AD203B41FA5}">
                      <a16:colId xmlns:a16="http://schemas.microsoft.com/office/drawing/2014/main" val="1847079314"/>
                    </a:ext>
                  </a:extLst>
                </a:gridCol>
              </a:tblGrid>
              <a:tr h="415974">
                <a:tc rowSpan="2">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Fas</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Betestid</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dagar</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a:t>
                      </a: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fålla</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05433553"/>
                  </a:ext>
                </a:extLst>
              </a:tr>
              <a:tr h="398446">
                <a:tc vMerge="1">
                  <a:txBody>
                    <a:bodyPr/>
                    <a:lstStyle/>
                    <a:p>
                      <a:endParaRPr lang="de-DE"/>
                    </a:p>
                  </a:txBody>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50756812"/>
                  </a:ext>
                </a:extLst>
              </a:tr>
              <a:tr h="398446">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Bra </a:t>
                      </a: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tillväxt</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6-9 </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3-5</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2-3</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1938500"/>
                  </a:ext>
                </a:extLst>
              </a:tr>
              <a:tr h="398446">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Sensommar</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12-16</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5-6</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3-5</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21727868"/>
                  </a:ext>
                </a:extLst>
              </a:tr>
            </a:tbl>
          </a:graphicData>
        </a:graphic>
      </p:graphicFrame>
      <p:sp>
        <p:nvSpPr>
          <p:cNvPr id="6" name="Titel 1">
            <a:extLst>
              <a:ext uri="{FF2B5EF4-FFF2-40B4-BE49-F238E27FC236}">
                <a16:creationId xmlns:a16="http://schemas.microsoft.com/office/drawing/2014/main" id="{92C7D6CC-FDA2-4420-879E-D9520DDB0AEC}"/>
              </a:ext>
            </a:extLst>
          </p:cNvPr>
          <p:cNvSpPr txBox="1">
            <a:spLocks/>
          </p:cNvSpPr>
          <p:nvPr/>
        </p:nvSpPr>
        <p:spPr>
          <a:xfrm>
            <a:off x="611559" y="2852936"/>
            <a:ext cx="7795461" cy="468052"/>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err="1" smtClean="0">
                <a:solidFill>
                  <a:prstClr val="black"/>
                </a:solidFill>
                <a:latin typeface="Calibri"/>
              </a:rPr>
              <a:t>Storlek</a:t>
            </a:r>
            <a:r>
              <a:rPr lang="en-US" dirty="0" smtClean="0">
                <a:solidFill>
                  <a:prstClr val="black"/>
                </a:solidFill>
                <a:latin typeface="Calibri"/>
              </a:rPr>
              <a:t> </a:t>
            </a:r>
            <a:r>
              <a:rPr lang="en-US" dirty="0" err="1" smtClean="0">
                <a:solidFill>
                  <a:prstClr val="black"/>
                </a:solidFill>
                <a:latin typeface="Calibri"/>
              </a:rPr>
              <a:t>på</a:t>
            </a:r>
            <a:r>
              <a:rPr lang="en-US" dirty="0" smtClean="0">
                <a:solidFill>
                  <a:prstClr val="black"/>
                </a:solidFill>
                <a:latin typeface="Calibri"/>
              </a:rPr>
              <a:t> </a:t>
            </a:r>
            <a:r>
              <a:rPr lang="en-US" dirty="0" err="1" smtClean="0">
                <a:solidFill>
                  <a:prstClr val="black"/>
                </a:solidFill>
                <a:latin typeface="Calibri"/>
              </a:rPr>
              <a:t>fålla</a:t>
            </a:r>
            <a:r>
              <a:rPr lang="en-US" dirty="0" smtClean="0">
                <a:solidFill>
                  <a:prstClr val="black"/>
                </a:solidFill>
                <a:latin typeface="Calibri"/>
              </a:rPr>
              <a:t>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a:t>
            </a:r>
            <a:r>
              <a:rPr kumimoji="0" lang="en-US" sz="2400" b="0" i="0" u="none" strike="noStrike" kern="1200" cap="none" spc="0" normalizeH="0" baseline="0" noProof="0" dirty="0">
                <a:ln>
                  <a:noFill/>
                </a:ln>
                <a:solidFill>
                  <a:prstClr val="black"/>
                </a:solidFill>
                <a:effectLst/>
                <a:uLnTx/>
                <a:uFillTx/>
                <a:latin typeface="Calibri"/>
                <a:ea typeface="+mj-ea"/>
                <a:cs typeface="+mj-cs"/>
              </a:rPr>
              <a:t>ha)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beroende</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på</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lang="en-US" dirty="0">
                <a:solidFill>
                  <a:prstClr val="black"/>
                </a:solidFill>
                <a:latin typeface="Calibri"/>
              </a:rPr>
              <a:t>b</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etestid</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dagar</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per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fålla</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graphicFrame>
        <p:nvGraphicFramePr>
          <p:cNvPr id="8" name="Group 140">
            <a:extLst>
              <a:ext uri="{FF2B5EF4-FFF2-40B4-BE49-F238E27FC236}">
                <a16:creationId xmlns:a16="http://schemas.microsoft.com/office/drawing/2014/main" id="{044D4A3B-BA89-4301-B933-44B0EF8BF3FD}"/>
              </a:ext>
            </a:extLst>
          </p:cNvPr>
          <p:cNvGraphicFramePr>
            <a:graphicFrameLocks noGrp="1"/>
          </p:cNvGraphicFramePr>
          <p:nvPr>
            <p:extLst>
              <p:ext uri="{D42A27DB-BD31-4B8C-83A1-F6EECF244321}">
                <p14:modId xmlns:p14="http://schemas.microsoft.com/office/powerpoint/2010/main" val="3796194625"/>
              </p:ext>
            </p:extLst>
          </p:nvPr>
        </p:nvGraphicFramePr>
        <p:xfrm>
          <a:off x="269875" y="3367840"/>
          <a:ext cx="8572500" cy="2420935"/>
        </p:xfrm>
        <a:graphic>
          <a:graphicData uri="http://schemas.openxmlformats.org/drawingml/2006/table">
            <a:tbl>
              <a:tblPr/>
              <a:tblGrid>
                <a:gridCol w="4021138">
                  <a:extLst>
                    <a:ext uri="{9D8B030D-6E8A-4147-A177-3AD203B41FA5}">
                      <a16:colId xmlns:a16="http://schemas.microsoft.com/office/drawing/2014/main" val="2583036955"/>
                    </a:ext>
                  </a:extLst>
                </a:gridCol>
                <a:gridCol w="1582737">
                  <a:extLst>
                    <a:ext uri="{9D8B030D-6E8A-4147-A177-3AD203B41FA5}">
                      <a16:colId xmlns:a16="http://schemas.microsoft.com/office/drawing/2014/main" val="3286394716"/>
                    </a:ext>
                  </a:extLst>
                </a:gridCol>
                <a:gridCol w="1484313">
                  <a:extLst>
                    <a:ext uri="{9D8B030D-6E8A-4147-A177-3AD203B41FA5}">
                      <a16:colId xmlns:a16="http://schemas.microsoft.com/office/drawing/2014/main" val="784369431"/>
                    </a:ext>
                  </a:extLst>
                </a:gridCol>
                <a:gridCol w="1484312">
                  <a:extLst>
                    <a:ext uri="{9D8B030D-6E8A-4147-A177-3AD203B41FA5}">
                      <a16:colId xmlns:a16="http://schemas.microsoft.com/office/drawing/2014/main" val="1202535905"/>
                    </a:ext>
                  </a:extLst>
                </a:gridCol>
              </a:tblGrid>
              <a:tr h="428680">
                <a:tc rowSpan="2">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Betesdjur</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Betestid</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dagar</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a:t>
                      </a: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fålla</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332825298"/>
                  </a:ext>
                </a:extLst>
              </a:tr>
              <a:tr h="398451">
                <a:tc vMerge="1">
                  <a:txBody>
                    <a:bodyPr/>
                    <a:lstStyle/>
                    <a:p>
                      <a:endParaRPr lang="de-DE"/>
                    </a:p>
                  </a:txBody>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0759758"/>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 </a:t>
                      </a: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mjölkkor</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 </a:t>
                      </a: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hela</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dagen</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0,3</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0,5</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60444339"/>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 </a:t>
                      </a: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mjölkkor</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 </a:t>
                      </a: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6 </a:t>
                      </a: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tim</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0,1-0,2</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0,3</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8488022"/>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 </a:t>
                      </a: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dikor</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(sin) </a:t>
                      </a: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hela</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dagen</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0,4</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0,7</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05873010"/>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 </a:t>
                      </a: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köttkor</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(400–500 </a:t>
                      </a: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kg) </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hela</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d.</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0,3</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0,6</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543558"/>
                  </a:ext>
                </a:extLst>
              </a:tr>
            </a:tbl>
          </a:graphicData>
        </a:graphic>
      </p:graphicFrame>
      <p:sp>
        <p:nvSpPr>
          <p:cNvPr id="9" name="Text Box 5">
            <a:extLst>
              <a:ext uri="{FF2B5EF4-FFF2-40B4-BE49-F238E27FC236}">
                <a16:creationId xmlns:a16="http://schemas.microsoft.com/office/drawing/2014/main" id="{77F27083-A8BC-4A33-853C-D9CF9CA05DDC}"/>
              </a:ext>
            </a:extLst>
          </p:cNvPr>
          <p:cNvSpPr txBox="1">
            <a:spLocks noChangeArrowheads="1"/>
          </p:cNvSpPr>
          <p:nvPr/>
        </p:nvSpPr>
        <p:spPr bwMode="auto">
          <a:xfrm>
            <a:off x="6003959" y="5796599"/>
            <a:ext cx="293535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och</a:t>
            </a: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2015 (mod.)</a:t>
            </a:r>
          </a:p>
        </p:txBody>
      </p:sp>
    </p:spTree>
    <p:extLst>
      <p:ext uri="{BB962C8B-B14F-4D97-AF65-F5344CB8AC3E}">
        <p14:creationId xmlns:p14="http://schemas.microsoft.com/office/powerpoint/2010/main" val="3206365838"/>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Användning</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av</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fållor</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under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säsongen</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Rectangle 63">
            <a:extLst>
              <a:ext uri="{FF2B5EF4-FFF2-40B4-BE49-F238E27FC236}">
                <a16:creationId xmlns:a16="http://schemas.microsoft.com/office/drawing/2014/main" id="{7210C432-E8A6-4F14-840B-408A6CE41741}"/>
              </a:ext>
            </a:extLst>
          </p:cNvPr>
          <p:cNvSpPr>
            <a:spLocks noChangeArrowheads="1"/>
          </p:cNvSpPr>
          <p:nvPr/>
        </p:nvSpPr>
        <p:spPr bwMode="auto">
          <a:xfrm>
            <a:off x="347663" y="1947863"/>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 name="Rectangle 71">
            <a:extLst>
              <a:ext uri="{FF2B5EF4-FFF2-40B4-BE49-F238E27FC236}">
                <a16:creationId xmlns:a16="http://schemas.microsoft.com/office/drawing/2014/main" id="{5BA34E34-71BB-430C-9A75-6A6277F0642C}"/>
              </a:ext>
            </a:extLst>
          </p:cNvPr>
          <p:cNvSpPr>
            <a:spLocks noChangeArrowheads="1"/>
          </p:cNvSpPr>
          <p:nvPr/>
        </p:nvSpPr>
        <p:spPr bwMode="auto">
          <a:xfrm>
            <a:off x="1052513" y="1947863"/>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Rectangle 72">
            <a:extLst>
              <a:ext uri="{FF2B5EF4-FFF2-40B4-BE49-F238E27FC236}">
                <a16:creationId xmlns:a16="http://schemas.microsoft.com/office/drawing/2014/main" id="{1CFCC429-4A9C-48CB-9D75-7EE0CEE373B3}"/>
              </a:ext>
            </a:extLst>
          </p:cNvPr>
          <p:cNvSpPr>
            <a:spLocks noChangeArrowheads="1"/>
          </p:cNvSpPr>
          <p:nvPr/>
        </p:nvSpPr>
        <p:spPr bwMode="auto">
          <a:xfrm>
            <a:off x="1757363" y="1947863"/>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 name="Rectangle 73">
            <a:extLst>
              <a:ext uri="{FF2B5EF4-FFF2-40B4-BE49-F238E27FC236}">
                <a16:creationId xmlns:a16="http://schemas.microsoft.com/office/drawing/2014/main" id="{6B0CF41A-439A-4257-91FB-21AE022FDD42}"/>
              </a:ext>
            </a:extLst>
          </p:cNvPr>
          <p:cNvSpPr>
            <a:spLocks noChangeArrowheads="1"/>
          </p:cNvSpPr>
          <p:nvPr/>
        </p:nvSpPr>
        <p:spPr bwMode="auto">
          <a:xfrm>
            <a:off x="246221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 name="Rectangle 74">
            <a:extLst>
              <a:ext uri="{FF2B5EF4-FFF2-40B4-BE49-F238E27FC236}">
                <a16:creationId xmlns:a16="http://schemas.microsoft.com/office/drawing/2014/main" id="{E6949FC3-2582-4DA2-9DB2-9B575134FFEC}"/>
              </a:ext>
            </a:extLst>
          </p:cNvPr>
          <p:cNvSpPr>
            <a:spLocks noChangeArrowheads="1"/>
          </p:cNvSpPr>
          <p:nvPr/>
        </p:nvSpPr>
        <p:spPr bwMode="auto">
          <a:xfrm>
            <a:off x="316706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1" name="Rectangle 75">
            <a:extLst>
              <a:ext uri="{FF2B5EF4-FFF2-40B4-BE49-F238E27FC236}">
                <a16:creationId xmlns:a16="http://schemas.microsoft.com/office/drawing/2014/main" id="{8ABD0137-B4A0-4B36-B0CE-EDD37098F910}"/>
              </a:ext>
            </a:extLst>
          </p:cNvPr>
          <p:cNvSpPr>
            <a:spLocks noChangeArrowheads="1"/>
          </p:cNvSpPr>
          <p:nvPr/>
        </p:nvSpPr>
        <p:spPr bwMode="auto">
          <a:xfrm>
            <a:off x="387191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2" name="Rectangle 76">
            <a:extLst>
              <a:ext uri="{FF2B5EF4-FFF2-40B4-BE49-F238E27FC236}">
                <a16:creationId xmlns:a16="http://schemas.microsoft.com/office/drawing/2014/main" id="{4355A98C-0066-43E0-852C-3608F77E8E83}"/>
              </a:ext>
            </a:extLst>
          </p:cNvPr>
          <p:cNvSpPr>
            <a:spLocks noChangeArrowheads="1"/>
          </p:cNvSpPr>
          <p:nvPr/>
        </p:nvSpPr>
        <p:spPr bwMode="auto">
          <a:xfrm>
            <a:off x="457676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3" name="Rectangle 77">
            <a:extLst>
              <a:ext uri="{FF2B5EF4-FFF2-40B4-BE49-F238E27FC236}">
                <a16:creationId xmlns:a16="http://schemas.microsoft.com/office/drawing/2014/main" id="{4FB2BB88-9888-4EBB-A169-AC9C80E5870B}"/>
              </a:ext>
            </a:extLst>
          </p:cNvPr>
          <p:cNvSpPr>
            <a:spLocks noChangeArrowheads="1"/>
          </p:cNvSpPr>
          <p:nvPr/>
        </p:nvSpPr>
        <p:spPr bwMode="auto">
          <a:xfrm>
            <a:off x="528161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4" name="Rectangle 78">
            <a:extLst>
              <a:ext uri="{FF2B5EF4-FFF2-40B4-BE49-F238E27FC236}">
                <a16:creationId xmlns:a16="http://schemas.microsoft.com/office/drawing/2014/main" id="{99BEA0F9-DB29-4E81-A65B-3C1C7A83AE02}"/>
              </a:ext>
            </a:extLst>
          </p:cNvPr>
          <p:cNvSpPr>
            <a:spLocks noChangeArrowheads="1"/>
          </p:cNvSpPr>
          <p:nvPr/>
        </p:nvSpPr>
        <p:spPr bwMode="auto">
          <a:xfrm>
            <a:off x="34766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 name="Rectangle 79">
            <a:extLst>
              <a:ext uri="{FF2B5EF4-FFF2-40B4-BE49-F238E27FC236}">
                <a16:creationId xmlns:a16="http://schemas.microsoft.com/office/drawing/2014/main" id="{20C435C4-8757-4D56-82BC-4F59D755D2DA}"/>
              </a:ext>
            </a:extLst>
          </p:cNvPr>
          <p:cNvSpPr>
            <a:spLocks noChangeArrowheads="1"/>
          </p:cNvSpPr>
          <p:nvPr/>
        </p:nvSpPr>
        <p:spPr bwMode="auto">
          <a:xfrm>
            <a:off x="105251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 name="Rectangle 80">
            <a:extLst>
              <a:ext uri="{FF2B5EF4-FFF2-40B4-BE49-F238E27FC236}">
                <a16:creationId xmlns:a16="http://schemas.microsoft.com/office/drawing/2014/main" id="{224DF0DF-6844-43B9-AC67-BFD2A1638006}"/>
              </a:ext>
            </a:extLst>
          </p:cNvPr>
          <p:cNvSpPr>
            <a:spLocks noChangeArrowheads="1"/>
          </p:cNvSpPr>
          <p:nvPr/>
        </p:nvSpPr>
        <p:spPr bwMode="auto">
          <a:xfrm>
            <a:off x="175736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 name="Rectangle 81">
            <a:extLst>
              <a:ext uri="{FF2B5EF4-FFF2-40B4-BE49-F238E27FC236}">
                <a16:creationId xmlns:a16="http://schemas.microsoft.com/office/drawing/2014/main" id="{FB38821D-D1A0-48EC-AC41-64D24AD3DCB2}"/>
              </a:ext>
            </a:extLst>
          </p:cNvPr>
          <p:cNvSpPr>
            <a:spLocks noChangeArrowheads="1"/>
          </p:cNvSpPr>
          <p:nvPr/>
        </p:nvSpPr>
        <p:spPr bwMode="auto">
          <a:xfrm>
            <a:off x="246221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 name="Rectangle 82">
            <a:extLst>
              <a:ext uri="{FF2B5EF4-FFF2-40B4-BE49-F238E27FC236}">
                <a16:creationId xmlns:a16="http://schemas.microsoft.com/office/drawing/2014/main" id="{CF277DC8-C4D2-4576-97F7-F3104E110E06}"/>
              </a:ext>
            </a:extLst>
          </p:cNvPr>
          <p:cNvSpPr>
            <a:spLocks noChangeArrowheads="1"/>
          </p:cNvSpPr>
          <p:nvPr/>
        </p:nvSpPr>
        <p:spPr bwMode="auto">
          <a:xfrm>
            <a:off x="316706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 name="Rectangle 83">
            <a:extLst>
              <a:ext uri="{FF2B5EF4-FFF2-40B4-BE49-F238E27FC236}">
                <a16:creationId xmlns:a16="http://schemas.microsoft.com/office/drawing/2014/main" id="{7E2B6B4B-3880-467C-AFFB-16147FED08F5}"/>
              </a:ext>
            </a:extLst>
          </p:cNvPr>
          <p:cNvSpPr>
            <a:spLocks noChangeArrowheads="1"/>
          </p:cNvSpPr>
          <p:nvPr/>
        </p:nvSpPr>
        <p:spPr bwMode="auto">
          <a:xfrm>
            <a:off x="387191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0" name="Rectangle 84">
            <a:extLst>
              <a:ext uri="{FF2B5EF4-FFF2-40B4-BE49-F238E27FC236}">
                <a16:creationId xmlns:a16="http://schemas.microsoft.com/office/drawing/2014/main" id="{6DA820D5-F892-4B5D-BA23-85F73C0819D3}"/>
              </a:ext>
            </a:extLst>
          </p:cNvPr>
          <p:cNvSpPr>
            <a:spLocks noChangeArrowheads="1"/>
          </p:cNvSpPr>
          <p:nvPr/>
        </p:nvSpPr>
        <p:spPr bwMode="auto">
          <a:xfrm>
            <a:off x="4576763" y="3176588"/>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1" name="Rectangle 85">
            <a:extLst>
              <a:ext uri="{FF2B5EF4-FFF2-40B4-BE49-F238E27FC236}">
                <a16:creationId xmlns:a16="http://schemas.microsoft.com/office/drawing/2014/main" id="{487A6624-41FB-4105-86E3-95427D82106B}"/>
              </a:ext>
            </a:extLst>
          </p:cNvPr>
          <p:cNvSpPr>
            <a:spLocks noChangeArrowheads="1"/>
          </p:cNvSpPr>
          <p:nvPr/>
        </p:nvSpPr>
        <p:spPr bwMode="auto">
          <a:xfrm>
            <a:off x="5281613" y="3176588"/>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2" name="Rectangle 86">
            <a:extLst>
              <a:ext uri="{FF2B5EF4-FFF2-40B4-BE49-F238E27FC236}">
                <a16:creationId xmlns:a16="http://schemas.microsoft.com/office/drawing/2014/main" id="{FBFA05D3-EA19-4E75-9E89-A2CAA702EFD5}"/>
              </a:ext>
            </a:extLst>
          </p:cNvPr>
          <p:cNvSpPr>
            <a:spLocks noChangeArrowheads="1"/>
          </p:cNvSpPr>
          <p:nvPr/>
        </p:nvSpPr>
        <p:spPr bwMode="auto">
          <a:xfrm>
            <a:off x="3476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3" name="Rectangle 87">
            <a:extLst>
              <a:ext uri="{FF2B5EF4-FFF2-40B4-BE49-F238E27FC236}">
                <a16:creationId xmlns:a16="http://schemas.microsoft.com/office/drawing/2014/main" id="{BC730BC7-38BD-445F-8116-F65A73AA8719}"/>
              </a:ext>
            </a:extLst>
          </p:cNvPr>
          <p:cNvSpPr>
            <a:spLocks noChangeArrowheads="1"/>
          </p:cNvSpPr>
          <p:nvPr/>
        </p:nvSpPr>
        <p:spPr bwMode="auto">
          <a:xfrm>
            <a:off x="10525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4" name="Rectangle 88">
            <a:extLst>
              <a:ext uri="{FF2B5EF4-FFF2-40B4-BE49-F238E27FC236}">
                <a16:creationId xmlns:a16="http://schemas.microsoft.com/office/drawing/2014/main" id="{7B321ABC-D61E-453F-9287-347C6C514531}"/>
              </a:ext>
            </a:extLst>
          </p:cNvPr>
          <p:cNvSpPr>
            <a:spLocks noChangeArrowheads="1"/>
          </p:cNvSpPr>
          <p:nvPr/>
        </p:nvSpPr>
        <p:spPr bwMode="auto">
          <a:xfrm>
            <a:off x="17573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5" name="Rectangle 89">
            <a:extLst>
              <a:ext uri="{FF2B5EF4-FFF2-40B4-BE49-F238E27FC236}">
                <a16:creationId xmlns:a16="http://schemas.microsoft.com/office/drawing/2014/main" id="{C58C1C0D-E3A4-44CA-B49F-3A8FFC07A398}"/>
              </a:ext>
            </a:extLst>
          </p:cNvPr>
          <p:cNvSpPr>
            <a:spLocks noChangeArrowheads="1"/>
          </p:cNvSpPr>
          <p:nvPr/>
        </p:nvSpPr>
        <p:spPr bwMode="auto">
          <a:xfrm>
            <a:off x="24622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6" name="Rectangle 90">
            <a:extLst>
              <a:ext uri="{FF2B5EF4-FFF2-40B4-BE49-F238E27FC236}">
                <a16:creationId xmlns:a16="http://schemas.microsoft.com/office/drawing/2014/main" id="{0D829396-D9E9-4571-BDB9-B6AC18DEDAD7}"/>
              </a:ext>
            </a:extLst>
          </p:cNvPr>
          <p:cNvSpPr>
            <a:spLocks noChangeArrowheads="1"/>
          </p:cNvSpPr>
          <p:nvPr/>
        </p:nvSpPr>
        <p:spPr bwMode="auto">
          <a:xfrm>
            <a:off x="31670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7" name="Rectangle 91">
            <a:extLst>
              <a:ext uri="{FF2B5EF4-FFF2-40B4-BE49-F238E27FC236}">
                <a16:creationId xmlns:a16="http://schemas.microsoft.com/office/drawing/2014/main" id="{83BA6759-E2EC-4A42-8527-EA4A69CC806E}"/>
              </a:ext>
            </a:extLst>
          </p:cNvPr>
          <p:cNvSpPr>
            <a:spLocks noChangeArrowheads="1"/>
          </p:cNvSpPr>
          <p:nvPr/>
        </p:nvSpPr>
        <p:spPr bwMode="auto">
          <a:xfrm>
            <a:off x="38719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8" name="Rectangle 92">
            <a:extLst>
              <a:ext uri="{FF2B5EF4-FFF2-40B4-BE49-F238E27FC236}">
                <a16:creationId xmlns:a16="http://schemas.microsoft.com/office/drawing/2014/main" id="{BD99C7E8-87F0-44BF-868E-AA7BE00D6AA7}"/>
              </a:ext>
            </a:extLst>
          </p:cNvPr>
          <p:cNvSpPr>
            <a:spLocks noChangeArrowheads="1"/>
          </p:cNvSpPr>
          <p:nvPr/>
        </p:nvSpPr>
        <p:spPr bwMode="auto">
          <a:xfrm>
            <a:off x="45767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9" name="Rectangle 93">
            <a:extLst>
              <a:ext uri="{FF2B5EF4-FFF2-40B4-BE49-F238E27FC236}">
                <a16:creationId xmlns:a16="http://schemas.microsoft.com/office/drawing/2014/main" id="{9604A82B-CB9C-495C-94F4-A0062930E1A0}"/>
              </a:ext>
            </a:extLst>
          </p:cNvPr>
          <p:cNvSpPr>
            <a:spLocks noChangeArrowheads="1"/>
          </p:cNvSpPr>
          <p:nvPr/>
        </p:nvSpPr>
        <p:spPr bwMode="auto">
          <a:xfrm>
            <a:off x="52816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0" name="Freeform 95">
            <a:extLst>
              <a:ext uri="{FF2B5EF4-FFF2-40B4-BE49-F238E27FC236}">
                <a16:creationId xmlns:a16="http://schemas.microsoft.com/office/drawing/2014/main" id="{F408C348-D2A2-4E1D-957E-4F8F4A860297}"/>
              </a:ext>
            </a:extLst>
          </p:cNvPr>
          <p:cNvSpPr>
            <a:spLocks/>
          </p:cNvSpPr>
          <p:nvPr/>
        </p:nvSpPr>
        <p:spPr bwMode="auto">
          <a:xfrm>
            <a:off x="6635750" y="1855788"/>
            <a:ext cx="1889125" cy="782637"/>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96">
            <a:extLst>
              <a:ext uri="{FF2B5EF4-FFF2-40B4-BE49-F238E27FC236}">
                <a16:creationId xmlns:a16="http://schemas.microsoft.com/office/drawing/2014/main" id="{5802196C-B428-4C7E-B29D-482999D15D09}"/>
              </a:ext>
            </a:extLst>
          </p:cNvPr>
          <p:cNvSpPr>
            <a:spLocks/>
          </p:cNvSpPr>
          <p:nvPr/>
        </p:nvSpPr>
        <p:spPr bwMode="auto">
          <a:xfrm>
            <a:off x="6642100" y="3046413"/>
            <a:ext cx="1889125" cy="782637"/>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97">
            <a:extLst>
              <a:ext uri="{FF2B5EF4-FFF2-40B4-BE49-F238E27FC236}">
                <a16:creationId xmlns:a16="http://schemas.microsoft.com/office/drawing/2014/main" id="{292D5AC6-2211-4C1E-8035-4E8CE379BF8D}"/>
              </a:ext>
            </a:extLst>
          </p:cNvPr>
          <p:cNvSpPr>
            <a:spLocks/>
          </p:cNvSpPr>
          <p:nvPr/>
        </p:nvSpPr>
        <p:spPr bwMode="auto">
          <a:xfrm>
            <a:off x="6648450" y="4237038"/>
            <a:ext cx="1889125" cy="782637"/>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val 99">
            <a:extLst>
              <a:ext uri="{FF2B5EF4-FFF2-40B4-BE49-F238E27FC236}">
                <a16:creationId xmlns:a16="http://schemas.microsoft.com/office/drawing/2014/main" id="{5B91B61A-F364-487E-A4A4-AC91AF50C335}"/>
              </a:ext>
            </a:extLst>
          </p:cNvPr>
          <p:cNvSpPr>
            <a:spLocks noChangeArrowheads="1"/>
          </p:cNvSpPr>
          <p:nvPr/>
        </p:nvSpPr>
        <p:spPr bwMode="auto">
          <a:xfrm>
            <a:off x="7007225" y="1758950"/>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4" name="Oval 100">
            <a:extLst>
              <a:ext uri="{FF2B5EF4-FFF2-40B4-BE49-F238E27FC236}">
                <a16:creationId xmlns:a16="http://schemas.microsoft.com/office/drawing/2014/main" id="{80507080-9E87-442E-AFAD-C5065004D2FD}"/>
              </a:ext>
            </a:extLst>
          </p:cNvPr>
          <p:cNvSpPr>
            <a:spLocks noChangeArrowheads="1"/>
          </p:cNvSpPr>
          <p:nvPr/>
        </p:nvSpPr>
        <p:spPr bwMode="auto">
          <a:xfrm>
            <a:off x="7480300" y="3046413"/>
            <a:ext cx="355600" cy="6905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5" name="Oval 101">
            <a:extLst>
              <a:ext uri="{FF2B5EF4-FFF2-40B4-BE49-F238E27FC236}">
                <a16:creationId xmlns:a16="http://schemas.microsoft.com/office/drawing/2014/main" id="{3C3B5797-EAA2-4D7C-A381-FD1DF773A7F2}"/>
              </a:ext>
            </a:extLst>
          </p:cNvPr>
          <p:cNvSpPr>
            <a:spLocks noChangeArrowheads="1"/>
          </p:cNvSpPr>
          <p:nvPr/>
        </p:nvSpPr>
        <p:spPr bwMode="auto">
          <a:xfrm>
            <a:off x="7996238" y="4476750"/>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6" name="Line 102">
            <a:extLst>
              <a:ext uri="{FF2B5EF4-FFF2-40B4-BE49-F238E27FC236}">
                <a16:creationId xmlns:a16="http://schemas.microsoft.com/office/drawing/2014/main" id="{1C62C7DE-04BF-4024-804B-F6B566F5DAD6}"/>
              </a:ext>
            </a:extLst>
          </p:cNvPr>
          <p:cNvSpPr>
            <a:spLocks noChangeShapeType="1"/>
          </p:cNvSpPr>
          <p:nvPr/>
        </p:nvSpPr>
        <p:spPr bwMode="auto">
          <a:xfrm>
            <a:off x="6589713" y="1236886"/>
            <a:ext cx="1095375" cy="0"/>
          </a:xfrm>
          <a:prstGeom prst="line">
            <a:avLst/>
          </a:prstGeom>
          <a:noFill/>
          <a:ln w="25400">
            <a:solidFill>
              <a:srgbClr val="CC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 Box 103">
            <a:extLst>
              <a:ext uri="{FF2B5EF4-FFF2-40B4-BE49-F238E27FC236}">
                <a16:creationId xmlns:a16="http://schemas.microsoft.com/office/drawing/2014/main" id="{F1970C9E-BA19-4FDA-A20D-88117F859541}"/>
              </a:ext>
            </a:extLst>
          </p:cNvPr>
          <p:cNvSpPr txBox="1">
            <a:spLocks noChangeArrowheads="1"/>
          </p:cNvSpPr>
          <p:nvPr/>
        </p:nvSpPr>
        <p:spPr bwMode="auto">
          <a:xfrm>
            <a:off x="7694614" y="1052736"/>
            <a:ext cx="1449386" cy="877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prstClr val="black"/>
                </a:solidFill>
                <a:effectLst/>
                <a:uLnTx/>
                <a:uFillTx/>
                <a:latin typeface="Arial" panose="020B0604020202020204" pitchFamily="34" charset="0"/>
                <a:ea typeface="ＭＳ Ｐゴシック" panose="020B0600070205080204" pitchFamily="34" charset="-128"/>
                <a:cs typeface="+mn-cs"/>
              </a:rPr>
              <a:t>Tillväxt-hastighet</a:t>
            </a:r>
            <a:r>
              <a:rPr kumimoji="0" lang="de-DE" altLang="de-DE" sz="17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r>
            <a:br>
              <a:rPr kumimoji="0" lang="de-DE" altLang="de-DE" sz="17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br>
            <a:r>
              <a:rPr kumimoji="0" lang="de-DE" altLang="de-DE" sz="17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de-DE" altLang="de-DE" sz="17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mn-cs"/>
              </a:rPr>
              <a:t>kg/ha/</a:t>
            </a:r>
            <a:r>
              <a:rPr kumimoji="0" lang="de-DE" altLang="de-DE" sz="1700" b="0" i="0" u="none" strike="noStrike" kern="1200" cap="none" spc="0" normalizeH="0" baseline="0" noProof="0" dirty="0" err="1" smtClean="0">
                <a:ln>
                  <a:noFill/>
                </a:ln>
                <a:solidFill>
                  <a:prstClr val="black"/>
                </a:solidFill>
                <a:effectLst/>
                <a:uLnTx/>
                <a:uFillTx/>
                <a:latin typeface="Arial" panose="020B0604020202020204" pitchFamily="34" charset="0"/>
                <a:ea typeface="ＭＳ Ｐゴシック" panose="020B0600070205080204" pitchFamily="34" charset="-128"/>
                <a:cs typeface="+mn-cs"/>
              </a:rPr>
              <a:t>dag</a:t>
            </a:r>
            <a:r>
              <a:rPr kumimoji="0" lang="de-DE" altLang="de-DE" sz="17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mn-cs"/>
              </a:rPr>
              <a:t>)</a:t>
            </a:r>
            <a:endParaRPr kumimoji="0" lang="de-DE" altLang="de-DE" sz="17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8" name="Rectangle 104">
            <a:extLst>
              <a:ext uri="{FF2B5EF4-FFF2-40B4-BE49-F238E27FC236}">
                <a16:creationId xmlns:a16="http://schemas.microsoft.com/office/drawing/2014/main" id="{F49C4825-C982-41AC-AA55-46C82E815BAC}"/>
              </a:ext>
            </a:extLst>
          </p:cNvPr>
          <p:cNvSpPr>
            <a:spLocks noChangeArrowheads="1"/>
          </p:cNvSpPr>
          <p:nvPr/>
        </p:nvSpPr>
        <p:spPr bwMode="auto">
          <a:xfrm>
            <a:off x="347663" y="5443538"/>
            <a:ext cx="704850" cy="47942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9" name="Rectangle 105">
            <a:extLst>
              <a:ext uri="{FF2B5EF4-FFF2-40B4-BE49-F238E27FC236}">
                <a16:creationId xmlns:a16="http://schemas.microsoft.com/office/drawing/2014/main" id="{157950D4-30F7-48A0-955F-46A3B094231E}"/>
              </a:ext>
            </a:extLst>
          </p:cNvPr>
          <p:cNvSpPr>
            <a:spLocks noChangeArrowheads="1"/>
          </p:cNvSpPr>
          <p:nvPr/>
        </p:nvSpPr>
        <p:spPr bwMode="auto">
          <a:xfrm>
            <a:off x="1084263" y="5476875"/>
            <a:ext cx="854721"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err="1" smtClean="0">
                <a:ln>
                  <a:noFill/>
                </a:ln>
                <a:solidFill>
                  <a:prstClr val="black"/>
                </a:solidFill>
                <a:effectLst/>
                <a:uLnTx/>
                <a:uFillTx/>
                <a:latin typeface="Arial" panose="020B0604020202020204" pitchFamily="34" charset="0"/>
                <a:ea typeface="ＭＳ Ｐゴシック" panose="020B0600070205080204" pitchFamily="34" charset="-128"/>
                <a:cs typeface="+mn-cs"/>
              </a:rPr>
              <a:t>Betad</a:t>
            </a:r>
            <a:endParaRPr kumimoji="0" lang="de-DE" altLang="de-DE"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0" name="Rectangle 106">
            <a:extLst>
              <a:ext uri="{FF2B5EF4-FFF2-40B4-BE49-F238E27FC236}">
                <a16:creationId xmlns:a16="http://schemas.microsoft.com/office/drawing/2014/main" id="{49859F5B-3A4B-4437-8771-2F84ADFEBA54}"/>
              </a:ext>
            </a:extLst>
          </p:cNvPr>
          <p:cNvSpPr>
            <a:spLocks noChangeArrowheads="1"/>
          </p:cNvSpPr>
          <p:nvPr/>
        </p:nvSpPr>
        <p:spPr bwMode="auto">
          <a:xfrm>
            <a:off x="2430463" y="5427663"/>
            <a:ext cx="704850" cy="4794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 name="Rectangle 107">
            <a:extLst>
              <a:ext uri="{FF2B5EF4-FFF2-40B4-BE49-F238E27FC236}">
                <a16:creationId xmlns:a16="http://schemas.microsoft.com/office/drawing/2014/main" id="{0306EBBD-8DA7-458B-A0E1-64A3C0159BFE}"/>
              </a:ext>
            </a:extLst>
          </p:cNvPr>
          <p:cNvSpPr>
            <a:spLocks noChangeArrowheads="1"/>
          </p:cNvSpPr>
          <p:nvPr/>
        </p:nvSpPr>
        <p:spPr bwMode="auto">
          <a:xfrm>
            <a:off x="3316934" y="5424232"/>
            <a:ext cx="1754006"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sv-SE" altLang="en-US" sz="2000" dirty="0" smtClean="0">
                <a:solidFill>
                  <a:prstClr val="black"/>
                </a:solidFill>
              </a:rPr>
              <a:t>Maskins</a:t>
            </a:r>
            <a:r>
              <a:rPr kumimoji="0" lang="sv-SE" altLang="en-US" sz="20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mn-cs"/>
              </a:rPr>
              <a:t>lagen</a:t>
            </a:r>
            <a:endParaRPr kumimoji="0" lang="de-DE" altLang="de-DE"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2" name="Text Box 5">
            <a:extLst>
              <a:ext uri="{FF2B5EF4-FFF2-40B4-BE49-F238E27FC236}">
                <a16:creationId xmlns:a16="http://schemas.microsoft.com/office/drawing/2014/main" id="{536AD5BC-69F8-4CAC-824D-C4E4A5B6F54A}"/>
              </a:ext>
            </a:extLst>
          </p:cNvPr>
          <p:cNvSpPr txBox="1">
            <a:spLocks noChangeArrowheads="1"/>
          </p:cNvSpPr>
          <p:nvPr/>
        </p:nvSpPr>
        <p:spPr bwMode="auto">
          <a:xfrm>
            <a:off x="6012622" y="5824342"/>
            <a:ext cx="293535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och</a:t>
            </a: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en-GB"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2015 (mod.)</a:t>
            </a:r>
          </a:p>
        </p:txBody>
      </p:sp>
    </p:spTree>
    <p:extLst>
      <p:ext uri="{BB962C8B-B14F-4D97-AF65-F5344CB8AC3E}">
        <p14:creationId xmlns:p14="http://schemas.microsoft.com/office/powerpoint/2010/main" val="1875800633"/>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Betestid</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och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viloperiod</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i</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rotationsbete</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sommarbete</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Rectangle 4">
            <a:extLst>
              <a:ext uri="{FF2B5EF4-FFF2-40B4-BE49-F238E27FC236}">
                <a16:creationId xmlns:a16="http://schemas.microsoft.com/office/drawing/2014/main" id="{A24F7F48-22DD-428B-AF5E-41BAFD401168}"/>
              </a:ext>
            </a:extLst>
          </p:cNvPr>
          <p:cNvSpPr>
            <a:spLocks/>
          </p:cNvSpPr>
          <p:nvPr/>
        </p:nvSpPr>
        <p:spPr bwMode="auto">
          <a:xfrm>
            <a:off x="80963" y="4921250"/>
            <a:ext cx="9063037"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lvl="0" defTabSz="914400">
              <a:buClr>
                <a:srgbClr val="00448C"/>
              </a:buClr>
              <a:buFont typeface="Wingdings" panose="05000000000000000000" pitchFamily="2" charset="2"/>
              <a:buChar char="¡"/>
              <a:defRPr/>
            </a:pP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En</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DjurEnhet</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(DE)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behöver</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ca 70–120 m²/dag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på</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bra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bete</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hälften</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vid</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deltidsbete</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lang="en-GB" altLang="en-US" dirty="0">
                <a:solidFill>
                  <a:prstClr val="black"/>
                </a:solidFill>
                <a:latin typeface="Calibri"/>
                <a:cs typeface="Arial" panose="020B0604020202020204" pitchFamily="34" charset="0"/>
              </a:rPr>
              <a:t>100–400 </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m²/dag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på</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alpint</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sommarbete</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endParaRPr lang="en-GB" altLang="en-US" dirty="0">
              <a:solidFill>
                <a:prstClr val="black"/>
              </a:solidFill>
              <a:latin typeface="Calibri"/>
              <a:cs typeface="Arial" panose="020B0604020202020204" pitchFamily="34" charset="0"/>
            </a:endParaRPr>
          </a:p>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Viloperiodens</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längd</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ökar</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med </a:t>
            </a:r>
            <a:r>
              <a:rPr kumimoji="0" lang="en-GB" altLang="en-US" sz="17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antal</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fållor</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och </a:t>
            </a:r>
            <a:r>
              <a:rPr kumimoji="0" lang="en-GB" altLang="en-US" sz="17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minskar</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med </a:t>
            </a:r>
            <a:r>
              <a:rPr kumimoji="0" lang="en-GB" altLang="en-US" sz="17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betescykeln</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lang="en-GB" altLang="en-US" dirty="0" smtClean="0">
                <a:solidFill>
                  <a:prstClr val="black"/>
                </a:solidFill>
                <a:latin typeface="Calibri"/>
                <a:cs typeface="Arial" panose="020B0604020202020204" pitchFamily="34" charset="0"/>
              </a:rPr>
              <a:t>med </a:t>
            </a:r>
            <a:r>
              <a:rPr lang="en-GB" altLang="en-US" dirty="0" err="1" smtClean="0">
                <a:solidFill>
                  <a:prstClr val="black"/>
                </a:solidFill>
                <a:latin typeface="Calibri"/>
                <a:cs typeface="Arial" panose="020B0604020202020204" pitchFamily="34" charset="0"/>
              </a:rPr>
              <a:t>fasen</a:t>
            </a:r>
            <a:r>
              <a:rPr lang="en-GB" altLang="en-US" dirty="0" smtClean="0">
                <a:solidFill>
                  <a:prstClr val="black"/>
                </a:solidFill>
                <a:latin typeface="Calibri"/>
                <a:cs typeface="Arial" panose="020B0604020202020204" pitchFamily="34" charset="0"/>
              </a:rPr>
              <a:t> </a:t>
            </a:r>
            <a:r>
              <a:rPr lang="en-GB" altLang="en-US" dirty="0" err="1" smtClean="0">
                <a:solidFill>
                  <a:prstClr val="black"/>
                </a:solidFill>
                <a:latin typeface="Calibri"/>
                <a:cs typeface="Arial" panose="020B0604020202020204" pitchFamily="34" charset="0"/>
              </a:rPr>
              <a:t>i</a:t>
            </a:r>
            <a:r>
              <a:rPr lang="en-GB" altLang="en-US" dirty="0" smtClean="0">
                <a:solidFill>
                  <a:prstClr val="black"/>
                </a:solidFill>
                <a:latin typeface="Calibri"/>
                <a:cs typeface="Arial" panose="020B0604020202020204" pitchFamily="34" charset="0"/>
              </a:rPr>
              <a:t> </a:t>
            </a:r>
            <a:r>
              <a:rPr lang="en-GB" altLang="en-US" dirty="0" err="1" smtClean="0">
                <a:solidFill>
                  <a:prstClr val="black"/>
                </a:solidFill>
                <a:latin typeface="Calibri"/>
                <a:cs typeface="Arial" panose="020B0604020202020204" pitchFamily="34" charset="0"/>
              </a:rPr>
              <a:t>växtsäsongen</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t>
            </a:r>
            <a:endPar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grpSp>
        <p:nvGrpSpPr>
          <p:cNvPr id="6" name="Group 54">
            <a:extLst>
              <a:ext uri="{FF2B5EF4-FFF2-40B4-BE49-F238E27FC236}">
                <a16:creationId xmlns:a16="http://schemas.microsoft.com/office/drawing/2014/main" id="{4C2533A5-F1B4-44DA-B0B2-0C1F9E6ACCE1}"/>
              </a:ext>
            </a:extLst>
          </p:cNvPr>
          <p:cNvGrpSpPr>
            <a:grpSpLocks/>
          </p:cNvGrpSpPr>
          <p:nvPr/>
        </p:nvGrpSpPr>
        <p:grpSpPr bwMode="auto">
          <a:xfrm>
            <a:off x="1430709" y="1124744"/>
            <a:ext cx="6399548" cy="3888432"/>
            <a:chOff x="570" y="217"/>
            <a:chExt cx="5006" cy="3001"/>
          </a:xfrm>
        </p:grpSpPr>
        <p:pic>
          <p:nvPicPr>
            <p:cNvPr id="8" name="Picture 9" descr="Grazing_cycle_Egger_et_al_20031">
              <a:extLst>
                <a:ext uri="{FF2B5EF4-FFF2-40B4-BE49-F238E27FC236}">
                  <a16:creationId xmlns:a16="http://schemas.microsoft.com/office/drawing/2014/main" id="{6AF93163-F701-4DF7-A7D6-0A842ADD7B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0" y="217"/>
              <a:ext cx="4408" cy="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7">
              <a:extLst>
                <a:ext uri="{FF2B5EF4-FFF2-40B4-BE49-F238E27FC236}">
                  <a16:creationId xmlns:a16="http://schemas.microsoft.com/office/drawing/2014/main" id="{764BB6D6-FA6C-41D9-A219-45060E2294FE}"/>
                </a:ext>
              </a:extLst>
            </p:cNvPr>
            <p:cNvSpPr txBox="1">
              <a:spLocks noChangeArrowheads="1"/>
            </p:cNvSpPr>
            <p:nvPr/>
          </p:nvSpPr>
          <p:spPr bwMode="auto">
            <a:xfrm>
              <a:off x="1294" y="1598"/>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34</a:t>
              </a:r>
            </a:p>
          </p:txBody>
        </p:sp>
        <p:sp>
          <p:nvSpPr>
            <p:cNvPr id="10" name="Text Box 18">
              <a:extLst>
                <a:ext uri="{FF2B5EF4-FFF2-40B4-BE49-F238E27FC236}">
                  <a16:creationId xmlns:a16="http://schemas.microsoft.com/office/drawing/2014/main" id="{73508D09-9433-4B27-9BC9-5F996527A4E4}"/>
                </a:ext>
              </a:extLst>
            </p:cNvPr>
            <p:cNvSpPr txBox="1">
              <a:spLocks noChangeArrowheads="1"/>
            </p:cNvSpPr>
            <p:nvPr/>
          </p:nvSpPr>
          <p:spPr bwMode="auto">
            <a:xfrm>
              <a:off x="1294" y="1916"/>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11" name="Text Box 19">
              <a:extLst>
                <a:ext uri="{FF2B5EF4-FFF2-40B4-BE49-F238E27FC236}">
                  <a16:creationId xmlns:a16="http://schemas.microsoft.com/office/drawing/2014/main" id="{FCF11DFB-AC71-4329-9B93-3367081E621F}"/>
                </a:ext>
              </a:extLst>
            </p:cNvPr>
            <p:cNvSpPr txBox="1">
              <a:spLocks noChangeArrowheads="1"/>
            </p:cNvSpPr>
            <p:nvPr/>
          </p:nvSpPr>
          <p:spPr bwMode="auto">
            <a:xfrm>
              <a:off x="1271" y="225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12</a:t>
              </a:r>
            </a:p>
          </p:txBody>
        </p:sp>
        <p:sp>
          <p:nvSpPr>
            <p:cNvPr id="12" name="Text Box 20">
              <a:extLst>
                <a:ext uri="{FF2B5EF4-FFF2-40B4-BE49-F238E27FC236}">
                  <a16:creationId xmlns:a16="http://schemas.microsoft.com/office/drawing/2014/main" id="{86636C89-9437-483B-B520-3BF19C3CBF02}"/>
                </a:ext>
              </a:extLst>
            </p:cNvPr>
            <p:cNvSpPr txBox="1">
              <a:spLocks noChangeArrowheads="1"/>
            </p:cNvSpPr>
            <p:nvPr/>
          </p:nvSpPr>
          <p:spPr bwMode="auto">
            <a:xfrm>
              <a:off x="1485" y="1824"/>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36</a:t>
              </a:r>
            </a:p>
          </p:txBody>
        </p:sp>
        <p:sp>
          <p:nvSpPr>
            <p:cNvPr id="13" name="Text Box 21">
              <a:extLst>
                <a:ext uri="{FF2B5EF4-FFF2-40B4-BE49-F238E27FC236}">
                  <a16:creationId xmlns:a16="http://schemas.microsoft.com/office/drawing/2014/main" id="{87BEFCAF-B3DD-4A79-8B1F-9AF8ACF2627B}"/>
                </a:ext>
              </a:extLst>
            </p:cNvPr>
            <p:cNvSpPr txBox="1">
              <a:spLocks noChangeArrowheads="1"/>
            </p:cNvSpPr>
            <p:nvPr/>
          </p:nvSpPr>
          <p:spPr bwMode="auto">
            <a:xfrm>
              <a:off x="1496" y="206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27</a:t>
              </a:r>
            </a:p>
          </p:txBody>
        </p:sp>
        <p:sp>
          <p:nvSpPr>
            <p:cNvPr id="14" name="Text Box 22">
              <a:extLst>
                <a:ext uri="{FF2B5EF4-FFF2-40B4-BE49-F238E27FC236}">
                  <a16:creationId xmlns:a16="http://schemas.microsoft.com/office/drawing/2014/main" id="{E9FCD544-DA51-4FBB-8103-17FC7C66BB80}"/>
                </a:ext>
              </a:extLst>
            </p:cNvPr>
            <p:cNvSpPr txBox="1">
              <a:spLocks noChangeArrowheads="1"/>
            </p:cNvSpPr>
            <p:nvPr/>
          </p:nvSpPr>
          <p:spPr bwMode="auto">
            <a:xfrm>
              <a:off x="1508" y="2351"/>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15</a:t>
              </a:r>
            </a:p>
          </p:txBody>
        </p:sp>
        <p:sp>
          <p:nvSpPr>
            <p:cNvPr id="15" name="Text Box 23">
              <a:extLst>
                <a:ext uri="{FF2B5EF4-FFF2-40B4-BE49-F238E27FC236}">
                  <a16:creationId xmlns:a16="http://schemas.microsoft.com/office/drawing/2014/main" id="{6B650F11-DDFA-40C1-8A93-D76DC9C19A55}"/>
                </a:ext>
              </a:extLst>
            </p:cNvPr>
            <p:cNvSpPr txBox="1">
              <a:spLocks noChangeArrowheads="1"/>
            </p:cNvSpPr>
            <p:nvPr/>
          </p:nvSpPr>
          <p:spPr bwMode="auto">
            <a:xfrm>
              <a:off x="1644" y="1961"/>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44</a:t>
              </a:r>
            </a:p>
          </p:txBody>
        </p:sp>
        <p:sp>
          <p:nvSpPr>
            <p:cNvPr id="16" name="Text Box 24">
              <a:extLst>
                <a:ext uri="{FF2B5EF4-FFF2-40B4-BE49-F238E27FC236}">
                  <a16:creationId xmlns:a16="http://schemas.microsoft.com/office/drawing/2014/main" id="{05F143F5-30F9-4EC8-8E69-568FFEE2AA84}"/>
                </a:ext>
              </a:extLst>
            </p:cNvPr>
            <p:cNvSpPr txBox="1">
              <a:spLocks noChangeArrowheads="1"/>
            </p:cNvSpPr>
            <p:nvPr/>
          </p:nvSpPr>
          <p:spPr bwMode="auto">
            <a:xfrm>
              <a:off x="1656" y="2176"/>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28</a:t>
              </a:r>
            </a:p>
          </p:txBody>
        </p:sp>
        <p:sp>
          <p:nvSpPr>
            <p:cNvPr id="17" name="Text Box 25">
              <a:extLst>
                <a:ext uri="{FF2B5EF4-FFF2-40B4-BE49-F238E27FC236}">
                  <a16:creationId xmlns:a16="http://schemas.microsoft.com/office/drawing/2014/main" id="{D5D9AD82-73B5-4BC6-87C7-07129C0525A1}"/>
                </a:ext>
              </a:extLst>
            </p:cNvPr>
            <p:cNvSpPr txBox="1">
              <a:spLocks noChangeArrowheads="1"/>
            </p:cNvSpPr>
            <p:nvPr/>
          </p:nvSpPr>
          <p:spPr bwMode="auto">
            <a:xfrm>
              <a:off x="1668" y="2458"/>
              <a:ext cx="132" cy="14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12</a:t>
              </a:r>
            </a:p>
          </p:txBody>
        </p:sp>
        <p:sp>
          <p:nvSpPr>
            <p:cNvPr id="18" name="Text Box 26">
              <a:extLst>
                <a:ext uri="{FF2B5EF4-FFF2-40B4-BE49-F238E27FC236}">
                  <a16:creationId xmlns:a16="http://schemas.microsoft.com/office/drawing/2014/main" id="{A5541815-8CD7-435C-ACAF-147AB5D2B3F8}"/>
                </a:ext>
              </a:extLst>
            </p:cNvPr>
            <p:cNvSpPr txBox="1">
              <a:spLocks noChangeArrowheads="1"/>
            </p:cNvSpPr>
            <p:nvPr/>
          </p:nvSpPr>
          <p:spPr bwMode="auto">
            <a:xfrm>
              <a:off x="1823" y="207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40</a:t>
              </a:r>
            </a:p>
          </p:txBody>
        </p:sp>
        <p:sp>
          <p:nvSpPr>
            <p:cNvPr id="19" name="Text Box 27">
              <a:extLst>
                <a:ext uri="{FF2B5EF4-FFF2-40B4-BE49-F238E27FC236}">
                  <a16:creationId xmlns:a16="http://schemas.microsoft.com/office/drawing/2014/main" id="{1CA86422-F194-43B0-A91F-0F055F75A714}"/>
                </a:ext>
              </a:extLst>
            </p:cNvPr>
            <p:cNvSpPr txBox="1">
              <a:spLocks noChangeArrowheads="1"/>
            </p:cNvSpPr>
            <p:nvPr/>
          </p:nvSpPr>
          <p:spPr bwMode="auto">
            <a:xfrm>
              <a:off x="1834" y="2277"/>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30</a:t>
              </a:r>
            </a:p>
          </p:txBody>
        </p:sp>
        <p:sp>
          <p:nvSpPr>
            <p:cNvPr id="20" name="Text Box 28">
              <a:extLst>
                <a:ext uri="{FF2B5EF4-FFF2-40B4-BE49-F238E27FC236}">
                  <a16:creationId xmlns:a16="http://schemas.microsoft.com/office/drawing/2014/main" id="{56C615EA-0BCC-496F-ACD6-589B7809722B}"/>
                </a:ext>
              </a:extLst>
            </p:cNvPr>
            <p:cNvSpPr txBox="1">
              <a:spLocks noChangeArrowheads="1"/>
            </p:cNvSpPr>
            <p:nvPr/>
          </p:nvSpPr>
          <p:spPr bwMode="auto">
            <a:xfrm>
              <a:off x="1846" y="246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17</a:t>
              </a:r>
            </a:p>
          </p:txBody>
        </p:sp>
        <p:sp>
          <p:nvSpPr>
            <p:cNvPr id="21" name="Text Box 29">
              <a:extLst>
                <a:ext uri="{FF2B5EF4-FFF2-40B4-BE49-F238E27FC236}">
                  <a16:creationId xmlns:a16="http://schemas.microsoft.com/office/drawing/2014/main" id="{6DC61092-A786-46E6-9891-E553C377541C}"/>
                </a:ext>
              </a:extLst>
            </p:cNvPr>
            <p:cNvSpPr txBox="1">
              <a:spLocks noChangeArrowheads="1"/>
            </p:cNvSpPr>
            <p:nvPr/>
          </p:nvSpPr>
          <p:spPr bwMode="auto">
            <a:xfrm>
              <a:off x="1823" y="207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40</a:t>
              </a:r>
            </a:p>
          </p:txBody>
        </p:sp>
        <p:sp>
          <p:nvSpPr>
            <p:cNvPr id="22" name="Text Box 30">
              <a:extLst>
                <a:ext uri="{FF2B5EF4-FFF2-40B4-BE49-F238E27FC236}">
                  <a16:creationId xmlns:a16="http://schemas.microsoft.com/office/drawing/2014/main" id="{EE98F933-CFD3-48E0-AB9D-257F7A92CE44}"/>
                </a:ext>
              </a:extLst>
            </p:cNvPr>
            <p:cNvSpPr txBox="1">
              <a:spLocks noChangeArrowheads="1"/>
            </p:cNvSpPr>
            <p:nvPr/>
          </p:nvSpPr>
          <p:spPr bwMode="auto">
            <a:xfrm>
              <a:off x="1846" y="246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17</a:t>
              </a:r>
            </a:p>
          </p:txBody>
        </p:sp>
        <p:sp>
          <p:nvSpPr>
            <p:cNvPr id="23" name="Text Box 31">
              <a:extLst>
                <a:ext uri="{FF2B5EF4-FFF2-40B4-BE49-F238E27FC236}">
                  <a16:creationId xmlns:a16="http://schemas.microsoft.com/office/drawing/2014/main" id="{E7B00D67-F0EB-4E69-86D5-CF2958B95839}"/>
                </a:ext>
              </a:extLst>
            </p:cNvPr>
            <p:cNvSpPr txBox="1">
              <a:spLocks noChangeArrowheads="1"/>
            </p:cNvSpPr>
            <p:nvPr/>
          </p:nvSpPr>
          <p:spPr bwMode="auto">
            <a:xfrm>
              <a:off x="2329" y="1403"/>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40</a:t>
              </a:r>
            </a:p>
          </p:txBody>
        </p:sp>
        <p:sp>
          <p:nvSpPr>
            <p:cNvPr id="24" name="Text Box 32">
              <a:extLst>
                <a:ext uri="{FF2B5EF4-FFF2-40B4-BE49-F238E27FC236}">
                  <a16:creationId xmlns:a16="http://schemas.microsoft.com/office/drawing/2014/main" id="{7FE679A1-1ACF-40CB-B499-33616832F428}"/>
                </a:ext>
              </a:extLst>
            </p:cNvPr>
            <p:cNvSpPr txBox="1">
              <a:spLocks noChangeArrowheads="1"/>
            </p:cNvSpPr>
            <p:nvPr/>
          </p:nvSpPr>
          <p:spPr bwMode="auto">
            <a:xfrm>
              <a:off x="2352" y="2011"/>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20</a:t>
              </a:r>
            </a:p>
          </p:txBody>
        </p:sp>
        <p:sp>
          <p:nvSpPr>
            <p:cNvPr id="25" name="Text Box 33">
              <a:extLst>
                <a:ext uri="{FF2B5EF4-FFF2-40B4-BE49-F238E27FC236}">
                  <a16:creationId xmlns:a16="http://schemas.microsoft.com/office/drawing/2014/main" id="{9EC1F869-2A5F-48D7-8C94-BBE98A82C8C5}"/>
                </a:ext>
              </a:extLst>
            </p:cNvPr>
            <p:cNvSpPr txBox="1">
              <a:spLocks noChangeArrowheads="1"/>
            </p:cNvSpPr>
            <p:nvPr/>
          </p:nvSpPr>
          <p:spPr bwMode="auto">
            <a:xfrm>
              <a:off x="2548" y="1743"/>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42</a:t>
              </a:r>
            </a:p>
          </p:txBody>
        </p:sp>
        <p:sp>
          <p:nvSpPr>
            <p:cNvPr id="26" name="Text Box 34">
              <a:extLst>
                <a:ext uri="{FF2B5EF4-FFF2-40B4-BE49-F238E27FC236}">
                  <a16:creationId xmlns:a16="http://schemas.microsoft.com/office/drawing/2014/main" id="{D6100C87-D7B8-41F1-B420-CDE98AD74961}"/>
                </a:ext>
              </a:extLst>
            </p:cNvPr>
            <p:cNvSpPr txBox="1">
              <a:spLocks noChangeArrowheads="1"/>
            </p:cNvSpPr>
            <p:nvPr/>
          </p:nvSpPr>
          <p:spPr bwMode="auto">
            <a:xfrm>
              <a:off x="2548" y="2140"/>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27" name="Text Box 35">
              <a:extLst>
                <a:ext uri="{FF2B5EF4-FFF2-40B4-BE49-F238E27FC236}">
                  <a16:creationId xmlns:a16="http://schemas.microsoft.com/office/drawing/2014/main" id="{63BB2D6D-E631-40AC-A5F7-3AF023CED364}"/>
                </a:ext>
              </a:extLst>
            </p:cNvPr>
            <p:cNvSpPr txBox="1">
              <a:spLocks noChangeArrowheads="1"/>
            </p:cNvSpPr>
            <p:nvPr/>
          </p:nvSpPr>
          <p:spPr bwMode="auto">
            <a:xfrm>
              <a:off x="2726" y="187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48</a:t>
              </a:r>
            </a:p>
          </p:txBody>
        </p:sp>
        <p:sp>
          <p:nvSpPr>
            <p:cNvPr id="28" name="Text Box 36">
              <a:extLst>
                <a:ext uri="{FF2B5EF4-FFF2-40B4-BE49-F238E27FC236}">
                  <a16:creationId xmlns:a16="http://schemas.microsoft.com/office/drawing/2014/main" id="{56614CEE-DEE7-4477-B9BA-32B88A56A09E}"/>
                </a:ext>
              </a:extLst>
            </p:cNvPr>
            <p:cNvSpPr txBox="1">
              <a:spLocks noChangeArrowheads="1"/>
            </p:cNvSpPr>
            <p:nvPr/>
          </p:nvSpPr>
          <p:spPr bwMode="auto">
            <a:xfrm>
              <a:off x="2726" y="2277"/>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29" name="Text Box 37">
              <a:extLst>
                <a:ext uri="{FF2B5EF4-FFF2-40B4-BE49-F238E27FC236}">
                  <a16:creationId xmlns:a16="http://schemas.microsoft.com/office/drawing/2014/main" id="{B35953D4-03CA-42FD-8EFC-0782D2B29314}"/>
                </a:ext>
              </a:extLst>
            </p:cNvPr>
            <p:cNvSpPr txBox="1">
              <a:spLocks noChangeArrowheads="1"/>
            </p:cNvSpPr>
            <p:nvPr/>
          </p:nvSpPr>
          <p:spPr bwMode="auto">
            <a:xfrm>
              <a:off x="3182" y="781"/>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30</a:t>
              </a:r>
            </a:p>
          </p:txBody>
        </p:sp>
        <p:sp>
          <p:nvSpPr>
            <p:cNvPr id="30" name="Text Box 38">
              <a:extLst>
                <a:ext uri="{FF2B5EF4-FFF2-40B4-BE49-F238E27FC236}">
                  <a16:creationId xmlns:a16="http://schemas.microsoft.com/office/drawing/2014/main" id="{8EA80044-D6CE-4450-A991-F55C40587DE2}"/>
                </a:ext>
              </a:extLst>
            </p:cNvPr>
            <p:cNvSpPr txBox="1">
              <a:spLocks noChangeArrowheads="1"/>
            </p:cNvSpPr>
            <p:nvPr/>
          </p:nvSpPr>
          <p:spPr bwMode="auto">
            <a:xfrm>
              <a:off x="2726" y="187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48</a:t>
              </a:r>
            </a:p>
          </p:txBody>
        </p:sp>
        <p:sp>
          <p:nvSpPr>
            <p:cNvPr id="31" name="Text Box 39">
              <a:extLst>
                <a:ext uri="{FF2B5EF4-FFF2-40B4-BE49-F238E27FC236}">
                  <a16:creationId xmlns:a16="http://schemas.microsoft.com/office/drawing/2014/main" id="{1410C8CE-338B-44BF-940C-CFD6CD2E6355}"/>
                </a:ext>
              </a:extLst>
            </p:cNvPr>
            <p:cNvSpPr txBox="1">
              <a:spLocks noChangeArrowheads="1"/>
            </p:cNvSpPr>
            <p:nvPr/>
          </p:nvSpPr>
          <p:spPr bwMode="auto">
            <a:xfrm>
              <a:off x="2726" y="2277"/>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32" name="Text Box 40">
              <a:extLst>
                <a:ext uri="{FF2B5EF4-FFF2-40B4-BE49-F238E27FC236}">
                  <a16:creationId xmlns:a16="http://schemas.microsoft.com/office/drawing/2014/main" id="{C5F7959E-4979-4AB4-BA5C-38AFA70E11DB}"/>
                </a:ext>
              </a:extLst>
            </p:cNvPr>
            <p:cNvSpPr txBox="1">
              <a:spLocks noChangeArrowheads="1"/>
            </p:cNvSpPr>
            <p:nvPr/>
          </p:nvSpPr>
          <p:spPr bwMode="auto">
            <a:xfrm>
              <a:off x="2726" y="187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48</a:t>
              </a:r>
            </a:p>
          </p:txBody>
        </p:sp>
        <p:sp>
          <p:nvSpPr>
            <p:cNvPr id="33" name="Text Box 41">
              <a:extLst>
                <a:ext uri="{FF2B5EF4-FFF2-40B4-BE49-F238E27FC236}">
                  <a16:creationId xmlns:a16="http://schemas.microsoft.com/office/drawing/2014/main" id="{3DD27385-8082-45D4-8170-828BDA8D60B1}"/>
                </a:ext>
              </a:extLst>
            </p:cNvPr>
            <p:cNvSpPr txBox="1">
              <a:spLocks noChangeArrowheads="1"/>
            </p:cNvSpPr>
            <p:nvPr/>
          </p:nvSpPr>
          <p:spPr bwMode="auto">
            <a:xfrm>
              <a:off x="3402" y="2145"/>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17</a:t>
              </a:r>
            </a:p>
          </p:txBody>
        </p:sp>
        <p:sp>
          <p:nvSpPr>
            <p:cNvPr id="34" name="Text Box 42">
              <a:extLst>
                <a:ext uri="{FF2B5EF4-FFF2-40B4-BE49-F238E27FC236}">
                  <a16:creationId xmlns:a16="http://schemas.microsoft.com/office/drawing/2014/main" id="{981458FB-6ED1-42E8-B33F-917DA16170C3}"/>
                </a:ext>
              </a:extLst>
            </p:cNvPr>
            <p:cNvSpPr txBox="1">
              <a:spLocks noChangeArrowheads="1"/>
            </p:cNvSpPr>
            <p:nvPr/>
          </p:nvSpPr>
          <p:spPr bwMode="auto">
            <a:xfrm>
              <a:off x="3402" y="132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40</a:t>
              </a:r>
            </a:p>
          </p:txBody>
        </p:sp>
        <p:sp>
          <p:nvSpPr>
            <p:cNvPr id="35" name="Text Box 43">
              <a:extLst>
                <a:ext uri="{FF2B5EF4-FFF2-40B4-BE49-F238E27FC236}">
                  <a16:creationId xmlns:a16="http://schemas.microsoft.com/office/drawing/2014/main" id="{88F0DEFB-F34B-434C-B57D-4A86DD87D43D}"/>
                </a:ext>
              </a:extLst>
            </p:cNvPr>
            <p:cNvSpPr txBox="1">
              <a:spLocks noChangeArrowheads="1"/>
            </p:cNvSpPr>
            <p:nvPr/>
          </p:nvSpPr>
          <p:spPr bwMode="auto">
            <a:xfrm>
              <a:off x="3539" y="232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15</a:t>
              </a:r>
            </a:p>
          </p:txBody>
        </p:sp>
        <p:sp>
          <p:nvSpPr>
            <p:cNvPr id="36" name="Text Box 44">
              <a:extLst>
                <a:ext uri="{FF2B5EF4-FFF2-40B4-BE49-F238E27FC236}">
                  <a16:creationId xmlns:a16="http://schemas.microsoft.com/office/drawing/2014/main" id="{D9711826-2D13-457A-9A7E-553B4E48DA10}"/>
                </a:ext>
              </a:extLst>
            </p:cNvPr>
            <p:cNvSpPr txBox="1">
              <a:spLocks noChangeArrowheads="1"/>
            </p:cNvSpPr>
            <p:nvPr/>
          </p:nvSpPr>
          <p:spPr bwMode="auto">
            <a:xfrm>
              <a:off x="3568" y="169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45</a:t>
              </a:r>
            </a:p>
          </p:txBody>
        </p:sp>
        <p:sp>
          <p:nvSpPr>
            <p:cNvPr id="37" name="Text Box 45">
              <a:extLst>
                <a:ext uri="{FF2B5EF4-FFF2-40B4-BE49-F238E27FC236}">
                  <a16:creationId xmlns:a16="http://schemas.microsoft.com/office/drawing/2014/main" id="{7BF00C33-70C6-4689-A7BA-367AE4DCC94D}"/>
                </a:ext>
              </a:extLst>
            </p:cNvPr>
            <p:cNvSpPr txBox="1">
              <a:spLocks noChangeArrowheads="1"/>
            </p:cNvSpPr>
            <p:nvPr/>
          </p:nvSpPr>
          <p:spPr bwMode="auto">
            <a:xfrm>
              <a:off x="3710" y="232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38" name="Text Box 46">
              <a:extLst>
                <a:ext uri="{FF2B5EF4-FFF2-40B4-BE49-F238E27FC236}">
                  <a16:creationId xmlns:a16="http://schemas.microsoft.com/office/drawing/2014/main" id="{B52476AF-0687-47EE-96FB-2B77C3D1D822}"/>
                </a:ext>
              </a:extLst>
            </p:cNvPr>
            <p:cNvSpPr txBox="1">
              <a:spLocks noChangeArrowheads="1"/>
            </p:cNvSpPr>
            <p:nvPr/>
          </p:nvSpPr>
          <p:spPr bwMode="auto">
            <a:xfrm>
              <a:off x="3716" y="1870"/>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48</a:t>
              </a:r>
            </a:p>
          </p:txBody>
        </p:sp>
        <p:sp>
          <p:nvSpPr>
            <p:cNvPr id="39" name="Line 48">
              <a:extLst>
                <a:ext uri="{FF2B5EF4-FFF2-40B4-BE49-F238E27FC236}">
                  <a16:creationId xmlns:a16="http://schemas.microsoft.com/office/drawing/2014/main" id="{A58612C2-785E-4BF6-ACA2-F1B941C58F13}"/>
                </a:ext>
              </a:extLst>
            </p:cNvPr>
            <p:cNvSpPr>
              <a:spLocks noChangeShapeType="1"/>
            </p:cNvSpPr>
            <p:nvPr/>
          </p:nvSpPr>
          <p:spPr bwMode="auto">
            <a:xfrm flipH="1">
              <a:off x="3885" y="1940"/>
              <a:ext cx="893"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Line 49">
              <a:extLst>
                <a:ext uri="{FF2B5EF4-FFF2-40B4-BE49-F238E27FC236}">
                  <a16:creationId xmlns:a16="http://schemas.microsoft.com/office/drawing/2014/main" id="{61BC73D4-F771-45ED-9C23-0B0B8E9C995E}"/>
                </a:ext>
              </a:extLst>
            </p:cNvPr>
            <p:cNvSpPr>
              <a:spLocks noChangeShapeType="1"/>
            </p:cNvSpPr>
            <p:nvPr/>
          </p:nvSpPr>
          <p:spPr bwMode="auto">
            <a:xfrm flipH="1">
              <a:off x="3873" y="1952"/>
              <a:ext cx="905" cy="429"/>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 Box 50">
              <a:extLst>
                <a:ext uri="{FF2B5EF4-FFF2-40B4-BE49-F238E27FC236}">
                  <a16:creationId xmlns:a16="http://schemas.microsoft.com/office/drawing/2014/main" id="{2FE162AD-9929-48E5-9395-BABF6FCD267D}"/>
                </a:ext>
              </a:extLst>
            </p:cNvPr>
            <p:cNvSpPr txBox="1">
              <a:spLocks noChangeArrowheads="1"/>
            </p:cNvSpPr>
            <p:nvPr/>
          </p:nvSpPr>
          <p:spPr bwMode="auto">
            <a:xfrm>
              <a:off x="4723" y="1816"/>
              <a:ext cx="853" cy="45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altLang="de-DE" sz="1600" dirty="0" err="1" smtClean="0">
                  <a:solidFill>
                    <a:prstClr val="black"/>
                  </a:solidFill>
                </a:rPr>
                <a:t>Vilo</a:t>
              </a:r>
              <a:r>
                <a:rPr kumimoji="0" lang="en-GB" altLang="de-DE"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mn-cs"/>
                </a:rPr>
                <a:t>period</a:t>
              </a:r>
              <a:r>
                <a:rPr kumimoji="0" lang="en-GB" altLang="de-DE"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r>
              <a:br>
                <a:rPr kumimoji="0" lang="en-GB" altLang="de-DE"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br>
              <a:r>
                <a:rPr kumimoji="0" lang="en-GB" altLang="de-DE"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n-GB" altLang="de-DE" sz="1600" b="0" i="0" u="none" strike="noStrike" kern="1200" cap="none" spc="0" normalizeH="0" baseline="0" noProof="0" dirty="0" err="1" smtClean="0">
                  <a:ln>
                    <a:noFill/>
                  </a:ln>
                  <a:solidFill>
                    <a:prstClr val="black"/>
                  </a:solidFill>
                  <a:effectLst/>
                  <a:uLnTx/>
                  <a:uFillTx/>
                  <a:latin typeface="Arial" panose="020B0604020202020204" pitchFamily="34" charset="0"/>
                  <a:ea typeface="ＭＳ Ｐゴシック" panose="020B0600070205080204" pitchFamily="34" charset="-128"/>
                  <a:cs typeface="+mn-cs"/>
                </a:rPr>
                <a:t>dagar</a:t>
              </a:r>
              <a:r>
                <a:rPr kumimoji="0" lang="en-GB" altLang="de-DE"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mn-cs"/>
                </a:rPr>
                <a:t>)</a:t>
              </a:r>
              <a:endParaRPr kumimoji="0" lang="en-GB" altLang="de-DE"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sp>
        <p:nvSpPr>
          <p:cNvPr id="43" name="Text Box 5">
            <a:extLst>
              <a:ext uri="{FF2B5EF4-FFF2-40B4-BE49-F238E27FC236}">
                <a16:creationId xmlns:a16="http://schemas.microsoft.com/office/drawing/2014/main" id="{C7B81DC9-1F48-4A62-A1A8-B02ED1E8CBA5}"/>
              </a:ext>
            </a:extLst>
          </p:cNvPr>
          <p:cNvSpPr txBox="1">
            <a:spLocks noChangeArrowheads="1"/>
          </p:cNvSpPr>
          <p:nvPr/>
        </p:nvSpPr>
        <p:spPr bwMode="auto">
          <a:xfrm>
            <a:off x="3679372" y="5863466"/>
            <a:ext cx="5417252"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ltLang="en-US" sz="1400" dirty="0">
                <a:solidFill>
                  <a:prstClr val="black"/>
                </a:solidFill>
                <a:latin typeface="Tahoma" panose="020B0604030504040204" pitchFamily="34" charset="0"/>
              </a:rPr>
              <a:t>G</a:t>
            </a:r>
            <a:r>
              <a:rPr kumimoji="0" lang="de-DE"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raph</a:t>
            </a: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de-DE" altLang="en-US" sz="17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Aigner </a:t>
            </a:r>
            <a:r>
              <a:rPr kumimoji="0" lang="de-DE" altLang="en-US" sz="1400" b="0" i="1"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et al</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2003 (mod.), Koch 1996,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Gusmeroli</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2012</a:t>
            </a:r>
          </a:p>
        </p:txBody>
      </p:sp>
    </p:spTree>
    <p:extLst>
      <p:ext uri="{BB962C8B-B14F-4D97-AF65-F5344CB8AC3E}">
        <p14:creationId xmlns:p14="http://schemas.microsoft.com/office/powerpoint/2010/main" val="407895332"/>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Tillfälligt</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bete</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Rectangle 4">
            <a:extLst>
              <a:ext uri="{FF2B5EF4-FFF2-40B4-BE49-F238E27FC236}">
                <a16:creationId xmlns:a16="http://schemas.microsoft.com/office/drawing/2014/main" id="{DE35F4F1-4A38-4C06-9882-1F1870E8B000}"/>
              </a:ext>
            </a:extLst>
          </p:cNvPr>
          <p:cNvSpPr>
            <a:spLocks/>
          </p:cNvSpPr>
          <p:nvPr/>
        </p:nvSpPr>
        <p:spPr bwMode="auto">
          <a:xfrm>
            <a:off x="292100" y="1077937"/>
            <a:ext cx="8559800"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sv-SE"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Vanligt på vallar på hösten efter sista skörd </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t.ex</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ungdjur</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som</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kommer</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tillbaka</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från</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sommarbetet</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t>
            </a:r>
            <a:endPar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En</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väldigt</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tidig</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avbetning</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lang="en-GB" altLang="en-US" dirty="0" err="1" smtClean="0">
                <a:solidFill>
                  <a:prstClr val="black"/>
                </a:solidFill>
                <a:latin typeface="Calibri"/>
                <a:cs typeface="Arial" panose="020B0604020202020204" pitchFamily="34" charset="0"/>
              </a:rPr>
              <a:t>på</a:t>
            </a:r>
            <a:r>
              <a:rPr lang="en-GB" altLang="en-US" dirty="0" smtClean="0">
                <a:solidFill>
                  <a:prstClr val="black"/>
                </a:solidFill>
                <a:latin typeface="Calibri"/>
                <a:cs typeface="Arial" panose="020B0604020202020204" pitchFamily="34" charset="0"/>
              </a:rPr>
              <a:t> </a:t>
            </a:r>
            <a:r>
              <a:rPr lang="en-GB" altLang="en-US" dirty="0" err="1" smtClean="0">
                <a:solidFill>
                  <a:prstClr val="black"/>
                </a:solidFill>
                <a:latin typeface="Calibri"/>
                <a:cs typeface="Arial" panose="020B0604020202020204" pitchFamily="34" charset="0"/>
              </a:rPr>
              <a:t>våren</a:t>
            </a:r>
            <a:r>
              <a:rPr lang="en-GB" altLang="en-US" dirty="0" smtClean="0">
                <a:solidFill>
                  <a:prstClr val="black"/>
                </a:solidFill>
                <a:latin typeface="Calibri"/>
                <a:cs typeface="Arial" panose="020B0604020202020204" pitchFamily="34" charset="0"/>
              </a:rPr>
              <a:t> </a:t>
            </a:r>
            <a:r>
              <a:rPr lang="en-GB" altLang="en-US" dirty="0" err="1" smtClean="0">
                <a:solidFill>
                  <a:prstClr val="black"/>
                </a:solidFill>
                <a:latin typeface="Calibri"/>
                <a:cs typeface="Arial" panose="020B0604020202020204" pitchFamily="34" charset="0"/>
              </a:rPr>
              <a:t>kan</a:t>
            </a:r>
            <a:r>
              <a:rPr lang="en-GB" altLang="en-US" dirty="0" smtClean="0">
                <a:solidFill>
                  <a:prstClr val="black"/>
                </a:solidFill>
                <a:latin typeface="Calibri"/>
                <a:cs typeface="Arial" panose="020B0604020202020204" pitchFamily="34" charset="0"/>
              </a:rPr>
              <a:t> </a:t>
            </a:r>
            <a:r>
              <a:rPr lang="en-GB" altLang="en-US" dirty="0" err="1" smtClean="0">
                <a:solidFill>
                  <a:prstClr val="black"/>
                </a:solidFill>
                <a:latin typeface="Calibri"/>
                <a:cs typeface="Arial" panose="020B0604020202020204" pitchFamily="34" charset="0"/>
              </a:rPr>
              <a:t>rekommenderas</a:t>
            </a:r>
            <a:r>
              <a:rPr lang="en-GB" altLang="en-US" dirty="0" smtClean="0">
                <a:solidFill>
                  <a:prstClr val="black"/>
                </a:solidFill>
                <a:latin typeface="Calibri"/>
                <a:cs typeface="Arial" panose="020B0604020202020204" pitchFamily="34" charset="0"/>
              </a:rPr>
              <a:t> </a:t>
            </a:r>
            <a:r>
              <a:rPr lang="en-GB" altLang="en-US" dirty="0" err="1" smtClean="0">
                <a:solidFill>
                  <a:prstClr val="black"/>
                </a:solidFill>
                <a:latin typeface="Calibri"/>
                <a:cs typeface="Arial" panose="020B0604020202020204" pitchFamily="34" charset="0"/>
              </a:rPr>
              <a:t>för</a:t>
            </a:r>
            <a:r>
              <a:rPr lang="en-GB" altLang="en-US" dirty="0" smtClean="0">
                <a:solidFill>
                  <a:prstClr val="black"/>
                </a:solidFill>
                <a:latin typeface="Calibri"/>
                <a:cs typeface="Arial" panose="020B0604020202020204" pitchFamily="34" charset="0"/>
              </a:rPr>
              <a:t> </a:t>
            </a:r>
            <a:r>
              <a:rPr lang="en-GB" altLang="en-US" dirty="0" err="1" smtClean="0">
                <a:solidFill>
                  <a:prstClr val="black"/>
                </a:solidFill>
                <a:latin typeface="Calibri"/>
                <a:cs typeface="Arial" panose="020B0604020202020204" pitchFamily="34" charset="0"/>
              </a:rPr>
              <a:t>att</a:t>
            </a:r>
            <a:r>
              <a:rPr lang="en-GB" altLang="en-US" dirty="0" smtClean="0">
                <a:solidFill>
                  <a:prstClr val="black"/>
                </a:solidFill>
                <a:latin typeface="Calibri"/>
                <a:cs typeface="Arial" panose="020B0604020202020204" pitchFamily="34" charset="0"/>
              </a:rPr>
              <a:t> </a:t>
            </a:r>
            <a:r>
              <a:rPr lang="en-GB" altLang="en-US" dirty="0" err="1" smtClean="0">
                <a:solidFill>
                  <a:prstClr val="black"/>
                </a:solidFill>
                <a:latin typeface="Calibri"/>
                <a:cs typeface="Arial" panose="020B0604020202020204" pitchFamily="34" charset="0"/>
              </a:rPr>
              <a:t>kontrollera</a:t>
            </a:r>
            <a:r>
              <a:rPr lang="en-GB" altLang="en-US" dirty="0" smtClean="0">
                <a:solidFill>
                  <a:prstClr val="black"/>
                </a:solidFill>
                <a:latin typeface="Calibri"/>
                <a:cs typeface="Arial" panose="020B0604020202020204" pitchFamily="34" charset="0"/>
              </a:rPr>
              <a:t> </a:t>
            </a:r>
            <a:r>
              <a:rPr lang="en-GB" altLang="en-US" dirty="0" err="1" smtClean="0">
                <a:solidFill>
                  <a:prstClr val="black"/>
                </a:solidFill>
                <a:latin typeface="Calibri"/>
                <a:cs typeface="Arial" panose="020B0604020202020204" pitchFamily="34" charset="0"/>
              </a:rPr>
              <a:t>fakultativa</a:t>
            </a:r>
            <a:r>
              <a:rPr lang="en-GB" altLang="en-US" dirty="0" smtClean="0">
                <a:solidFill>
                  <a:prstClr val="black"/>
                </a:solidFill>
                <a:latin typeface="Calibri"/>
                <a:cs typeface="Arial" panose="020B0604020202020204" pitchFamily="34" charset="0"/>
              </a:rPr>
              <a:t> </a:t>
            </a:r>
            <a:r>
              <a:rPr lang="en-GB" altLang="en-US" dirty="0" err="1" smtClean="0">
                <a:solidFill>
                  <a:prstClr val="black"/>
                </a:solidFill>
                <a:latin typeface="Calibri"/>
                <a:cs typeface="Arial" panose="020B0604020202020204" pitchFamily="34" charset="0"/>
              </a:rPr>
              <a:t>ogräs</a:t>
            </a:r>
            <a:r>
              <a:rPr lang="en-GB" altLang="en-US" dirty="0" smtClean="0">
                <a:solidFill>
                  <a:prstClr val="black"/>
                </a:solidFill>
                <a:latin typeface="Calibri"/>
                <a:cs typeface="Arial" panose="020B0604020202020204" pitchFamily="34" charset="0"/>
              </a:rPr>
              <a:t> </a:t>
            </a:r>
            <a:r>
              <a:rPr lang="en-GB" altLang="en-US" dirty="0" err="1" smtClean="0">
                <a:solidFill>
                  <a:prstClr val="black"/>
                </a:solidFill>
                <a:latin typeface="Calibri"/>
                <a:cs typeface="Arial" panose="020B0604020202020204" pitchFamily="34" charset="0"/>
              </a:rPr>
              <a:t>som</a:t>
            </a:r>
            <a:r>
              <a:rPr lang="en-GB" altLang="en-US" dirty="0" smtClean="0">
                <a:solidFill>
                  <a:prstClr val="black"/>
                </a:solidFill>
                <a:latin typeface="Calibri"/>
                <a:cs typeface="Arial" panose="020B0604020202020204" pitchFamily="34" charset="0"/>
              </a:rPr>
              <a:t> </a:t>
            </a:r>
            <a:r>
              <a:rPr kumimoji="0" lang="en-GB" altLang="en-US" sz="1700" b="0" i="1"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Umbelliferae</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t.ex</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Anthriscus</a:t>
            </a:r>
            <a:r>
              <a:rPr kumimoji="0" lang="en-GB" altLang="en-US" sz="1700" b="0" i="1"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sylvestris</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Heracleum</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sphondylium</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och  </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Rumex</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acetosa</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Taraxacum</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officinale</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Geranium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pratense</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a:t>
            </a:r>
          </a:p>
        </p:txBody>
      </p:sp>
      <p:pic>
        <p:nvPicPr>
          <p:cNvPr id="6" name="Picture 6" descr="8201">
            <a:extLst>
              <a:ext uri="{FF2B5EF4-FFF2-40B4-BE49-F238E27FC236}">
                <a16:creationId xmlns:a16="http://schemas.microsoft.com/office/drawing/2014/main" id="{5D78FA64-F712-4A7C-B935-29B27656A1D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3450" y="2573362"/>
            <a:ext cx="2342406" cy="349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5163">
            <a:extLst>
              <a:ext uri="{FF2B5EF4-FFF2-40B4-BE49-F238E27FC236}">
                <a16:creationId xmlns:a16="http://schemas.microsoft.com/office/drawing/2014/main" id="{64A42EEA-5E7D-4C53-8742-67B797F4F59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138" y="2984524"/>
            <a:ext cx="4046537"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892710"/>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Betets</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underhåll</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Rectangle 4">
            <a:extLst>
              <a:ext uri="{FF2B5EF4-FFF2-40B4-BE49-F238E27FC236}">
                <a16:creationId xmlns:a16="http://schemas.microsoft.com/office/drawing/2014/main" id="{FFBE5DA6-F38F-4036-8177-7A6B0FDFCA10}"/>
              </a:ext>
            </a:extLst>
          </p:cNvPr>
          <p:cNvSpPr>
            <a:spLocks/>
          </p:cNvSpPr>
          <p:nvPr/>
        </p:nvSpPr>
        <p:spPr bwMode="auto">
          <a:xfrm>
            <a:off x="292100" y="957263"/>
            <a:ext cx="8559800"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Minst</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en</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gång</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per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år</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i</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slutat</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av</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säsongen</a:t>
            </a:r>
            <a:endPar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Putsning</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för</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att</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undvika</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tovor</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ogräs</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ska</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bekämpas</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så</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snart</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de </a:t>
            </a:r>
            <a:r>
              <a:rPr kumimoji="0" lang="en-GB" altLang="en-US" sz="17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syns</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en</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del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av</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dem</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lang="en-GB" altLang="en-US" noProof="0" dirty="0" err="1" smtClean="0">
                <a:solidFill>
                  <a:prstClr val="black"/>
                </a:solidFill>
                <a:latin typeface="Calibri"/>
                <a:cs typeface="Arial" panose="020B0604020202020204" pitchFamily="34" charset="0"/>
              </a:rPr>
              <a:t>ä</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r</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tecken</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på</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övergödning</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 ta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bort</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orsaken</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t>
            </a:r>
            <a:endPar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endPar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pic>
        <p:nvPicPr>
          <p:cNvPr id="6" name="Picture 8" descr="5627">
            <a:extLst>
              <a:ext uri="{FF2B5EF4-FFF2-40B4-BE49-F238E27FC236}">
                <a16:creationId xmlns:a16="http://schemas.microsoft.com/office/drawing/2014/main" id="{E0AD1B5D-14CD-40A2-8A32-20C27F10BB8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95550" y="2270125"/>
            <a:ext cx="1997075"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14750">
            <a:extLst>
              <a:ext uri="{FF2B5EF4-FFF2-40B4-BE49-F238E27FC236}">
                <a16:creationId xmlns:a16="http://schemas.microsoft.com/office/drawing/2014/main" id="{E841C7D1-3D26-4668-A696-E52C7FB2AB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8038" y="2281238"/>
            <a:ext cx="1995487"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5145">
            <a:extLst>
              <a:ext uri="{FF2B5EF4-FFF2-40B4-BE49-F238E27FC236}">
                <a16:creationId xmlns:a16="http://schemas.microsoft.com/office/drawing/2014/main" id="{DEF958A9-74E4-4D75-8B0F-8C3AE9113E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6713" y="2259013"/>
            <a:ext cx="2008187"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a:extLst>
              <a:ext uri="{FF2B5EF4-FFF2-40B4-BE49-F238E27FC236}">
                <a16:creationId xmlns:a16="http://schemas.microsoft.com/office/drawing/2014/main" id="{AFAF7899-0868-4BB0-8980-F03C6BDE1FBE}"/>
              </a:ext>
            </a:extLst>
          </p:cNvPr>
          <p:cNvSpPr txBox="1">
            <a:spLocks noChangeArrowheads="1"/>
          </p:cNvSpPr>
          <p:nvPr/>
        </p:nvSpPr>
        <p:spPr bwMode="auto">
          <a:xfrm>
            <a:off x="2624138" y="5351463"/>
            <a:ext cx="1741487" cy="7386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Senecio</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alpinus</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r>
            <a:b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400" b="0" i="1"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Senecio</a:t>
            </a:r>
            <a:r>
              <a:rPr kumimoji="0" lang="en-GB" altLang="en-US" sz="1400" b="0" i="1"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cordatus</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b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400" b="0" i="1"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Jacobaea</a:t>
            </a:r>
            <a:r>
              <a:rPr kumimoji="0" lang="en-GB" altLang="en-US" sz="1400" b="0" i="1"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alpina</a:t>
            </a:r>
            <a:r>
              <a:rPr kumimoji="0" lang="en-GB" altLang="en-US" sz="1400" b="0" i="1"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t>
            </a:r>
            <a:endPar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
        <p:nvSpPr>
          <p:cNvPr id="11" name="Text Box 12">
            <a:extLst>
              <a:ext uri="{FF2B5EF4-FFF2-40B4-BE49-F238E27FC236}">
                <a16:creationId xmlns:a16="http://schemas.microsoft.com/office/drawing/2014/main" id="{C9ECD3E1-CAE9-49AE-83AC-74BB2EB697B3}"/>
              </a:ext>
            </a:extLst>
          </p:cNvPr>
          <p:cNvSpPr txBox="1">
            <a:spLocks noChangeArrowheads="1"/>
          </p:cNvSpPr>
          <p:nvPr/>
        </p:nvSpPr>
        <p:spPr bwMode="auto">
          <a:xfrm>
            <a:off x="781050" y="5351463"/>
            <a:ext cx="1196975"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Veratrum album</a:t>
            </a:r>
          </a:p>
        </p:txBody>
      </p:sp>
      <p:sp>
        <p:nvSpPr>
          <p:cNvPr id="12" name="Text Box 13">
            <a:extLst>
              <a:ext uri="{FF2B5EF4-FFF2-40B4-BE49-F238E27FC236}">
                <a16:creationId xmlns:a16="http://schemas.microsoft.com/office/drawing/2014/main" id="{C37B0D5A-EB3B-4B7B-AB98-71BF3F189274}"/>
              </a:ext>
            </a:extLst>
          </p:cNvPr>
          <p:cNvSpPr txBox="1">
            <a:spLocks noChangeArrowheads="1"/>
          </p:cNvSpPr>
          <p:nvPr/>
        </p:nvSpPr>
        <p:spPr bwMode="auto">
          <a:xfrm>
            <a:off x="5054600" y="5351463"/>
            <a:ext cx="1196975"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Rumex alpinus</a:t>
            </a:r>
          </a:p>
        </p:txBody>
      </p:sp>
      <p:pic>
        <p:nvPicPr>
          <p:cNvPr id="13" name="Picture 14" descr="5618">
            <a:extLst>
              <a:ext uri="{FF2B5EF4-FFF2-40B4-BE49-F238E27FC236}">
                <a16:creationId xmlns:a16="http://schemas.microsoft.com/office/drawing/2014/main" id="{8BEABCE7-9F18-457B-BD83-952FF9579F6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3225" y="2266950"/>
            <a:ext cx="201295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5">
            <a:extLst>
              <a:ext uri="{FF2B5EF4-FFF2-40B4-BE49-F238E27FC236}">
                <a16:creationId xmlns:a16="http://schemas.microsoft.com/office/drawing/2014/main" id="{1D8082A1-2EA2-4902-A34D-05BBB4309A8E}"/>
              </a:ext>
            </a:extLst>
          </p:cNvPr>
          <p:cNvSpPr txBox="1">
            <a:spLocks noChangeArrowheads="1"/>
          </p:cNvSpPr>
          <p:nvPr/>
        </p:nvSpPr>
        <p:spPr bwMode="auto">
          <a:xfrm>
            <a:off x="7219950" y="5351463"/>
            <a:ext cx="1365250"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Deschampsia caespitosa</a:t>
            </a:r>
          </a:p>
        </p:txBody>
      </p:sp>
    </p:spTree>
    <p:extLst>
      <p:ext uri="{BB962C8B-B14F-4D97-AF65-F5344CB8AC3E}">
        <p14:creationId xmlns:p14="http://schemas.microsoft.com/office/powerpoint/2010/main" val="3787605798"/>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510760" y="214440"/>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Effekt</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av</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betesbaserad</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foderstat</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på</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mjölkkvaliteten</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jämfört</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med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en</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foderstat</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på</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konserverat</a:t>
            </a:r>
            <a:r>
              <a:rPr kumimoji="0" lang="en-US" sz="2400" b="0" i="0" u="none" strike="noStrike" kern="1200" cap="none" spc="0" normalizeH="0" noProof="0" dirty="0" smtClean="0">
                <a:ln>
                  <a:noFill/>
                </a:ln>
                <a:solidFill>
                  <a:prstClr val="black"/>
                </a:solidFill>
                <a:effectLst/>
                <a:uLnTx/>
                <a:uFillTx/>
                <a:latin typeface="Calibri"/>
                <a:ea typeface="+mj-ea"/>
                <a:cs typeface="+mj-cs"/>
              </a:rPr>
              <a:t> vallfoder och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kraftfoder</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3" name="Grafik 2">
            <a:extLst>
              <a:ext uri="{FF2B5EF4-FFF2-40B4-BE49-F238E27FC236}">
                <a16:creationId xmlns:a16="http://schemas.microsoft.com/office/drawing/2014/main" id="{46086F76-8EF9-41A0-B916-EAE64A6B1E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1704" y="1222484"/>
            <a:ext cx="7802461" cy="4793773"/>
          </a:xfrm>
          <a:prstGeom prst="rect">
            <a:avLst/>
          </a:prstGeom>
        </p:spPr>
      </p:pic>
      <p:sp>
        <p:nvSpPr>
          <p:cNvPr id="5" name="Text Box 3">
            <a:extLst>
              <a:ext uri="{FF2B5EF4-FFF2-40B4-BE49-F238E27FC236}">
                <a16:creationId xmlns:a16="http://schemas.microsoft.com/office/drawing/2014/main" id="{B3DF76E9-AAFE-4FC6-8E22-5F0964630A63}"/>
              </a:ext>
            </a:extLst>
          </p:cNvPr>
          <p:cNvSpPr txBox="1">
            <a:spLocks noChangeArrowheads="1"/>
          </p:cNvSpPr>
          <p:nvPr/>
        </p:nvSpPr>
        <p:spPr bwMode="auto">
          <a:xfrm>
            <a:off x="7153518" y="5889664"/>
            <a:ext cx="184941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Peratoner</a:t>
            </a: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de-DE" altLang="en-US" sz="1400" b="0" i="1"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et al</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a:t>
            </a:r>
          </a:p>
        </p:txBody>
      </p:sp>
    </p:spTree>
    <p:extLst>
      <p:ext uri="{BB962C8B-B14F-4D97-AF65-F5344CB8AC3E}">
        <p14:creationId xmlns:p14="http://schemas.microsoft.com/office/powerpoint/2010/main" val="1015359010"/>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Effekt</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av</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betesbaserad</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foderstat</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på</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köttkvaliteten</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jämfört</a:t>
            </a:r>
            <a:r>
              <a:rPr kumimoji="0" lang="en-US" sz="2400" b="0" i="0" u="none" strike="noStrike" kern="1200" cap="none" spc="0" normalizeH="0" noProof="0" dirty="0" smtClean="0">
                <a:ln>
                  <a:noFill/>
                </a:ln>
                <a:solidFill>
                  <a:prstClr val="black"/>
                </a:solidFill>
                <a:effectLst/>
                <a:uLnTx/>
                <a:uFillTx/>
                <a:latin typeface="Calibri"/>
                <a:ea typeface="+mj-ea"/>
                <a:cs typeface="+mj-cs"/>
              </a:rPr>
              <a:t> med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foderstat</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baserad</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på</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konserverat</a:t>
            </a:r>
            <a:r>
              <a:rPr kumimoji="0" lang="en-US" sz="2400" b="0" i="0" u="none" strike="noStrike" kern="1200" cap="none" spc="0" normalizeH="0" noProof="0" dirty="0" smtClean="0">
                <a:ln>
                  <a:noFill/>
                </a:ln>
                <a:solidFill>
                  <a:prstClr val="black"/>
                </a:solidFill>
                <a:effectLst/>
                <a:uLnTx/>
                <a:uFillTx/>
                <a:latin typeface="Calibri"/>
                <a:ea typeface="+mj-ea"/>
                <a:cs typeface="+mj-cs"/>
              </a:rPr>
              <a:t> vallfoder och </a:t>
            </a:r>
            <a:r>
              <a:rPr kumimoji="0" lang="en-US" sz="2400" b="0" i="0" u="none" strike="noStrike" kern="1200" cap="none" spc="0" normalizeH="0" noProof="0" dirty="0" err="1" smtClean="0">
                <a:ln>
                  <a:noFill/>
                </a:ln>
                <a:solidFill>
                  <a:prstClr val="black"/>
                </a:solidFill>
                <a:effectLst/>
                <a:uLnTx/>
                <a:uFillTx/>
                <a:latin typeface="Calibri"/>
                <a:ea typeface="+mj-ea"/>
                <a:cs typeface="+mj-cs"/>
              </a:rPr>
              <a:t>kraftfoder</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3" name="Inhaltsplatzhalter 2">
            <a:extLst>
              <a:ext uri="{FF2B5EF4-FFF2-40B4-BE49-F238E27FC236}">
                <a16:creationId xmlns:a16="http://schemas.microsoft.com/office/drawing/2014/main" id="{C71FCA82-4359-4762-8E78-0904E16171F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81224" y="1334649"/>
            <a:ext cx="7308073" cy="4632325"/>
          </a:xfrm>
          <a:prstGeom prst="rect">
            <a:avLst/>
          </a:prstGeom>
        </p:spPr>
      </p:pic>
      <p:sp>
        <p:nvSpPr>
          <p:cNvPr id="5" name="Text Box 3">
            <a:extLst>
              <a:ext uri="{FF2B5EF4-FFF2-40B4-BE49-F238E27FC236}">
                <a16:creationId xmlns:a16="http://schemas.microsoft.com/office/drawing/2014/main" id="{ED3A346A-D4A5-4432-9F07-A97C78E4A3C8}"/>
              </a:ext>
            </a:extLst>
          </p:cNvPr>
          <p:cNvSpPr txBox="1">
            <a:spLocks noChangeArrowheads="1"/>
          </p:cNvSpPr>
          <p:nvPr/>
        </p:nvSpPr>
        <p:spPr bwMode="auto">
          <a:xfrm>
            <a:off x="7177045" y="5894973"/>
            <a:ext cx="184941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Peratoner</a:t>
            </a: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de-DE" altLang="en-US" sz="1400" b="0" i="1"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et al</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a:t>
            </a:r>
          </a:p>
        </p:txBody>
      </p:sp>
    </p:spTree>
    <p:extLst>
      <p:ext uri="{BB962C8B-B14F-4D97-AF65-F5344CB8AC3E}">
        <p14:creationId xmlns:p14="http://schemas.microsoft.com/office/powerpoint/2010/main" val="24177571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157651" y="2066623"/>
            <a:ext cx="7590685" cy="4525936"/>
          </a:xfrm>
          <a:prstGeom prst="rect">
            <a:avLst/>
          </a:prstGeom>
          <a:ln>
            <a:noFill/>
          </a:ln>
          <a:effectLst>
            <a:outerShdw blurRad="292100" dist="139700" dir="2700000" algn="tl" rotWithShape="0">
              <a:srgbClr val="333333">
                <a:alpha val="65000"/>
              </a:srgbClr>
            </a:outerShdw>
          </a:effectLst>
        </p:spPr>
      </p:pic>
      <p:sp>
        <p:nvSpPr>
          <p:cNvPr id="2" name="Título 1"/>
          <p:cNvSpPr>
            <a:spLocks noGrp="1"/>
          </p:cNvSpPr>
          <p:nvPr>
            <p:ph type="ctrTitle"/>
          </p:nvPr>
        </p:nvSpPr>
        <p:spPr>
          <a:xfrm>
            <a:off x="157651" y="253415"/>
            <a:ext cx="7453181" cy="1656524"/>
          </a:xfrm>
        </p:spPr>
        <p:txBody>
          <a:bodyPr/>
          <a:lstStyle/>
          <a:p>
            <a:r>
              <a:rPr lang="sv-SE" sz="2400" dirty="0" smtClean="0">
                <a:solidFill>
                  <a:schemeClr val="tx1"/>
                </a:solidFill>
                <a:latin typeface="+mn-lt"/>
              </a:rPr>
              <a:t>Ts-avkastningen (</a:t>
            </a:r>
            <a:r>
              <a:rPr lang="sv-SE" sz="2400" dirty="0" err="1" smtClean="0">
                <a:solidFill>
                  <a:schemeClr val="tx1"/>
                </a:solidFill>
                <a:latin typeface="+mn-lt"/>
              </a:rPr>
              <a:t>Yield</a:t>
            </a:r>
            <a:r>
              <a:rPr lang="sv-SE" sz="2400" dirty="0" smtClean="0">
                <a:solidFill>
                  <a:schemeClr val="tx1"/>
                </a:solidFill>
                <a:latin typeface="+mn-lt"/>
              </a:rPr>
              <a:t>) är mindre medan smältbarheten (OMD) är högre vid tre skördar jämfört med två skördar per år i vallfoder med gräs (timotej och ängssvingel) och i vallfoder med gräs och klöver (100 kg N per ha)</a:t>
            </a:r>
            <a:endParaRPr lang="sv-SE" sz="2400" dirty="0">
              <a:solidFill>
                <a:schemeClr val="tx1"/>
              </a:solidFill>
              <a:latin typeface="+mn-lt"/>
            </a:endParaRPr>
          </a:p>
        </p:txBody>
      </p:sp>
      <p:sp>
        <p:nvSpPr>
          <p:cNvPr id="4" name="textruta 3"/>
          <p:cNvSpPr txBox="1"/>
          <p:nvPr/>
        </p:nvSpPr>
        <p:spPr>
          <a:xfrm>
            <a:off x="7675824" y="6528178"/>
            <a:ext cx="165538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a:t>
            </a:r>
            <a:r>
              <a:rPr kumimoji="0" lang="sv-SE" sz="1600" b="0" i="0" u="none" strike="noStrike" kern="1200" cap="none" spc="0" normalizeH="0" baseline="0" noProof="0" dirty="0" err="1" smtClean="0">
                <a:ln>
                  <a:noFill/>
                </a:ln>
                <a:solidFill>
                  <a:prstClr val="black"/>
                </a:solidFill>
                <a:effectLst/>
                <a:uLnTx/>
                <a:uFillTx/>
                <a:latin typeface="Calibri"/>
                <a:ea typeface="+mn-ea"/>
                <a:cs typeface="+mn-cs"/>
              </a:rPr>
              <a:t>Kornher</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1982)</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996357"/>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För</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och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nackdelar</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med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betesbaserad</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produktion</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pPr indent="0">
              <a:buNone/>
            </a:pPr>
            <a:r>
              <a:rPr lang="sv-SE" dirty="0" smtClean="0"/>
              <a:t>Fördelar</a:t>
            </a:r>
          </a:p>
          <a:p>
            <a:pPr lvl="1"/>
            <a:r>
              <a:rPr lang="sv-SE" dirty="0" smtClean="0"/>
              <a:t>minskade produktionskostnader</a:t>
            </a:r>
          </a:p>
          <a:p>
            <a:pPr lvl="1"/>
            <a:r>
              <a:rPr lang="sv-SE" dirty="0" smtClean="0"/>
              <a:t>mindre arbetskraftsbehov</a:t>
            </a:r>
          </a:p>
          <a:p>
            <a:pPr lvl="1"/>
            <a:r>
              <a:rPr lang="sv-SE" dirty="0" smtClean="0"/>
              <a:t>förbättrad djurvälfärd</a:t>
            </a:r>
          </a:p>
          <a:p>
            <a:pPr lvl="1"/>
            <a:r>
              <a:rPr lang="sv-SE" dirty="0" smtClean="0"/>
              <a:t>pastoralt landskap (bra för turism)</a:t>
            </a:r>
          </a:p>
          <a:p>
            <a:pPr lvl="1"/>
            <a:r>
              <a:rPr lang="sv-SE" dirty="0" smtClean="0"/>
              <a:t>hög effektivitet i överförandet av näringsämnen från gräs till humanföda (plantorna äts i ett tidigt utvecklingsstadium)</a:t>
            </a:r>
          </a:p>
          <a:p>
            <a:pPr lvl="1"/>
            <a:r>
              <a:rPr lang="sv-SE" dirty="0"/>
              <a:t>n</a:t>
            </a:r>
            <a:r>
              <a:rPr lang="sv-SE" dirty="0" smtClean="0"/>
              <a:t>yttigare mat (mjölk och kött)</a:t>
            </a:r>
          </a:p>
          <a:p>
            <a:pPr indent="0">
              <a:buNone/>
            </a:pPr>
            <a:endParaRPr lang="sv-SE" dirty="0" smtClean="0"/>
          </a:p>
          <a:p>
            <a:pPr indent="0">
              <a:buNone/>
            </a:pPr>
            <a:r>
              <a:rPr lang="sv-SE" dirty="0" smtClean="0"/>
              <a:t>Nackdelar</a:t>
            </a:r>
          </a:p>
          <a:p>
            <a:pPr lvl="1"/>
            <a:r>
              <a:rPr lang="sv-SE" dirty="0"/>
              <a:t>m</a:t>
            </a:r>
            <a:r>
              <a:rPr lang="sv-SE" dirty="0" smtClean="0"/>
              <a:t>indre produktion per djur och därmed mindre inkomst (inte nödvändigtvis lägre netto) + ökat behov av mark</a:t>
            </a:r>
          </a:p>
          <a:p>
            <a:pPr lvl="1"/>
            <a:r>
              <a:rPr lang="sv-SE" dirty="0" smtClean="0"/>
              <a:t>stort behov av skötselkunskap</a:t>
            </a:r>
          </a:p>
          <a:p>
            <a:endParaRPr lang="sv-SE" dirty="0"/>
          </a:p>
        </p:txBody>
      </p:sp>
      <p:sp>
        <p:nvSpPr>
          <p:cNvPr id="5" name="Text Box 4">
            <a:extLst>
              <a:ext uri="{FF2B5EF4-FFF2-40B4-BE49-F238E27FC236}">
                <a16:creationId xmlns:a16="http://schemas.microsoft.com/office/drawing/2014/main" id="{64DA7C5B-F89C-4622-9913-6111C4F92F72}"/>
              </a:ext>
            </a:extLst>
          </p:cNvPr>
          <p:cNvSpPr txBox="1">
            <a:spLocks noChangeArrowheads="1"/>
          </p:cNvSpPr>
          <p:nvPr/>
        </p:nvSpPr>
        <p:spPr bwMode="auto">
          <a:xfrm>
            <a:off x="6560555" y="5675379"/>
            <a:ext cx="16946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err="1" smtClean="0">
                <a:ln>
                  <a:noFill/>
                </a:ln>
                <a:solidFill>
                  <a:prstClr val="black"/>
                </a:solidFill>
                <a:effectLst/>
                <a:uLnTx/>
                <a:uFillTx/>
                <a:latin typeface="Tahoma" panose="020B0604030504040204" pitchFamily="34" charset="0"/>
                <a:ea typeface="ＭＳ Ｐゴシック" panose="020B0600070205080204" pitchFamily="34" charset="-128"/>
                <a:cs typeface="+mn-cs"/>
              </a:rPr>
              <a:t>Thomet</a:t>
            </a:r>
            <a:r>
              <a:rPr kumimoji="0" lang="de-DE"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de-DE" altLang="en-US" sz="1400" b="0" i="1"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et al</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2011</a:t>
            </a:r>
          </a:p>
        </p:txBody>
      </p:sp>
    </p:spTree>
    <p:extLst>
      <p:ext uri="{BB962C8B-B14F-4D97-AF65-F5344CB8AC3E}">
        <p14:creationId xmlns:p14="http://schemas.microsoft.com/office/powerpoint/2010/main" val="834750780"/>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	</a:t>
            </a:r>
            <a:endParaRPr lang="sv-SE" dirty="0"/>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Förutsättningar</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för</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en</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lyckad</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betesdrift</a:t>
            </a:r>
            <a:endParaRPr kumimoji="0" lang="en-US" sz="2400" b="0" i="0" u="none" strike="noStrike" kern="1200" cap="none" spc="0" normalizeH="0" baseline="0" noProof="0" dirty="0" smtClean="0">
              <a:ln>
                <a:noFill/>
              </a:ln>
              <a:solidFill>
                <a:prstClr val="black"/>
              </a:solidFill>
              <a:effectLst/>
              <a:uLnTx/>
              <a:uFillTx/>
              <a:latin typeface="Calibri"/>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pPr>
              <a:buFont typeface="Arial" panose="020B0604020202020204" pitchFamily="34" charset="0"/>
              <a:buChar char="•"/>
            </a:pPr>
            <a:r>
              <a:rPr lang="sv-SE" dirty="0" smtClean="0"/>
              <a:t>Tillräckligt med areal</a:t>
            </a:r>
          </a:p>
          <a:p>
            <a:pPr>
              <a:buFont typeface="Arial" panose="020B0604020202020204" pitchFamily="34" charset="0"/>
              <a:buChar char="•"/>
            </a:pPr>
            <a:r>
              <a:rPr lang="sv-SE" dirty="0" smtClean="0"/>
              <a:t>Betesmarken i nära anslutning till lantbrukets byggnader</a:t>
            </a:r>
          </a:p>
          <a:p>
            <a:pPr>
              <a:buFont typeface="Arial" panose="020B0604020202020204" pitchFamily="34" charset="0"/>
              <a:buChar char="•"/>
            </a:pPr>
            <a:r>
              <a:rPr lang="sv-SE" dirty="0" smtClean="0"/>
              <a:t>Topografi som passar för bete</a:t>
            </a:r>
          </a:p>
          <a:p>
            <a:pPr>
              <a:buFont typeface="Arial" panose="020B0604020202020204" pitchFamily="34" charset="0"/>
              <a:buChar char="•"/>
            </a:pPr>
            <a:r>
              <a:rPr lang="sv-SE" dirty="0" smtClean="0"/>
              <a:t>Acceptans för minskad produktion per ko</a:t>
            </a:r>
          </a:p>
          <a:p>
            <a:pPr>
              <a:buFont typeface="Arial" panose="020B0604020202020204" pitchFamily="34" charset="0"/>
              <a:buChar char="•"/>
            </a:pPr>
            <a:r>
              <a:rPr lang="sv-SE" dirty="0" smtClean="0"/>
              <a:t>Passande raser (speciellt för kor)</a:t>
            </a:r>
          </a:p>
          <a:p>
            <a:pPr>
              <a:buFont typeface="Arial" panose="020B0604020202020204" pitchFamily="34" charset="0"/>
              <a:buChar char="•"/>
            </a:pPr>
            <a:r>
              <a:rPr lang="sv-SE" dirty="0" smtClean="0"/>
              <a:t>Låg kroppsvikt på djuren (viktigt vid branta beten)</a:t>
            </a:r>
          </a:p>
          <a:p>
            <a:pPr>
              <a:buFont typeface="Arial" panose="020B0604020202020204" pitchFamily="34" charset="0"/>
              <a:buChar char="•"/>
            </a:pPr>
            <a:r>
              <a:rPr lang="sv-SE" dirty="0" smtClean="0"/>
              <a:t>Förmåga till stort foderintag av grovfoder i relation till energibehov</a:t>
            </a:r>
          </a:p>
          <a:p>
            <a:pPr>
              <a:buFont typeface="Arial" panose="020B0604020202020204" pitchFamily="34" charset="0"/>
              <a:buChar char="•"/>
            </a:pPr>
            <a:r>
              <a:rPr lang="sv-SE" dirty="0" smtClean="0"/>
              <a:t>Förmåga att behålla kroppsvikten på vallfoder</a:t>
            </a:r>
          </a:p>
          <a:p>
            <a:pPr>
              <a:buFont typeface="Arial" panose="020B0604020202020204" pitchFamily="34" charset="0"/>
              <a:buChar char="•"/>
            </a:pPr>
            <a:r>
              <a:rPr lang="sv-SE" dirty="0" smtClean="0"/>
              <a:t>Måttliga behov av kraftfoder</a:t>
            </a:r>
          </a:p>
          <a:p>
            <a:pPr>
              <a:buFont typeface="Arial" panose="020B0604020202020204" pitchFamily="34" charset="0"/>
              <a:buChar char="•"/>
            </a:pPr>
            <a:r>
              <a:rPr lang="sv-SE" dirty="0" smtClean="0"/>
              <a:t>God fertilitet</a:t>
            </a:r>
          </a:p>
          <a:p>
            <a:endParaRPr lang="sv-SE" dirty="0"/>
          </a:p>
        </p:txBody>
      </p:sp>
    </p:spTree>
    <p:extLst>
      <p:ext uri="{BB962C8B-B14F-4D97-AF65-F5344CB8AC3E}">
        <p14:creationId xmlns:p14="http://schemas.microsoft.com/office/powerpoint/2010/main" val="2630165068"/>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1619672" y="2348880"/>
            <a:ext cx="6024986" cy="936104"/>
          </a:xfrm>
        </p:spPr>
        <p:txBody>
          <a:bodyPr/>
          <a:lstStyle/>
          <a:p>
            <a:r>
              <a:rPr lang="sv-SE" sz="4000" dirty="0" smtClean="0"/>
              <a:t>Tempererade vallar i Italien</a:t>
            </a:r>
            <a:endParaRPr lang="sv-SE" sz="4000" dirty="0"/>
          </a:p>
        </p:txBody>
      </p:sp>
    </p:spTree>
    <p:extLst>
      <p:ext uri="{BB962C8B-B14F-4D97-AF65-F5344CB8AC3E}">
        <p14:creationId xmlns:p14="http://schemas.microsoft.com/office/powerpoint/2010/main" val="3249792353"/>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fico 6"/>
          <p:cNvGraphicFramePr>
            <a:graphicFrameLocks/>
          </p:cNvGraphicFramePr>
          <p:nvPr>
            <p:extLst>
              <p:ext uri="{D42A27DB-BD31-4B8C-83A1-F6EECF244321}">
                <p14:modId xmlns:p14="http://schemas.microsoft.com/office/powerpoint/2010/main" val="3133950606"/>
              </p:ext>
            </p:extLst>
          </p:nvPr>
        </p:nvGraphicFramePr>
        <p:xfrm>
          <a:off x="247254" y="764704"/>
          <a:ext cx="4424855" cy="285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ico 7"/>
          <p:cNvGraphicFramePr>
            <a:graphicFrameLocks/>
          </p:cNvGraphicFramePr>
          <p:nvPr>
            <p:extLst>
              <p:ext uri="{D42A27DB-BD31-4B8C-83A1-F6EECF244321}">
                <p14:modId xmlns:p14="http://schemas.microsoft.com/office/powerpoint/2010/main" val="2543529639"/>
              </p:ext>
            </p:extLst>
          </p:nvPr>
        </p:nvGraphicFramePr>
        <p:xfrm>
          <a:off x="4355976" y="3356992"/>
          <a:ext cx="4300504" cy="2606366"/>
        </p:xfrm>
        <a:graphic>
          <a:graphicData uri="http://schemas.openxmlformats.org/drawingml/2006/chart">
            <c:chart xmlns:c="http://schemas.openxmlformats.org/drawingml/2006/chart" xmlns:r="http://schemas.openxmlformats.org/officeDocument/2006/relationships" r:id="rId3"/>
          </a:graphicData>
        </a:graphic>
      </p:graphicFrame>
      <p:sp>
        <p:nvSpPr>
          <p:cNvPr id="9" name="CasellaDiTesto 8"/>
          <p:cNvSpPr txBox="1"/>
          <p:nvPr/>
        </p:nvSpPr>
        <p:spPr>
          <a:xfrm>
            <a:off x="661915" y="5306615"/>
            <a:ext cx="1026756" cy="3291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ISTAT,2017</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9727920"/>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84963" y="844498"/>
            <a:ext cx="5590220" cy="6186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1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Po-</a:t>
            </a:r>
            <a:r>
              <a:rPr kumimoji="0" lang="en-US" sz="171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dalen</a:t>
            </a:r>
            <a:r>
              <a:rPr kumimoji="0" lang="en-US" sz="171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lang="en-US" sz="1710" dirty="0" err="1" smtClean="0">
                <a:solidFill>
                  <a:prstClr val="black"/>
                </a:solidFill>
                <a:latin typeface="Calibri"/>
              </a:rPr>
              <a:t>är</a:t>
            </a:r>
            <a:r>
              <a:rPr lang="en-US" sz="1710" dirty="0" smtClean="0">
                <a:solidFill>
                  <a:prstClr val="black"/>
                </a:solidFill>
                <a:latin typeface="Calibri"/>
              </a:rPr>
              <a:t> </a:t>
            </a:r>
            <a:r>
              <a:rPr lang="en-US" sz="1710" dirty="0" err="1" smtClean="0">
                <a:solidFill>
                  <a:prstClr val="black"/>
                </a:solidFill>
                <a:latin typeface="Calibri"/>
              </a:rPr>
              <a:t>det</a:t>
            </a:r>
            <a:r>
              <a:rPr lang="en-US" sz="1710" dirty="0" smtClean="0">
                <a:solidFill>
                  <a:prstClr val="black"/>
                </a:solidFill>
                <a:latin typeface="Calibri"/>
              </a:rPr>
              <a:t> </a:t>
            </a:r>
            <a:r>
              <a:rPr lang="en-US" sz="1710" dirty="0" err="1" smtClean="0">
                <a:solidFill>
                  <a:prstClr val="black"/>
                </a:solidFill>
                <a:latin typeface="Calibri"/>
              </a:rPr>
              <a:t>största</a:t>
            </a:r>
            <a:r>
              <a:rPr lang="en-US" sz="1710" dirty="0" smtClean="0">
                <a:solidFill>
                  <a:prstClr val="black"/>
                </a:solidFill>
                <a:latin typeface="Calibri"/>
              </a:rPr>
              <a:t> </a:t>
            </a:r>
            <a:r>
              <a:rPr lang="en-US" sz="1710" dirty="0" err="1" smtClean="0">
                <a:solidFill>
                  <a:prstClr val="black"/>
                </a:solidFill>
                <a:latin typeface="Calibri"/>
              </a:rPr>
              <a:t>området</a:t>
            </a:r>
            <a:r>
              <a:rPr lang="en-US" sz="1710" dirty="0" smtClean="0">
                <a:solidFill>
                  <a:prstClr val="black"/>
                </a:solidFill>
                <a:latin typeface="Calibri"/>
              </a:rPr>
              <a:t> med </a:t>
            </a:r>
            <a:r>
              <a:rPr lang="en-US" sz="1710" dirty="0" err="1" smtClean="0">
                <a:solidFill>
                  <a:prstClr val="black"/>
                </a:solidFill>
                <a:latin typeface="Calibri"/>
              </a:rPr>
              <a:t>kontinentalt</a:t>
            </a:r>
            <a:r>
              <a:rPr lang="en-US" sz="1710" dirty="0" smtClean="0">
                <a:solidFill>
                  <a:prstClr val="black"/>
                </a:solidFill>
                <a:latin typeface="Calibri"/>
              </a:rPr>
              <a:t> </a:t>
            </a:r>
            <a:r>
              <a:rPr lang="en-US" sz="1710" dirty="0" err="1" smtClean="0">
                <a:solidFill>
                  <a:prstClr val="black"/>
                </a:solidFill>
                <a:latin typeface="Calibri"/>
              </a:rPr>
              <a:t>tempererat</a:t>
            </a:r>
            <a:r>
              <a:rPr lang="en-US" sz="1710" dirty="0" smtClean="0">
                <a:solidFill>
                  <a:prstClr val="black"/>
                </a:solidFill>
                <a:latin typeface="Calibri"/>
              </a:rPr>
              <a:t> </a:t>
            </a:r>
            <a:r>
              <a:rPr lang="en-US" sz="1710" dirty="0" err="1" smtClean="0">
                <a:solidFill>
                  <a:prstClr val="black"/>
                </a:solidFill>
                <a:latin typeface="Calibri"/>
              </a:rPr>
              <a:t>klimat</a:t>
            </a:r>
            <a:r>
              <a:rPr lang="en-US" sz="1710" dirty="0" smtClean="0">
                <a:solidFill>
                  <a:prstClr val="black"/>
                </a:solidFill>
                <a:latin typeface="Calibri"/>
              </a:rPr>
              <a:t> </a:t>
            </a:r>
            <a:r>
              <a:rPr lang="en-US" sz="1710" dirty="0" err="1" smtClean="0">
                <a:solidFill>
                  <a:prstClr val="black"/>
                </a:solidFill>
                <a:latin typeface="Calibri"/>
              </a:rPr>
              <a:t>där</a:t>
            </a:r>
            <a:r>
              <a:rPr lang="en-US" sz="1710" dirty="0" smtClean="0">
                <a:solidFill>
                  <a:prstClr val="black"/>
                </a:solidFill>
                <a:latin typeface="Calibri"/>
              </a:rPr>
              <a:t> </a:t>
            </a:r>
            <a:r>
              <a:rPr kumimoji="0" lang="en-US" sz="1710" b="1" i="0" u="none" strike="noStrike" kern="1200" cap="none" spc="0" normalizeH="0" baseline="0" noProof="0" dirty="0" smtClean="0">
                <a:ln>
                  <a:noFill/>
                </a:ln>
                <a:solidFill>
                  <a:prstClr val="black"/>
                </a:solidFill>
                <a:effectLst/>
                <a:uLnTx/>
                <a:uFillTx/>
                <a:latin typeface="Calibri"/>
                <a:ea typeface="+mn-ea"/>
                <a:cs typeface="+mn-cs"/>
              </a:rPr>
              <a:t>permanent </a:t>
            </a:r>
            <a:r>
              <a:rPr kumimoji="0" lang="en-US" sz="1710" b="1" i="0" u="none" strike="noStrike" kern="1200" cap="none" spc="0" normalizeH="0" baseline="0" noProof="0" dirty="0" err="1" smtClean="0">
                <a:ln>
                  <a:noFill/>
                </a:ln>
                <a:solidFill>
                  <a:prstClr val="black"/>
                </a:solidFill>
                <a:effectLst/>
                <a:uLnTx/>
                <a:uFillTx/>
                <a:latin typeface="Calibri"/>
                <a:ea typeface="+mn-ea"/>
                <a:cs typeface="+mn-cs"/>
              </a:rPr>
              <a:t>vall</a:t>
            </a:r>
            <a:r>
              <a:rPr kumimoji="0" lang="en-US" sz="171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710" i="0" u="none" strike="noStrike" kern="1200" cap="none" spc="0" normalizeH="0" baseline="0" noProof="0" dirty="0" err="1" smtClean="0">
                <a:ln>
                  <a:noFill/>
                </a:ln>
                <a:solidFill>
                  <a:prstClr val="black"/>
                </a:solidFill>
                <a:effectLst/>
                <a:uLnTx/>
                <a:uFillTx/>
                <a:latin typeface="Calibri"/>
                <a:ea typeface="+mn-ea"/>
                <a:cs typeface="+mn-cs"/>
              </a:rPr>
              <a:t>odlas</a:t>
            </a:r>
            <a:r>
              <a:rPr kumimoji="0" lang="en-US" sz="171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710" b="0" i="0" u="none" strike="noStrike" kern="1200" cap="none" spc="0" normalizeH="0" baseline="0" noProof="0" dirty="0" err="1" smtClean="0">
                <a:ln>
                  <a:noFill/>
                </a:ln>
                <a:solidFill>
                  <a:prstClr val="black"/>
                </a:solidFill>
                <a:effectLst/>
                <a:uLnTx/>
                <a:uFillTx/>
                <a:latin typeface="Calibri"/>
                <a:ea typeface="+mn-ea"/>
                <a:cs typeface="+mn-cs"/>
              </a:rPr>
              <a:t>traditionellt</a:t>
            </a:r>
            <a:endParaRPr kumimoji="0" lang="it-IT" sz="171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asellaDiTesto 4"/>
          <p:cNvSpPr txBox="1"/>
          <p:nvPr/>
        </p:nvSpPr>
        <p:spPr>
          <a:xfrm>
            <a:off x="272263" y="1865180"/>
            <a:ext cx="8587542" cy="7634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Vallen</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är</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“Permanent Grassland” om den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inte</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plöjts</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på</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10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år</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a:t>
            </a:r>
            <a:r>
              <a:rPr kumimoji="0" lang="it-IT"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1" i="0" u="none" strike="noStrike" kern="1200" cap="none" spc="0" normalizeH="0" baseline="0" noProof="0" dirty="0">
                <a:ln>
                  <a:noFill/>
                </a:ln>
                <a:solidFill>
                  <a:srgbClr val="FEA022">
                    <a:lumMod val="50000"/>
                  </a:srgbClr>
                </a:solidFill>
                <a:effectLst/>
                <a:uLnTx/>
                <a:uFillTx/>
                <a:latin typeface="Calibri"/>
                <a:ea typeface="+mn-ea"/>
                <a:cs typeface="+mn-cs"/>
              </a:rPr>
              <a:t>Permanent grassland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ingår</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aldrig</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i</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växtföljd</a:t>
            </a:r>
            <a:r>
              <a:rPr lang="en-US" sz="1368" dirty="0">
                <a:solidFill>
                  <a:prstClr val="black"/>
                </a:solidFill>
                <a:latin typeface="Calibri"/>
              </a:rPr>
              <a:t> </a:t>
            </a:r>
            <a:r>
              <a:rPr lang="en-US" sz="1368" dirty="0" smtClean="0">
                <a:solidFill>
                  <a:prstClr val="black"/>
                </a:solidFill>
                <a:latin typeface="Calibri"/>
              </a:rPr>
              <a:t>med </a:t>
            </a:r>
            <a:r>
              <a:rPr lang="en-US" sz="1368" dirty="0" err="1" smtClean="0">
                <a:solidFill>
                  <a:prstClr val="black"/>
                </a:solidFill>
                <a:latin typeface="Calibri"/>
              </a:rPr>
              <a:t>andra</a:t>
            </a:r>
            <a:r>
              <a:rPr lang="en-US" sz="1368" dirty="0" smtClean="0">
                <a:solidFill>
                  <a:prstClr val="black"/>
                </a:solidFill>
                <a:latin typeface="Calibri"/>
              </a:rPr>
              <a:t> </a:t>
            </a:r>
            <a:r>
              <a:rPr lang="en-US" sz="1368" dirty="0" err="1" smtClean="0">
                <a:solidFill>
                  <a:prstClr val="black"/>
                </a:solidFill>
                <a:latin typeface="Calibri"/>
              </a:rPr>
              <a:t>grödor</a:t>
            </a:r>
            <a:r>
              <a:rPr lang="en-US" sz="1368" dirty="0" smtClean="0">
                <a:solidFill>
                  <a:prstClr val="black"/>
                </a:solidFill>
                <a:latin typeface="Calibri"/>
              </a:rPr>
              <a:t> och </a:t>
            </a:r>
            <a:r>
              <a:rPr lang="en-US" sz="1368" dirty="0" err="1" smtClean="0">
                <a:solidFill>
                  <a:prstClr val="black"/>
                </a:solidFill>
                <a:latin typeface="Calibri"/>
              </a:rPr>
              <a:t>sköts</a:t>
            </a:r>
            <a:r>
              <a:rPr lang="en-US" sz="1368" dirty="0" smtClean="0">
                <a:solidFill>
                  <a:prstClr val="black"/>
                </a:solidFill>
                <a:latin typeface="Calibri"/>
              </a:rPr>
              <a:t> med </a:t>
            </a:r>
            <a:r>
              <a:rPr lang="en-US" sz="1368" dirty="0" err="1" smtClean="0">
                <a:solidFill>
                  <a:prstClr val="black"/>
                </a:solidFill>
                <a:latin typeface="Calibri"/>
              </a:rPr>
              <a:t>slåtter</a:t>
            </a:r>
            <a:r>
              <a:rPr lang="en-US" sz="1368" dirty="0" smtClean="0">
                <a:solidFill>
                  <a:prstClr val="black"/>
                </a:solidFill>
                <a:latin typeface="Calibri"/>
              </a:rPr>
              <a:t>, </a:t>
            </a:r>
            <a:r>
              <a:rPr lang="en-US" sz="1368" dirty="0" err="1" smtClean="0">
                <a:solidFill>
                  <a:prstClr val="black"/>
                </a:solidFill>
                <a:latin typeface="Calibri"/>
              </a:rPr>
              <a:t>bevattning</a:t>
            </a:r>
            <a:r>
              <a:rPr lang="en-US" sz="1368" dirty="0">
                <a:solidFill>
                  <a:prstClr val="black"/>
                </a:solidFill>
                <a:latin typeface="Calibri"/>
              </a:rPr>
              <a:t> </a:t>
            </a:r>
            <a:r>
              <a:rPr lang="en-US" sz="1368" dirty="0" smtClean="0">
                <a:solidFill>
                  <a:prstClr val="black"/>
                </a:solidFill>
                <a:latin typeface="Calibri"/>
              </a:rPr>
              <a:t>(</a:t>
            </a:r>
            <a:r>
              <a:rPr lang="en-US" sz="1368" dirty="0" err="1" smtClean="0">
                <a:solidFill>
                  <a:prstClr val="black"/>
                </a:solidFill>
                <a:latin typeface="Calibri"/>
              </a:rPr>
              <a:t>på</a:t>
            </a:r>
            <a:r>
              <a:rPr lang="en-US" sz="1368" dirty="0" smtClean="0">
                <a:solidFill>
                  <a:prstClr val="black"/>
                </a:solidFill>
                <a:latin typeface="Calibri"/>
              </a:rPr>
              <a:t> </a:t>
            </a:r>
            <a:r>
              <a:rPr lang="en-US" sz="1368" dirty="0" err="1" smtClean="0">
                <a:solidFill>
                  <a:prstClr val="black"/>
                </a:solidFill>
                <a:latin typeface="Calibri"/>
              </a:rPr>
              <a:t>platt</a:t>
            </a:r>
            <a:r>
              <a:rPr lang="en-US" sz="1368" dirty="0" smtClean="0">
                <a:solidFill>
                  <a:prstClr val="black"/>
                </a:solidFill>
                <a:latin typeface="Calibri"/>
              </a:rPr>
              <a:t> mark) och </a:t>
            </a:r>
            <a:r>
              <a:rPr lang="en-US" sz="1368" dirty="0" err="1" smtClean="0">
                <a:solidFill>
                  <a:prstClr val="black"/>
                </a:solidFill>
                <a:latin typeface="Calibri"/>
              </a:rPr>
              <a:t>gödsling</a:t>
            </a:r>
            <a:r>
              <a:rPr lang="en-US" sz="1368" dirty="0" smtClean="0">
                <a:solidFill>
                  <a:prstClr val="black"/>
                </a:solidFill>
                <a:latin typeface="Calibri"/>
              </a:rPr>
              <a:t> </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it-IT" sz="1197" b="0" i="0" u="none" strike="noStrike" kern="1200" cap="none" spc="0" normalizeH="0" baseline="0" noProof="0" dirty="0">
                <a:ln>
                  <a:noFill/>
                </a:ln>
                <a:solidFill>
                  <a:prstClr val="black"/>
                </a:solidFill>
                <a:effectLst/>
                <a:uLnTx/>
                <a:uFillTx/>
                <a:latin typeface="Calibri"/>
                <a:ea typeface="+mn-ea"/>
                <a:cs typeface="+mn-cs"/>
              </a:rPr>
              <a:t>(Bocci M. </a:t>
            </a:r>
            <a:r>
              <a:rPr kumimoji="0" lang="it-IT" sz="1197" b="0" i="1" u="none" strike="noStrike" kern="1200" cap="none" spc="0" normalizeH="0" baseline="0" noProof="0" dirty="0">
                <a:ln>
                  <a:noFill/>
                </a:ln>
                <a:solidFill>
                  <a:prstClr val="black"/>
                </a:solidFill>
                <a:effectLst/>
                <a:uLnTx/>
                <a:uFillTx/>
                <a:latin typeface="Calibri"/>
                <a:ea typeface="+mn-ea"/>
                <a:cs typeface="+mn-cs"/>
              </a:rPr>
              <a:t>et al</a:t>
            </a:r>
            <a:r>
              <a:rPr kumimoji="0" lang="it-IT" sz="1197" b="0" i="0" u="none" strike="noStrike" kern="1200" cap="none" spc="0" normalizeH="0" baseline="0" noProof="0" dirty="0">
                <a:ln>
                  <a:noFill/>
                </a:ln>
                <a:solidFill>
                  <a:prstClr val="black"/>
                </a:solidFill>
                <a:effectLst/>
                <a:uLnTx/>
                <a:uFillTx/>
                <a:latin typeface="Calibri"/>
                <a:ea typeface="+mn-ea"/>
                <a:cs typeface="+mn-cs"/>
              </a:rPr>
              <a:t>, 2011</a:t>
            </a:r>
            <a:r>
              <a:rPr kumimoji="0" lang="en-US" sz="1197" b="0" i="0" u="none" strike="noStrike" kern="1200" cap="none" spc="0" normalizeH="0" baseline="0" noProof="0" dirty="0">
                <a:ln>
                  <a:noFill/>
                </a:ln>
                <a:solidFill>
                  <a:prstClr val="black"/>
                </a:solidFill>
                <a:effectLst/>
                <a:uLnTx/>
                <a:uFillTx/>
                <a:latin typeface="Calibri"/>
                <a:ea typeface="+mn-ea"/>
                <a:cs typeface="+mn-cs"/>
              </a:rPr>
              <a:t> ).</a:t>
            </a:r>
            <a:endParaRPr kumimoji="0" lang="it-IT" sz="1197"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ttangolo 8"/>
          <p:cNvSpPr/>
          <p:nvPr/>
        </p:nvSpPr>
        <p:spPr>
          <a:xfrm>
            <a:off x="1308077" y="5211139"/>
            <a:ext cx="6515914" cy="5660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I Po-</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dalen</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är</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sng" strike="noStrike" kern="1200" cap="none" spc="0" normalizeH="0" baseline="0" noProof="0" dirty="0" smtClean="0">
                <a:ln>
                  <a:noFill/>
                </a:ln>
                <a:solidFill>
                  <a:prstClr val="black"/>
                </a:solidFill>
                <a:effectLst/>
                <a:uLnTx/>
                <a:uFillTx/>
                <a:latin typeface="Calibri"/>
                <a:ea typeface="+mn-ea"/>
                <a:cs typeface="+mn-cs"/>
              </a:rPr>
              <a:t>60%</a:t>
            </a:r>
            <a:r>
              <a:rPr kumimoji="0" lang="en-US" sz="1539" b="0" i="0" u="sng" strike="noStrike" kern="1200" cap="none" spc="0" normalizeH="0" noProof="0" dirty="0" smtClean="0">
                <a:ln>
                  <a:noFill/>
                </a:ln>
                <a:solidFill>
                  <a:prstClr val="black"/>
                </a:solidFill>
                <a:effectLst/>
                <a:uLnTx/>
                <a:uFillTx/>
                <a:latin typeface="Calibri"/>
                <a:ea typeface="+mn-ea"/>
                <a:cs typeface="+mn-cs"/>
              </a:rPr>
              <a:t> </a:t>
            </a:r>
            <a:r>
              <a:rPr kumimoji="0" lang="en-US" sz="1539" b="0" i="0" u="sng" strike="noStrike" kern="1200" cap="none" spc="0" normalizeH="0" noProof="0" dirty="0" err="1" smtClean="0">
                <a:ln>
                  <a:noFill/>
                </a:ln>
                <a:solidFill>
                  <a:prstClr val="black"/>
                </a:solidFill>
                <a:effectLst/>
                <a:uLnTx/>
                <a:uFillTx/>
                <a:latin typeface="Calibri"/>
                <a:ea typeface="+mn-ea"/>
                <a:cs typeface="+mn-cs"/>
              </a:rPr>
              <a:t>av</a:t>
            </a:r>
            <a:r>
              <a:rPr kumimoji="0" lang="en-US" sz="1539" b="0" i="0" u="sng" strike="noStrike" kern="1200" cap="none" spc="0" normalizeH="0" noProof="0" dirty="0" smtClean="0">
                <a:ln>
                  <a:noFill/>
                </a:ln>
                <a:solidFill>
                  <a:prstClr val="black"/>
                </a:solidFill>
                <a:effectLst/>
                <a:uLnTx/>
                <a:uFillTx/>
                <a:latin typeface="Calibri"/>
                <a:ea typeface="+mn-ea"/>
                <a:cs typeface="+mn-cs"/>
              </a:rPr>
              <a:t> </a:t>
            </a:r>
            <a:r>
              <a:rPr kumimoji="0" lang="en-US" sz="1539" b="0" i="0" u="sng" strike="noStrike" kern="1200" cap="none" spc="0" normalizeH="0" baseline="0" noProof="0" dirty="0" err="1" smtClean="0">
                <a:ln>
                  <a:noFill/>
                </a:ln>
                <a:solidFill>
                  <a:prstClr val="black"/>
                </a:solidFill>
                <a:effectLst/>
                <a:uLnTx/>
                <a:uFillTx/>
                <a:latin typeface="Calibri"/>
                <a:ea typeface="+mn-ea"/>
                <a:cs typeface="+mn-cs"/>
              </a:rPr>
              <a:t>vallen</a:t>
            </a:r>
            <a:r>
              <a:rPr lang="en-US" sz="1539" u="sng" dirty="0">
                <a:solidFill>
                  <a:prstClr val="black"/>
                </a:solidFill>
                <a:latin typeface="Calibri"/>
              </a:rPr>
              <a:t> </a:t>
            </a:r>
            <a:r>
              <a:rPr kumimoji="0" lang="en-US" sz="1539" b="0" i="0" u="sng" strike="noStrike" kern="1200" cap="none" spc="0" normalizeH="0" baseline="0" noProof="0" dirty="0" smtClean="0">
                <a:ln>
                  <a:noFill/>
                </a:ln>
                <a:solidFill>
                  <a:srgbClr val="C00000"/>
                </a:solidFill>
                <a:effectLst/>
                <a:uLnTx/>
                <a:uFillTx/>
                <a:latin typeface="Calibri"/>
                <a:ea typeface="+mn-ea"/>
                <a:cs typeface="+mn-cs"/>
              </a:rPr>
              <a:t>75 </a:t>
            </a:r>
            <a:r>
              <a:rPr kumimoji="0" lang="en-US" sz="1539" b="0" i="0" u="sng" strike="noStrike" kern="1200" cap="none" spc="0" normalizeH="0" baseline="0" noProof="0" dirty="0" err="1" smtClean="0">
                <a:ln>
                  <a:noFill/>
                </a:ln>
                <a:solidFill>
                  <a:srgbClr val="C00000"/>
                </a:solidFill>
                <a:effectLst/>
                <a:uLnTx/>
                <a:uFillTx/>
                <a:latin typeface="Calibri"/>
                <a:ea typeface="+mn-ea"/>
                <a:cs typeface="+mn-cs"/>
              </a:rPr>
              <a:t>år</a:t>
            </a:r>
            <a:r>
              <a:rPr kumimoji="0" lang="en-US" sz="1539" b="0" i="0" u="sng" strike="noStrike" kern="1200" cap="none" spc="0" normalizeH="0" baseline="0" noProof="0" dirty="0" smtClean="0">
                <a:ln>
                  <a:noFill/>
                </a:ln>
                <a:solidFill>
                  <a:srgbClr val="C00000"/>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och</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bara 15</a:t>
            </a:r>
            <a:r>
              <a:rPr kumimoji="0" lang="en-US" sz="1539" b="0" i="0" u="none" strike="noStrike" kern="1200" cap="none" spc="0" normalizeH="0" baseline="0" noProof="0" dirty="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har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blivit</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omsådd</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eller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förnyad</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de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senast</a:t>
            </a:r>
            <a:r>
              <a:rPr lang="en-US" sz="1539" dirty="0" smtClean="0">
                <a:solidFill>
                  <a:prstClr val="black"/>
                </a:solidFill>
                <a:latin typeface="Calibri"/>
              </a:rPr>
              <a:t>e 25 </a:t>
            </a:r>
            <a:r>
              <a:rPr lang="en-US" sz="1539" dirty="0" err="1" smtClean="0">
                <a:solidFill>
                  <a:prstClr val="black"/>
                </a:solidFill>
                <a:latin typeface="Calibri"/>
              </a:rPr>
              <a:t>åren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(CRPA</a:t>
            </a:r>
            <a:r>
              <a:rPr kumimoji="0" lang="en-US" sz="1539" b="0" i="0" u="none" strike="noStrike" kern="1200" cap="none" spc="0" normalizeH="0" baseline="0" noProof="0" dirty="0">
                <a:ln>
                  <a:noFill/>
                </a:ln>
                <a:solidFill>
                  <a:prstClr val="black"/>
                </a:solidFill>
                <a:effectLst/>
                <a:uLnTx/>
                <a:uFillTx/>
                <a:latin typeface="Calibri"/>
                <a:ea typeface="+mn-ea"/>
                <a:cs typeface="+mn-cs"/>
              </a:rPr>
              <a:t>, 2007)</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Gruppo 10"/>
          <p:cNvGrpSpPr/>
          <p:nvPr/>
        </p:nvGrpSpPr>
        <p:grpSpPr>
          <a:xfrm>
            <a:off x="3080073" y="2658372"/>
            <a:ext cx="3231129" cy="2465140"/>
            <a:chOff x="2969646" y="2323455"/>
            <a:chExt cx="4500003" cy="3780015"/>
          </a:xfrm>
        </p:grpSpPr>
        <p:sp>
          <p:nvSpPr>
            <p:cNvPr id="12" name="object 8"/>
            <p:cNvSpPr/>
            <p:nvPr/>
          </p:nvSpPr>
          <p:spPr>
            <a:xfrm>
              <a:off x="2969646" y="2323455"/>
              <a:ext cx="3154679" cy="294346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9"/>
            <p:cNvSpPr/>
            <p:nvPr/>
          </p:nvSpPr>
          <p:spPr>
            <a:xfrm>
              <a:off x="6118230" y="2323455"/>
              <a:ext cx="1351419" cy="378001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0"/>
            <p:cNvSpPr/>
            <p:nvPr/>
          </p:nvSpPr>
          <p:spPr>
            <a:xfrm>
              <a:off x="2969646" y="5260825"/>
              <a:ext cx="3154679" cy="84264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ttangolo 15"/>
          <p:cNvSpPr/>
          <p:nvPr/>
        </p:nvSpPr>
        <p:spPr>
          <a:xfrm>
            <a:off x="6358563" y="3889973"/>
            <a:ext cx="1173401" cy="52668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41" b="0" i="0" u="none" strike="noStrike" kern="1200" cap="none" spc="0" normalizeH="0" baseline="0" noProof="0" dirty="0" err="1">
                <a:ln>
                  <a:noFill/>
                </a:ln>
                <a:solidFill>
                  <a:prstClr val="black"/>
                </a:solidFill>
                <a:effectLst/>
                <a:uLnTx/>
                <a:uFillTx/>
                <a:latin typeface="Calibri"/>
                <a:ea typeface="+mn-ea"/>
                <a:cs typeface="+mn-cs"/>
              </a:rPr>
              <a:t>Pieve</a:t>
            </a:r>
            <a:r>
              <a:rPr kumimoji="0" lang="en-US" sz="941" b="0" i="0" u="none" strike="noStrike" kern="1200" cap="none" spc="0" normalizeH="0" baseline="0" noProof="0" dirty="0">
                <a:ln>
                  <a:noFill/>
                </a:ln>
                <a:solidFill>
                  <a:prstClr val="black"/>
                </a:solidFill>
                <a:effectLst/>
                <a:uLnTx/>
                <a:uFillTx/>
                <a:latin typeface="Calibri"/>
                <a:ea typeface="+mn-ea"/>
                <a:cs typeface="+mn-cs"/>
              </a:rPr>
              <a:t> di </a:t>
            </a:r>
            <a:r>
              <a:rPr kumimoji="0" lang="en-US" sz="941" b="0" i="0" u="none" strike="noStrike" kern="1200" cap="none" spc="0" normalizeH="0" baseline="0" noProof="0" dirty="0" err="1">
                <a:ln>
                  <a:noFill/>
                </a:ln>
                <a:solidFill>
                  <a:prstClr val="black"/>
                </a:solidFill>
                <a:effectLst/>
                <a:uLnTx/>
                <a:uFillTx/>
                <a:latin typeface="Calibri"/>
                <a:ea typeface="+mn-ea"/>
                <a:cs typeface="+mn-cs"/>
              </a:rPr>
              <a:t>Bibbiano</a:t>
            </a:r>
            <a:r>
              <a:rPr kumimoji="0" lang="en-US" sz="941" b="0" i="0" u="none" strike="noStrike" kern="1200" cap="none" spc="0" normalizeH="0" baseline="0" noProof="0" dirty="0">
                <a:ln>
                  <a:noFill/>
                </a:ln>
                <a:solidFill>
                  <a:prstClr val="black"/>
                </a:solidFill>
                <a:effectLst/>
                <a:uLnTx/>
                <a:uFillTx/>
                <a:latin typeface="Calibri"/>
                <a:ea typeface="+mn-ea"/>
                <a:cs typeface="+mn-cs"/>
              </a:rPr>
              <a:t>, </a:t>
            </a:r>
            <a:r>
              <a:rPr kumimoji="0" lang="en-US" sz="941" b="0" i="0" u="none" strike="noStrike" kern="1200" cap="none" spc="0" normalizeH="0" baseline="0" noProof="0" dirty="0" err="1" smtClean="0">
                <a:ln>
                  <a:noFill/>
                </a:ln>
                <a:solidFill>
                  <a:prstClr val="black"/>
                </a:solidFill>
                <a:effectLst/>
                <a:uLnTx/>
                <a:uFillTx/>
                <a:latin typeface="Calibri"/>
                <a:ea typeface="+mn-ea"/>
                <a:cs typeface="+mn-cs"/>
              </a:rPr>
              <a:t>vall</a:t>
            </a:r>
            <a:r>
              <a:rPr kumimoji="0" lang="en-US" sz="941"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941" b="0" i="0" u="none" strike="noStrike" kern="1200" cap="none" spc="0" normalizeH="0" baseline="0" noProof="0" dirty="0" err="1" smtClean="0">
                <a:ln>
                  <a:noFill/>
                </a:ln>
                <a:solidFill>
                  <a:prstClr val="black"/>
                </a:solidFill>
                <a:effectLst/>
                <a:uLnTx/>
                <a:uFillTx/>
                <a:latin typeface="Calibri"/>
                <a:ea typeface="+mn-ea"/>
                <a:cs typeface="+mn-cs"/>
              </a:rPr>
              <a:t>som</a:t>
            </a:r>
            <a:r>
              <a:rPr kumimoji="0" lang="en-US" sz="941"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941" b="0" i="0" u="none" strike="noStrike" kern="1200" cap="none" spc="0" normalizeH="0" baseline="0" noProof="0" dirty="0" err="1" smtClean="0">
                <a:ln>
                  <a:noFill/>
                </a:ln>
                <a:solidFill>
                  <a:prstClr val="black"/>
                </a:solidFill>
                <a:effectLst/>
                <a:uLnTx/>
                <a:uFillTx/>
                <a:latin typeface="Calibri"/>
                <a:ea typeface="+mn-ea"/>
                <a:cs typeface="+mn-cs"/>
              </a:rPr>
              <a:t>legat</a:t>
            </a:r>
            <a:r>
              <a:rPr kumimoji="0" lang="en-US" sz="941" b="0" i="0" u="none" strike="noStrike" kern="1200" cap="none" spc="0" normalizeH="0" noProof="0" dirty="0" smtClean="0">
                <a:ln>
                  <a:noFill/>
                </a:ln>
                <a:solidFill>
                  <a:prstClr val="black"/>
                </a:solidFill>
                <a:effectLst/>
                <a:uLnTx/>
                <a:uFillTx/>
                <a:latin typeface="Calibri"/>
                <a:ea typeface="+mn-ea"/>
                <a:cs typeface="+mn-cs"/>
              </a:rPr>
              <a:t> sedan </a:t>
            </a:r>
            <a:r>
              <a:rPr kumimoji="0" lang="en-US" sz="941" b="0" i="0" u="none" strike="noStrike" kern="1200" cap="none" spc="0" normalizeH="0" noProof="0" dirty="0" err="1" smtClean="0">
                <a:ln>
                  <a:noFill/>
                </a:ln>
                <a:solidFill>
                  <a:prstClr val="black"/>
                </a:solidFill>
                <a:effectLst/>
                <a:uLnTx/>
                <a:uFillTx/>
                <a:latin typeface="Calibri"/>
                <a:ea typeface="+mn-ea"/>
                <a:cs typeface="+mn-cs"/>
              </a:rPr>
              <a:t>år</a:t>
            </a:r>
            <a:r>
              <a:rPr kumimoji="0" lang="en-US" sz="941" b="0" i="0" u="none" strike="noStrike" kern="1200" cap="none" spc="0" normalizeH="0" noProof="0" dirty="0" smtClean="0">
                <a:ln>
                  <a:noFill/>
                </a:ln>
                <a:solidFill>
                  <a:prstClr val="black"/>
                </a:solidFill>
                <a:effectLst/>
                <a:uLnTx/>
                <a:uFillTx/>
                <a:latin typeface="Calibri"/>
                <a:ea typeface="+mn-ea"/>
                <a:cs typeface="+mn-cs"/>
              </a:rPr>
              <a:t> 1300 </a:t>
            </a:r>
            <a:endParaRPr kumimoji="0" lang="it-IT" sz="941"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799594"/>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54076" y="3204817"/>
            <a:ext cx="5670527" cy="3291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539" b="1" dirty="0" smtClean="0">
                <a:solidFill>
                  <a:prstClr val="black"/>
                </a:solidFill>
                <a:latin typeface="Calibri"/>
              </a:rPr>
              <a:t>Bevattning </a:t>
            </a: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av vall: </a:t>
            </a:r>
            <a:r>
              <a:rPr kumimoji="0" lang="it-IT" sz="1368" b="0" i="0" u="none" strike="noStrike" kern="1200" cap="none" spc="0" normalizeH="0" baseline="0" noProof="0" dirty="0" smtClean="0">
                <a:ln>
                  <a:noFill/>
                </a:ln>
                <a:solidFill>
                  <a:prstClr val="black"/>
                </a:solidFill>
                <a:effectLst/>
                <a:uLnTx/>
                <a:uFillTx/>
                <a:latin typeface="Calibri"/>
                <a:ea typeface="+mn-ea"/>
                <a:cs typeface="+mn-cs"/>
              </a:rPr>
              <a:t>Traditionellt bevattnas vallarna i dalen på försommaren</a:t>
            </a:r>
            <a:endParaRPr kumimoji="0" lang="it-IT" sz="1368"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ttangolo 8"/>
          <p:cNvSpPr/>
          <p:nvPr/>
        </p:nvSpPr>
        <p:spPr>
          <a:xfrm>
            <a:off x="313519" y="561998"/>
            <a:ext cx="5603686" cy="566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err="1" smtClean="0">
                <a:ln>
                  <a:noFill/>
                </a:ln>
                <a:solidFill>
                  <a:prstClr val="black"/>
                </a:solidFill>
                <a:effectLst/>
                <a:uLnTx/>
                <a:uFillTx/>
                <a:latin typeface="Calibri"/>
                <a:ea typeface="+mn-ea"/>
                <a:cs typeface="+mn-cs"/>
              </a:rPr>
              <a:t>Biologisk</a:t>
            </a:r>
            <a:r>
              <a:rPr kumimoji="0" lang="en-US" sz="1539"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1" i="0" u="none" strike="noStrike" kern="1200" cap="none" spc="0" normalizeH="0" baseline="0" noProof="0" dirty="0" err="1" smtClean="0">
                <a:ln>
                  <a:noFill/>
                </a:ln>
                <a:solidFill>
                  <a:prstClr val="black"/>
                </a:solidFill>
                <a:effectLst/>
                <a:uLnTx/>
                <a:uFillTx/>
                <a:latin typeface="Calibri"/>
                <a:ea typeface="+mn-ea"/>
                <a:cs typeface="+mn-cs"/>
              </a:rPr>
              <a:t>mångfald</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mer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än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1" i="0" u="none" strike="noStrike" kern="1200" cap="none" spc="0" normalizeH="0" baseline="0" noProof="0" dirty="0" smtClean="0">
                <a:ln>
                  <a:noFill/>
                </a:ln>
                <a:solidFill>
                  <a:srgbClr val="C00000"/>
                </a:solidFill>
                <a:effectLst/>
                <a:uLnTx/>
                <a:uFillTx/>
                <a:latin typeface="Calibri"/>
                <a:ea typeface="+mn-ea"/>
                <a:cs typeface="+mn-cs"/>
              </a:rPr>
              <a:t>60 </a:t>
            </a:r>
            <a:r>
              <a:rPr kumimoji="0" lang="en-US" sz="1539" b="1" i="0" u="none" strike="noStrike" kern="1200" cap="none" spc="0" normalizeH="0" baseline="0" noProof="0" dirty="0" err="1" smtClean="0">
                <a:ln>
                  <a:noFill/>
                </a:ln>
                <a:solidFill>
                  <a:srgbClr val="C00000"/>
                </a:solidFill>
                <a:effectLst/>
                <a:uLnTx/>
                <a:uFillTx/>
                <a:latin typeface="Calibri"/>
                <a:ea typeface="+mn-ea"/>
                <a:cs typeface="+mn-cs"/>
              </a:rPr>
              <a:t>botaniska</a:t>
            </a:r>
            <a:r>
              <a:rPr kumimoji="0" lang="en-US" sz="1539" b="1" i="0" u="none" strike="noStrike" kern="1200" cap="none" spc="0" normalizeH="0" baseline="0" noProof="0" dirty="0" smtClean="0">
                <a:ln>
                  <a:noFill/>
                </a:ln>
                <a:solidFill>
                  <a:srgbClr val="C00000"/>
                </a:solidFill>
                <a:effectLst/>
                <a:uLnTx/>
                <a:uFillTx/>
                <a:latin typeface="Calibri"/>
                <a:ea typeface="+mn-ea"/>
                <a:cs typeface="+mn-cs"/>
              </a:rPr>
              <a:t> </a:t>
            </a:r>
            <a:r>
              <a:rPr kumimoji="0" lang="en-US" sz="1539" b="1" i="0" u="none" strike="noStrike" kern="1200" cap="none" spc="0" normalizeH="0" baseline="0" noProof="0" dirty="0" err="1" smtClean="0">
                <a:ln>
                  <a:noFill/>
                </a:ln>
                <a:solidFill>
                  <a:srgbClr val="C00000"/>
                </a:solidFill>
                <a:effectLst/>
                <a:uLnTx/>
                <a:uFillTx/>
                <a:latin typeface="Calibri"/>
                <a:ea typeface="+mn-ea"/>
                <a:cs typeface="+mn-cs"/>
              </a:rPr>
              <a:t>arter</a:t>
            </a:r>
            <a:r>
              <a:rPr kumimoji="0" lang="en-US" sz="1539" b="1" i="0" u="none" strike="noStrike" kern="1200" cap="none" spc="0" normalizeH="0" noProof="0" dirty="0" smtClean="0">
                <a:ln>
                  <a:noFill/>
                </a:ln>
                <a:solidFill>
                  <a:srgbClr val="C00000"/>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har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konstaterats</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på</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dessa</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marker,</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säkert</a:t>
            </a:r>
            <a:r>
              <a:rPr kumimoji="0" lang="en-US" sz="1539" b="0" i="0" u="none" strike="noStrike" kern="1200" cap="none" spc="0" normalizeH="0" noProof="0" dirty="0" smtClean="0">
                <a:ln>
                  <a:noFill/>
                </a:ln>
                <a:solidFill>
                  <a:prstClr val="black"/>
                </a:solidFill>
                <a:effectLst/>
                <a:uLnTx/>
                <a:uFillTx/>
                <a:latin typeface="Calibri"/>
                <a:ea typeface="+mn-ea"/>
                <a:cs typeface="+mn-cs"/>
              </a:rPr>
              <a:t> och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ständigt</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förekommande</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0" name="Gruppo 9"/>
          <p:cNvGrpSpPr/>
          <p:nvPr/>
        </p:nvGrpSpPr>
        <p:grpSpPr>
          <a:xfrm>
            <a:off x="401815" y="1148997"/>
            <a:ext cx="4026720" cy="1742138"/>
            <a:chOff x="358381" y="360578"/>
            <a:chExt cx="6840016" cy="3780015"/>
          </a:xfrm>
        </p:grpSpPr>
        <p:sp>
          <p:nvSpPr>
            <p:cNvPr id="12" name="object 19"/>
            <p:cNvSpPr/>
            <p:nvPr/>
          </p:nvSpPr>
          <p:spPr>
            <a:xfrm>
              <a:off x="358381" y="360578"/>
              <a:ext cx="6388849" cy="294438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20"/>
            <p:cNvSpPr/>
            <p:nvPr/>
          </p:nvSpPr>
          <p:spPr>
            <a:xfrm>
              <a:off x="6741134" y="360578"/>
              <a:ext cx="457263" cy="378001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21"/>
            <p:cNvSpPr/>
            <p:nvPr/>
          </p:nvSpPr>
          <p:spPr>
            <a:xfrm>
              <a:off x="358381" y="3298850"/>
              <a:ext cx="6388849" cy="84173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9"/>
          <p:cNvSpPr/>
          <p:nvPr/>
        </p:nvSpPr>
        <p:spPr>
          <a:xfrm>
            <a:off x="1574679" y="3689637"/>
            <a:ext cx="1455086" cy="190807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0"/>
          <p:cNvSpPr/>
          <p:nvPr/>
        </p:nvSpPr>
        <p:spPr>
          <a:xfrm>
            <a:off x="3574834" y="3692232"/>
            <a:ext cx="1456446" cy="191009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1"/>
          <p:cNvSpPr/>
          <p:nvPr/>
        </p:nvSpPr>
        <p:spPr>
          <a:xfrm>
            <a:off x="5575793" y="3691163"/>
            <a:ext cx="1456438" cy="191334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3565626"/>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52912" y="313267"/>
            <a:ext cx="6663524" cy="5660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err="1" smtClean="0">
                <a:ln>
                  <a:noFill/>
                </a:ln>
                <a:solidFill>
                  <a:srgbClr val="FEA022">
                    <a:lumMod val="50000"/>
                  </a:srgbClr>
                </a:solidFill>
                <a:effectLst/>
                <a:uLnTx/>
                <a:uFillTx/>
                <a:latin typeface="Calibri"/>
                <a:ea typeface="+mn-ea"/>
                <a:cs typeface="+mn-cs"/>
              </a:rPr>
              <a:t>Temporära</a:t>
            </a:r>
            <a:r>
              <a:rPr kumimoji="0" lang="en-US" sz="1539" b="1" i="0" u="none" strike="noStrike" kern="1200" cap="none" spc="0" normalizeH="0" baseline="0" noProof="0" dirty="0" smtClean="0">
                <a:ln>
                  <a:noFill/>
                </a:ln>
                <a:solidFill>
                  <a:srgbClr val="FEA022">
                    <a:lumMod val="50000"/>
                  </a:srgbClr>
                </a:solidFill>
                <a:effectLst/>
                <a:uLnTx/>
                <a:uFillTx/>
                <a:latin typeface="Calibri"/>
                <a:ea typeface="+mn-ea"/>
                <a:cs typeface="+mn-cs"/>
              </a:rPr>
              <a:t> </a:t>
            </a:r>
            <a:r>
              <a:rPr kumimoji="0" lang="en-US" sz="1539" b="1" i="0" u="none" strike="noStrike" kern="1200" cap="none" spc="0" normalizeH="0" baseline="0" noProof="0" dirty="0" err="1" smtClean="0">
                <a:ln>
                  <a:noFill/>
                </a:ln>
                <a:solidFill>
                  <a:srgbClr val="FEA022">
                    <a:lumMod val="50000"/>
                  </a:srgbClr>
                </a:solidFill>
                <a:effectLst/>
                <a:uLnTx/>
                <a:uFillTx/>
                <a:latin typeface="Calibri"/>
                <a:ea typeface="+mn-ea"/>
                <a:cs typeface="+mn-cs"/>
              </a:rPr>
              <a:t>vallar</a:t>
            </a:r>
            <a:r>
              <a:rPr kumimoji="0" lang="en-US" sz="1539" b="1" i="0" u="none" strike="noStrike" kern="1200" cap="none" spc="0" normalizeH="0" baseline="0" noProof="0" dirty="0" smtClean="0">
                <a:ln>
                  <a:noFill/>
                </a:ln>
                <a:solidFill>
                  <a:srgbClr val="FEA022">
                    <a:lumMod val="50000"/>
                  </a:srgbClr>
                </a:solidFill>
                <a:effectLst/>
                <a:uLnTx/>
                <a:uFillTx/>
                <a:latin typeface="Calibri"/>
                <a:ea typeface="+mn-ea"/>
                <a:cs typeface="+mn-cs"/>
              </a:rPr>
              <a:t>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ingår</a:t>
            </a:r>
            <a:r>
              <a:rPr kumimoji="0" lang="en-US" sz="1368" b="0" i="0" u="none" strike="noStrike" kern="1200" cap="none" spc="0" normalizeH="0" noProof="0" dirty="0" smtClean="0">
                <a:ln>
                  <a:noFill/>
                </a:ln>
                <a:solidFill>
                  <a:prstClr val="black"/>
                </a:solidFill>
                <a:effectLst/>
                <a:uLnTx/>
                <a:uFillTx/>
                <a:latin typeface="Calibri"/>
                <a:ea typeface="+mn-ea"/>
                <a:cs typeface="+mn-cs"/>
              </a:rPr>
              <a:t> </a:t>
            </a:r>
            <a:r>
              <a:rPr kumimoji="0" lang="en-US" sz="1368" b="0" i="0" u="none" strike="noStrike" kern="1200" cap="none" spc="0" normalizeH="0" noProof="0" dirty="0" err="1" smtClean="0">
                <a:ln>
                  <a:noFill/>
                </a:ln>
                <a:solidFill>
                  <a:prstClr val="black"/>
                </a:solidFill>
                <a:effectLst/>
                <a:uLnTx/>
                <a:uFillTx/>
                <a:latin typeface="Calibri"/>
                <a:ea typeface="+mn-ea"/>
                <a:cs typeface="+mn-cs"/>
              </a:rPr>
              <a:t>i</a:t>
            </a:r>
            <a:r>
              <a:rPr kumimoji="0" lang="en-US" sz="1368" b="0" i="0" u="none" strike="noStrike" kern="1200" cap="none" spc="0" normalizeH="0" noProof="0" dirty="0" smtClean="0">
                <a:ln>
                  <a:noFill/>
                </a:ln>
                <a:solidFill>
                  <a:prstClr val="black"/>
                </a:solidFill>
                <a:effectLst/>
                <a:uLnTx/>
                <a:uFillTx/>
                <a:latin typeface="Calibri"/>
                <a:ea typeface="+mn-ea"/>
                <a:cs typeface="+mn-cs"/>
              </a:rPr>
              <a:t> </a:t>
            </a:r>
            <a:r>
              <a:rPr kumimoji="0" lang="en-US" sz="1368" b="0" i="0" u="none" strike="noStrike" kern="1200" cap="none" spc="0" normalizeH="0" noProof="0" dirty="0" err="1" smtClean="0">
                <a:ln>
                  <a:noFill/>
                </a:ln>
                <a:solidFill>
                  <a:prstClr val="black"/>
                </a:solidFill>
                <a:effectLst/>
                <a:uLnTx/>
                <a:uFillTx/>
                <a:latin typeface="Calibri"/>
                <a:ea typeface="+mn-ea"/>
                <a:cs typeface="+mn-cs"/>
              </a:rPr>
              <a:t>en</a:t>
            </a:r>
            <a:r>
              <a:rPr kumimoji="0" lang="en-US" sz="1368" b="0" i="0" u="none" strike="noStrike" kern="1200" cap="none" spc="0" normalizeH="0" noProof="0" dirty="0" smtClean="0">
                <a:ln>
                  <a:noFill/>
                </a:ln>
                <a:solidFill>
                  <a:prstClr val="black"/>
                </a:solidFill>
                <a:effectLst/>
                <a:uLnTx/>
                <a:uFillTx/>
                <a:latin typeface="Calibri"/>
                <a:ea typeface="+mn-ea"/>
                <a:cs typeface="+mn-cs"/>
              </a:rPr>
              <a:t> </a:t>
            </a:r>
            <a:r>
              <a:rPr kumimoji="0" lang="en-US" sz="1368" b="0" i="0" u="none" strike="noStrike" kern="1200" cap="none" spc="0" normalizeH="0" noProof="0" dirty="0" err="1" smtClean="0">
                <a:ln>
                  <a:noFill/>
                </a:ln>
                <a:solidFill>
                  <a:prstClr val="black"/>
                </a:solidFill>
                <a:effectLst/>
                <a:uLnTx/>
                <a:uFillTx/>
                <a:latin typeface="Calibri"/>
                <a:ea typeface="+mn-ea"/>
                <a:cs typeface="+mn-cs"/>
              </a:rPr>
              <a:t>växtföljd</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jordmånen</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avgör</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val</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av</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baljväxter</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a:ln>
                  <a:noFill/>
                </a:ln>
                <a:solidFill>
                  <a:prstClr val="black"/>
                </a:solidFill>
                <a:effectLst/>
                <a:uLnTx/>
                <a:uFillTx/>
                <a:latin typeface="Calibri"/>
                <a:ea typeface="+mn-ea"/>
                <a:cs typeface="+mn-cs"/>
              </a:rPr>
              <a:t>(pH,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kalk</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och </a:t>
            </a:r>
            <a:r>
              <a:rPr kumimoji="0" lang="it-IT" sz="1368" b="0" i="0" u="none" strike="noStrike" kern="1200" cap="none" spc="0" normalizeH="0" baseline="0" noProof="0" dirty="0" smtClean="0">
                <a:ln>
                  <a:noFill/>
                </a:ln>
                <a:solidFill>
                  <a:prstClr val="black"/>
                </a:solidFill>
                <a:effectLst/>
                <a:uLnTx/>
                <a:uFillTx/>
                <a:latin typeface="Calibri"/>
                <a:ea typeface="+mn-ea"/>
                <a:cs typeface="+mn-cs"/>
              </a:rPr>
              <a:t>vatten</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för</a:t>
            </a:r>
            <a:r>
              <a:rPr kumimoji="0" lang="en-US" sz="1368" b="0" i="0" u="none" strike="noStrike" kern="1200" cap="none" spc="0" normalizeH="0" noProof="0" dirty="0" smtClean="0">
                <a:ln>
                  <a:noFill/>
                </a:ln>
                <a:solidFill>
                  <a:prstClr val="black"/>
                </a:solidFill>
                <a:effectLst/>
                <a:uLnTx/>
                <a:uFillTx/>
                <a:latin typeface="Calibri"/>
                <a:ea typeface="+mn-ea"/>
                <a:cs typeface="+mn-cs"/>
              </a:rPr>
              <a:t> </a:t>
            </a:r>
            <a:r>
              <a:rPr kumimoji="0" lang="en-US" sz="1368" b="0" i="0" u="none" strike="noStrike" kern="1200" cap="none" spc="0" normalizeH="0" noProof="0" dirty="0" err="1" smtClean="0">
                <a:ln>
                  <a:noFill/>
                </a:ln>
                <a:solidFill>
                  <a:prstClr val="black"/>
                </a:solidFill>
                <a:effectLst/>
                <a:uLnTx/>
                <a:uFillTx/>
                <a:latin typeface="Calibri"/>
                <a:ea typeface="+mn-ea"/>
                <a:cs typeface="+mn-cs"/>
              </a:rPr>
              <a:t>gräs</a:t>
            </a:r>
            <a:r>
              <a:rPr kumimoji="0" lang="en-US" sz="1368" b="0" i="0" u="none" strike="noStrike" kern="1200" cap="none" spc="0" normalizeH="0" noProof="0" dirty="0" smtClean="0">
                <a:ln>
                  <a:noFill/>
                </a:ln>
                <a:solidFill>
                  <a:prstClr val="black"/>
                </a:solidFill>
                <a:effectLst/>
                <a:uLnTx/>
                <a:uFillTx/>
                <a:latin typeface="Calibri"/>
                <a:ea typeface="+mn-ea"/>
                <a:cs typeface="+mn-cs"/>
              </a:rPr>
              <a:t> </a:t>
            </a:r>
            <a:r>
              <a:rPr kumimoji="0" lang="en-US" sz="1368" b="0" i="0" u="none" strike="noStrike" kern="1200" cap="none" spc="0" normalizeH="0" noProof="0" dirty="0" err="1" smtClean="0">
                <a:ln>
                  <a:noFill/>
                </a:ln>
                <a:solidFill>
                  <a:prstClr val="black"/>
                </a:solidFill>
                <a:effectLst/>
                <a:uLnTx/>
                <a:uFillTx/>
                <a:latin typeface="Calibri"/>
                <a:ea typeface="+mn-ea"/>
                <a:cs typeface="+mn-cs"/>
              </a:rPr>
              <a:t>är</a:t>
            </a:r>
            <a:r>
              <a:rPr kumimoji="0" lang="en-US" sz="1368" b="0" i="0" u="none" strike="noStrike" kern="1200" cap="none" spc="0" normalizeH="0" noProof="0" dirty="0" smtClean="0">
                <a:ln>
                  <a:noFill/>
                </a:ln>
                <a:solidFill>
                  <a:prstClr val="black"/>
                </a:solidFill>
                <a:effectLst/>
                <a:uLnTx/>
                <a:uFillTx/>
                <a:latin typeface="Calibri"/>
                <a:ea typeface="+mn-ea"/>
                <a:cs typeface="+mn-cs"/>
              </a:rPr>
              <a:t> </a:t>
            </a:r>
            <a:r>
              <a:rPr kumimoji="0" lang="en-US" sz="1368" b="0" i="0" u="none" strike="noStrike" kern="1200" cap="none" spc="0" normalizeH="0" noProof="0" dirty="0" err="1" smtClean="0">
                <a:ln>
                  <a:noFill/>
                </a:ln>
                <a:solidFill>
                  <a:prstClr val="black"/>
                </a:solidFill>
                <a:effectLst/>
                <a:uLnTx/>
                <a:uFillTx/>
                <a:latin typeface="Calibri"/>
                <a:ea typeface="+mn-ea"/>
                <a:cs typeface="+mn-cs"/>
              </a:rPr>
              <a:t>avgörandet</a:t>
            </a:r>
            <a:r>
              <a:rPr kumimoji="0" lang="en-US" sz="1368" b="0" i="0" u="none" strike="noStrike" kern="1200" cap="none" spc="0" normalizeH="0" noProof="0" dirty="0" smtClean="0">
                <a:ln>
                  <a:noFill/>
                </a:ln>
                <a:solidFill>
                  <a:prstClr val="black"/>
                </a:solidFill>
                <a:effectLst/>
                <a:uLnTx/>
                <a:uFillTx/>
                <a:latin typeface="Calibri"/>
                <a:ea typeface="+mn-ea"/>
                <a:cs typeface="+mn-cs"/>
              </a:rPr>
              <a:t> </a:t>
            </a:r>
            <a:r>
              <a:rPr kumimoji="0" lang="en-US" sz="1368" b="0" i="0" u="none" strike="noStrike" kern="1200" cap="none" spc="0" normalizeH="0" noProof="0" dirty="0" err="1" smtClean="0">
                <a:ln>
                  <a:noFill/>
                </a:ln>
                <a:solidFill>
                  <a:prstClr val="black"/>
                </a:solidFill>
                <a:effectLst/>
                <a:uLnTx/>
                <a:uFillTx/>
                <a:latin typeface="Calibri"/>
                <a:ea typeface="+mn-ea"/>
                <a:cs typeface="+mn-cs"/>
              </a:rPr>
              <a:t>mer</a:t>
            </a:r>
            <a:r>
              <a:rPr kumimoji="0" lang="en-US" sz="1368" b="0" i="0" u="none" strike="noStrike" kern="1200" cap="none" spc="0" normalizeH="0" noProof="0" dirty="0" smtClean="0">
                <a:ln>
                  <a:noFill/>
                </a:ln>
                <a:solidFill>
                  <a:prstClr val="black"/>
                </a:solidFill>
                <a:effectLst/>
                <a:uLnTx/>
                <a:uFillTx/>
                <a:latin typeface="Calibri"/>
                <a:ea typeface="+mn-ea"/>
                <a:cs typeface="+mn-cs"/>
              </a:rPr>
              <a:t> </a:t>
            </a:r>
            <a:r>
              <a:rPr kumimoji="0" lang="en-US" sz="1368" b="0" i="0" u="none" strike="noStrike" kern="1200" cap="none" spc="0" normalizeH="0" noProof="0" dirty="0" err="1" smtClean="0">
                <a:ln>
                  <a:noFill/>
                </a:ln>
                <a:solidFill>
                  <a:prstClr val="black"/>
                </a:solidFill>
                <a:effectLst/>
                <a:uLnTx/>
                <a:uFillTx/>
                <a:latin typeface="Calibri"/>
                <a:ea typeface="+mn-ea"/>
                <a:cs typeface="+mn-cs"/>
              </a:rPr>
              <a:t>klimatet</a:t>
            </a:r>
            <a:r>
              <a:rPr kumimoji="0" lang="en-US" sz="1368" b="0" i="0" u="none" strike="noStrike" kern="1200" cap="none" spc="0" normalizeH="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Vanligen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&lt;10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år</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ttangolo 4"/>
          <p:cNvSpPr/>
          <p:nvPr/>
        </p:nvSpPr>
        <p:spPr>
          <a:xfrm>
            <a:off x="170127" y="1185333"/>
            <a:ext cx="7916333" cy="167738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Bland </a:t>
            </a:r>
            <a:r>
              <a:rPr kumimoji="0" lang="en-US" sz="1200" b="0" i="0" u="none" strike="noStrike" kern="1200" cap="none" spc="0" normalizeH="0" baseline="0" noProof="0" dirty="0" err="1" smtClean="0">
                <a:ln>
                  <a:noFill/>
                </a:ln>
                <a:solidFill>
                  <a:prstClr val="black"/>
                </a:solidFill>
                <a:effectLst/>
                <a:uLnTx/>
                <a:uFillTx/>
                <a:latin typeface="Calibri"/>
                <a:ea typeface="+mn-ea"/>
                <a:cs typeface="+mn-cs"/>
              </a:rPr>
              <a:t>kriterierna</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Calibri"/>
                <a:ea typeface="+mn-ea"/>
                <a:cs typeface="+mn-cs"/>
              </a:rPr>
              <a:t>för</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Calibri"/>
                <a:ea typeface="+mn-ea"/>
                <a:cs typeface="+mn-cs"/>
              </a:rPr>
              <a:t>att</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 </a:t>
            </a:r>
            <a:r>
              <a:rPr lang="en-US" sz="1200" dirty="0" err="1" smtClean="0">
                <a:solidFill>
                  <a:prstClr val="black"/>
                </a:solidFill>
                <a:latin typeface="Calibri"/>
              </a:rPr>
              <a:t>välja</a:t>
            </a:r>
            <a:r>
              <a:rPr lang="en-US" sz="1200" dirty="0" smtClean="0">
                <a:solidFill>
                  <a:prstClr val="black"/>
                </a:solidFill>
                <a:latin typeface="Calibri"/>
              </a:rPr>
              <a:t> sorter </a:t>
            </a:r>
            <a:r>
              <a:rPr lang="en-US" sz="1200" dirty="0" err="1" smtClean="0">
                <a:solidFill>
                  <a:prstClr val="black"/>
                </a:solidFill>
                <a:latin typeface="Calibri"/>
              </a:rPr>
              <a:t>ingår</a:t>
            </a:r>
            <a:r>
              <a:rPr lang="en-US" sz="1200" dirty="0" smtClean="0">
                <a:solidFill>
                  <a:prstClr val="black"/>
                </a:solidFill>
                <a:latin typeface="Calibri"/>
              </a:rPr>
              <a:t> </a:t>
            </a:r>
            <a:r>
              <a:rPr lang="en-US" sz="1200" dirty="0" err="1" smtClean="0">
                <a:solidFill>
                  <a:prstClr val="black"/>
                </a:solidFill>
                <a:latin typeface="Calibri"/>
              </a:rPr>
              <a:t>behovet</a:t>
            </a:r>
            <a:r>
              <a:rPr lang="en-US" sz="1200" dirty="0" smtClean="0">
                <a:solidFill>
                  <a:prstClr val="black"/>
                </a:solidFill>
                <a:latin typeface="Calibri"/>
              </a:rPr>
              <a:t> </a:t>
            </a:r>
            <a:r>
              <a:rPr lang="en-US" sz="1200" dirty="0" err="1" smtClean="0">
                <a:solidFill>
                  <a:prstClr val="black"/>
                </a:solidFill>
                <a:latin typeface="Calibri"/>
              </a:rPr>
              <a:t>av</a:t>
            </a:r>
            <a:r>
              <a:rPr lang="en-US" sz="1200" dirty="0" smtClean="0">
                <a:solidFill>
                  <a:prstClr val="black"/>
                </a:solidFill>
                <a:latin typeface="Calibri"/>
              </a:rPr>
              <a:t> </a:t>
            </a:r>
            <a:r>
              <a:rPr lang="en-US" sz="1200" dirty="0" err="1" smtClean="0">
                <a:solidFill>
                  <a:prstClr val="black"/>
                </a:solidFill>
                <a:latin typeface="Calibri"/>
              </a:rPr>
              <a:t>att</a:t>
            </a:r>
            <a:r>
              <a:rPr lang="en-US" sz="1200" dirty="0" smtClean="0">
                <a:solidFill>
                  <a:prstClr val="black"/>
                </a:solidFill>
                <a:latin typeface="Calibri"/>
              </a:rPr>
              <a:t> </a:t>
            </a:r>
            <a:r>
              <a:rPr lang="en-US" sz="1200" dirty="0" err="1" smtClean="0">
                <a:solidFill>
                  <a:prstClr val="black"/>
                </a:solidFill>
                <a:latin typeface="Calibri"/>
              </a:rPr>
              <a:t>gräs</a:t>
            </a:r>
            <a:r>
              <a:rPr lang="en-US" sz="1200" dirty="0" smtClean="0">
                <a:solidFill>
                  <a:prstClr val="black"/>
                </a:solidFill>
                <a:latin typeface="Calibri"/>
              </a:rPr>
              <a:t> </a:t>
            </a:r>
            <a:r>
              <a:rPr lang="en-US" sz="1200" dirty="0" err="1" smtClean="0">
                <a:solidFill>
                  <a:prstClr val="black"/>
                </a:solidFill>
                <a:latin typeface="Calibri"/>
              </a:rPr>
              <a:t>och</a:t>
            </a:r>
            <a:r>
              <a:rPr lang="en-US" sz="1200" dirty="0" smtClean="0">
                <a:solidFill>
                  <a:prstClr val="black"/>
                </a:solidFill>
                <a:latin typeface="Calibri"/>
              </a:rPr>
              <a:t> </a:t>
            </a:r>
            <a:r>
              <a:rPr lang="en-US" sz="1200" dirty="0" err="1" smtClean="0">
                <a:solidFill>
                  <a:prstClr val="black"/>
                </a:solidFill>
                <a:latin typeface="Calibri"/>
              </a:rPr>
              <a:t>baljväxter</a:t>
            </a:r>
            <a:r>
              <a:rPr lang="en-US" sz="1200" dirty="0" smtClean="0">
                <a:solidFill>
                  <a:prstClr val="black"/>
                </a:solidFill>
                <a:latin typeface="Calibri"/>
              </a:rPr>
              <a:t> </a:t>
            </a:r>
            <a:r>
              <a:rPr lang="en-US" sz="1200" dirty="0" err="1" smtClean="0">
                <a:solidFill>
                  <a:prstClr val="black"/>
                </a:solidFill>
                <a:latin typeface="Calibri"/>
              </a:rPr>
              <a:t>ska</a:t>
            </a:r>
            <a:r>
              <a:rPr lang="en-US" sz="1200" dirty="0" smtClean="0">
                <a:solidFill>
                  <a:prstClr val="black"/>
                </a:solidFill>
                <a:latin typeface="Calibri"/>
              </a:rPr>
              <a:t> </a:t>
            </a:r>
            <a:r>
              <a:rPr lang="en-US" sz="1200" dirty="0" err="1" smtClean="0">
                <a:solidFill>
                  <a:prstClr val="black"/>
                </a:solidFill>
                <a:latin typeface="Calibri"/>
              </a:rPr>
              <a:t>blomma</a:t>
            </a:r>
            <a:r>
              <a:rPr lang="en-US" sz="1200" dirty="0" smtClean="0">
                <a:solidFill>
                  <a:prstClr val="black"/>
                </a:solidFill>
                <a:latin typeface="Calibri"/>
              </a:rPr>
              <a:t> </a:t>
            </a:r>
            <a:r>
              <a:rPr lang="en-US" sz="1200" dirty="0" err="1" smtClean="0">
                <a:solidFill>
                  <a:prstClr val="black"/>
                </a:solidFill>
                <a:latin typeface="Calibri"/>
              </a:rPr>
              <a:t>samtidigt</a:t>
            </a:r>
            <a:r>
              <a:rPr lang="en-US" sz="1200" dirty="0" smtClean="0">
                <a:solidFill>
                  <a:prstClr val="black"/>
                </a:solidFill>
                <a:latin typeface="Calibri"/>
              </a:rPr>
              <a:t> (</a:t>
            </a:r>
            <a:r>
              <a:rPr lang="en-US" sz="1200" dirty="0" err="1" smtClean="0">
                <a:solidFill>
                  <a:prstClr val="black"/>
                </a:solidFill>
                <a:latin typeface="Calibri"/>
              </a:rPr>
              <a:t>bättre</a:t>
            </a:r>
            <a:r>
              <a:rPr lang="en-US" sz="1200" dirty="0">
                <a:solidFill>
                  <a:prstClr val="black"/>
                </a:solidFill>
                <a:latin typeface="Calibri"/>
              </a:rPr>
              <a:t> </a:t>
            </a:r>
            <a:r>
              <a:rPr lang="en-US" sz="1200" dirty="0" err="1" smtClean="0">
                <a:solidFill>
                  <a:prstClr val="black"/>
                </a:solidFill>
                <a:latin typeface="Calibri"/>
              </a:rPr>
              <a:t>fodervärde</a:t>
            </a:r>
            <a:r>
              <a:rPr lang="en-US" sz="1200" dirty="0" smtClean="0">
                <a:solidFill>
                  <a:prstClr val="black"/>
                </a:solidFill>
                <a:latin typeface="Calibri"/>
              </a:rPr>
              <a:t> </a:t>
            </a:r>
            <a:r>
              <a:rPr lang="en-US" sz="1200" dirty="0" err="1" smtClean="0">
                <a:solidFill>
                  <a:prstClr val="black"/>
                </a:solidFill>
                <a:latin typeface="Calibri"/>
              </a:rPr>
              <a:t>och</a:t>
            </a:r>
            <a:r>
              <a:rPr lang="en-US" sz="1200" dirty="0" smtClean="0">
                <a:solidFill>
                  <a:prstClr val="black"/>
                </a:solidFill>
                <a:latin typeface="Calibri"/>
              </a:rPr>
              <a:t> </a:t>
            </a:r>
            <a:r>
              <a:rPr lang="en-US" sz="1200" dirty="0" err="1" smtClean="0">
                <a:solidFill>
                  <a:prstClr val="black"/>
                </a:solidFill>
                <a:latin typeface="Calibri"/>
              </a:rPr>
              <a:t>produktion</a:t>
            </a:r>
            <a:r>
              <a:rPr lang="en-US" sz="1200" dirty="0" smtClean="0">
                <a:solidFill>
                  <a:prstClr val="black"/>
                </a:solidFill>
                <a:latin typeface="Calibri"/>
              </a:rPr>
              <a:t>)</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I </a:t>
            </a:r>
            <a:r>
              <a:rPr kumimoji="0" lang="en-US" sz="1200" b="0" i="0" u="none" strike="noStrike" kern="1200" cap="none" spc="0" normalizeH="0" baseline="0" noProof="0" dirty="0" err="1" smtClean="0">
                <a:ln>
                  <a:noFill/>
                </a:ln>
                <a:solidFill>
                  <a:prstClr val="black"/>
                </a:solidFill>
                <a:effectLst/>
                <a:uLnTx/>
                <a:uFillTx/>
                <a:latin typeface="Calibri"/>
                <a:ea typeface="+mn-ea"/>
                <a:cs typeface="+mn-cs"/>
              </a:rPr>
              <a:t>blandningar</a:t>
            </a:r>
            <a:r>
              <a:rPr kumimoji="0" lang="en-US" sz="1200" b="0" i="0" u="none" strike="noStrike" kern="1200" cap="none" spc="0" normalizeH="0" noProof="0" dirty="0" smtClean="0">
                <a:ln>
                  <a:noFill/>
                </a:ln>
                <a:solidFill>
                  <a:prstClr val="black"/>
                </a:solidFill>
                <a:effectLst/>
                <a:uLnTx/>
                <a:uFillTx/>
                <a:latin typeface="Calibri"/>
                <a:ea typeface="+mn-ea"/>
                <a:cs typeface="+mn-cs"/>
              </a:rPr>
              <a:t> med </a:t>
            </a:r>
            <a:r>
              <a:rPr kumimoji="0" lang="en-US" sz="1200" b="0" i="0" u="none" strike="noStrike" kern="1200" cap="none" spc="0" normalizeH="0" noProof="0" dirty="0" err="1" smtClean="0">
                <a:ln>
                  <a:noFill/>
                </a:ln>
                <a:solidFill>
                  <a:prstClr val="black"/>
                </a:solidFill>
                <a:effectLst/>
                <a:uLnTx/>
                <a:uFillTx/>
                <a:latin typeface="Calibri"/>
                <a:ea typeface="+mn-ea"/>
                <a:cs typeface="+mn-cs"/>
              </a:rPr>
              <a:t>lusern</a:t>
            </a:r>
            <a:r>
              <a:rPr kumimoji="0" lang="en-US" sz="1200" b="0" i="0" u="none" strike="noStrike" kern="1200" cap="none" spc="0" normalizeH="0" noProof="0" dirty="0" smtClean="0">
                <a:ln>
                  <a:noFill/>
                </a:ln>
                <a:solidFill>
                  <a:prstClr val="black"/>
                </a:solidFill>
                <a:effectLst/>
                <a:uLnTx/>
                <a:uFillTx/>
                <a:latin typeface="Calibri"/>
                <a:ea typeface="+mn-ea"/>
                <a:cs typeface="+mn-cs"/>
              </a:rPr>
              <a:t> </a:t>
            </a:r>
            <a:r>
              <a:rPr kumimoji="0" lang="en-US" sz="1200" b="0" i="0" u="none" strike="noStrike" kern="1200" cap="none" spc="0" normalizeH="0" noProof="0" dirty="0" err="1" smtClean="0">
                <a:ln>
                  <a:noFill/>
                </a:ln>
                <a:solidFill>
                  <a:prstClr val="black"/>
                </a:solidFill>
                <a:effectLst/>
                <a:uLnTx/>
                <a:uFillTx/>
                <a:latin typeface="Calibri"/>
                <a:ea typeface="+mn-ea"/>
                <a:cs typeface="+mn-cs"/>
              </a:rPr>
              <a:t>är</a:t>
            </a:r>
            <a:r>
              <a:rPr kumimoji="0" lang="en-US" sz="1200" b="0" i="0" u="none" strike="noStrike" kern="1200" cap="none" spc="0" normalizeH="0" noProof="0" dirty="0" smtClean="0">
                <a:ln>
                  <a:noFill/>
                </a:ln>
                <a:solidFill>
                  <a:prstClr val="black"/>
                </a:solidFill>
                <a:effectLst/>
                <a:uLnTx/>
                <a:uFillTx/>
                <a:latin typeface="Calibri"/>
                <a:ea typeface="+mn-ea"/>
                <a:cs typeface="+mn-cs"/>
              </a:rPr>
              <a:t> </a:t>
            </a:r>
            <a:r>
              <a:rPr kumimoji="0" lang="en-US" sz="1200" b="0" i="0" u="none" strike="noStrike" kern="1200" cap="none" spc="0" normalizeH="0" noProof="0" dirty="0" err="1" smtClean="0">
                <a:ln>
                  <a:noFill/>
                </a:ln>
                <a:solidFill>
                  <a:prstClr val="black"/>
                </a:solidFill>
                <a:effectLst/>
                <a:uLnTx/>
                <a:uFillTx/>
                <a:latin typeface="Calibri"/>
                <a:ea typeface="+mn-ea"/>
                <a:cs typeface="+mn-cs"/>
              </a:rPr>
              <a:t>det</a:t>
            </a:r>
            <a:r>
              <a:rPr kumimoji="0" lang="en-US" sz="1200" b="0" i="0" u="none" strike="noStrike" kern="1200" cap="none" spc="0" normalizeH="0" noProof="0" dirty="0" smtClean="0">
                <a:ln>
                  <a:noFill/>
                </a:ln>
                <a:solidFill>
                  <a:prstClr val="black"/>
                </a:solidFill>
                <a:effectLst/>
                <a:uLnTx/>
                <a:uFillTx/>
                <a:latin typeface="Calibri"/>
                <a:ea typeface="+mn-ea"/>
                <a:cs typeface="+mn-cs"/>
              </a:rPr>
              <a:t> bra </a:t>
            </a:r>
            <a:r>
              <a:rPr kumimoji="0" lang="en-US" sz="1200" b="0" i="0" u="none" strike="noStrike" kern="1200" cap="none" spc="0" normalizeH="0" noProof="0" dirty="0" err="1" smtClean="0">
                <a:ln>
                  <a:noFill/>
                </a:ln>
                <a:solidFill>
                  <a:prstClr val="black"/>
                </a:solidFill>
                <a:effectLst/>
                <a:uLnTx/>
                <a:uFillTx/>
                <a:latin typeface="Calibri"/>
                <a:ea typeface="+mn-ea"/>
                <a:cs typeface="+mn-cs"/>
              </a:rPr>
              <a:t>att</a:t>
            </a:r>
            <a:r>
              <a:rPr kumimoji="0" lang="en-US" sz="1200" b="0" i="0" u="none" strike="noStrike" kern="1200" cap="none" spc="0" normalizeH="0" noProof="0" dirty="0" smtClean="0">
                <a:ln>
                  <a:noFill/>
                </a:ln>
                <a:solidFill>
                  <a:prstClr val="black"/>
                </a:solidFill>
                <a:effectLst/>
                <a:uLnTx/>
                <a:uFillTx/>
                <a:latin typeface="Calibri"/>
                <a:ea typeface="+mn-ea"/>
                <a:cs typeface="+mn-cs"/>
              </a:rPr>
              <a:t> ha </a:t>
            </a:r>
            <a:r>
              <a:rPr kumimoji="0" lang="en-US" sz="1200" b="0" i="0" u="none" strike="noStrike" kern="1200" cap="none" spc="0" normalizeH="0" noProof="0" dirty="0" err="1" smtClean="0">
                <a:ln>
                  <a:noFill/>
                </a:ln>
                <a:solidFill>
                  <a:prstClr val="black"/>
                </a:solidFill>
                <a:effectLst/>
                <a:uLnTx/>
                <a:uFillTx/>
                <a:latin typeface="Calibri"/>
                <a:ea typeface="+mn-ea"/>
                <a:cs typeface="+mn-cs"/>
              </a:rPr>
              <a:t>sena</a:t>
            </a:r>
            <a:r>
              <a:rPr kumimoji="0" lang="en-US" sz="1200" b="0" i="0" u="none" strike="noStrike" kern="1200" cap="none" spc="0" normalizeH="0" noProof="0" dirty="0" smtClean="0">
                <a:ln>
                  <a:noFill/>
                </a:ln>
                <a:solidFill>
                  <a:prstClr val="black"/>
                </a:solidFill>
                <a:effectLst/>
                <a:uLnTx/>
                <a:uFillTx/>
                <a:latin typeface="Calibri"/>
                <a:ea typeface="+mn-ea"/>
                <a:cs typeface="+mn-cs"/>
              </a:rPr>
              <a:t> sorter </a:t>
            </a:r>
            <a:r>
              <a:rPr kumimoji="0" lang="en-US" sz="1200" b="0" i="0" u="none" strike="noStrike" kern="1200" cap="none" spc="0" normalizeH="0" noProof="0" dirty="0" err="1" smtClean="0">
                <a:ln>
                  <a:noFill/>
                </a:ln>
                <a:solidFill>
                  <a:prstClr val="black"/>
                </a:solidFill>
                <a:effectLst/>
                <a:uLnTx/>
                <a:uFillTx/>
                <a:latin typeface="Calibri"/>
                <a:ea typeface="+mn-ea"/>
                <a:cs typeface="+mn-cs"/>
              </a:rPr>
              <a:t>av</a:t>
            </a:r>
            <a:r>
              <a:rPr kumimoji="0" lang="en-US" sz="1200" b="0" i="0" u="none" strike="noStrike" kern="1200" cap="none" spc="0" normalizeH="0" noProof="0" dirty="0" smtClean="0">
                <a:ln>
                  <a:noFill/>
                </a:ln>
                <a:solidFill>
                  <a:prstClr val="black"/>
                </a:solidFill>
                <a:effectLst/>
                <a:uLnTx/>
                <a:uFillTx/>
                <a:latin typeface="Calibri"/>
                <a:ea typeface="+mn-ea"/>
                <a:cs typeface="+mn-cs"/>
              </a:rPr>
              <a:t> </a:t>
            </a:r>
            <a:r>
              <a:rPr kumimoji="0" lang="it-IT" sz="1200" b="0" i="1" u="none" strike="noStrike" kern="1200" cap="none" spc="0" normalizeH="0" baseline="0" noProof="0" dirty="0" smtClean="0">
                <a:ln>
                  <a:noFill/>
                </a:ln>
                <a:solidFill>
                  <a:prstClr val="black"/>
                </a:solidFill>
                <a:effectLst/>
                <a:uLnTx/>
                <a:uFillTx/>
                <a:latin typeface="Calibri"/>
                <a:ea typeface="+mn-ea"/>
                <a:cs typeface="+mn-cs"/>
              </a:rPr>
              <a:t>Dactylis </a:t>
            </a:r>
            <a:r>
              <a:rPr kumimoji="0" lang="it-IT" sz="1200" b="0" i="1" u="none" strike="noStrike" kern="1200" cap="none" spc="0" normalizeH="0" baseline="0" noProof="0" dirty="0">
                <a:ln>
                  <a:noFill/>
                </a:ln>
                <a:solidFill>
                  <a:prstClr val="black"/>
                </a:solidFill>
                <a:effectLst/>
                <a:uLnTx/>
                <a:uFillTx/>
                <a:latin typeface="Calibri"/>
                <a:ea typeface="+mn-ea"/>
                <a:cs typeface="+mn-cs"/>
              </a:rPr>
              <a:t>glomerata </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och </a:t>
            </a:r>
            <a:r>
              <a:rPr kumimoji="0" lang="en-US" sz="1200" b="0" i="1" u="none" strike="noStrike" kern="1200" cap="none" spc="0" normalizeH="0" baseline="0" noProof="0" dirty="0" err="1" smtClean="0">
                <a:ln>
                  <a:noFill/>
                </a:ln>
                <a:solidFill>
                  <a:prstClr val="black"/>
                </a:solidFill>
                <a:effectLst/>
                <a:uLnTx/>
                <a:uFillTx/>
                <a:latin typeface="Calibri"/>
                <a:ea typeface="+mn-ea"/>
                <a:cs typeface="+mn-cs"/>
              </a:rPr>
              <a:t>Festuca</a:t>
            </a:r>
            <a:r>
              <a:rPr kumimoji="0" lang="en-US" sz="1200" b="0" i="1" u="none" strike="noStrike" kern="1200" cap="none" spc="0" normalizeH="0" baseline="0" noProof="0" dirty="0" smtClean="0">
                <a:ln>
                  <a:noFill/>
                </a:ln>
                <a:solidFill>
                  <a:prstClr val="black"/>
                </a:solidFill>
                <a:effectLst/>
                <a:uLnTx/>
                <a:uFillTx/>
                <a:latin typeface="Calibri"/>
                <a:ea typeface="+mn-ea"/>
                <a:cs typeface="+mn-cs"/>
              </a:rPr>
              <a:t> </a:t>
            </a:r>
            <a:r>
              <a:rPr kumimoji="0" lang="en-US" sz="1200" b="0" i="1" u="none" strike="noStrike" kern="1200" cap="none" spc="0" normalizeH="0" baseline="0" noProof="0" dirty="0" err="1" smtClean="0">
                <a:ln>
                  <a:noFill/>
                </a:ln>
                <a:solidFill>
                  <a:prstClr val="black"/>
                </a:solidFill>
                <a:effectLst/>
                <a:uLnTx/>
                <a:uFillTx/>
                <a:latin typeface="Calibri"/>
                <a:ea typeface="+mn-ea"/>
                <a:cs typeface="+mn-cs"/>
              </a:rPr>
              <a:t>arundinacea</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a:t>
            </a:r>
            <a:r>
              <a:rPr lang="en-US" sz="1200" dirty="0" err="1">
                <a:solidFill>
                  <a:prstClr val="black"/>
                </a:solidFill>
                <a:latin typeface="Calibri"/>
              </a:rPr>
              <a:t>i</a:t>
            </a:r>
            <a:r>
              <a:rPr lang="en-US" sz="1200" dirty="0">
                <a:solidFill>
                  <a:prstClr val="black"/>
                </a:solidFill>
                <a:latin typeface="Calibri"/>
              </a:rPr>
              <a:t> </a:t>
            </a:r>
            <a:r>
              <a:rPr lang="en-US" sz="1200" dirty="0" err="1">
                <a:solidFill>
                  <a:prstClr val="black"/>
                </a:solidFill>
                <a:latin typeface="Calibri"/>
              </a:rPr>
              <a:t>blandningar</a:t>
            </a:r>
            <a:r>
              <a:rPr lang="en-US" sz="1200" dirty="0">
                <a:solidFill>
                  <a:prstClr val="black"/>
                </a:solidFill>
                <a:latin typeface="Calibri"/>
              </a:rPr>
              <a:t> med </a:t>
            </a:r>
            <a:r>
              <a:rPr lang="en-US" sz="1200" dirty="0" err="1">
                <a:solidFill>
                  <a:prstClr val="black"/>
                </a:solidFill>
                <a:latin typeface="Calibri"/>
              </a:rPr>
              <a:t>vitklöver</a:t>
            </a:r>
            <a:r>
              <a:rPr lang="en-US" sz="1200" dirty="0">
                <a:solidFill>
                  <a:prstClr val="black"/>
                </a:solidFill>
                <a:latin typeface="Calibri"/>
              </a:rPr>
              <a:t>, </a:t>
            </a:r>
            <a:r>
              <a:rPr lang="en-US" sz="1200" dirty="0" err="1" smtClean="0">
                <a:solidFill>
                  <a:prstClr val="black"/>
                </a:solidFill>
                <a:latin typeface="Calibri"/>
              </a:rPr>
              <a:t>välj</a:t>
            </a:r>
            <a:r>
              <a:rPr lang="en-US" sz="1200" dirty="0" smtClean="0">
                <a:solidFill>
                  <a:prstClr val="black"/>
                </a:solidFill>
                <a:latin typeface="Calibri"/>
              </a:rPr>
              <a:t> </a:t>
            </a:r>
            <a:r>
              <a:rPr lang="en-US" sz="1200" dirty="0" err="1">
                <a:solidFill>
                  <a:prstClr val="black"/>
                </a:solidFill>
                <a:latin typeface="Calibri"/>
              </a:rPr>
              <a:t>gräs</a:t>
            </a:r>
            <a:r>
              <a:rPr lang="en-US" sz="1200" dirty="0">
                <a:solidFill>
                  <a:prstClr val="black"/>
                </a:solidFill>
                <a:latin typeface="Calibri"/>
              </a:rPr>
              <a:t> med </a:t>
            </a:r>
            <a:r>
              <a:rPr kumimoji="0" lang="en-US" sz="1200" b="0" i="0" u="none" strike="noStrike" kern="1200" cap="none" spc="0" normalizeH="0" baseline="0" noProof="0" dirty="0" err="1" smtClean="0">
                <a:ln>
                  <a:noFill/>
                </a:ln>
                <a:solidFill>
                  <a:prstClr val="black"/>
                </a:solidFill>
                <a:effectLst/>
                <a:uLnTx/>
                <a:uFillTx/>
                <a:latin typeface="Calibri"/>
                <a:ea typeface="+mn-ea"/>
                <a:cs typeface="+mn-cs"/>
              </a:rPr>
              <a:t>medelsen</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Calibri"/>
                <a:ea typeface="+mn-ea"/>
                <a:cs typeface="+mn-cs"/>
              </a:rPr>
              <a:t>mognadstid</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o</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m </a:t>
            </a:r>
            <a:r>
              <a:rPr kumimoji="0" lang="it-IT" sz="1200" b="0" i="1" u="none" strike="noStrike" kern="1200" cap="none" spc="0" normalizeH="0" baseline="0" noProof="0" dirty="0" smtClean="0">
                <a:ln>
                  <a:noFill/>
                </a:ln>
                <a:solidFill>
                  <a:prstClr val="black"/>
                </a:solidFill>
                <a:effectLst/>
                <a:uLnTx/>
                <a:uFillTx/>
                <a:latin typeface="Calibri"/>
                <a:ea typeface="+mn-ea"/>
                <a:cs typeface="+mn-cs"/>
              </a:rPr>
              <a:t>Phleum pratense</a:t>
            </a:r>
            <a:r>
              <a:rPr lang="en-US" sz="1200" dirty="0" smtClean="0">
                <a:solidFill>
                  <a:prstClr val="black"/>
                </a:solidFill>
                <a:latin typeface="Calibri"/>
              </a:rPr>
              <a:t> </a:t>
            </a:r>
            <a:r>
              <a:rPr lang="en-US" sz="1200" dirty="0" err="1" smtClean="0">
                <a:solidFill>
                  <a:prstClr val="black"/>
                </a:solidFill>
                <a:latin typeface="Calibri"/>
              </a:rPr>
              <a:t>ingår</a:t>
            </a:r>
            <a:r>
              <a:rPr lang="en-US" sz="1200" dirty="0">
                <a:solidFill>
                  <a:prstClr val="black"/>
                </a:solidFill>
                <a:latin typeface="Calibri"/>
              </a:rPr>
              <a:t> </a:t>
            </a:r>
            <a:r>
              <a:rPr lang="en-US" sz="1200" dirty="0" err="1" smtClean="0">
                <a:solidFill>
                  <a:prstClr val="black"/>
                </a:solidFill>
                <a:latin typeface="Calibri"/>
              </a:rPr>
              <a:t>är</a:t>
            </a:r>
            <a:r>
              <a:rPr lang="en-US" sz="1200" dirty="0" smtClean="0">
                <a:solidFill>
                  <a:prstClr val="black"/>
                </a:solidFill>
                <a:latin typeface="Calibri"/>
              </a:rPr>
              <a:t> </a:t>
            </a:r>
            <a:r>
              <a:rPr lang="en-US" sz="1200" dirty="0" err="1" smtClean="0">
                <a:solidFill>
                  <a:prstClr val="black"/>
                </a:solidFill>
                <a:latin typeface="Calibri"/>
              </a:rPr>
              <a:t>det</a:t>
            </a:r>
            <a:r>
              <a:rPr lang="en-US" sz="1200" dirty="0" smtClean="0">
                <a:solidFill>
                  <a:prstClr val="black"/>
                </a:solidFill>
                <a:latin typeface="Calibri"/>
              </a:rPr>
              <a:t> </a:t>
            </a:r>
            <a:r>
              <a:rPr lang="en-US" sz="1200" dirty="0" err="1" smtClean="0">
                <a:solidFill>
                  <a:prstClr val="black"/>
                </a:solidFill>
                <a:latin typeface="Calibri"/>
              </a:rPr>
              <a:t>viktigt</a:t>
            </a:r>
            <a:r>
              <a:rPr lang="en-US" sz="1200" dirty="0" smtClean="0">
                <a:solidFill>
                  <a:prstClr val="black"/>
                </a:solidFill>
                <a:latin typeface="Calibri"/>
              </a:rPr>
              <a:t> </a:t>
            </a:r>
            <a:r>
              <a:rPr lang="en-US" sz="1200" dirty="0" err="1" smtClean="0">
                <a:solidFill>
                  <a:prstClr val="black"/>
                </a:solidFill>
                <a:latin typeface="Calibri"/>
              </a:rPr>
              <a:t>att</a:t>
            </a:r>
            <a:r>
              <a:rPr lang="en-US" sz="1200" dirty="0" smtClean="0">
                <a:solidFill>
                  <a:prstClr val="black"/>
                </a:solidFill>
                <a:latin typeface="Calibri"/>
              </a:rPr>
              <a:t> </a:t>
            </a:r>
            <a:r>
              <a:rPr lang="en-US" sz="1200" dirty="0" err="1" smtClean="0">
                <a:solidFill>
                  <a:prstClr val="black"/>
                </a:solidFill>
                <a:latin typeface="Calibri"/>
              </a:rPr>
              <a:t>komplettera</a:t>
            </a:r>
            <a:r>
              <a:rPr lang="en-US" sz="1200" dirty="0" smtClean="0">
                <a:solidFill>
                  <a:prstClr val="black"/>
                </a:solidFill>
                <a:latin typeface="Calibri"/>
              </a:rPr>
              <a:t> med </a:t>
            </a:r>
            <a:r>
              <a:rPr lang="en-US" sz="1200" dirty="0" err="1" smtClean="0">
                <a:solidFill>
                  <a:prstClr val="black"/>
                </a:solidFill>
                <a:latin typeface="Calibri"/>
              </a:rPr>
              <a:t>mycket</a:t>
            </a:r>
            <a:r>
              <a:rPr lang="en-US" sz="1200" dirty="0" smtClean="0">
                <a:solidFill>
                  <a:prstClr val="black"/>
                </a:solidFill>
                <a:latin typeface="Calibri"/>
              </a:rPr>
              <a:t> </a:t>
            </a:r>
            <a:r>
              <a:rPr lang="en-US" sz="1200" dirty="0" err="1" smtClean="0">
                <a:solidFill>
                  <a:prstClr val="black"/>
                </a:solidFill>
                <a:latin typeface="Calibri"/>
              </a:rPr>
              <a:t>sena</a:t>
            </a:r>
            <a:r>
              <a:rPr lang="en-US" sz="1200" dirty="0" smtClean="0">
                <a:solidFill>
                  <a:prstClr val="black"/>
                </a:solidFill>
                <a:latin typeface="Calibri"/>
              </a:rPr>
              <a:t> </a:t>
            </a:r>
            <a:r>
              <a:rPr lang="en-US" sz="1200" dirty="0" err="1" smtClean="0">
                <a:solidFill>
                  <a:prstClr val="black"/>
                </a:solidFill>
                <a:latin typeface="Calibri"/>
              </a:rPr>
              <a:t>arter</a:t>
            </a:r>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p:cNvSpPr txBox="1"/>
          <p:nvPr/>
        </p:nvSpPr>
        <p:spPr>
          <a:xfrm>
            <a:off x="6458729" y="5401702"/>
            <a:ext cx="1093313" cy="3291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CRPA</a:t>
            </a:r>
            <a:r>
              <a:rPr kumimoji="0" lang="it-IT" sz="1539" b="0" i="0" u="none" strike="noStrike" kern="1200" cap="none" spc="0" normalizeH="0" baseline="0" noProof="0" dirty="0">
                <a:ln>
                  <a:noFill/>
                </a:ln>
                <a:solidFill>
                  <a:prstClr val="black"/>
                </a:solidFill>
                <a:effectLst/>
                <a:uLnTx/>
                <a:uFillTx/>
                <a:latin typeface="Calibri"/>
                <a:ea typeface="+mn-ea"/>
                <a:cs typeface="+mn-cs"/>
              </a:rPr>
              <a:t>, 2014</a:t>
            </a:r>
          </a:p>
        </p:txBody>
      </p:sp>
      <p:pic>
        <p:nvPicPr>
          <p:cNvPr id="8" name="Immagin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3724" y="3094738"/>
            <a:ext cx="4821777" cy="2339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asellaDiTesto 16"/>
          <p:cNvSpPr txBox="1"/>
          <p:nvPr/>
        </p:nvSpPr>
        <p:spPr>
          <a:xfrm>
            <a:off x="1159207" y="5455777"/>
            <a:ext cx="1186543" cy="2501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26"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Dactylis</a:t>
            </a:r>
            <a:r>
              <a:rPr kumimoji="0" lang="it-IT" sz="1026"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it-IT" sz="1026"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glomerata</a:t>
            </a:r>
            <a:endParaRPr kumimoji="0" lang="it-IT" sz="1026"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9" name="Rettangolo 8"/>
          <p:cNvSpPr/>
          <p:nvPr/>
        </p:nvSpPr>
        <p:spPr>
          <a:xfrm>
            <a:off x="2324694" y="5461102"/>
            <a:ext cx="1285929" cy="2501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26"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Festuca</a:t>
            </a:r>
            <a:r>
              <a:rPr kumimoji="0" lang="en-US" sz="1026"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US" sz="1026"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arundinacea</a:t>
            </a:r>
            <a:endParaRPr kumimoji="0" lang="en-GB" sz="1026"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9" name="Rettangolo 18"/>
          <p:cNvSpPr/>
          <p:nvPr/>
        </p:nvSpPr>
        <p:spPr>
          <a:xfrm>
            <a:off x="3835280" y="5455776"/>
            <a:ext cx="736099" cy="2501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26"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Red clover</a:t>
            </a:r>
            <a:endParaRPr kumimoji="0" lang="en-GB" sz="1026"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20" name="Rettangolo 19"/>
          <p:cNvSpPr/>
          <p:nvPr/>
        </p:nvSpPr>
        <p:spPr>
          <a:xfrm>
            <a:off x="4974455" y="5464880"/>
            <a:ext cx="854721" cy="2501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26"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White clover</a:t>
            </a:r>
            <a:endParaRPr kumimoji="0" lang="en-GB" sz="1026"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2759134772"/>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343506" y="457209"/>
            <a:ext cx="5619615" cy="3554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71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Gödsling:</a:t>
            </a:r>
            <a:r>
              <a:rPr kumimoji="0" lang="it-IT" sz="1539"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både permanenta och temporära vallar</a:t>
            </a:r>
            <a:r>
              <a:rPr kumimoji="0" lang="it-IT" sz="1539" b="0" i="0" u="none" strike="noStrike" kern="1200" cap="none" spc="0" normalizeH="0" noProof="0" dirty="0" smtClean="0">
                <a:ln>
                  <a:noFill/>
                </a:ln>
                <a:solidFill>
                  <a:prstClr val="black"/>
                </a:solidFill>
                <a:effectLst/>
                <a:uLnTx/>
                <a:uFillTx/>
                <a:latin typeface="Calibri"/>
                <a:ea typeface="+mn-ea"/>
                <a:cs typeface="+mn-cs"/>
              </a:rPr>
              <a:t> gödslas vanligen</a:t>
            </a:r>
            <a:endParaRPr kumimoji="0" lang="it-IT" sz="1368"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CasellaDiTesto 8"/>
          <p:cNvSpPr txBox="1"/>
          <p:nvPr/>
        </p:nvSpPr>
        <p:spPr>
          <a:xfrm>
            <a:off x="329609" y="1036053"/>
            <a:ext cx="8516679" cy="802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Gödslingen ska kompensera</a:t>
            </a:r>
            <a:r>
              <a:rPr kumimoji="0" lang="it-IT" sz="1539" b="0" i="0" u="none" strike="noStrike" kern="1200" cap="none" spc="0" normalizeH="0" noProof="0" dirty="0" smtClean="0">
                <a:ln>
                  <a:noFill/>
                </a:ln>
                <a:solidFill>
                  <a:prstClr val="black"/>
                </a:solidFill>
                <a:effectLst/>
                <a:uLnTx/>
                <a:uFillTx/>
                <a:latin typeface="Calibri"/>
                <a:ea typeface="+mn-ea"/>
                <a:cs typeface="+mn-cs"/>
              </a:rPr>
              <a:t> upptaget av näring i växten för att bibehålla markens fertilitet och att undvika läckage</a:t>
            </a:r>
            <a:endParaRPr kumimoji="0" lang="it-IT" sz="1539"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39" b="0" i="0" u="none" strike="noStrike" kern="1200" cap="none" spc="0" normalizeH="0" baseline="0" noProof="0" dirty="0" smtClean="0">
                <a:ln>
                  <a:noFill/>
                </a:ln>
                <a:solidFill>
                  <a:prstClr val="black"/>
                </a:solidFill>
                <a:effectLst/>
                <a:uLnTx/>
                <a:uFillTx/>
                <a:latin typeface="Calibri"/>
                <a:ea typeface="+mn-ea"/>
                <a:cs typeface="+mn-cs"/>
              </a:rPr>
              <a:t>Ökad gödsling ökar inte vallen kvalitet med mer än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10% </a:t>
            </a:r>
            <a:r>
              <a:rPr kumimoji="0" lang="en-US" sz="1197" b="0" i="1" u="none" strike="noStrike" kern="1200" cap="none" spc="0" normalizeH="0" baseline="0" noProof="0" dirty="0">
                <a:ln>
                  <a:noFill/>
                </a:ln>
                <a:solidFill>
                  <a:prstClr val="black"/>
                </a:solidFill>
                <a:effectLst/>
                <a:uLnTx/>
                <a:uFillTx/>
                <a:latin typeface="Calibri"/>
                <a:ea typeface="+mn-ea"/>
                <a:cs typeface="+mn-cs"/>
              </a:rPr>
              <a:t>(</a:t>
            </a:r>
            <a:r>
              <a:rPr kumimoji="0" lang="en-US" sz="1368" b="0" i="1" u="none" strike="noStrike" kern="1200" cap="none" spc="0" normalizeH="0" baseline="0" noProof="0" dirty="0" err="1">
                <a:ln>
                  <a:noFill/>
                </a:ln>
                <a:solidFill>
                  <a:prstClr val="black"/>
                </a:solidFill>
                <a:effectLst/>
                <a:uLnTx/>
                <a:uFillTx/>
                <a:latin typeface="Calibri"/>
                <a:ea typeface="+mn-ea"/>
                <a:cs typeface="+mn-cs"/>
              </a:rPr>
              <a:t>Bonifazzi</a:t>
            </a:r>
            <a:r>
              <a:rPr kumimoji="0" lang="en-US" sz="1368" b="0" i="1" u="none" strike="noStrike" kern="1200" cap="none" spc="0" normalizeH="0" baseline="0" noProof="0" dirty="0">
                <a:ln>
                  <a:noFill/>
                </a:ln>
                <a:solidFill>
                  <a:prstClr val="black"/>
                </a:solidFill>
                <a:effectLst/>
                <a:uLnTx/>
                <a:uFillTx/>
                <a:latin typeface="Calibri"/>
                <a:ea typeface="+mn-ea"/>
                <a:cs typeface="+mn-cs"/>
              </a:rPr>
              <a:t> </a:t>
            </a:r>
            <a:r>
              <a:rPr kumimoji="0" lang="en-US" sz="1368" b="0" i="1" u="none" strike="noStrike" kern="1200" cap="none" spc="0" normalizeH="0" baseline="0" noProof="0" dirty="0" smtClean="0">
                <a:ln>
                  <a:noFill/>
                </a:ln>
                <a:solidFill>
                  <a:prstClr val="black"/>
                </a:solidFill>
                <a:effectLst/>
                <a:uLnTx/>
                <a:uFillTx/>
                <a:latin typeface="Calibri"/>
                <a:ea typeface="+mn-ea"/>
                <a:cs typeface="+mn-cs"/>
              </a:rPr>
              <a:t>B.,</a:t>
            </a:r>
            <a:r>
              <a:rPr kumimoji="0" lang="en-US" sz="1368" b="0" i="1" u="none" strike="noStrike" kern="1200" cap="none" spc="0" normalizeH="0" baseline="0" noProof="0" dirty="0">
                <a:ln>
                  <a:noFill/>
                </a:ln>
                <a:solidFill>
                  <a:prstClr val="black"/>
                </a:solidFill>
                <a:effectLst/>
                <a:uLnTx/>
                <a:uFillTx/>
                <a:latin typeface="Calibri"/>
                <a:ea typeface="+mn-ea"/>
                <a:cs typeface="+mn-cs"/>
              </a:rPr>
              <a:t>2009</a:t>
            </a:r>
            <a:r>
              <a:rPr kumimoji="0" lang="en-US" sz="1368" b="0" i="1" u="none" strike="noStrike" kern="1200" cap="none" spc="0" normalizeH="0" baseline="0" noProof="0" dirty="0" smtClean="0">
                <a:ln>
                  <a:noFill/>
                </a:ln>
                <a:solidFill>
                  <a:prstClr val="black"/>
                </a:solidFill>
                <a:effectLst/>
                <a:uLnTx/>
                <a:uFillTx/>
                <a:latin typeface="Calibri"/>
                <a:ea typeface="+mn-ea"/>
                <a:cs typeface="+mn-cs"/>
              </a:rPr>
              <a:t>)</a:t>
            </a:r>
            <a:endParaRPr kumimoji="0" lang="it-IT" sz="1197" b="0" i="1" u="none" strike="noStrike" kern="1200" cap="none" spc="0" normalizeH="0" baseline="0" noProof="0" dirty="0">
              <a:ln>
                <a:noFill/>
              </a:ln>
              <a:solidFill>
                <a:prstClr val="black"/>
              </a:solidFill>
              <a:effectLst/>
              <a:uLnTx/>
              <a:uFillTx/>
              <a:latin typeface="Calibri"/>
              <a:ea typeface="+mn-ea"/>
              <a:cs typeface="+mn-cs"/>
            </a:endParaRPr>
          </a:p>
        </p:txBody>
      </p:sp>
      <p:sp>
        <p:nvSpPr>
          <p:cNvPr id="5" name="Rettangolo 4"/>
          <p:cNvSpPr/>
          <p:nvPr/>
        </p:nvSpPr>
        <p:spPr>
          <a:xfrm>
            <a:off x="532133" y="2025040"/>
            <a:ext cx="7819097" cy="6186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1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I </a:t>
            </a:r>
            <a:r>
              <a:rPr kumimoji="0" lang="en-GB" sz="171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permanenta</a:t>
            </a:r>
            <a:r>
              <a:rPr kumimoji="0" lang="en-GB" sz="171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GB" sz="171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vallar</a:t>
            </a:r>
            <a:r>
              <a:rPr lang="en-GB" sz="1710" b="1" dirty="0">
                <a:solidFill>
                  <a:prstClr val="black"/>
                </a:solidFill>
                <a:effectLst>
                  <a:outerShdw blurRad="38100" dist="38100" dir="2700000" algn="tl">
                    <a:srgbClr val="000000">
                      <a:alpha val="43137"/>
                    </a:srgbClr>
                  </a:outerShdw>
                </a:effectLst>
                <a:latin typeface="Calibri"/>
              </a:rPr>
              <a:t> </a:t>
            </a:r>
            <a:r>
              <a:rPr lang="en-GB" sz="1710" b="1" dirty="0" err="1" smtClean="0">
                <a:solidFill>
                  <a:prstClr val="black"/>
                </a:solidFill>
                <a:effectLst>
                  <a:outerShdw blurRad="38100" dist="38100" dir="2700000" algn="tl">
                    <a:srgbClr val="000000">
                      <a:alpha val="43137"/>
                    </a:srgbClr>
                  </a:outerShdw>
                </a:effectLst>
                <a:latin typeface="Calibri"/>
              </a:rPr>
              <a:t>utgör</a:t>
            </a:r>
            <a:r>
              <a:rPr lang="en-GB" sz="1710" b="1" dirty="0" smtClean="0">
                <a:solidFill>
                  <a:prstClr val="black"/>
                </a:solidFill>
                <a:effectLst>
                  <a:outerShdw blurRad="38100" dist="38100" dir="2700000" algn="tl">
                    <a:srgbClr val="000000">
                      <a:alpha val="43137"/>
                    </a:srgbClr>
                  </a:outerShdw>
                </a:effectLst>
                <a:latin typeface="Calibri"/>
              </a:rPr>
              <a:t> </a:t>
            </a:r>
            <a:r>
              <a:rPr lang="en-GB" sz="1710" b="1" dirty="0" err="1" smtClean="0">
                <a:solidFill>
                  <a:prstClr val="black"/>
                </a:solidFill>
                <a:effectLst>
                  <a:outerShdw blurRad="38100" dist="38100" dir="2700000" algn="tl">
                    <a:srgbClr val="000000">
                      <a:alpha val="43137"/>
                    </a:srgbClr>
                  </a:outerShdw>
                </a:effectLst>
                <a:latin typeface="Calibri"/>
              </a:rPr>
              <a:t>gödsling</a:t>
            </a:r>
            <a:r>
              <a:rPr lang="en-GB" sz="1710" b="1" dirty="0" smtClean="0">
                <a:solidFill>
                  <a:prstClr val="black"/>
                </a:solidFill>
                <a:effectLst>
                  <a:outerShdw blurRad="38100" dist="38100" dir="2700000" algn="tl">
                    <a:srgbClr val="000000">
                      <a:alpha val="43137"/>
                    </a:srgbClr>
                  </a:outerShdw>
                </a:effectLst>
                <a:latin typeface="Calibri"/>
              </a:rPr>
              <a:t> </a:t>
            </a:r>
            <a:r>
              <a:rPr lang="en-GB" sz="1710" b="1" dirty="0" err="1" smtClean="0">
                <a:solidFill>
                  <a:prstClr val="black"/>
                </a:solidFill>
                <a:effectLst>
                  <a:outerShdw blurRad="38100" dist="38100" dir="2700000" algn="tl">
                    <a:srgbClr val="000000">
                      <a:alpha val="43137"/>
                    </a:srgbClr>
                  </a:outerShdw>
                </a:effectLst>
                <a:latin typeface="Calibri"/>
              </a:rPr>
              <a:t>ett</a:t>
            </a:r>
            <a:r>
              <a:rPr lang="en-GB" sz="1710" b="1" dirty="0" smtClean="0">
                <a:solidFill>
                  <a:prstClr val="black"/>
                </a:solidFill>
                <a:effectLst>
                  <a:outerShdw blurRad="38100" dist="38100" dir="2700000" algn="tl">
                    <a:srgbClr val="000000">
                      <a:alpha val="43137"/>
                    </a:srgbClr>
                  </a:outerShdw>
                </a:effectLst>
                <a:latin typeface="Calibri"/>
              </a:rPr>
              <a:t> instrument </a:t>
            </a:r>
            <a:r>
              <a:rPr lang="en-GB" sz="1710" b="1" dirty="0" err="1" smtClean="0">
                <a:solidFill>
                  <a:prstClr val="black"/>
                </a:solidFill>
                <a:effectLst>
                  <a:outerShdw blurRad="38100" dist="38100" dir="2700000" algn="tl">
                    <a:srgbClr val="000000">
                      <a:alpha val="43137"/>
                    </a:srgbClr>
                  </a:outerShdw>
                </a:effectLst>
                <a:latin typeface="Calibri"/>
              </a:rPr>
              <a:t>för</a:t>
            </a:r>
            <a:r>
              <a:rPr lang="en-GB" sz="1710" b="1" dirty="0" smtClean="0">
                <a:solidFill>
                  <a:prstClr val="black"/>
                </a:solidFill>
                <a:effectLst>
                  <a:outerShdw blurRad="38100" dist="38100" dir="2700000" algn="tl">
                    <a:srgbClr val="000000">
                      <a:alpha val="43137"/>
                    </a:srgbClr>
                  </a:outerShdw>
                </a:effectLst>
                <a:latin typeface="Calibri"/>
              </a:rPr>
              <a:t> </a:t>
            </a:r>
            <a:r>
              <a:rPr lang="en-GB" sz="1710" b="1" dirty="0" err="1" smtClean="0">
                <a:solidFill>
                  <a:prstClr val="black"/>
                </a:solidFill>
                <a:effectLst>
                  <a:outerShdw blurRad="38100" dist="38100" dir="2700000" algn="tl">
                    <a:srgbClr val="000000">
                      <a:alpha val="43137"/>
                    </a:srgbClr>
                  </a:outerShdw>
                </a:effectLst>
                <a:latin typeface="Calibri"/>
              </a:rPr>
              <a:t>balansering</a:t>
            </a:r>
            <a:r>
              <a:rPr lang="en-GB" sz="1710" b="1" dirty="0" smtClean="0">
                <a:solidFill>
                  <a:prstClr val="black"/>
                </a:solidFill>
                <a:effectLst>
                  <a:outerShdw blurRad="38100" dist="38100" dir="2700000" algn="tl">
                    <a:srgbClr val="000000">
                      <a:alpha val="43137"/>
                    </a:srgbClr>
                  </a:outerShdw>
                </a:effectLst>
                <a:latin typeface="Calibri"/>
              </a:rPr>
              <a:t> </a:t>
            </a:r>
            <a:r>
              <a:rPr lang="en-GB" sz="1710" b="1" dirty="0" err="1" smtClean="0">
                <a:solidFill>
                  <a:prstClr val="black"/>
                </a:solidFill>
                <a:effectLst>
                  <a:outerShdw blurRad="38100" dist="38100" dir="2700000" algn="tl">
                    <a:srgbClr val="000000">
                      <a:alpha val="43137"/>
                    </a:srgbClr>
                  </a:outerShdw>
                </a:effectLst>
                <a:latin typeface="Calibri"/>
              </a:rPr>
              <a:t>av</a:t>
            </a:r>
            <a:r>
              <a:rPr lang="en-GB" sz="1710" b="1" dirty="0" smtClean="0">
                <a:solidFill>
                  <a:prstClr val="black"/>
                </a:solidFill>
                <a:effectLst>
                  <a:outerShdw blurRad="38100" dist="38100" dir="2700000" algn="tl">
                    <a:srgbClr val="000000">
                      <a:alpha val="43137"/>
                    </a:srgbClr>
                  </a:outerShdw>
                </a:effectLst>
                <a:latin typeface="Calibri"/>
              </a:rPr>
              <a:t> </a:t>
            </a:r>
            <a:r>
              <a:rPr lang="en-GB" sz="1710" b="1" dirty="0" err="1" smtClean="0">
                <a:solidFill>
                  <a:prstClr val="black"/>
                </a:solidFill>
                <a:effectLst>
                  <a:outerShdw blurRad="38100" dist="38100" dir="2700000" algn="tl">
                    <a:srgbClr val="000000">
                      <a:alpha val="43137"/>
                    </a:srgbClr>
                  </a:outerShdw>
                </a:effectLst>
                <a:latin typeface="Calibri"/>
              </a:rPr>
              <a:t>produktivitet</a:t>
            </a:r>
            <a:r>
              <a:rPr lang="en-GB" sz="1710" b="1" dirty="0" smtClean="0">
                <a:solidFill>
                  <a:prstClr val="black"/>
                </a:solidFill>
                <a:effectLst>
                  <a:outerShdw blurRad="38100" dist="38100" dir="2700000" algn="tl">
                    <a:srgbClr val="000000">
                      <a:alpha val="43137"/>
                    </a:srgbClr>
                  </a:outerShdw>
                </a:effectLst>
                <a:latin typeface="Calibri"/>
              </a:rPr>
              <a:t> och </a:t>
            </a:r>
            <a:r>
              <a:rPr lang="en-GB" sz="1710" b="1" dirty="0" err="1" smtClean="0">
                <a:solidFill>
                  <a:prstClr val="black"/>
                </a:solidFill>
                <a:effectLst>
                  <a:outerShdw blurRad="38100" dist="38100" dir="2700000" algn="tl">
                    <a:srgbClr val="000000">
                      <a:alpha val="43137"/>
                    </a:srgbClr>
                  </a:outerShdw>
                </a:effectLst>
                <a:latin typeface="Calibri"/>
              </a:rPr>
              <a:t>artsammansättning</a:t>
            </a:r>
            <a:endParaRPr kumimoji="0" lang="en-GB" sz="171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6" name="Rettangolo 5"/>
          <p:cNvSpPr/>
          <p:nvPr/>
        </p:nvSpPr>
        <p:spPr>
          <a:xfrm>
            <a:off x="749297" y="4932670"/>
            <a:ext cx="7428143" cy="5660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39" b="0" i="0" u="none" strike="noStrike" kern="1200" cap="none" spc="0" normalizeH="0" baseline="0" noProof="0" dirty="0" err="1" smtClean="0">
                <a:ln>
                  <a:noFill/>
                </a:ln>
                <a:solidFill>
                  <a:prstClr val="black"/>
                </a:solidFill>
                <a:effectLst/>
                <a:uLnTx/>
                <a:uFillTx/>
                <a:latin typeface="Calibri"/>
                <a:ea typeface="+mn-ea"/>
                <a:cs typeface="+mn-cs"/>
              </a:rPr>
              <a:t>Vallar</a:t>
            </a:r>
            <a:r>
              <a:rPr kumimoji="0" lang="en-GB" sz="1539" b="0" i="0" u="none" strike="noStrike" kern="1200" cap="none" spc="0" normalizeH="0" noProof="0" dirty="0" smtClean="0">
                <a:ln>
                  <a:noFill/>
                </a:ln>
                <a:solidFill>
                  <a:prstClr val="black"/>
                </a:solidFill>
                <a:effectLst/>
                <a:uLnTx/>
                <a:uFillTx/>
                <a:latin typeface="Calibri"/>
                <a:ea typeface="+mn-ea"/>
                <a:cs typeface="+mn-cs"/>
              </a:rPr>
              <a:t> </a:t>
            </a:r>
            <a:r>
              <a:rPr kumimoji="0" lang="en-GB" sz="1539" b="0" i="0" u="none" strike="noStrike" kern="1200" cap="none" spc="0" normalizeH="0" noProof="0" dirty="0" err="1" smtClean="0">
                <a:ln>
                  <a:noFill/>
                </a:ln>
                <a:solidFill>
                  <a:prstClr val="black"/>
                </a:solidFill>
                <a:effectLst/>
                <a:uLnTx/>
                <a:uFillTx/>
                <a:latin typeface="Calibri"/>
                <a:ea typeface="+mn-ea"/>
                <a:cs typeface="+mn-cs"/>
              </a:rPr>
              <a:t>kan</a:t>
            </a:r>
            <a:r>
              <a:rPr kumimoji="0" lang="en-GB" sz="1539" b="0" i="0" u="none" strike="noStrike" kern="1200" cap="none" spc="0" normalizeH="0" noProof="0" dirty="0" smtClean="0">
                <a:ln>
                  <a:noFill/>
                </a:ln>
                <a:solidFill>
                  <a:prstClr val="black"/>
                </a:solidFill>
                <a:effectLst/>
                <a:uLnTx/>
                <a:uFillTx/>
                <a:latin typeface="Calibri"/>
                <a:ea typeface="+mn-ea"/>
                <a:cs typeface="+mn-cs"/>
              </a:rPr>
              <a:t> </a:t>
            </a:r>
            <a:r>
              <a:rPr kumimoji="0" lang="en-GB" sz="1539" b="0" i="0" u="none" strike="noStrike" kern="1200" cap="none" spc="0" normalizeH="0" noProof="0" dirty="0" err="1" smtClean="0">
                <a:ln>
                  <a:noFill/>
                </a:ln>
                <a:solidFill>
                  <a:prstClr val="black"/>
                </a:solidFill>
                <a:effectLst/>
                <a:uLnTx/>
                <a:uFillTx/>
                <a:latin typeface="Calibri"/>
                <a:ea typeface="+mn-ea"/>
                <a:cs typeface="+mn-cs"/>
              </a:rPr>
              <a:t>effektvt</a:t>
            </a:r>
            <a:r>
              <a:rPr kumimoji="0" lang="en-GB" sz="1539" b="0" i="0" u="none" strike="noStrike" kern="1200" cap="none" spc="0" normalizeH="0" noProof="0" dirty="0" smtClean="0">
                <a:ln>
                  <a:noFill/>
                </a:ln>
                <a:solidFill>
                  <a:prstClr val="black"/>
                </a:solidFill>
                <a:effectLst/>
                <a:uLnTx/>
                <a:uFillTx/>
                <a:latin typeface="Calibri"/>
                <a:ea typeface="+mn-ea"/>
                <a:cs typeface="+mn-cs"/>
              </a:rPr>
              <a:t> </a:t>
            </a:r>
            <a:r>
              <a:rPr kumimoji="0" lang="en-GB" sz="1539" b="0" i="0" u="none" strike="noStrike" kern="1200" cap="none" spc="0" normalizeH="0" noProof="0" dirty="0" err="1" smtClean="0">
                <a:ln>
                  <a:noFill/>
                </a:ln>
                <a:solidFill>
                  <a:prstClr val="black"/>
                </a:solidFill>
                <a:effectLst/>
                <a:uLnTx/>
                <a:uFillTx/>
                <a:latin typeface="Calibri"/>
                <a:ea typeface="+mn-ea"/>
                <a:cs typeface="+mn-cs"/>
              </a:rPr>
              <a:t>använda</a:t>
            </a:r>
            <a:r>
              <a:rPr kumimoji="0" lang="en-GB" sz="1539" b="0" i="0" u="none" strike="noStrike" kern="1200" cap="none" spc="0" normalizeH="0" noProof="0" dirty="0" smtClean="0">
                <a:ln>
                  <a:noFill/>
                </a:ln>
                <a:solidFill>
                  <a:prstClr val="black"/>
                </a:solidFill>
                <a:effectLst/>
                <a:uLnTx/>
                <a:uFillTx/>
                <a:latin typeface="Calibri"/>
                <a:ea typeface="+mn-ea"/>
                <a:cs typeface="+mn-cs"/>
              </a:rPr>
              <a:t> </a:t>
            </a:r>
            <a:r>
              <a:rPr kumimoji="0" lang="en-GB" sz="1539" b="0" i="0" u="none" strike="noStrike" kern="1200" cap="none" spc="0" normalizeH="0" noProof="0" dirty="0" err="1" smtClean="0">
                <a:ln>
                  <a:noFill/>
                </a:ln>
                <a:solidFill>
                  <a:prstClr val="black"/>
                </a:solidFill>
                <a:effectLst/>
                <a:uLnTx/>
                <a:uFillTx/>
                <a:latin typeface="Calibri"/>
                <a:ea typeface="+mn-ea"/>
                <a:cs typeface="+mn-cs"/>
              </a:rPr>
              <a:t>träck</a:t>
            </a:r>
            <a:r>
              <a:rPr kumimoji="0" lang="en-GB" sz="1539" b="0" i="0" u="none" strike="noStrike" kern="1200" cap="none" spc="0" normalizeH="0" noProof="0" dirty="0" smtClean="0">
                <a:ln>
                  <a:noFill/>
                </a:ln>
                <a:solidFill>
                  <a:prstClr val="black"/>
                </a:solidFill>
                <a:effectLst/>
                <a:uLnTx/>
                <a:uFillTx/>
                <a:latin typeface="Calibri"/>
                <a:ea typeface="+mn-ea"/>
                <a:cs typeface="+mn-cs"/>
              </a:rPr>
              <a:t> och </a:t>
            </a:r>
            <a:r>
              <a:rPr kumimoji="0" lang="en-GB" sz="1539" b="0" i="0" u="none" strike="noStrike" kern="1200" cap="none" spc="0" normalizeH="0" noProof="0" dirty="0" err="1" smtClean="0">
                <a:ln>
                  <a:noFill/>
                </a:ln>
                <a:solidFill>
                  <a:prstClr val="black"/>
                </a:solidFill>
                <a:effectLst/>
                <a:uLnTx/>
                <a:uFillTx/>
                <a:latin typeface="Calibri"/>
                <a:ea typeface="+mn-ea"/>
                <a:cs typeface="+mn-cs"/>
              </a:rPr>
              <a:t>urin</a:t>
            </a:r>
            <a:r>
              <a:rPr kumimoji="0" lang="en-GB" sz="1539" b="0" i="0" u="none" strike="noStrike" kern="1200" cap="none" spc="0" normalizeH="0" noProof="0" dirty="0" smtClean="0">
                <a:ln>
                  <a:noFill/>
                </a:ln>
                <a:solidFill>
                  <a:prstClr val="black"/>
                </a:solidFill>
                <a:effectLst/>
                <a:uLnTx/>
                <a:uFillTx/>
                <a:latin typeface="Calibri"/>
                <a:ea typeface="+mn-ea"/>
                <a:cs typeface="+mn-cs"/>
              </a:rPr>
              <a:t> </a:t>
            </a:r>
            <a:r>
              <a:rPr kumimoji="0" lang="en-GB" sz="1539" b="0" i="0" u="none" strike="noStrike" kern="1200" cap="none" spc="0" normalizeH="0" noProof="0" dirty="0" err="1" smtClean="0">
                <a:ln>
                  <a:noFill/>
                </a:ln>
                <a:solidFill>
                  <a:prstClr val="black"/>
                </a:solidFill>
                <a:effectLst/>
                <a:uLnTx/>
                <a:uFillTx/>
                <a:latin typeface="Calibri"/>
                <a:ea typeface="+mn-ea"/>
                <a:cs typeface="+mn-cs"/>
              </a:rPr>
              <a:t>för</a:t>
            </a:r>
            <a:r>
              <a:rPr kumimoji="0" lang="en-GB" sz="1539" b="0" i="0" u="none" strike="noStrike" kern="1200" cap="none" spc="0" normalizeH="0" noProof="0" dirty="0" smtClean="0">
                <a:ln>
                  <a:noFill/>
                </a:ln>
                <a:solidFill>
                  <a:prstClr val="black"/>
                </a:solidFill>
                <a:effectLst/>
                <a:uLnTx/>
                <a:uFillTx/>
                <a:latin typeface="Calibri"/>
                <a:ea typeface="+mn-ea"/>
                <a:cs typeface="+mn-cs"/>
              </a:rPr>
              <a:t> </a:t>
            </a:r>
            <a:r>
              <a:rPr kumimoji="0" lang="en-GB" sz="1539" b="0" i="0" u="none" strike="noStrike" kern="1200" cap="none" spc="0" normalizeH="0" noProof="0" dirty="0" err="1" smtClean="0">
                <a:ln>
                  <a:noFill/>
                </a:ln>
                <a:solidFill>
                  <a:prstClr val="black"/>
                </a:solidFill>
                <a:effectLst/>
                <a:uLnTx/>
                <a:uFillTx/>
                <a:latin typeface="Calibri"/>
                <a:ea typeface="+mn-ea"/>
                <a:cs typeface="+mn-cs"/>
              </a:rPr>
              <a:t>att</a:t>
            </a:r>
            <a:r>
              <a:rPr kumimoji="0" lang="en-GB" sz="1539" b="0" i="0" u="none" strike="noStrike" kern="1200" cap="none" spc="0" normalizeH="0" noProof="0" dirty="0" smtClean="0">
                <a:ln>
                  <a:noFill/>
                </a:ln>
                <a:solidFill>
                  <a:prstClr val="black"/>
                </a:solidFill>
                <a:effectLst/>
                <a:uLnTx/>
                <a:uFillTx/>
                <a:latin typeface="Calibri"/>
                <a:ea typeface="+mn-ea"/>
                <a:cs typeface="+mn-cs"/>
              </a:rPr>
              <a:t> </a:t>
            </a:r>
            <a:r>
              <a:rPr kumimoji="0" lang="en-GB" sz="1539" b="0" i="0" u="none" strike="noStrike" kern="1200" cap="none" spc="0" normalizeH="0" noProof="0" dirty="0" err="1" smtClean="0">
                <a:ln>
                  <a:noFill/>
                </a:ln>
                <a:solidFill>
                  <a:prstClr val="black"/>
                </a:solidFill>
                <a:effectLst/>
                <a:uLnTx/>
                <a:uFillTx/>
                <a:latin typeface="Calibri"/>
                <a:ea typeface="+mn-ea"/>
                <a:cs typeface="+mn-cs"/>
              </a:rPr>
              <a:t>balanser</a:t>
            </a:r>
            <a:r>
              <a:rPr lang="en-GB" sz="1539" dirty="0" smtClean="0">
                <a:solidFill>
                  <a:prstClr val="black"/>
                </a:solidFill>
                <a:latin typeface="Calibri"/>
              </a:rPr>
              <a:t>a </a:t>
            </a:r>
            <a:r>
              <a:rPr lang="en-GB" sz="1539" dirty="0" err="1" smtClean="0">
                <a:solidFill>
                  <a:prstClr val="black"/>
                </a:solidFill>
                <a:latin typeface="Calibri"/>
              </a:rPr>
              <a:t>markens</a:t>
            </a:r>
            <a:r>
              <a:rPr lang="en-GB" sz="1539" dirty="0" smtClean="0">
                <a:solidFill>
                  <a:prstClr val="black"/>
                </a:solidFill>
                <a:latin typeface="Calibri"/>
              </a:rPr>
              <a:t> </a:t>
            </a:r>
            <a:r>
              <a:rPr lang="en-GB" sz="1539" dirty="0" err="1" smtClean="0">
                <a:solidFill>
                  <a:prstClr val="black"/>
                </a:solidFill>
                <a:latin typeface="Calibri"/>
              </a:rPr>
              <a:t>fertilitet</a:t>
            </a:r>
            <a:r>
              <a:rPr lang="en-GB" sz="1539" dirty="0" smtClean="0">
                <a:solidFill>
                  <a:prstClr val="black"/>
                </a:solidFill>
                <a:latin typeface="Calibri"/>
              </a:rPr>
              <a:t>, i </a:t>
            </a:r>
            <a:r>
              <a:rPr lang="en-GB" sz="1539" dirty="0" err="1" smtClean="0">
                <a:solidFill>
                  <a:prstClr val="black"/>
                </a:solidFill>
                <a:latin typeface="Calibri"/>
              </a:rPr>
              <a:t>temporära</a:t>
            </a:r>
            <a:r>
              <a:rPr lang="en-GB" sz="1539" dirty="0" smtClean="0">
                <a:solidFill>
                  <a:prstClr val="black"/>
                </a:solidFill>
                <a:latin typeface="Calibri"/>
              </a:rPr>
              <a:t> </a:t>
            </a:r>
            <a:r>
              <a:rPr lang="en-GB" sz="1539" dirty="0" err="1" smtClean="0">
                <a:solidFill>
                  <a:prstClr val="black"/>
                </a:solidFill>
                <a:latin typeface="Calibri"/>
              </a:rPr>
              <a:t>vallar</a:t>
            </a:r>
            <a:r>
              <a:rPr lang="en-GB" sz="1539" dirty="0" smtClean="0">
                <a:solidFill>
                  <a:prstClr val="black"/>
                </a:solidFill>
                <a:latin typeface="Calibri"/>
              </a:rPr>
              <a:t> </a:t>
            </a:r>
            <a:r>
              <a:rPr lang="en-GB" sz="1539" dirty="0" err="1" smtClean="0">
                <a:solidFill>
                  <a:prstClr val="black"/>
                </a:solidFill>
                <a:latin typeface="Calibri"/>
              </a:rPr>
              <a:t>kan</a:t>
            </a:r>
            <a:r>
              <a:rPr lang="en-GB" sz="1539" dirty="0" smtClean="0">
                <a:solidFill>
                  <a:prstClr val="black"/>
                </a:solidFill>
                <a:latin typeface="Calibri"/>
              </a:rPr>
              <a:t> </a:t>
            </a:r>
            <a:r>
              <a:rPr lang="en-GB" sz="1539" dirty="0" err="1" smtClean="0">
                <a:solidFill>
                  <a:prstClr val="black"/>
                </a:solidFill>
                <a:latin typeface="Calibri"/>
              </a:rPr>
              <a:t>det</a:t>
            </a:r>
            <a:r>
              <a:rPr lang="en-GB" sz="1539" dirty="0" smtClean="0">
                <a:solidFill>
                  <a:prstClr val="black"/>
                </a:solidFill>
                <a:latin typeface="Calibri"/>
              </a:rPr>
              <a:t> </a:t>
            </a:r>
            <a:r>
              <a:rPr lang="en-GB" sz="1539" dirty="0" err="1" smtClean="0">
                <a:solidFill>
                  <a:prstClr val="black"/>
                </a:solidFill>
                <a:latin typeface="Calibri"/>
              </a:rPr>
              <a:t>göras</a:t>
            </a:r>
            <a:r>
              <a:rPr lang="en-GB" sz="1539" dirty="0" smtClean="0">
                <a:solidFill>
                  <a:prstClr val="black"/>
                </a:solidFill>
                <a:latin typeface="Calibri"/>
              </a:rPr>
              <a:t> vid </a:t>
            </a:r>
            <a:r>
              <a:rPr lang="en-GB" sz="1539" dirty="0" err="1" smtClean="0">
                <a:solidFill>
                  <a:prstClr val="black"/>
                </a:solidFill>
                <a:latin typeface="Calibri"/>
              </a:rPr>
              <a:t>plöjning</a:t>
            </a:r>
            <a:r>
              <a:rPr lang="en-GB" sz="1539" dirty="0">
                <a:solidFill>
                  <a:prstClr val="black"/>
                </a:solidFill>
                <a:latin typeface="Calibri"/>
              </a:rPr>
              <a:t> </a:t>
            </a:r>
            <a:r>
              <a:rPr lang="en-GB" sz="1539" dirty="0" err="1" smtClean="0">
                <a:solidFill>
                  <a:prstClr val="black"/>
                </a:solidFill>
                <a:latin typeface="Calibri"/>
              </a:rPr>
              <a:t>och</a:t>
            </a:r>
            <a:r>
              <a:rPr lang="en-GB" sz="1539" dirty="0" smtClean="0">
                <a:solidFill>
                  <a:prstClr val="black"/>
                </a:solidFill>
                <a:latin typeface="Calibri"/>
              </a:rPr>
              <a:t> </a:t>
            </a:r>
            <a:r>
              <a:rPr lang="en-GB" sz="1539" dirty="0" err="1" smtClean="0">
                <a:solidFill>
                  <a:prstClr val="black"/>
                </a:solidFill>
                <a:latin typeface="Calibri"/>
              </a:rPr>
              <a:t>då</a:t>
            </a:r>
            <a:r>
              <a:rPr lang="en-GB" sz="1539" dirty="0" smtClean="0">
                <a:solidFill>
                  <a:prstClr val="black"/>
                </a:solidFill>
                <a:latin typeface="Calibri"/>
              </a:rPr>
              <a:t> </a:t>
            </a:r>
            <a:r>
              <a:rPr lang="en-GB" sz="1539" dirty="0" err="1" smtClean="0">
                <a:solidFill>
                  <a:prstClr val="black"/>
                </a:solidFill>
                <a:latin typeface="Calibri"/>
              </a:rPr>
              <a:t>tillförs</a:t>
            </a:r>
            <a:r>
              <a:rPr lang="en-GB" sz="1539" dirty="0" smtClean="0">
                <a:solidFill>
                  <a:prstClr val="black"/>
                </a:solidFill>
                <a:latin typeface="Calibri"/>
              </a:rPr>
              <a:t> </a:t>
            </a:r>
            <a:r>
              <a:rPr lang="en-GB" sz="1539" dirty="0" err="1" smtClean="0">
                <a:solidFill>
                  <a:prstClr val="black"/>
                </a:solidFill>
                <a:latin typeface="Calibri"/>
              </a:rPr>
              <a:t>även</a:t>
            </a:r>
            <a:r>
              <a:rPr lang="en-GB" sz="1539" dirty="0" smtClean="0">
                <a:solidFill>
                  <a:prstClr val="black"/>
                </a:solidFill>
                <a:latin typeface="Calibri"/>
              </a:rPr>
              <a:t> </a:t>
            </a:r>
            <a:r>
              <a:rPr lang="en-GB" sz="1539" dirty="0" err="1" smtClean="0">
                <a:solidFill>
                  <a:prstClr val="black"/>
                </a:solidFill>
                <a:latin typeface="Calibri"/>
              </a:rPr>
              <a:t>en</a:t>
            </a:r>
            <a:r>
              <a:rPr lang="en-GB" sz="1539" dirty="0" smtClean="0">
                <a:solidFill>
                  <a:prstClr val="black"/>
                </a:solidFill>
                <a:latin typeface="Calibri"/>
              </a:rPr>
              <a:t> </a:t>
            </a:r>
            <a:r>
              <a:rPr lang="en-GB" sz="1539" dirty="0" err="1" smtClean="0">
                <a:solidFill>
                  <a:prstClr val="black"/>
                </a:solidFill>
                <a:latin typeface="Calibri"/>
              </a:rPr>
              <a:t>giva</a:t>
            </a:r>
            <a:r>
              <a:rPr lang="en-GB" sz="1539" dirty="0" smtClean="0">
                <a:solidFill>
                  <a:prstClr val="black"/>
                </a:solidFill>
                <a:latin typeface="Calibri"/>
              </a:rPr>
              <a:t> </a:t>
            </a:r>
            <a:r>
              <a:rPr lang="en-GB" sz="1539" dirty="0" err="1" smtClean="0">
                <a:solidFill>
                  <a:prstClr val="black"/>
                </a:solidFill>
                <a:latin typeface="Calibri"/>
              </a:rPr>
              <a:t>av</a:t>
            </a:r>
            <a:r>
              <a:rPr lang="en-GB" sz="1539" dirty="0" smtClean="0">
                <a:solidFill>
                  <a:prstClr val="black"/>
                </a:solidFill>
                <a:latin typeface="Calibri"/>
              </a:rPr>
              <a:t> P och K (ca 50 kg/ha)</a:t>
            </a:r>
            <a:endParaRPr kumimoji="0" lang="en-GB" sz="1539" b="0"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Immagin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654" y="2712665"/>
            <a:ext cx="3186537" cy="2123827"/>
          </a:xfrm>
          <a:prstGeom prst="rect">
            <a:avLst/>
          </a:prstGeom>
        </p:spPr>
      </p:pic>
      <p:pic>
        <p:nvPicPr>
          <p:cNvPr id="18" name="Immagin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1938" y="2667339"/>
            <a:ext cx="2140360" cy="2169154"/>
          </a:xfrm>
          <a:prstGeom prst="rect">
            <a:avLst/>
          </a:prstGeom>
        </p:spPr>
      </p:pic>
    </p:spTree>
    <p:extLst>
      <p:ext uri="{BB962C8B-B14F-4D97-AF65-F5344CB8AC3E}">
        <p14:creationId xmlns:p14="http://schemas.microsoft.com/office/powerpoint/2010/main" val="3936927586"/>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477541" y="619133"/>
            <a:ext cx="3593035" cy="460767"/>
          </a:xfrm>
          <a:prstGeom prst="rect">
            <a:avLst/>
          </a:prstGeom>
        </p:spPr>
        <p:txBody>
          <a:bodyPr wrap="none">
            <a:spAutoFit/>
          </a:bodyPr>
          <a:lstStyle/>
          <a:p>
            <a:pPr marL="10860" marR="0" lvl="0" indent="0" algn="l" defTabSz="914400" rtl="0" eaLnBrk="1" fontAlgn="auto" latinLnBrk="0" hangingPunct="1">
              <a:lnSpc>
                <a:spcPct val="100000"/>
              </a:lnSpc>
              <a:spcBef>
                <a:spcPts val="0"/>
              </a:spcBef>
              <a:spcAft>
                <a:spcPts val="0"/>
              </a:spcAft>
              <a:buClrTx/>
              <a:buSzTx/>
              <a:buFontTx/>
              <a:buNone/>
              <a:tabLst/>
              <a:defRPr/>
            </a:pPr>
            <a:r>
              <a:rPr kumimoji="0" lang="en-US" sz="2394" b="1" i="0" u="none" strike="noStrike" kern="1200" cap="none" spc="-4" normalizeH="0" baseline="0" noProof="0" dirty="0" err="1" smtClean="0">
                <a:ln>
                  <a:noFill/>
                </a:ln>
                <a:solidFill>
                  <a:srgbClr val="DA5026"/>
                </a:solidFill>
                <a:effectLst/>
                <a:uLnTx/>
                <a:uFillTx/>
                <a:latin typeface="Calibri"/>
                <a:ea typeface="+mn-ea"/>
                <a:cs typeface="Georgia"/>
              </a:rPr>
              <a:t>Renovering</a:t>
            </a:r>
            <a:r>
              <a:rPr kumimoji="0" lang="en-US" sz="2394" b="1" i="0" u="none" strike="noStrike" kern="1200" cap="none" spc="-4" normalizeH="0" baseline="0" noProof="0" dirty="0" smtClean="0">
                <a:ln>
                  <a:noFill/>
                </a:ln>
                <a:solidFill>
                  <a:srgbClr val="DA5026"/>
                </a:solidFill>
                <a:effectLst/>
                <a:uLnTx/>
                <a:uFillTx/>
                <a:latin typeface="Calibri"/>
                <a:ea typeface="+mn-ea"/>
                <a:cs typeface="Georgia"/>
              </a:rPr>
              <a:t> </a:t>
            </a:r>
            <a:r>
              <a:rPr kumimoji="0" lang="en-US" sz="2394" b="1" i="0" u="none" strike="noStrike" kern="1200" cap="none" spc="-4" normalizeH="0" baseline="0" noProof="0" dirty="0" err="1" smtClean="0">
                <a:ln>
                  <a:noFill/>
                </a:ln>
                <a:solidFill>
                  <a:srgbClr val="DA5026"/>
                </a:solidFill>
                <a:effectLst/>
                <a:uLnTx/>
                <a:uFillTx/>
                <a:latin typeface="Calibri"/>
                <a:ea typeface="+mn-ea"/>
                <a:cs typeface="Georgia"/>
              </a:rPr>
              <a:t>av</a:t>
            </a:r>
            <a:r>
              <a:rPr kumimoji="0" lang="en-US" sz="2394" b="1" i="0" u="none" strike="noStrike" kern="1200" cap="none" spc="-4" normalizeH="0" baseline="0" noProof="0" dirty="0" smtClean="0">
                <a:ln>
                  <a:noFill/>
                </a:ln>
                <a:solidFill>
                  <a:srgbClr val="DA5026"/>
                </a:solidFill>
                <a:effectLst/>
                <a:uLnTx/>
                <a:uFillTx/>
                <a:latin typeface="Calibri"/>
                <a:ea typeface="+mn-ea"/>
                <a:cs typeface="Georgia"/>
              </a:rPr>
              <a:t> </a:t>
            </a:r>
            <a:r>
              <a:rPr kumimoji="0" lang="en-US" sz="2394" b="1" i="0" u="none" strike="noStrike" kern="1200" cap="none" spc="-4" normalizeH="0" baseline="0" noProof="0" dirty="0" err="1" smtClean="0">
                <a:ln>
                  <a:noFill/>
                </a:ln>
                <a:solidFill>
                  <a:srgbClr val="DA5026"/>
                </a:solidFill>
                <a:effectLst/>
                <a:uLnTx/>
                <a:uFillTx/>
                <a:latin typeface="Calibri"/>
                <a:ea typeface="+mn-ea"/>
                <a:cs typeface="Georgia"/>
              </a:rPr>
              <a:t>dåliga</a:t>
            </a:r>
            <a:r>
              <a:rPr kumimoji="0" lang="en-US" sz="2394" b="1" i="0" u="none" strike="noStrike" kern="1200" cap="none" spc="-4" normalizeH="0" baseline="0" noProof="0" dirty="0" smtClean="0">
                <a:ln>
                  <a:noFill/>
                </a:ln>
                <a:solidFill>
                  <a:srgbClr val="DA5026"/>
                </a:solidFill>
                <a:effectLst/>
                <a:uLnTx/>
                <a:uFillTx/>
                <a:latin typeface="Calibri"/>
                <a:ea typeface="+mn-ea"/>
                <a:cs typeface="Georgia"/>
              </a:rPr>
              <a:t> </a:t>
            </a:r>
            <a:r>
              <a:rPr kumimoji="0" lang="en-US" sz="2394" b="1" i="0" u="none" strike="noStrike" kern="1200" cap="none" spc="-4" normalizeH="0" baseline="0" noProof="0" dirty="0" err="1" smtClean="0">
                <a:ln>
                  <a:noFill/>
                </a:ln>
                <a:solidFill>
                  <a:srgbClr val="DA5026"/>
                </a:solidFill>
                <a:effectLst/>
                <a:uLnTx/>
                <a:uFillTx/>
                <a:latin typeface="Calibri"/>
                <a:ea typeface="+mn-ea"/>
                <a:cs typeface="Georgia"/>
              </a:rPr>
              <a:t>vallar</a:t>
            </a:r>
            <a:endParaRPr kumimoji="0" lang="it-IT" sz="2394" b="1" i="0" u="none" strike="noStrike" kern="1200" cap="none" spc="0" normalizeH="0" baseline="0" noProof="0" dirty="0">
              <a:ln>
                <a:noFill/>
              </a:ln>
              <a:solidFill>
                <a:prstClr val="black"/>
              </a:solidFill>
              <a:effectLst/>
              <a:uLnTx/>
              <a:uFillTx/>
              <a:latin typeface="Calibri"/>
              <a:ea typeface="+mn-ea"/>
              <a:cs typeface="Georgia"/>
            </a:endParaRP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32637" y="3329308"/>
            <a:ext cx="4020634" cy="242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498948" y="1148430"/>
            <a:ext cx="4364914" cy="30284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Viktigt</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lang="en-US" sz="1368" dirty="0" err="1" smtClean="0">
                <a:solidFill>
                  <a:prstClr val="black"/>
                </a:solidFill>
                <a:latin typeface="Calibri"/>
              </a:rPr>
              <a:t>när</a:t>
            </a:r>
            <a:r>
              <a:rPr lang="en-US" sz="1368" dirty="0" smtClean="0">
                <a:solidFill>
                  <a:prstClr val="black"/>
                </a:solidFill>
                <a:latin typeface="Calibri"/>
              </a:rPr>
              <a:t> </a:t>
            </a:r>
            <a:r>
              <a:rPr lang="en-US" sz="1368" dirty="0" err="1" smtClean="0">
                <a:solidFill>
                  <a:prstClr val="black"/>
                </a:solidFill>
                <a:latin typeface="Calibri"/>
              </a:rPr>
              <a:t>vallen</a:t>
            </a:r>
            <a:r>
              <a:rPr lang="en-US" sz="1368" dirty="0" smtClean="0">
                <a:solidFill>
                  <a:prstClr val="black"/>
                </a:solidFill>
                <a:latin typeface="Calibri"/>
              </a:rPr>
              <a:t> </a:t>
            </a:r>
            <a:r>
              <a:rPr lang="en-US" sz="1368" dirty="0" err="1" smtClean="0">
                <a:solidFill>
                  <a:prstClr val="black"/>
                </a:solidFill>
                <a:latin typeface="Calibri"/>
              </a:rPr>
              <a:t>har</a:t>
            </a:r>
            <a:r>
              <a:rPr lang="en-US" sz="1368" dirty="0" smtClean="0">
                <a:solidFill>
                  <a:prstClr val="black"/>
                </a:solidFill>
                <a:latin typeface="Calibri"/>
              </a:rPr>
              <a:t> </a:t>
            </a:r>
            <a:r>
              <a:rPr lang="en-US" sz="1368" dirty="0" err="1" smtClean="0">
                <a:solidFill>
                  <a:prstClr val="black"/>
                </a:solidFill>
                <a:latin typeface="Calibri"/>
              </a:rPr>
              <a:t>dålig</a:t>
            </a:r>
            <a:r>
              <a:rPr lang="en-US" sz="1368" dirty="0" smtClean="0">
                <a:solidFill>
                  <a:prstClr val="black"/>
                </a:solidFill>
                <a:latin typeface="Calibri"/>
              </a:rPr>
              <a:t> </a:t>
            </a:r>
            <a:r>
              <a:rPr lang="en-US" sz="1368" dirty="0" err="1" smtClean="0">
                <a:solidFill>
                  <a:prstClr val="black"/>
                </a:solidFill>
                <a:latin typeface="Calibri"/>
              </a:rPr>
              <a:t>kvalitet</a:t>
            </a:r>
            <a:r>
              <a:rPr lang="en-US" sz="1368" dirty="0" smtClean="0">
                <a:solidFill>
                  <a:prstClr val="black"/>
                </a:solidFill>
                <a:latin typeface="Calibri"/>
              </a:rPr>
              <a:t> </a:t>
            </a:r>
            <a:r>
              <a:rPr lang="en-US" sz="1368" dirty="0" err="1" smtClean="0">
                <a:solidFill>
                  <a:prstClr val="black"/>
                </a:solidFill>
                <a:latin typeface="Calibri"/>
              </a:rPr>
              <a:t>eller</a:t>
            </a:r>
            <a:r>
              <a:rPr lang="en-US" sz="1368" dirty="0" smtClean="0">
                <a:solidFill>
                  <a:prstClr val="black"/>
                </a:solidFill>
                <a:latin typeface="Calibri"/>
              </a:rPr>
              <a:t> om </a:t>
            </a:r>
            <a:r>
              <a:rPr lang="en-US" sz="1368" dirty="0" err="1" smtClean="0">
                <a:solidFill>
                  <a:prstClr val="black"/>
                </a:solidFill>
                <a:latin typeface="Calibri"/>
              </a:rPr>
              <a:t>ogräs</a:t>
            </a:r>
            <a:r>
              <a:rPr lang="en-US" sz="1368" dirty="0" smtClean="0">
                <a:solidFill>
                  <a:prstClr val="black"/>
                </a:solidFill>
                <a:latin typeface="Calibri"/>
              </a:rPr>
              <a:t> </a:t>
            </a:r>
            <a:r>
              <a:rPr lang="en-US" sz="1368" dirty="0" err="1" smtClean="0">
                <a:solidFill>
                  <a:prstClr val="black"/>
                </a:solidFill>
                <a:latin typeface="Calibri"/>
              </a:rPr>
              <a:t>tagit</a:t>
            </a:r>
            <a:r>
              <a:rPr lang="en-US" sz="1368" dirty="0" smtClean="0">
                <a:solidFill>
                  <a:prstClr val="black"/>
                </a:solidFill>
                <a:latin typeface="Calibri"/>
              </a:rPr>
              <a:t> </a:t>
            </a:r>
            <a:r>
              <a:rPr lang="en-US" sz="1368" dirty="0" err="1" smtClean="0">
                <a:solidFill>
                  <a:prstClr val="black"/>
                </a:solidFill>
                <a:latin typeface="Calibri"/>
              </a:rPr>
              <a:t>över</a:t>
            </a:r>
            <a:endParaRPr kumimoji="0" lang="it-IT" sz="1197"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ttangolo 4"/>
          <p:cNvSpPr/>
          <p:nvPr/>
        </p:nvSpPr>
        <p:spPr>
          <a:xfrm>
            <a:off x="346922" y="1865181"/>
            <a:ext cx="5072147" cy="566052"/>
          </a:xfrm>
          <a:prstGeom prst="rect">
            <a:avLst/>
          </a:prstGeom>
        </p:spPr>
        <p:txBody>
          <a:bodyPr wrap="square">
            <a:spAutoFit/>
          </a:bodyPr>
          <a:lstStyle/>
          <a:p>
            <a:pPr marL="244345" marR="0" lvl="0" indent="-24434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39" b="1" i="0" u="none" strike="noStrike" kern="1200" cap="none" spc="0" normalizeH="0" baseline="0" noProof="0" dirty="0" err="1" smtClean="0">
                <a:ln>
                  <a:noFill/>
                </a:ln>
                <a:solidFill>
                  <a:prstClr val="black"/>
                </a:solidFill>
                <a:effectLst/>
                <a:uLnTx/>
                <a:uFillTx/>
                <a:latin typeface="Calibri"/>
                <a:ea typeface="+mn-ea"/>
                <a:cs typeface="+mn-cs"/>
              </a:rPr>
              <a:t>Gödsling</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Har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betydelse</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inte</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minst</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för</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balanen</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mellan</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gräs</a:t>
            </a:r>
            <a:r>
              <a:rPr kumimoji="0" lang="en-US" sz="1539" b="0" i="0" u="none" strike="noStrike" kern="1200" cap="none" spc="0" normalizeH="0" noProof="0" dirty="0" smtClean="0">
                <a:ln>
                  <a:noFill/>
                </a:ln>
                <a:solidFill>
                  <a:prstClr val="black"/>
                </a:solidFill>
                <a:effectLst/>
                <a:uLnTx/>
                <a:uFillTx/>
                <a:latin typeface="Calibri"/>
                <a:ea typeface="+mn-ea"/>
                <a:cs typeface="+mn-cs"/>
              </a:rPr>
              <a:t> och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baljväxter</a:t>
            </a:r>
            <a:r>
              <a:rPr kumimoji="0" lang="en-US" sz="1539" b="0" i="0" u="none" strike="noStrike" kern="1200" cap="none" spc="0" normalizeH="0" noProof="0" dirty="0" smtClean="0">
                <a:ln>
                  <a:noFill/>
                </a:ln>
                <a:solidFill>
                  <a:prstClr val="black"/>
                </a:solidFill>
                <a:effectLst/>
                <a:uLnTx/>
                <a:uFillTx/>
                <a:latin typeface="Calibri"/>
                <a:ea typeface="+mn-ea"/>
                <a:cs typeface="+mn-cs"/>
              </a:rPr>
              <a:t> i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vallen</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ttangolo 5"/>
          <p:cNvSpPr/>
          <p:nvPr/>
        </p:nvSpPr>
        <p:spPr>
          <a:xfrm>
            <a:off x="260637" y="2647090"/>
            <a:ext cx="7417877" cy="566052"/>
          </a:xfrm>
          <a:prstGeom prst="rect">
            <a:avLst/>
          </a:prstGeom>
        </p:spPr>
        <p:txBody>
          <a:bodyPr wrap="square">
            <a:spAutoFit/>
          </a:bodyPr>
          <a:lstStyle/>
          <a:p>
            <a:pPr marL="244345" marR="0" lvl="0" indent="-24434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39" b="1" i="0" u="none" strike="noStrike" kern="1200" cap="none" spc="0" normalizeH="0" baseline="0" noProof="0" dirty="0" err="1" smtClean="0">
                <a:ln>
                  <a:noFill/>
                </a:ln>
                <a:solidFill>
                  <a:prstClr val="black"/>
                </a:solidFill>
                <a:effectLst/>
                <a:uLnTx/>
                <a:uFillTx/>
                <a:latin typeface="Calibri"/>
                <a:ea typeface="+mn-ea"/>
                <a:cs typeface="+mn-cs"/>
              </a:rPr>
              <a:t>Hjälpsådd</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Kan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göra</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vallen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kraftigare</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om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bra</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vallfröblandning</a:t>
            </a:r>
            <a:r>
              <a:rPr lang="en-US" sz="1539" noProof="0" dirty="0">
                <a:solidFill>
                  <a:prstClr val="black"/>
                </a:solidFill>
                <a:latin typeface="Calibri"/>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används</a:t>
            </a:r>
            <a:r>
              <a:rPr kumimoji="0" lang="en-US" sz="1539" b="0" i="0" u="none" strike="noStrike" kern="1200" cap="none" spc="0" normalizeH="0" noProof="0" dirty="0" smtClean="0">
                <a:ln>
                  <a:noFill/>
                </a:ln>
                <a:solidFill>
                  <a:prstClr val="black"/>
                </a:solidFill>
                <a:effectLst/>
                <a:uLnTx/>
                <a:uFillTx/>
                <a:latin typeface="Calibri"/>
                <a:ea typeface="+mn-ea"/>
                <a:cs typeface="+mn-cs"/>
              </a:rPr>
              <a:t> och om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det</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finns</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vatten</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tillgängligt</a:t>
            </a:r>
            <a:r>
              <a:rPr lang="en-US" sz="1539" dirty="0">
                <a:solidFill>
                  <a:prstClr val="black"/>
                </a:solidFill>
                <a:latin typeface="Calibri"/>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för</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groning</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ttangolo 9"/>
          <p:cNvSpPr/>
          <p:nvPr/>
        </p:nvSpPr>
        <p:spPr>
          <a:xfrm>
            <a:off x="260637" y="3747305"/>
            <a:ext cx="4572000" cy="802912"/>
          </a:xfrm>
          <a:prstGeom prst="rect">
            <a:avLst/>
          </a:prstGeom>
        </p:spPr>
        <p:txBody>
          <a:bodyPr>
            <a:spAutoFit/>
          </a:bodyPr>
          <a:lstStyle/>
          <a:p>
            <a:pPr marL="244345" marR="0" lvl="0" indent="-24434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39" b="1" i="0" u="none" strike="noStrike" kern="1200" cap="none" spc="0" normalizeH="0" baseline="0" noProof="0" dirty="0" err="1" smtClean="0">
                <a:ln>
                  <a:noFill/>
                </a:ln>
                <a:solidFill>
                  <a:prstClr val="black"/>
                </a:solidFill>
                <a:effectLst/>
                <a:uLnTx/>
                <a:uFillTx/>
                <a:latin typeface="Calibri"/>
                <a:ea typeface="+mn-ea"/>
                <a:cs typeface="+mn-cs"/>
              </a:rPr>
              <a:t>Omsådd</a:t>
            </a:r>
            <a:r>
              <a:rPr kumimoji="0" lang="en-US" sz="1539"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När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vallen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är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totalt</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förfallen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Efter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ytlig</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bearbetning</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sås</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en</a:t>
            </a:r>
            <a:r>
              <a:rPr kumimoji="0" lang="en-US" sz="1539" b="0" i="0" u="none" strike="noStrike" kern="1200" cap="none" spc="0" normalizeH="0" noProof="0" dirty="0" smtClean="0">
                <a:ln>
                  <a:noFill/>
                </a:ln>
                <a:solidFill>
                  <a:prstClr val="black"/>
                </a:solidFill>
                <a:effectLst/>
                <a:uLnTx/>
                <a:uFillTx/>
                <a:latin typeface="Calibri"/>
                <a:ea typeface="+mn-ea"/>
                <a:cs typeface="+mn-cs"/>
              </a:rPr>
              <a:t> bra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blandning</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av</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gräs</a:t>
            </a:r>
            <a:r>
              <a:rPr kumimoji="0" lang="en-US" sz="1539" b="0" i="0" u="none" strike="noStrike" kern="1200" cap="none" spc="0" normalizeH="0" noProof="0" dirty="0" smtClean="0">
                <a:ln>
                  <a:noFill/>
                </a:ln>
                <a:solidFill>
                  <a:prstClr val="black"/>
                </a:solidFill>
                <a:effectLst/>
                <a:uLnTx/>
                <a:uFillTx/>
                <a:latin typeface="Calibri"/>
                <a:ea typeface="+mn-ea"/>
                <a:cs typeface="+mn-cs"/>
              </a:rPr>
              <a:t> och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baljväxter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1613263"/>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857929" y="431680"/>
            <a:ext cx="3782317" cy="460767"/>
          </a:xfrm>
          <a:prstGeom prst="rect">
            <a:avLst/>
          </a:prstGeom>
        </p:spPr>
        <p:txBody>
          <a:bodyPr wrap="none">
            <a:spAutoFit/>
          </a:bodyPr>
          <a:lstStyle/>
          <a:p>
            <a:pPr marL="10860" marR="0" lvl="0" indent="0" algn="l" defTabSz="914400" rtl="0" eaLnBrk="1" fontAlgn="auto" latinLnBrk="0" hangingPunct="1">
              <a:lnSpc>
                <a:spcPct val="100000"/>
              </a:lnSpc>
              <a:spcBef>
                <a:spcPts val="0"/>
              </a:spcBef>
              <a:spcAft>
                <a:spcPts val="0"/>
              </a:spcAft>
              <a:buClrTx/>
              <a:buSzTx/>
              <a:buFontTx/>
              <a:buNone/>
              <a:tabLst/>
              <a:defRPr/>
            </a:pPr>
            <a:r>
              <a:rPr kumimoji="0" lang="en-US" sz="2394" b="1" i="0" u="none" strike="noStrike" kern="1200" cap="none" spc="-4" normalizeH="0" baseline="0" noProof="0" dirty="0" err="1" smtClean="0">
                <a:ln>
                  <a:noFill/>
                </a:ln>
                <a:solidFill>
                  <a:srgbClr val="DA5026"/>
                </a:solidFill>
                <a:effectLst/>
                <a:uLnTx/>
                <a:uFillTx/>
                <a:latin typeface="Calibri"/>
                <a:ea typeface="+mn-ea"/>
                <a:cs typeface="Georgia"/>
              </a:rPr>
              <a:t>Skötsel</a:t>
            </a:r>
            <a:r>
              <a:rPr kumimoji="0" lang="en-US" sz="2394" b="1" i="0" u="none" strike="noStrike" kern="1200" cap="none" spc="-4" normalizeH="0" baseline="0" noProof="0" dirty="0" smtClean="0">
                <a:ln>
                  <a:noFill/>
                </a:ln>
                <a:solidFill>
                  <a:srgbClr val="DA5026"/>
                </a:solidFill>
                <a:effectLst/>
                <a:uLnTx/>
                <a:uFillTx/>
                <a:latin typeface="Calibri"/>
                <a:ea typeface="+mn-ea"/>
                <a:cs typeface="Georgia"/>
              </a:rPr>
              <a:t> – </a:t>
            </a:r>
            <a:r>
              <a:rPr lang="en-US" sz="2394" b="1" spc="-4" dirty="0" err="1">
                <a:solidFill>
                  <a:srgbClr val="DA5026"/>
                </a:solidFill>
                <a:latin typeface="Calibri"/>
                <a:cs typeface="Georgia"/>
              </a:rPr>
              <a:t>b</a:t>
            </a:r>
            <a:r>
              <a:rPr kumimoji="0" lang="en-US" sz="2394" b="1" i="0" u="none" strike="noStrike" kern="1200" cap="none" spc="-4" normalizeH="0" baseline="0" noProof="0" dirty="0" err="1" smtClean="0">
                <a:ln>
                  <a:noFill/>
                </a:ln>
                <a:solidFill>
                  <a:srgbClr val="DA5026"/>
                </a:solidFill>
                <a:effectLst/>
                <a:uLnTx/>
                <a:uFillTx/>
                <a:latin typeface="Calibri"/>
                <a:ea typeface="+mn-ea"/>
                <a:cs typeface="Georgia"/>
              </a:rPr>
              <a:t>iologisk</a:t>
            </a:r>
            <a:r>
              <a:rPr kumimoji="0" lang="en-US" sz="2394" b="1" i="0" u="none" strike="noStrike" kern="1200" cap="none" spc="-4" normalizeH="0" baseline="0" noProof="0" dirty="0" smtClean="0">
                <a:ln>
                  <a:noFill/>
                </a:ln>
                <a:solidFill>
                  <a:srgbClr val="DA5026"/>
                </a:solidFill>
                <a:effectLst/>
                <a:uLnTx/>
                <a:uFillTx/>
                <a:latin typeface="Calibri"/>
                <a:ea typeface="+mn-ea"/>
                <a:cs typeface="Georgia"/>
              </a:rPr>
              <a:t> </a:t>
            </a:r>
            <a:r>
              <a:rPr kumimoji="0" lang="en-US" sz="2394" b="1" i="0" u="none" strike="noStrike" kern="1200" cap="none" spc="-4" normalizeH="0" baseline="0" noProof="0" dirty="0" err="1" smtClean="0">
                <a:ln>
                  <a:noFill/>
                </a:ln>
                <a:solidFill>
                  <a:srgbClr val="DA5026"/>
                </a:solidFill>
                <a:effectLst/>
                <a:uLnTx/>
                <a:uFillTx/>
                <a:latin typeface="Calibri"/>
                <a:ea typeface="+mn-ea"/>
                <a:cs typeface="Georgia"/>
              </a:rPr>
              <a:t>mångfald</a:t>
            </a:r>
            <a:endParaRPr kumimoji="0" lang="it-IT" sz="2394" b="1" i="0" u="none" strike="noStrike" kern="1200" cap="none" spc="0" normalizeH="0" baseline="0" noProof="0" dirty="0">
              <a:ln>
                <a:noFill/>
              </a:ln>
              <a:solidFill>
                <a:prstClr val="black"/>
              </a:solidFill>
              <a:effectLst/>
              <a:uLnTx/>
              <a:uFillTx/>
              <a:latin typeface="Calibri"/>
              <a:ea typeface="+mn-ea"/>
              <a:cs typeface="Georgia"/>
            </a:endParaRPr>
          </a:p>
        </p:txBody>
      </p:sp>
      <p:sp>
        <p:nvSpPr>
          <p:cNvPr id="11" name="Rettangolo 10"/>
          <p:cNvSpPr/>
          <p:nvPr/>
        </p:nvSpPr>
        <p:spPr>
          <a:xfrm>
            <a:off x="521798" y="916093"/>
            <a:ext cx="6581074" cy="12766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intensiv</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skötsel</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av</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vallen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speciellt</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med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täta</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skördar</a:t>
            </a:r>
            <a:r>
              <a:rPr lang="en-US" sz="1539" dirty="0" smtClean="0">
                <a:solidFill>
                  <a:prstClr val="black"/>
                </a:solidFill>
                <a:latin typeface="Calibri"/>
              </a:rPr>
              <a:t>, </a:t>
            </a:r>
            <a:r>
              <a:rPr lang="en-US" sz="1539" dirty="0" err="1" smtClean="0">
                <a:solidFill>
                  <a:prstClr val="black"/>
                </a:solidFill>
                <a:latin typeface="Calibri"/>
              </a:rPr>
              <a:t>leder</a:t>
            </a:r>
            <a:r>
              <a:rPr lang="en-US" sz="1539" dirty="0" smtClean="0">
                <a:solidFill>
                  <a:prstClr val="black"/>
                </a:solidFill>
                <a:latin typeface="Calibri"/>
              </a:rPr>
              <a:t> till </a:t>
            </a:r>
            <a:r>
              <a:rPr lang="en-US" sz="1539" dirty="0" err="1" smtClean="0">
                <a:solidFill>
                  <a:prstClr val="black"/>
                </a:solidFill>
                <a:latin typeface="Calibri"/>
              </a:rPr>
              <a:t>en</a:t>
            </a:r>
            <a:r>
              <a:rPr lang="en-US" sz="1539" dirty="0" smtClean="0">
                <a:solidFill>
                  <a:prstClr val="black"/>
                </a:solidFill>
                <a:latin typeface="Calibri"/>
              </a:rPr>
              <a:t> </a:t>
            </a:r>
            <a:r>
              <a:rPr lang="en-US" sz="1539" dirty="0" err="1" smtClean="0">
                <a:solidFill>
                  <a:prstClr val="black"/>
                </a:solidFill>
                <a:latin typeface="Calibri"/>
              </a:rPr>
              <a:t>reduktion</a:t>
            </a:r>
            <a:r>
              <a:rPr lang="en-US" sz="1539" dirty="0" smtClean="0">
                <a:solidFill>
                  <a:prstClr val="black"/>
                </a:solidFill>
                <a:latin typeface="Calibri"/>
              </a:rPr>
              <a:t> </a:t>
            </a:r>
            <a:r>
              <a:rPr lang="en-US" sz="1539" dirty="0" err="1" smtClean="0">
                <a:solidFill>
                  <a:prstClr val="black"/>
                </a:solidFill>
                <a:latin typeface="Calibri"/>
              </a:rPr>
              <a:t>av</a:t>
            </a:r>
            <a:r>
              <a:rPr lang="en-US" sz="1539" dirty="0" smtClean="0">
                <a:solidFill>
                  <a:prstClr val="black"/>
                </a:solidFill>
                <a:latin typeface="Calibri"/>
              </a:rPr>
              <a:t> </a:t>
            </a:r>
            <a:r>
              <a:rPr lang="en-US" sz="1539" dirty="0" err="1" smtClean="0">
                <a:solidFill>
                  <a:prstClr val="black"/>
                </a:solidFill>
                <a:latin typeface="Calibri"/>
              </a:rPr>
              <a:t>antalet</a:t>
            </a:r>
            <a:r>
              <a:rPr lang="en-US" sz="1539" dirty="0" smtClean="0">
                <a:solidFill>
                  <a:prstClr val="black"/>
                </a:solidFill>
                <a:latin typeface="Calibri"/>
              </a:rPr>
              <a:t> </a:t>
            </a:r>
            <a:r>
              <a:rPr lang="en-US" sz="1539" dirty="0" err="1" smtClean="0">
                <a:solidFill>
                  <a:prstClr val="black"/>
                </a:solidFill>
                <a:latin typeface="Calibri"/>
              </a:rPr>
              <a:t>arter</a:t>
            </a:r>
            <a:r>
              <a:rPr lang="en-US" sz="1539" dirty="0" smtClean="0">
                <a:solidFill>
                  <a:prstClr val="black"/>
                </a:solidFill>
                <a:latin typeface="Calibri"/>
              </a:rPr>
              <a:t>. I </a:t>
            </a:r>
            <a:r>
              <a:rPr lang="en-US" sz="1539" dirty="0" err="1" smtClean="0">
                <a:solidFill>
                  <a:prstClr val="black"/>
                </a:solidFill>
                <a:latin typeface="Calibri"/>
              </a:rPr>
              <a:t>extremfallet</a:t>
            </a:r>
            <a:r>
              <a:rPr lang="en-US" sz="1539" dirty="0" smtClean="0">
                <a:solidFill>
                  <a:prstClr val="black"/>
                </a:solidFill>
                <a:latin typeface="Calibri"/>
              </a:rPr>
              <a:t> </a:t>
            </a:r>
            <a:r>
              <a:rPr lang="en-US" sz="1539" dirty="0" err="1" smtClean="0">
                <a:solidFill>
                  <a:prstClr val="black"/>
                </a:solidFill>
                <a:latin typeface="Calibri"/>
              </a:rPr>
              <a:t>slutar</a:t>
            </a:r>
            <a:r>
              <a:rPr lang="en-US" sz="1539" dirty="0" smtClean="0">
                <a:solidFill>
                  <a:prstClr val="black"/>
                </a:solidFill>
                <a:latin typeface="Calibri"/>
              </a:rPr>
              <a:t> </a:t>
            </a:r>
            <a:r>
              <a:rPr lang="en-US" sz="1539" dirty="0" err="1" smtClean="0">
                <a:solidFill>
                  <a:prstClr val="black"/>
                </a:solidFill>
                <a:latin typeface="Calibri"/>
              </a:rPr>
              <a:t>det</a:t>
            </a:r>
            <a:r>
              <a:rPr lang="en-US" sz="1539" dirty="0" smtClean="0">
                <a:solidFill>
                  <a:prstClr val="black"/>
                </a:solidFill>
                <a:latin typeface="Calibri"/>
              </a:rPr>
              <a:t> med </a:t>
            </a:r>
            <a:r>
              <a:rPr lang="en-US" sz="1539" dirty="0" err="1" smtClean="0">
                <a:solidFill>
                  <a:prstClr val="black"/>
                </a:solidFill>
                <a:latin typeface="Calibri"/>
              </a:rPr>
              <a:t>en</a:t>
            </a:r>
            <a:r>
              <a:rPr lang="en-US" sz="1539" dirty="0" smtClean="0">
                <a:solidFill>
                  <a:prstClr val="black"/>
                </a:solidFill>
                <a:latin typeface="Calibri"/>
              </a:rPr>
              <a:t> </a:t>
            </a:r>
            <a:r>
              <a:rPr lang="en-US" sz="1539" dirty="0" err="1" smtClean="0">
                <a:solidFill>
                  <a:prstClr val="black"/>
                </a:solidFill>
                <a:latin typeface="Calibri"/>
              </a:rPr>
              <a:t>monokultur</a:t>
            </a:r>
            <a:r>
              <a:rPr lang="en-US" sz="1539" dirty="0">
                <a:solidFill>
                  <a:prstClr val="black"/>
                </a:solidFill>
                <a:latin typeface="Calibri"/>
              </a:rPr>
              <a:t> </a:t>
            </a:r>
            <a:r>
              <a:rPr lang="en-US" sz="1539" dirty="0" err="1" smtClean="0">
                <a:solidFill>
                  <a:prstClr val="black"/>
                </a:solidFill>
                <a:latin typeface="Calibri"/>
              </a:rPr>
              <a:t>av</a:t>
            </a:r>
            <a:r>
              <a:rPr lang="en-US" sz="1539" dirty="0" smtClean="0">
                <a:solidFill>
                  <a:prstClr val="black"/>
                </a:solidFill>
                <a:latin typeface="Calibri"/>
              </a:rPr>
              <a:t> </a:t>
            </a:r>
            <a:r>
              <a:rPr lang="en-US" sz="1539" dirty="0" err="1">
                <a:solidFill>
                  <a:prstClr val="black"/>
                </a:solidFill>
                <a:latin typeface="Calibri"/>
              </a:rPr>
              <a:t>i</a:t>
            </a:r>
            <a:r>
              <a:rPr lang="en-US" sz="1539" dirty="0" err="1" smtClean="0">
                <a:solidFill>
                  <a:prstClr val="black"/>
                </a:solidFill>
                <a:latin typeface="Calibri"/>
              </a:rPr>
              <a:t>talienskt</a:t>
            </a:r>
            <a:r>
              <a:rPr lang="en-US" sz="1539" dirty="0" smtClean="0">
                <a:solidFill>
                  <a:prstClr val="black"/>
                </a:solidFill>
                <a:latin typeface="Calibri"/>
              </a:rPr>
              <a:t> </a:t>
            </a:r>
            <a:r>
              <a:rPr lang="en-US" sz="1539" dirty="0" err="1" smtClean="0">
                <a:solidFill>
                  <a:prstClr val="black"/>
                </a:solidFill>
                <a:latin typeface="Calibri"/>
              </a:rPr>
              <a:t>rajgräs</a:t>
            </a:r>
            <a:r>
              <a:rPr lang="en-US" sz="1539" dirty="0" smtClean="0">
                <a:solidFill>
                  <a:prstClr val="black"/>
                </a:solidFill>
                <a:latin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En bättre skötsel (</a:t>
            </a:r>
            <a:r>
              <a:rPr lang="it-IT" sz="1368" b="1" dirty="0" smtClean="0">
                <a:solidFill>
                  <a:prstClr val="black"/>
                </a:solidFill>
                <a:latin typeface="Calibri"/>
              </a:rPr>
              <a:t>färre skördar eller rotaionsbete</a:t>
            </a: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 ökar den biologiska mångfalden</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ttangolo 11"/>
          <p:cNvSpPr/>
          <p:nvPr/>
        </p:nvSpPr>
        <p:spPr>
          <a:xfrm>
            <a:off x="553697" y="2281665"/>
            <a:ext cx="8347763" cy="51334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368" b="0" i="0" u="none" strike="noStrike" kern="1200" cap="none" spc="0" normalizeH="0" baseline="0" noProof="0" dirty="0" smtClean="0">
                <a:ln>
                  <a:noFill/>
                </a:ln>
                <a:solidFill>
                  <a:prstClr val="black"/>
                </a:solidFill>
                <a:effectLst/>
                <a:uLnTx/>
                <a:uFillTx/>
                <a:latin typeface="Calibri"/>
                <a:ea typeface="+mn-ea"/>
                <a:cs typeface="+mn-cs"/>
              </a:rPr>
              <a:t>I vallar med</a:t>
            </a:r>
            <a:r>
              <a:rPr kumimoji="0" lang="it-IT" sz="1368" b="0" i="0" u="none" strike="noStrike" kern="1200" cap="none" spc="0" normalizeH="0" noProof="0" dirty="0" smtClean="0">
                <a:ln>
                  <a:noFill/>
                </a:ln>
                <a:solidFill>
                  <a:prstClr val="black"/>
                </a:solidFill>
                <a:effectLst/>
                <a:uLnTx/>
                <a:uFillTx/>
                <a:latin typeface="Calibri"/>
                <a:ea typeface="+mn-ea"/>
                <a:cs typeface="+mn-cs"/>
              </a:rPr>
              <a:t> god biologisk mångfald finns arterna</a:t>
            </a:r>
            <a:r>
              <a:rPr kumimoji="0" lang="it-IT"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it-IT" sz="1368" b="0" i="1" strike="noStrike" kern="1200" cap="none" spc="0" normalizeH="0" baseline="0" noProof="0" dirty="0">
                <a:ln>
                  <a:noFill/>
                </a:ln>
                <a:solidFill>
                  <a:prstClr val="black"/>
                </a:solidFill>
                <a:effectLst/>
                <a:uLnTx/>
                <a:uFillTx/>
                <a:latin typeface="Calibri"/>
              </a:rPr>
              <a:t>Dactylis glomerata</a:t>
            </a:r>
            <a:r>
              <a:rPr kumimoji="0" lang="it-IT" sz="1368" b="0" i="0" strike="noStrike" kern="1200" cap="none" spc="0" normalizeH="0" baseline="0" noProof="0" dirty="0">
                <a:ln>
                  <a:noFill/>
                </a:ln>
                <a:solidFill>
                  <a:prstClr val="black"/>
                </a:solidFill>
                <a:effectLst/>
                <a:uLnTx/>
                <a:uFillTx/>
                <a:latin typeface="Calibri"/>
              </a:rPr>
              <a:t>, </a:t>
            </a:r>
            <a:r>
              <a:rPr lang="it-IT" sz="1368" i="1" dirty="0">
                <a:solidFill>
                  <a:prstClr val="black"/>
                </a:solidFill>
                <a:latin typeface="Calibri"/>
              </a:rPr>
              <a:t>B</a:t>
            </a:r>
            <a:r>
              <a:rPr kumimoji="0" lang="it-IT" sz="1368" b="0" i="1" strike="noStrike" kern="1200" cap="none" spc="0" normalizeH="0" baseline="0" noProof="0" dirty="0" smtClean="0">
                <a:ln>
                  <a:noFill/>
                </a:ln>
                <a:solidFill>
                  <a:prstClr val="black"/>
                </a:solidFill>
                <a:effectLst/>
                <a:uLnTx/>
                <a:uFillTx/>
                <a:latin typeface="Calibri"/>
              </a:rPr>
              <a:t>romus, </a:t>
            </a:r>
            <a:r>
              <a:rPr lang="it-IT" sz="1368" i="1" dirty="0" smtClean="0">
                <a:solidFill>
                  <a:prstClr val="black"/>
                </a:solidFill>
                <a:latin typeface="Calibri"/>
              </a:rPr>
              <a:t>F</a:t>
            </a:r>
            <a:r>
              <a:rPr kumimoji="0" lang="it-IT" sz="1368" b="0" i="1" strike="noStrike" kern="1200" cap="none" spc="0" normalizeH="0" baseline="0" noProof="0" dirty="0" smtClean="0">
                <a:ln>
                  <a:noFill/>
                </a:ln>
                <a:solidFill>
                  <a:prstClr val="black"/>
                </a:solidFill>
                <a:effectLst/>
                <a:uLnTx/>
                <a:uFillTx/>
                <a:latin typeface="Calibri"/>
              </a:rPr>
              <a:t>estuca, Avena </a:t>
            </a:r>
            <a:r>
              <a:rPr kumimoji="0" lang="it-IT" sz="1368" b="0" i="0" strike="noStrike" kern="1200" cap="none" spc="0" normalizeH="0" baseline="0" noProof="0" dirty="0" smtClean="0">
                <a:ln>
                  <a:noFill/>
                </a:ln>
                <a:solidFill>
                  <a:prstClr val="black"/>
                </a:solidFill>
                <a:effectLst/>
                <a:uLnTx/>
                <a:uFillTx/>
                <a:latin typeface="Calibri"/>
              </a:rPr>
              <a:t>och </a:t>
            </a:r>
            <a:r>
              <a:rPr kumimoji="0" lang="it-IT" sz="1368" b="0" i="1" strike="noStrike" kern="1200" cap="none" spc="0" normalizeH="0" baseline="0" noProof="0" dirty="0">
                <a:ln>
                  <a:noFill/>
                </a:ln>
                <a:solidFill>
                  <a:prstClr val="black"/>
                </a:solidFill>
                <a:effectLst/>
                <a:uLnTx/>
                <a:uFillTx/>
                <a:latin typeface="Calibri"/>
              </a:rPr>
              <a:t>Holcus </a:t>
            </a:r>
            <a:r>
              <a:rPr kumimoji="0" lang="it-IT" sz="1368" b="0" i="1" strike="noStrike" kern="1200" cap="none" spc="0" normalizeH="0" baseline="0" noProof="0" dirty="0" smtClean="0">
                <a:ln>
                  <a:noFill/>
                </a:ln>
                <a:solidFill>
                  <a:prstClr val="black"/>
                </a:solidFill>
                <a:effectLst/>
                <a:uLnTx/>
                <a:uFillTx/>
                <a:latin typeface="Calibri"/>
              </a:rPr>
              <a:t>lanatus</a:t>
            </a:r>
            <a:r>
              <a:rPr lang="it-IT" sz="1368" dirty="0">
                <a:solidFill>
                  <a:prstClr val="black"/>
                </a:solidFill>
                <a:latin typeface="Calibri"/>
              </a:rPr>
              <a:t> </a:t>
            </a:r>
            <a:r>
              <a:rPr lang="it-IT" sz="1368" dirty="0" smtClean="0">
                <a:solidFill>
                  <a:prstClr val="black"/>
                </a:solidFill>
                <a:latin typeface="Calibri"/>
              </a:rPr>
              <a:t>utöver rajgräs och </a:t>
            </a:r>
            <a:r>
              <a:rPr lang="it-IT" sz="1368" i="1" dirty="0" smtClean="0">
                <a:solidFill>
                  <a:prstClr val="black"/>
                </a:solidFill>
                <a:latin typeface="Calibri"/>
              </a:rPr>
              <a:t>Poa</a:t>
            </a:r>
            <a:endParaRPr kumimoji="0" lang="it-IT" sz="1368" b="0" i="1" u="none" strike="noStrike" kern="1200" cap="none" spc="0" normalizeH="0" baseline="0" noProof="0" dirty="0">
              <a:ln>
                <a:noFill/>
              </a:ln>
              <a:solidFill>
                <a:prstClr val="black"/>
              </a:solidFill>
              <a:effectLst/>
              <a:uLnTx/>
              <a:uFillTx/>
              <a:latin typeface="Calibri"/>
            </a:endParaRPr>
          </a:p>
        </p:txBody>
      </p:sp>
      <p:sp>
        <p:nvSpPr>
          <p:cNvPr id="13" name="Rettangolo 12"/>
          <p:cNvSpPr/>
          <p:nvPr/>
        </p:nvSpPr>
        <p:spPr>
          <a:xfrm>
            <a:off x="671291" y="2938862"/>
            <a:ext cx="7548173" cy="3291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39" b="0" i="0" u="none" strike="noStrike" kern="1200" cap="none" spc="0" normalizeH="0" baseline="0" noProof="0" dirty="0" smtClean="0">
                <a:ln>
                  <a:noFill/>
                </a:ln>
                <a:solidFill>
                  <a:prstClr val="black"/>
                </a:solidFill>
                <a:effectLst/>
                <a:uLnTx/>
                <a:uFillTx/>
                <a:latin typeface="Calibri"/>
                <a:ea typeface="+mn-ea"/>
                <a:cs typeface="+mn-cs"/>
              </a:rPr>
              <a:t>Till vänster ses </a:t>
            </a:r>
            <a:r>
              <a:rPr kumimoji="0" lang="en-US" sz="1539" b="1" i="0" u="none" strike="noStrike" kern="1200" cap="none" spc="0" normalizeH="0" baseline="0" noProof="0" dirty="0" err="1" smtClean="0">
                <a:ln>
                  <a:noFill/>
                </a:ln>
                <a:solidFill>
                  <a:prstClr val="black"/>
                </a:solidFill>
                <a:effectLst/>
                <a:uLnTx/>
                <a:uFillTx/>
                <a:latin typeface="Calibri"/>
                <a:ea typeface="+mn-ea"/>
                <a:cs typeface="+mn-cs"/>
              </a:rPr>
              <a:t>oslagna</a:t>
            </a:r>
            <a:r>
              <a:rPr kumimoji="0" lang="en-US" sz="1539"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1" i="0" u="none" strike="noStrike" kern="1200" cap="none" spc="0" normalizeH="0" baseline="0" noProof="0" dirty="0" err="1" smtClean="0">
                <a:ln>
                  <a:noFill/>
                </a:ln>
                <a:solidFill>
                  <a:prstClr val="black"/>
                </a:solidFill>
                <a:effectLst/>
                <a:uLnTx/>
                <a:uFillTx/>
                <a:latin typeface="Calibri"/>
                <a:ea typeface="+mn-ea"/>
                <a:cs typeface="+mn-cs"/>
              </a:rPr>
              <a:t>gräsremsor</a:t>
            </a:r>
            <a:r>
              <a:rPr kumimoji="0" lang="en-US" sz="1539"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för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att</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öka</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den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biologiska</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mångfalden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3375" y="3555757"/>
            <a:ext cx="4629621" cy="2502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28941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421445" y="219085"/>
            <a:ext cx="72753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Under 1980-talet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introducerades</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mer</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högväxande</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sorter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av</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vitklöver</a:t>
            </a:r>
            <a:r>
              <a:rPr kumimoji="0" lang="en-US" altLang="sv-SE" sz="2400" b="1"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noProof="0" dirty="0" err="1" smtClean="0">
                <a:ln>
                  <a:noFill/>
                </a:ln>
                <a:solidFill>
                  <a:prstClr val="black"/>
                </a:solidFill>
                <a:effectLst/>
                <a:uLnTx/>
                <a:uFillTx/>
                <a:latin typeface="Calibri"/>
                <a:ea typeface="+mn-ea"/>
                <a:cs typeface="Times New Roman" panose="02020603050405020304" pitchFamily="18" charset="0"/>
              </a:rPr>
              <a:t>och</a:t>
            </a:r>
            <a:r>
              <a:rPr kumimoji="0" lang="en-US" altLang="sv-SE" sz="2400" b="1"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noProof="0" dirty="0" err="1" smtClean="0">
                <a:ln>
                  <a:noFill/>
                </a:ln>
                <a:solidFill>
                  <a:prstClr val="black"/>
                </a:solidFill>
                <a:effectLst/>
                <a:uLnTx/>
                <a:uFillTx/>
                <a:latin typeface="Calibri"/>
                <a:ea typeface="+mn-ea"/>
                <a:cs typeface="Times New Roman" panose="02020603050405020304" pitchFamily="18" charset="0"/>
              </a:rPr>
              <a:t>provades</a:t>
            </a:r>
            <a:r>
              <a:rPr kumimoji="0" lang="en-US" altLang="sv-SE" sz="2400" b="1"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noProof="0" dirty="0" err="1" smtClean="0">
                <a:ln>
                  <a:noFill/>
                </a:ln>
                <a:solidFill>
                  <a:prstClr val="black"/>
                </a:solidFill>
                <a:effectLst/>
                <a:uLnTx/>
                <a:uFillTx/>
                <a:latin typeface="Calibri"/>
                <a:ea typeface="+mn-ea"/>
                <a:cs typeface="Times New Roman" panose="02020603050405020304" pitchFamily="18" charset="0"/>
              </a:rPr>
              <a:t>som</a:t>
            </a:r>
            <a:r>
              <a:rPr kumimoji="0" lang="en-US" altLang="sv-SE" sz="2400" b="1"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noProof="0" dirty="0" err="1" smtClean="0">
                <a:ln>
                  <a:noFill/>
                </a:ln>
                <a:solidFill>
                  <a:prstClr val="black"/>
                </a:solidFill>
                <a:effectLst/>
                <a:uLnTx/>
                <a:uFillTx/>
                <a:latin typeface="Calibri"/>
                <a:ea typeface="+mn-ea"/>
                <a:cs typeface="Times New Roman" panose="02020603050405020304" pitchFamily="18" charset="0"/>
              </a:rPr>
              <a:t>inslag</a:t>
            </a:r>
            <a:r>
              <a:rPr kumimoji="0" lang="en-US" altLang="sv-SE" sz="2400" b="1"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lang="en-US" altLang="sv-SE" sz="2400" b="1" dirty="0" err="1">
                <a:solidFill>
                  <a:prstClr val="black"/>
                </a:solidFill>
                <a:latin typeface="Calibri"/>
                <a:cs typeface="Times New Roman" panose="02020603050405020304" pitchFamily="18" charset="0"/>
              </a:rPr>
              <a:t>i</a:t>
            </a:r>
            <a:r>
              <a:rPr lang="en-US" altLang="sv-SE" sz="2400" b="1" noProof="0" dirty="0" smtClean="0">
                <a:solidFill>
                  <a:prstClr val="black"/>
                </a:solidFill>
                <a:latin typeface="Calibri"/>
                <a:cs typeface="Times New Roman" panose="02020603050405020304" pitchFamily="18" charset="0"/>
              </a:rPr>
              <a:t> </a:t>
            </a:r>
            <a:r>
              <a:rPr lang="en-US" altLang="sv-SE" sz="2400" b="1" noProof="0" dirty="0" err="1" smtClean="0">
                <a:solidFill>
                  <a:prstClr val="black"/>
                </a:solidFill>
                <a:latin typeface="Calibri"/>
                <a:cs typeface="Times New Roman" panose="02020603050405020304" pitchFamily="18" charset="0"/>
              </a:rPr>
              <a:t>vallblandningar</a:t>
            </a:r>
            <a:r>
              <a:rPr lang="en-US" altLang="sv-SE" sz="2400" b="1" noProof="0" dirty="0" smtClean="0">
                <a:solidFill>
                  <a:prstClr val="black"/>
                </a:solidFill>
                <a:latin typeface="Calibri"/>
                <a:cs typeface="Times New Roman" panose="02020603050405020304" pitchFamily="18" charset="0"/>
              </a:rPr>
              <a:t> till </a:t>
            </a:r>
            <a:r>
              <a:rPr lang="en-US" altLang="sv-SE" sz="2400" b="1" noProof="0" dirty="0" err="1" smtClean="0">
                <a:solidFill>
                  <a:prstClr val="black"/>
                </a:solidFill>
                <a:latin typeface="Calibri"/>
                <a:cs typeface="Times New Roman" panose="02020603050405020304" pitchFamily="18" charset="0"/>
              </a:rPr>
              <a:t>slåttervallar</a:t>
            </a:r>
            <a:endParaRPr kumimoji="0" lang="en-US" altLang="sv-SE"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2"/>
          <p:cNvSpPr>
            <a:spLocks noChangeArrowheads="1"/>
          </p:cNvSpPr>
          <p:nvPr/>
        </p:nvSpPr>
        <p:spPr bwMode="auto">
          <a:xfrm>
            <a:off x="1671638" y="33289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685800" algn="l"/>
              </a:tabLst>
              <a:defRPr>
                <a:solidFill>
                  <a:schemeClr val="tx1"/>
                </a:solidFill>
                <a:latin typeface="Arial" pitchFamily="34" charset="0"/>
                <a:cs typeface="Arial" pitchFamily="34" charset="0"/>
              </a:defRPr>
            </a:lvl1pPr>
            <a:lvl2pPr fontAlgn="base">
              <a:spcBef>
                <a:spcPct val="0"/>
              </a:spcBef>
              <a:spcAft>
                <a:spcPct val="0"/>
              </a:spcAft>
              <a:tabLst>
                <a:tab pos="685800" algn="l"/>
              </a:tabLst>
              <a:defRPr>
                <a:solidFill>
                  <a:schemeClr val="tx1"/>
                </a:solidFill>
                <a:latin typeface="Arial" pitchFamily="34" charset="0"/>
                <a:cs typeface="Arial" pitchFamily="34" charset="0"/>
              </a:defRPr>
            </a:lvl2pPr>
            <a:lvl3pPr fontAlgn="base">
              <a:spcBef>
                <a:spcPct val="0"/>
              </a:spcBef>
              <a:spcAft>
                <a:spcPct val="0"/>
              </a:spcAft>
              <a:tabLst>
                <a:tab pos="685800" algn="l"/>
              </a:tabLst>
              <a:defRPr>
                <a:solidFill>
                  <a:schemeClr val="tx1"/>
                </a:solidFill>
                <a:latin typeface="Arial" pitchFamily="34" charset="0"/>
                <a:cs typeface="Arial" pitchFamily="34" charset="0"/>
              </a:defRPr>
            </a:lvl3pPr>
            <a:lvl4pPr fontAlgn="base">
              <a:spcBef>
                <a:spcPct val="0"/>
              </a:spcBef>
              <a:spcAft>
                <a:spcPct val="0"/>
              </a:spcAft>
              <a:tabLst>
                <a:tab pos="685800" algn="l"/>
              </a:tabLst>
              <a:defRPr>
                <a:solidFill>
                  <a:schemeClr val="tx1"/>
                </a:solidFill>
                <a:latin typeface="Arial" pitchFamily="34" charset="0"/>
                <a:cs typeface="Arial" pitchFamily="34" charset="0"/>
              </a:defRPr>
            </a:lvl4pPr>
            <a:lvl5pPr fontAlgn="base">
              <a:spcBef>
                <a:spcPct val="0"/>
              </a:spcBef>
              <a:spcAft>
                <a:spcPct val="0"/>
              </a:spcAft>
              <a:tabLst>
                <a:tab pos="685800" algn="l"/>
              </a:tabLst>
              <a:defRPr>
                <a:solidFill>
                  <a:schemeClr val="tx1"/>
                </a:solidFill>
                <a:latin typeface="Arial" pitchFamily="34" charset="0"/>
                <a:cs typeface="Arial" pitchFamily="34" charset="0"/>
              </a:defRPr>
            </a:lvl5pPr>
            <a:lvl6pPr fontAlgn="base">
              <a:spcBef>
                <a:spcPct val="0"/>
              </a:spcBef>
              <a:spcAft>
                <a:spcPct val="0"/>
              </a:spcAft>
              <a:tabLst>
                <a:tab pos="685800" algn="l"/>
              </a:tabLst>
              <a:defRPr>
                <a:solidFill>
                  <a:schemeClr val="tx1"/>
                </a:solidFill>
                <a:latin typeface="Arial" pitchFamily="34" charset="0"/>
                <a:cs typeface="Arial" pitchFamily="34" charset="0"/>
              </a:defRPr>
            </a:lvl6pPr>
            <a:lvl7pPr fontAlgn="base">
              <a:spcBef>
                <a:spcPct val="0"/>
              </a:spcBef>
              <a:spcAft>
                <a:spcPct val="0"/>
              </a:spcAft>
              <a:tabLst>
                <a:tab pos="685800" algn="l"/>
              </a:tabLst>
              <a:defRPr>
                <a:solidFill>
                  <a:schemeClr val="tx1"/>
                </a:solidFill>
                <a:latin typeface="Arial" pitchFamily="34" charset="0"/>
                <a:cs typeface="Arial" pitchFamily="34" charset="0"/>
              </a:defRPr>
            </a:lvl7pPr>
            <a:lvl8pPr fontAlgn="base">
              <a:spcBef>
                <a:spcPct val="0"/>
              </a:spcBef>
              <a:spcAft>
                <a:spcPct val="0"/>
              </a:spcAft>
              <a:tabLst>
                <a:tab pos="685800" algn="l"/>
              </a:tabLst>
              <a:defRPr>
                <a:solidFill>
                  <a:schemeClr val="tx1"/>
                </a:solidFill>
                <a:latin typeface="Arial" pitchFamily="34" charset="0"/>
                <a:cs typeface="Arial" pitchFamily="34" charset="0"/>
              </a:defRPr>
            </a:lvl8pPr>
            <a:lvl9pPr fontAlgn="base">
              <a:spcBef>
                <a:spcPct val="0"/>
              </a:spcBef>
              <a:spcAft>
                <a:spcPct val="0"/>
              </a:spcAft>
              <a:tabLst>
                <a:tab pos="6858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endParaRPr kumimoji="0" lang="sv-SE" altLang="sv-SE"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
        <p:nvSpPr>
          <p:cNvPr id="18" name="textruta 17"/>
          <p:cNvSpPr txBox="1"/>
          <p:nvPr/>
        </p:nvSpPr>
        <p:spPr>
          <a:xfrm>
            <a:off x="6425740" y="6541507"/>
            <a:ext cx="275684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a:t>
            </a:r>
            <a:r>
              <a:rPr kumimoji="0" lang="sv-SE" sz="1200" b="0" i="0" u="none" strike="noStrike" kern="1200" cap="none" spc="0" normalizeH="0" baseline="0" noProof="0" dirty="0" err="1" smtClean="0">
                <a:ln>
                  <a:noFill/>
                </a:ln>
                <a:solidFill>
                  <a:prstClr val="black"/>
                </a:solidFill>
                <a:effectLst/>
                <a:uLnTx/>
                <a:uFillTx/>
                <a:latin typeface="Calibri"/>
                <a:ea typeface="+mn-ea"/>
                <a:cs typeface="+mn-cs"/>
              </a:rPr>
              <a:t>Svanäng</a:t>
            </a: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sv-SE" sz="1200" b="0" i="0" u="none" strike="noStrike" kern="1200" cap="none" spc="0" normalizeH="0" baseline="0" noProof="0" dirty="0" err="1" smtClean="0">
                <a:ln>
                  <a:noFill/>
                </a:ln>
                <a:solidFill>
                  <a:prstClr val="black"/>
                </a:solidFill>
                <a:effectLst/>
                <a:uLnTx/>
                <a:uFillTx/>
                <a:latin typeface="Calibri"/>
                <a:ea typeface="+mn-ea"/>
                <a:cs typeface="+mn-cs"/>
              </a:rPr>
              <a:t>ochFrankow</a:t>
            </a: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-Lindberg, 1994)</a:t>
            </a: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1" name="Table 5"/>
          <p:cNvGraphicFramePr>
            <a:graphicFrameLocks noGrp="1"/>
          </p:cNvGraphicFramePr>
          <p:nvPr>
            <p:extLst>
              <p:ext uri="{D42A27DB-BD31-4B8C-83A1-F6EECF244321}">
                <p14:modId xmlns:p14="http://schemas.microsoft.com/office/powerpoint/2010/main" val="4209878840"/>
              </p:ext>
            </p:extLst>
          </p:nvPr>
        </p:nvGraphicFramePr>
        <p:xfrm>
          <a:off x="1223750" y="1826783"/>
          <a:ext cx="6671094" cy="4450080"/>
        </p:xfrm>
        <a:graphic>
          <a:graphicData uri="http://schemas.openxmlformats.org/drawingml/2006/table">
            <a:tbl>
              <a:tblPr firstRow="1" bandRow="1">
                <a:tableStyleId>{22838BEF-8BB2-4498-84A7-C5851F593DF1}</a:tableStyleId>
              </a:tblPr>
              <a:tblGrid>
                <a:gridCol w="669777">
                  <a:extLst>
                    <a:ext uri="{9D8B030D-6E8A-4147-A177-3AD203B41FA5}">
                      <a16:colId xmlns:a16="http://schemas.microsoft.com/office/drawing/2014/main" val="20000"/>
                    </a:ext>
                  </a:extLst>
                </a:gridCol>
                <a:gridCol w="6001317">
                  <a:extLst>
                    <a:ext uri="{9D8B030D-6E8A-4147-A177-3AD203B41FA5}">
                      <a16:colId xmlns:a16="http://schemas.microsoft.com/office/drawing/2014/main" val="20001"/>
                    </a:ext>
                  </a:extLst>
                </a:gridCol>
              </a:tblGrid>
              <a:tr h="370840">
                <a:tc>
                  <a:txBody>
                    <a:bodyPr/>
                    <a:lstStyle/>
                    <a:p>
                      <a:pPr marL="0" algn="l" defTabSz="457200" rtl="0" eaLnBrk="1" latinLnBrk="0" hangingPunct="1"/>
                      <a:r>
                        <a:rPr lang="sv-SE" sz="1800" kern="1200" dirty="0" smtClean="0">
                          <a:solidFill>
                            <a:schemeClr val="dk1"/>
                          </a:solidFill>
                          <a:latin typeface="+mn-lt"/>
                          <a:ea typeface="+mn-ea"/>
                          <a:cs typeface="+mn-cs"/>
                        </a:rPr>
                        <a:t>1.</a:t>
                      </a:r>
                      <a:endParaRPr lang="en-US" sz="1800"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457200" rtl="0" eaLnBrk="1" latinLnBrk="0" hangingPunct="1"/>
                      <a:r>
                        <a:rPr lang="sv-SE" sz="1800" kern="1200" dirty="0" smtClean="0">
                          <a:solidFill>
                            <a:schemeClr val="dk1"/>
                          </a:solidFill>
                          <a:latin typeface="+mn-lt"/>
                          <a:ea typeface="+mn-ea"/>
                          <a:cs typeface="+mn-cs"/>
                        </a:rPr>
                        <a:t>Utsädesblandning</a:t>
                      </a:r>
                      <a:endParaRPr lang="en-US" sz="1800"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70840">
                <a:tc>
                  <a:txBody>
                    <a:bodyPr/>
                    <a:lstStyle/>
                    <a:p>
                      <a:r>
                        <a:rPr lang="sv-SE" dirty="0" smtClean="0"/>
                        <a:t>A.</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sv-SE" dirty="0" smtClean="0"/>
                        <a:t>Rödklöver(5) + Timotej (10)</a:t>
                      </a:r>
                      <a:r>
                        <a:rPr lang="sv-SE" baseline="0" dirty="0" smtClean="0"/>
                        <a:t> + Ängssvingel (7)</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sv-SE" dirty="0" smtClean="0"/>
                        <a:t>B.</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dirty="0" smtClean="0"/>
                        <a:t>Vitklöver (5) + </a:t>
                      </a:r>
                      <a:r>
                        <a:rPr lang="sv-SE" dirty="0" err="1" smtClean="0"/>
                        <a:t>Timtej</a:t>
                      </a:r>
                      <a:r>
                        <a:rPr lang="sv-SE" dirty="0" smtClean="0"/>
                        <a:t> (10)</a:t>
                      </a:r>
                      <a:r>
                        <a:rPr lang="sv-SE" baseline="0" dirty="0" smtClean="0"/>
                        <a:t> + Ängssvingel (7)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sv-SE" dirty="0" smtClean="0"/>
                        <a:t>C.</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Vitklöver(5) + Timotej (10)</a:t>
                      </a:r>
                      <a:r>
                        <a:rPr lang="sv-SE" baseline="0" dirty="0" smtClean="0"/>
                        <a:t> + Ängssvingel (7)</a:t>
                      </a:r>
                      <a:r>
                        <a:rPr lang="en-US" baseline="0" dirty="0" smtClean="0"/>
                        <a:t> + </a:t>
                      </a:r>
                      <a:r>
                        <a:rPr lang="sv-SE" sz="1800" dirty="0" smtClean="0">
                          <a:effectLst/>
                        </a:rPr>
                        <a:t>Ängsgröe </a:t>
                      </a:r>
                      <a:r>
                        <a:rPr lang="en-US" baseline="0" dirty="0" smtClean="0"/>
                        <a:t>(3)</a:t>
                      </a:r>
                      <a:endParaRPr lang="en-US" dirty="0" smtClean="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algn="l" defTabSz="457200" rtl="0" eaLnBrk="1" latinLnBrk="0" hangingPunct="1"/>
                      <a:r>
                        <a:rPr lang="sv-SE" sz="1800" b="1" kern="1200" dirty="0" smtClean="0">
                          <a:solidFill>
                            <a:schemeClr val="dk1"/>
                          </a:solidFill>
                          <a:latin typeface="+mn-lt"/>
                          <a:ea typeface="+mn-ea"/>
                          <a:cs typeface="+mn-cs"/>
                        </a:rPr>
                        <a:t>2. </a:t>
                      </a:r>
                      <a:endParaRPr lang="en-US" sz="1800" b="1"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457200" rtl="0" eaLnBrk="1" latinLnBrk="0" hangingPunct="1"/>
                      <a:r>
                        <a:rPr lang="sv-SE" sz="1800" b="1" kern="1200" dirty="0" smtClean="0">
                          <a:solidFill>
                            <a:schemeClr val="dk1"/>
                          </a:solidFill>
                          <a:latin typeface="+mn-lt"/>
                          <a:ea typeface="+mn-ea"/>
                          <a:cs typeface="+mn-cs"/>
                        </a:rPr>
                        <a:t>Gödslingsstrategi (N)</a:t>
                      </a:r>
                      <a:endParaRPr lang="en-US" sz="1800" b="1"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4"/>
                  </a:ext>
                </a:extLst>
              </a:tr>
              <a:tr h="370840">
                <a:tc>
                  <a:txBody>
                    <a:bodyPr/>
                    <a:lstStyle/>
                    <a:p>
                      <a:r>
                        <a:rPr lang="sv-SE" dirty="0" smtClean="0"/>
                        <a:t>N0.</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sv-SE" dirty="0" smtClean="0"/>
                        <a:t>0 kg/ha</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r>
                        <a:rPr lang="sv-SE" dirty="0" smtClean="0"/>
                        <a:t>N1. </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dirty="0" smtClean="0"/>
                        <a:t>100 kg/ha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sv-SE" dirty="0" smtClean="0"/>
                        <a:t>N2.</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smtClean="0"/>
                        <a:t>200 kg/ha</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sv-SE" b="1" dirty="0" smtClean="0"/>
                        <a:t>3.</a:t>
                      </a:r>
                      <a:endParaRPr lang="en-US" b="1"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sv-SE" b="1" dirty="0" smtClean="0"/>
                        <a:t>Antal skördar</a:t>
                      </a:r>
                      <a:endParaRPr lang="en-US" b="1"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8"/>
                  </a:ext>
                </a:extLst>
              </a:tr>
              <a:tr h="370840">
                <a:tc>
                  <a:txBody>
                    <a:bodyPr/>
                    <a:lstStyle/>
                    <a:p>
                      <a:r>
                        <a:rPr lang="sv-SE" dirty="0" smtClean="0"/>
                        <a:t>S1.</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sv-SE" dirty="0" smtClean="0"/>
                        <a:t>3 per</a:t>
                      </a:r>
                      <a:r>
                        <a:rPr lang="sv-SE" baseline="0" dirty="0" smtClean="0"/>
                        <a:t> å</a:t>
                      </a:r>
                      <a:r>
                        <a:rPr lang="sv-SE" dirty="0" smtClean="0"/>
                        <a:t>r (</a:t>
                      </a:r>
                      <a:r>
                        <a:rPr lang="sv-SE" b="1" dirty="0" smtClean="0">
                          <a:latin typeface="Times New Roman" pitchFamily="18" charset="0"/>
                          <a:cs typeface="Times New Roman" pitchFamily="18" charset="0"/>
                        </a:rPr>
                        <a:t>~</a:t>
                      </a:r>
                      <a:r>
                        <a:rPr lang="sv-SE" dirty="0" smtClean="0"/>
                        <a:t>13/6,</a:t>
                      </a:r>
                      <a:r>
                        <a:rPr lang="sv-SE" baseline="0" dirty="0" smtClean="0"/>
                        <a:t> 25/7, 5/9)</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sv-SE" dirty="0" smtClean="0"/>
                        <a:t>S2.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3 per år (</a:t>
                      </a:r>
                      <a:r>
                        <a:rPr lang="sv-SE" b="1" dirty="0" smtClean="0">
                          <a:latin typeface="Times New Roman" pitchFamily="18" charset="0"/>
                          <a:cs typeface="Times New Roman" pitchFamily="18" charset="0"/>
                        </a:rPr>
                        <a:t>~</a:t>
                      </a:r>
                      <a:r>
                        <a:rPr lang="sv-SE" dirty="0" smtClean="0"/>
                        <a:t>6/6,</a:t>
                      </a:r>
                      <a:r>
                        <a:rPr lang="sv-SE" baseline="0" dirty="0" smtClean="0"/>
                        <a:t> 18/7, 5/9)</a:t>
                      </a:r>
                      <a:endParaRPr lang="en-US"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sv-SE" dirty="0" smtClean="0"/>
                        <a:t>S3.</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4 per år(</a:t>
                      </a:r>
                      <a:r>
                        <a:rPr lang="sv-SE" b="1" dirty="0" smtClean="0">
                          <a:latin typeface="Times New Roman" pitchFamily="18" charset="0"/>
                          <a:cs typeface="Times New Roman" pitchFamily="18" charset="0"/>
                        </a:rPr>
                        <a:t>~</a:t>
                      </a:r>
                      <a:r>
                        <a:rPr lang="sv-SE" dirty="0" smtClean="0"/>
                        <a:t>6/6,</a:t>
                      </a:r>
                      <a:r>
                        <a:rPr lang="sv-SE" baseline="0" dirty="0" smtClean="0"/>
                        <a:t> 4/7, 1/8, 5/9)</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030666448"/>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50784" y="350706"/>
            <a:ext cx="6330021" cy="56605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Permanenta</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vallar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binder</a:t>
            </a:r>
            <a:r>
              <a:rPr lang="en-US" sz="1539" dirty="0">
                <a:solidFill>
                  <a:prstClr val="black"/>
                </a:solidFill>
                <a:latin typeface="Calibri"/>
              </a:rPr>
              <a:t> </a:t>
            </a:r>
            <a:r>
              <a:rPr kumimoji="0" lang="en-US" sz="1539" b="0" i="0" u="none" strike="noStrike" kern="1200" cap="none" spc="0" normalizeH="0" noProof="0" dirty="0" smtClean="0">
                <a:ln>
                  <a:noFill/>
                </a:ln>
                <a:solidFill>
                  <a:prstClr val="black"/>
                </a:solidFill>
                <a:effectLst/>
                <a:uLnTx/>
                <a:uFillTx/>
                <a:latin typeface="Calibri"/>
                <a:ea typeface="+mn-ea"/>
                <a:cs typeface="+mn-cs"/>
              </a:rPr>
              <a:t>ca </a:t>
            </a:r>
            <a:r>
              <a:rPr kumimoji="0" lang="en-US" sz="1539"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180 ton </a:t>
            </a:r>
            <a:r>
              <a:rPr kumimoji="0" lang="en-US" sz="1539"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kol</a:t>
            </a:r>
            <a:r>
              <a:rPr kumimoji="0" lang="en-US" sz="1539"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 per </a:t>
            </a:r>
            <a:r>
              <a:rPr kumimoji="0" lang="en-US" sz="1539"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hektar</a:t>
            </a:r>
            <a:r>
              <a:rPr kumimoji="0" lang="en-US" sz="1539"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i de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översta</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50 cm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jord</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25 %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mer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än</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gröda</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på</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åkermark</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object 19"/>
          <p:cNvSpPr/>
          <p:nvPr/>
        </p:nvSpPr>
        <p:spPr>
          <a:xfrm>
            <a:off x="2799044" y="1741233"/>
            <a:ext cx="0" cy="133033"/>
          </a:xfrm>
          <a:custGeom>
            <a:avLst/>
            <a:gdLst/>
            <a:ahLst/>
            <a:cxnLst/>
            <a:rect l="l" t="t" r="r" b="b"/>
            <a:pathLst>
              <a:path h="155575">
                <a:moveTo>
                  <a:pt x="0" y="0"/>
                </a:moveTo>
                <a:lnTo>
                  <a:pt x="0" y="155448"/>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20"/>
          <p:cNvSpPr/>
          <p:nvPr/>
        </p:nvSpPr>
        <p:spPr>
          <a:xfrm>
            <a:off x="2799044" y="2052043"/>
            <a:ext cx="0" cy="266067"/>
          </a:xfrm>
          <a:custGeom>
            <a:avLst/>
            <a:gdLst/>
            <a:ahLst/>
            <a:cxnLst/>
            <a:rect l="l" t="t" r="r" b="b"/>
            <a:pathLst>
              <a:path h="311150">
                <a:moveTo>
                  <a:pt x="0" y="0"/>
                </a:moveTo>
                <a:lnTo>
                  <a:pt x="0" y="310896"/>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21"/>
          <p:cNvSpPr/>
          <p:nvPr/>
        </p:nvSpPr>
        <p:spPr>
          <a:xfrm>
            <a:off x="2799044" y="2495125"/>
            <a:ext cx="0" cy="133033"/>
          </a:xfrm>
          <a:custGeom>
            <a:avLst/>
            <a:gdLst/>
            <a:ahLst/>
            <a:cxnLst/>
            <a:rect l="l" t="t" r="r" b="b"/>
            <a:pathLst>
              <a:path h="155575">
                <a:moveTo>
                  <a:pt x="0" y="0"/>
                </a:moveTo>
                <a:lnTo>
                  <a:pt x="0" y="155447"/>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22"/>
          <p:cNvSpPr/>
          <p:nvPr/>
        </p:nvSpPr>
        <p:spPr>
          <a:xfrm>
            <a:off x="3292299" y="1741233"/>
            <a:ext cx="0" cy="133033"/>
          </a:xfrm>
          <a:custGeom>
            <a:avLst/>
            <a:gdLst/>
            <a:ahLst/>
            <a:cxnLst/>
            <a:rect l="l" t="t" r="r" b="b"/>
            <a:pathLst>
              <a:path h="155575">
                <a:moveTo>
                  <a:pt x="0" y="0"/>
                </a:moveTo>
                <a:lnTo>
                  <a:pt x="0" y="155448"/>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23"/>
          <p:cNvSpPr/>
          <p:nvPr/>
        </p:nvSpPr>
        <p:spPr>
          <a:xfrm>
            <a:off x="3292299" y="2052043"/>
            <a:ext cx="0" cy="266067"/>
          </a:xfrm>
          <a:custGeom>
            <a:avLst/>
            <a:gdLst/>
            <a:ahLst/>
            <a:cxnLst/>
            <a:rect l="l" t="t" r="r" b="b"/>
            <a:pathLst>
              <a:path h="311150">
                <a:moveTo>
                  <a:pt x="0" y="0"/>
                </a:moveTo>
                <a:lnTo>
                  <a:pt x="0" y="310896"/>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24"/>
          <p:cNvSpPr/>
          <p:nvPr/>
        </p:nvSpPr>
        <p:spPr>
          <a:xfrm>
            <a:off x="3292299" y="2495125"/>
            <a:ext cx="0" cy="133033"/>
          </a:xfrm>
          <a:custGeom>
            <a:avLst/>
            <a:gdLst/>
            <a:ahLst/>
            <a:cxnLst/>
            <a:rect l="l" t="t" r="r" b="b"/>
            <a:pathLst>
              <a:path h="155575">
                <a:moveTo>
                  <a:pt x="0" y="0"/>
                </a:moveTo>
                <a:lnTo>
                  <a:pt x="0" y="155447"/>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25"/>
          <p:cNvSpPr/>
          <p:nvPr/>
        </p:nvSpPr>
        <p:spPr>
          <a:xfrm>
            <a:off x="3797283" y="1741233"/>
            <a:ext cx="0" cy="576658"/>
          </a:xfrm>
          <a:custGeom>
            <a:avLst/>
            <a:gdLst/>
            <a:ahLst/>
            <a:cxnLst/>
            <a:rect l="l" t="t" r="r" b="b"/>
            <a:pathLst>
              <a:path h="674370">
                <a:moveTo>
                  <a:pt x="0" y="0"/>
                </a:moveTo>
                <a:lnTo>
                  <a:pt x="0" y="67437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26"/>
          <p:cNvSpPr/>
          <p:nvPr/>
        </p:nvSpPr>
        <p:spPr>
          <a:xfrm>
            <a:off x="3797283" y="2495125"/>
            <a:ext cx="0" cy="133033"/>
          </a:xfrm>
          <a:custGeom>
            <a:avLst/>
            <a:gdLst/>
            <a:ahLst/>
            <a:cxnLst/>
            <a:rect l="l" t="t" r="r" b="b"/>
            <a:pathLst>
              <a:path h="155575">
                <a:moveTo>
                  <a:pt x="0" y="0"/>
                </a:moveTo>
                <a:lnTo>
                  <a:pt x="0" y="155447"/>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27"/>
          <p:cNvSpPr/>
          <p:nvPr/>
        </p:nvSpPr>
        <p:spPr>
          <a:xfrm>
            <a:off x="4289886" y="1741233"/>
            <a:ext cx="0" cy="887250"/>
          </a:xfrm>
          <a:custGeom>
            <a:avLst/>
            <a:gdLst/>
            <a:ahLst/>
            <a:cxnLst/>
            <a:rect l="l" t="t" r="r" b="b"/>
            <a:pathLst>
              <a:path h="1037589">
                <a:moveTo>
                  <a:pt x="0" y="0"/>
                </a:moveTo>
                <a:lnTo>
                  <a:pt x="0" y="1037081"/>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28"/>
          <p:cNvSpPr/>
          <p:nvPr/>
        </p:nvSpPr>
        <p:spPr>
          <a:xfrm>
            <a:off x="4782490" y="1741233"/>
            <a:ext cx="0" cy="887250"/>
          </a:xfrm>
          <a:custGeom>
            <a:avLst/>
            <a:gdLst/>
            <a:ahLst/>
            <a:cxnLst/>
            <a:rect l="l" t="t" r="r" b="b"/>
            <a:pathLst>
              <a:path h="1037589">
                <a:moveTo>
                  <a:pt x="0" y="0"/>
                </a:moveTo>
                <a:lnTo>
                  <a:pt x="0" y="1037081"/>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29"/>
          <p:cNvSpPr/>
          <p:nvPr/>
        </p:nvSpPr>
        <p:spPr>
          <a:xfrm>
            <a:off x="2306447" y="1741221"/>
            <a:ext cx="2476590" cy="0"/>
          </a:xfrm>
          <a:custGeom>
            <a:avLst/>
            <a:gdLst/>
            <a:ahLst/>
            <a:cxnLst/>
            <a:rect l="l" t="t" r="r" b="b"/>
            <a:pathLst>
              <a:path w="2896234">
                <a:moveTo>
                  <a:pt x="0" y="0"/>
                </a:moveTo>
                <a:lnTo>
                  <a:pt x="2895609" y="0"/>
                </a:lnTo>
              </a:path>
            </a:pathLst>
          </a:custGeom>
          <a:ln w="12963">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30"/>
          <p:cNvSpPr/>
          <p:nvPr/>
        </p:nvSpPr>
        <p:spPr>
          <a:xfrm>
            <a:off x="4782502" y="1741221"/>
            <a:ext cx="0" cy="887250"/>
          </a:xfrm>
          <a:custGeom>
            <a:avLst/>
            <a:gdLst/>
            <a:ahLst/>
            <a:cxnLst/>
            <a:rect l="l" t="t" r="r" b="b"/>
            <a:pathLst>
              <a:path h="1037589">
                <a:moveTo>
                  <a:pt x="0" y="0"/>
                </a:moveTo>
                <a:lnTo>
                  <a:pt x="0" y="1037085"/>
                </a:lnTo>
              </a:path>
            </a:pathLst>
          </a:custGeom>
          <a:ln w="14401">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31"/>
          <p:cNvSpPr/>
          <p:nvPr/>
        </p:nvSpPr>
        <p:spPr>
          <a:xfrm>
            <a:off x="2306447" y="2628040"/>
            <a:ext cx="2476590" cy="0"/>
          </a:xfrm>
          <a:custGeom>
            <a:avLst/>
            <a:gdLst/>
            <a:ahLst/>
            <a:cxnLst/>
            <a:rect l="l" t="t" r="r" b="b"/>
            <a:pathLst>
              <a:path w="2896234">
                <a:moveTo>
                  <a:pt x="2895609" y="0"/>
                </a:moveTo>
                <a:lnTo>
                  <a:pt x="0" y="0"/>
                </a:lnTo>
              </a:path>
            </a:pathLst>
          </a:custGeom>
          <a:ln w="12963">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32"/>
          <p:cNvSpPr/>
          <p:nvPr/>
        </p:nvSpPr>
        <p:spPr>
          <a:xfrm>
            <a:off x="2306446" y="1741221"/>
            <a:ext cx="0" cy="887250"/>
          </a:xfrm>
          <a:custGeom>
            <a:avLst/>
            <a:gdLst/>
            <a:ahLst/>
            <a:cxnLst/>
            <a:rect l="l" t="t" r="r" b="b"/>
            <a:pathLst>
              <a:path h="1037589">
                <a:moveTo>
                  <a:pt x="0" y="1037085"/>
                </a:moveTo>
                <a:lnTo>
                  <a:pt x="0" y="0"/>
                </a:lnTo>
              </a:path>
            </a:pathLst>
          </a:custGeom>
          <a:ln w="14401">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33"/>
          <p:cNvSpPr/>
          <p:nvPr/>
        </p:nvSpPr>
        <p:spPr>
          <a:xfrm>
            <a:off x="2306443" y="2317892"/>
            <a:ext cx="1810881" cy="177559"/>
          </a:xfrm>
          <a:custGeom>
            <a:avLst/>
            <a:gdLst/>
            <a:ahLst/>
            <a:cxnLst/>
            <a:rect l="l" t="t" r="r" b="b"/>
            <a:pathLst>
              <a:path w="2117725" h="207645">
                <a:moveTo>
                  <a:pt x="0" y="0"/>
                </a:moveTo>
                <a:lnTo>
                  <a:pt x="0" y="207264"/>
                </a:lnTo>
                <a:lnTo>
                  <a:pt x="2117598" y="207264"/>
                </a:lnTo>
                <a:lnTo>
                  <a:pt x="2117598" y="0"/>
                </a:lnTo>
                <a:lnTo>
                  <a:pt x="0" y="0"/>
                </a:lnTo>
                <a:close/>
              </a:path>
            </a:pathLst>
          </a:custGeom>
          <a:solidFill>
            <a:srgbClr val="007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34"/>
          <p:cNvSpPr/>
          <p:nvPr/>
        </p:nvSpPr>
        <p:spPr>
          <a:xfrm>
            <a:off x="2306442" y="2317888"/>
            <a:ext cx="1810881" cy="177559"/>
          </a:xfrm>
          <a:custGeom>
            <a:avLst/>
            <a:gdLst/>
            <a:ahLst/>
            <a:cxnLst/>
            <a:rect l="l" t="t" r="r" b="b"/>
            <a:pathLst>
              <a:path w="2117725" h="207645">
                <a:moveTo>
                  <a:pt x="0" y="0"/>
                </a:moveTo>
                <a:lnTo>
                  <a:pt x="2117598" y="0"/>
                </a:lnTo>
                <a:lnTo>
                  <a:pt x="2117598" y="207261"/>
                </a:lnTo>
                <a:lnTo>
                  <a:pt x="0" y="207261"/>
                </a:lnTo>
                <a:lnTo>
                  <a:pt x="0" y="0"/>
                </a:lnTo>
                <a:close/>
              </a:path>
            </a:pathLst>
          </a:custGeom>
          <a:ln w="1297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35"/>
          <p:cNvSpPr/>
          <p:nvPr/>
        </p:nvSpPr>
        <p:spPr>
          <a:xfrm>
            <a:off x="2306442" y="1874159"/>
            <a:ext cx="1330876" cy="178101"/>
          </a:xfrm>
          <a:custGeom>
            <a:avLst/>
            <a:gdLst/>
            <a:ahLst/>
            <a:cxnLst/>
            <a:rect l="l" t="t" r="r" b="b"/>
            <a:pathLst>
              <a:path w="1556385" h="208279">
                <a:moveTo>
                  <a:pt x="0" y="0"/>
                </a:moveTo>
                <a:lnTo>
                  <a:pt x="0" y="208026"/>
                </a:lnTo>
                <a:lnTo>
                  <a:pt x="1556004" y="208026"/>
                </a:lnTo>
                <a:lnTo>
                  <a:pt x="1556004" y="0"/>
                </a:lnTo>
                <a:lnTo>
                  <a:pt x="0" y="0"/>
                </a:lnTo>
                <a:close/>
              </a:path>
            </a:pathLst>
          </a:custGeom>
          <a:solidFill>
            <a:srgbClr val="007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36"/>
          <p:cNvSpPr/>
          <p:nvPr/>
        </p:nvSpPr>
        <p:spPr>
          <a:xfrm>
            <a:off x="2306442" y="1874157"/>
            <a:ext cx="1330876" cy="178101"/>
          </a:xfrm>
          <a:custGeom>
            <a:avLst/>
            <a:gdLst/>
            <a:ahLst/>
            <a:cxnLst/>
            <a:rect l="l" t="t" r="r" b="b"/>
            <a:pathLst>
              <a:path w="1556385" h="208279">
                <a:moveTo>
                  <a:pt x="0" y="0"/>
                </a:moveTo>
                <a:lnTo>
                  <a:pt x="1556013" y="0"/>
                </a:lnTo>
                <a:lnTo>
                  <a:pt x="1556013" y="208026"/>
                </a:lnTo>
                <a:lnTo>
                  <a:pt x="0" y="208026"/>
                </a:lnTo>
                <a:lnTo>
                  <a:pt x="0" y="0"/>
                </a:lnTo>
                <a:close/>
              </a:path>
            </a:pathLst>
          </a:custGeom>
          <a:ln w="1298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37"/>
          <p:cNvSpPr/>
          <p:nvPr/>
        </p:nvSpPr>
        <p:spPr>
          <a:xfrm>
            <a:off x="4117223" y="2406496"/>
            <a:ext cx="173215" cy="0"/>
          </a:xfrm>
          <a:custGeom>
            <a:avLst/>
            <a:gdLst/>
            <a:ahLst/>
            <a:cxnLst/>
            <a:rect l="l" t="t" r="r" b="b"/>
            <a:pathLst>
              <a:path w="202564">
                <a:moveTo>
                  <a:pt x="0" y="0"/>
                </a:moveTo>
                <a:lnTo>
                  <a:pt x="201936" y="0"/>
                </a:lnTo>
              </a:path>
            </a:pathLst>
          </a:custGeom>
          <a:ln w="129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38"/>
          <p:cNvSpPr/>
          <p:nvPr/>
        </p:nvSpPr>
        <p:spPr>
          <a:xfrm>
            <a:off x="4289900" y="2373270"/>
            <a:ext cx="0" cy="66788"/>
          </a:xfrm>
          <a:custGeom>
            <a:avLst/>
            <a:gdLst/>
            <a:ahLst/>
            <a:cxnLst/>
            <a:rect l="l" t="t" r="r" b="b"/>
            <a:pathLst>
              <a:path h="78104">
                <a:moveTo>
                  <a:pt x="0" y="0"/>
                </a:moveTo>
                <a:lnTo>
                  <a:pt x="0" y="77712"/>
                </a:lnTo>
              </a:path>
            </a:pathLst>
          </a:custGeom>
          <a:ln w="1440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39"/>
          <p:cNvSpPr/>
          <p:nvPr/>
        </p:nvSpPr>
        <p:spPr>
          <a:xfrm>
            <a:off x="3637007" y="1962765"/>
            <a:ext cx="234030" cy="0"/>
          </a:xfrm>
          <a:custGeom>
            <a:avLst/>
            <a:gdLst/>
            <a:ahLst/>
            <a:cxnLst/>
            <a:rect l="l" t="t" r="r" b="b"/>
            <a:pathLst>
              <a:path w="273685">
                <a:moveTo>
                  <a:pt x="0" y="0"/>
                </a:moveTo>
                <a:lnTo>
                  <a:pt x="273558" y="0"/>
                </a:lnTo>
              </a:path>
            </a:pathLst>
          </a:custGeom>
          <a:ln w="129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40"/>
          <p:cNvSpPr/>
          <p:nvPr/>
        </p:nvSpPr>
        <p:spPr>
          <a:xfrm>
            <a:off x="3870928" y="1929527"/>
            <a:ext cx="0" cy="66788"/>
          </a:xfrm>
          <a:custGeom>
            <a:avLst/>
            <a:gdLst/>
            <a:ahLst/>
            <a:cxnLst/>
            <a:rect l="l" t="t" r="r" b="b"/>
            <a:pathLst>
              <a:path h="78104">
                <a:moveTo>
                  <a:pt x="0" y="0"/>
                </a:moveTo>
                <a:lnTo>
                  <a:pt x="0" y="77726"/>
                </a:lnTo>
              </a:path>
            </a:pathLst>
          </a:custGeom>
          <a:ln w="1440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41"/>
          <p:cNvSpPr/>
          <p:nvPr/>
        </p:nvSpPr>
        <p:spPr>
          <a:xfrm>
            <a:off x="3932172" y="2406496"/>
            <a:ext cx="185161" cy="0"/>
          </a:xfrm>
          <a:custGeom>
            <a:avLst/>
            <a:gdLst/>
            <a:ahLst/>
            <a:cxnLst/>
            <a:rect l="l" t="t" r="r" b="b"/>
            <a:pathLst>
              <a:path w="216535">
                <a:moveTo>
                  <a:pt x="216405" y="0"/>
                </a:moveTo>
                <a:lnTo>
                  <a:pt x="0" y="0"/>
                </a:lnTo>
              </a:path>
            </a:pathLst>
          </a:custGeom>
          <a:ln w="129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42"/>
          <p:cNvSpPr/>
          <p:nvPr/>
        </p:nvSpPr>
        <p:spPr>
          <a:xfrm>
            <a:off x="3932172" y="2373270"/>
            <a:ext cx="0" cy="66788"/>
          </a:xfrm>
          <a:custGeom>
            <a:avLst/>
            <a:gdLst/>
            <a:ahLst/>
            <a:cxnLst/>
            <a:rect l="l" t="t" r="r" b="b"/>
            <a:pathLst>
              <a:path h="78104">
                <a:moveTo>
                  <a:pt x="0" y="0"/>
                </a:moveTo>
                <a:lnTo>
                  <a:pt x="0" y="77712"/>
                </a:lnTo>
              </a:path>
            </a:pathLst>
          </a:custGeom>
          <a:ln w="1440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43"/>
          <p:cNvSpPr/>
          <p:nvPr/>
        </p:nvSpPr>
        <p:spPr>
          <a:xfrm>
            <a:off x="3415457" y="1962765"/>
            <a:ext cx="222084" cy="0"/>
          </a:xfrm>
          <a:custGeom>
            <a:avLst/>
            <a:gdLst/>
            <a:ahLst/>
            <a:cxnLst/>
            <a:rect l="l" t="t" r="r" b="b"/>
            <a:pathLst>
              <a:path w="259714">
                <a:moveTo>
                  <a:pt x="259089" y="0"/>
                </a:moveTo>
                <a:lnTo>
                  <a:pt x="0" y="0"/>
                </a:lnTo>
              </a:path>
            </a:pathLst>
          </a:custGeom>
          <a:ln w="129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44"/>
          <p:cNvSpPr/>
          <p:nvPr/>
        </p:nvSpPr>
        <p:spPr>
          <a:xfrm>
            <a:off x="3415457" y="1929527"/>
            <a:ext cx="0" cy="66788"/>
          </a:xfrm>
          <a:custGeom>
            <a:avLst/>
            <a:gdLst/>
            <a:ahLst/>
            <a:cxnLst/>
            <a:rect l="l" t="t" r="r" b="b"/>
            <a:pathLst>
              <a:path h="78104">
                <a:moveTo>
                  <a:pt x="0" y="0"/>
                </a:moveTo>
                <a:lnTo>
                  <a:pt x="0" y="77726"/>
                </a:lnTo>
              </a:path>
            </a:pathLst>
          </a:custGeom>
          <a:ln w="1440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45"/>
          <p:cNvSpPr/>
          <p:nvPr/>
        </p:nvSpPr>
        <p:spPr>
          <a:xfrm>
            <a:off x="2306441" y="2628050"/>
            <a:ext cx="2476048" cy="0"/>
          </a:xfrm>
          <a:custGeom>
            <a:avLst/>
            <a:gdLst/>
            <a:ahLst/>
            <a:cxnLst/>
            <a:rect l="l" t="t" r="r" b="b"/>
            <a:pathLst>
              <a:path w="2895600">
                <a:moveTo>
                  <a:pt x="0" y="0"/>
                </a:moveTo>
                <a:lnTo>
                  <a:pt x="2895599"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46"/>
          <p:cNvSpPr/>
          <p:nvPr/>
        </p:nvSpPr>
        <p:spPr>
          <a:xfrm>
            <a:off x="2306441"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3" name="object 47"/>
          <p:cNvSpPr/>
          <p:nvPr/>
        </p:nvSpPr>
        <p:spPr>
          <a:xfrm>
            <a:off x="2799044"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48"/>
          <p:cNvSpPr/>
          <p:nvPr/>
        </p:nvSpPr>
        <p:spPr>
          <a:xfrm>
            <a:off x="3292299"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5" name="object 49"/>
          <p:cNvSpPr/>
          <p:nvPr/>
        </p:nvSpPr>
        <p:spPr>
          <a:xfrm>
            <a:off x="3797283"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50"/>
          <p:cNvSpPr/>
          <p:nvPr/>
        </p:nvSpPr>
        <p:spPr>
          <a:xfrm>
            <a:off x="4289886"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7" name="object 51"/>
          <p:cNvSpPr/>
          <p:nvPr/>
        </p:nvSpPr>
        <p:spPr>
          <a:xfrm>
            <a:off x="4782490"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8" name="object 52"/>
          <p:cNvSpPr/>
          <p:nvPr/>
        </p:nvSpPr>
        <p:spPr>
          <a:xfrm>
            <a:off x="2306441" y="1741233"/>
            <a:ext cx="0" cy="887250"/>
          </a:xfrm>
          <a:custGeom>
            <a:avLst/>
            <a:gdLst/>
            <a:ahLst/>
            <a:cxnLst/>
            <a:rect l="l" t="t" r="r" b="b"/>
            <a:pathLst>
              <a:path h="1037589">
                <a:moveTo>
                  <a:pt x="0" y="0"/>
                </a:moveTo>
                <a:lnTo>
                  <a:pt x="0" y="1037081"/>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53"/>
          <p:cNvSpPr/>
          <p:nvPr/>
        </p:nvSpPr>
        <p:spPr>
          <a:xfrm>
            <a:off x="2269952" y="2628050"/>
            <a:ext cx="36924" cy="0"/>
          </a:xfrm>
          <a:custGeom>
            <a:avLst/>
            <a:gdLst/>
            <a:ahLst/>
            <a:cxnLst/>
            <a:rect l="l" t="t" r="r" b="b"/>
            <a:pathLst>
              <a:path w="43179">
                <a:moveTo>
                  <a:pt x="0" y="0"/>
                </a:moveTo>
                <a:lnTo>
                  <a:pt x="4267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0" name="object 54"/>
          <p:cNvSpPr/>
          <p:nvPr/>
        </p:nvSpPr>
        <p:spPr>
          <a:xfrm>
            <a:off x="2269952" y="2184967"/>
            <a:ext cx="36924" cy="0"/>
          </a:xfrm>
          <a:custGeom>
            <a:avLst/>
            <a:gdLst/>
            <a:ahLst/>
            <a:cxnLst/>
            <a:rect l="l" t="t" r="r" b="b"/>
            <a:pathLst>
              <a:path w="43179">
                <a:moveTo>
                  <a:pt x="0" y="0"/>
                </a:moveTo>
                <a:lnTo>
                  <a:pt x="4267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1" name="object 55"/>
          <p:cNvSpPr/>
          <p:nvPr/>
        </p:nvSpPr>
        <p:spPr>
          <a:xfrm>
            <a:off x="2269952" y="1741233"/>
            <a:ext cx="36924" cy="0"/>
          </a:xfrm>
          <a:custGeom>
            <a:avLst/>
            <a:gdLst/>
            <a:ahLst/>
            <a:cxnLst/>
            <a:rect l="l" t="t" r="r" b="b"/>
            <a:pathLst>
              <a:path w="43179">
                <a:moveTo>
                  <a:pt x="0" y="0"/>
                </a:moveTo>
                <a:lnTo>
                  <a:pt x="4267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2" name="object 56"/>
          <p:cNvSpPr txBox="1"/>
          <p:nvPr/>
        </p:nvSpPr>
        <p:spPr>
          <a:xfrm>
            <a:off x="1349619" y="1995486"/>
            <a:ext cx="144783" cy="411589"/>
          </a:xfrm>
          <a:prstGeom prst="rect">
            <a:avLst/>
          </a:prstGeom>
        </p:spPr>
        <p:txBody>
          <a:bodyPr vert="vert270" wrap="square" lIns="0" tIns="0" rIns="0" bIns="0" rtlCol="0">
            <a:spAutoFit/>
          </a:bodyPr>
          <a:lstStyle/>
          <a:p>
            <a:pPr marL="10860" marR="0" lvl="0" indent="0" algn="l" defTabSz="914400" rtl="0" eaLnBrk="1" fontAlgn="auto" latinLnBrk="0" hangingPunct="1">
              <a:lnSpc>
                <a:spcPct val="100000"/>
              </a:lnSpc>
              <a:spcBef>
                <a:spcPts val="0"/>
              </a:spcBef>
              <a:spcAft>
                <a:spcPts val="0"/>
              </a:spcAft>
              <a:buClrTx/>
              <a:buSzTx/>
              <a:buFontTx/>
              <a:buNone/>
              <a:tabLst/>
              <a:defRPr/>
            </a:pPr>
            <a:r>
              <a:rPr kumimoji="0" sz="941" b="1" i="0" u="none" strike="noStrike" kern="1200" cap="none" spc="-34" normalizeH="0" baseline="0" noProof="0" dirty="0">
                <a:ln>
                  <a:noFill/>
                </a:ln>
                <a:solidFill>
                  <a:prstClr val="black"/>
                </a:solidFill>
                <a:effectLst/>
                <a:uLnTx/>
                <a:uFillTx/>
                <a:latin typeface="Times New Roman"/>
                <a:ea typeface="+mn-ea"/>
                <a:cs typeface="Times New Roman"/>
              </a:rPr>
              <a:t>c</a:t>
            </a:r>
            <a:r>
              <a:rPr kumimoji="0" sz="941" b="1" i="0" u="none" strike="noStrike" kern="1200" cap="none" spc="-13" normalizeH="0" baseline="0" noProof="0" dirty="0">
                <a:ln>
                  <a:noFill/>
                </a:ln>
                <a:solidFill>
                  <a:prstClr val="black"/>
                </a:solidFill>
                <a:effectLst/>
                <a:uLnTx/>
                <a:uFillTx/>
                <a:latin typeface="Times New Roman"/>
                <a:ea typeface="+mn-ea"/>
                <a:cs typeface="Times New Roman"/>
              </a:rPr>
              <a:t>o</a:t>
            </a:r>
            <a:r>
              <a:rPr kumimoji="0" sz="941" b="1" i="0" u="none" strike="noStrike" kern="1200" cap="none" spc="-38" normalizeH="0" baseline="0" noProof="0" dirty="0">
                <a:ln>
                  <a:noFill/>
                </a:ln>
                <a:solidFill>
                  <a:prstClr val="black"/>
                </a:solidFill>
                <a:effectLst/>
                <a:uLnTx/>
                <a:uFillTx/>
                <a:latin typeface="Times New Roman"/>
                <a:ea typeface="+mn-ea"/>
                <a:cs typeface="Times New Roman"/>
              </a:rPr>
              <a:t>l</a:t>
            </a:r>
            <a:r>
              <a:rPr kumimoji="0" sz="941" b="1" i="0" u="none" strike="noStrike" kern="1200" cap="none" spc="-9" normalizeH="0" baseline="0" noProof="0" dirty="0">
                <a:ln>
                  <a:noFill/>
                </a:ln>
                <a:solidFill>
                  <a:prstClr val="black"/>
                </a:solidFill>
                <a:effectLst/>
                <a:uLnTx/>
                <a:uFillTx/>
                <a:latin typeface="Times New Roman"/>
                <a:ea typeface="+mn-ea"/>
                <a:cs typeface="Times New Roman"/>
              </a:rPr>
              <a:t>t</a:t>
            </a:r>
            <a:r>
              <a:rPr kumimoji="0" sz="941" b="1" i="0" u="none" strike="noStrike" kern="1200" cap="none" spc="-73" normalizeH="0" baseline="0" noProof="0" dirty="0">
                <a:ln>
                  <a:noFill/>
                </a:ln>
                <a:solidFill>
                  <a:prstClr val="black"/>
                </a:solidFill>
                <a:effectLst/>
                <a:uLnTx/>
                <a:uFillTx/>
                <a:latin typeface="Times New Roman"/>
                <a:ea typeface="+mn-ea"/>
                <a:cs typeface="Times New Roman"/>
              </a:rPr>
              <a:t>u</a:t>
            </a:r>
            <a:r>
              <a:rPr kumimoji="0" sz="941" b="1" i="0" u="none" strike="noStrike" kern="1200" cap="none" spc="-38" normalizeH="0" baseline="0" noProof="0" dirty="0">
                <a:ln>
                  <a:noFill/>
                </a:ln>
                <a:solidFill>
                  <a:prstClr val="black"/>
                </a:solidFill>
                <a:effectLst/>
                <a:uLnTx/>
                <a:uFillTx/>
                <a:latin typeface="Times New Roman"/>
                <a:ea typeface="+mn-ea"/>
                <a:cs typeface="Times New Roman"/>
              </a:rPr>
              <a:t>r</a:t>
            </a:r>
            <a:r>
              <a:rPr kumimoji="0" sz="941" b="1" i="0" u="none" strike="noStrike" kern="1200" cap="none" spc="0" normalizeH="0" baseline="0" noProof="0" dirty="0">
                <a:ln>
                  <a:noFill/>
                </a:ln>
                <a:solidFill>
                  <a:prstClr val="black"/>
                </a:solidFill>
                <a:effectLst/>
                <a:uLnTx/>
                <a:uFillTx/>
                <a:latin typeface="Times New Roman"/>
                <a:ea typeface="+mn-ea"/>
                <a:cs typeface="Times New Roman"/>
              </a:rPr>
              <a:t>a</a:t>
            </a:r>
            <a:endParaRPr kumimoji="0" sz="941"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93" name="object 57"/>
          <p:cNvSpPr txBox="1"/>
          <p:nvPr/>
        </p:nvSpPr>
        <p:spPr>
          <a:xfrm>
            <a:off x="1222845" y="1090755"/>
            <a:ext cx="4432888" cy="1784628"/>
          </a:xfrm>
          <a:prstGeom prst="rect">
            <a:avLst/>
          </a:prstGeom>
          <a:ln w="3175">
            <a:solidFill>
              <a:srgbClr val="000000"/>
            </a:solidFill>
          </a:ln>
        </p:spPr>
        <p:txBody>
          <a:bodyPr vert="horz" wrap="square" lIns="0" tIns="91223" rIns="0" bIns="0" rtlCol="0">
            <a:spAutoFit/>
          </a:bodyPr>
          <a:lstStyle/>
          <a:p>
            <a:pPr marL="1219552" marR="0" lvl="0" indent="0" algn="l" defTabSz="914400" rtl="0" eaLnBrk="1" fontAlgn="auto" latinLnBrk="0" hangingPunct="1">
              <a:lnSpc>
                <a:spcPct val="100000"/>
              </a:lnSpc>
              <a:spcBef>
                <a:spcPts val="718"/>
              </a:spcBef>
              <a:spcAft>
                <a:spcPts val="0"/>
              </a:spcAft>
              <a:buClrTx/>
              <a:buSzTx/>
              <a:buFontTx/>
              <a:buNone/>
              <a:tabLst/>
              <a:defRPr/>
            </a:pPr>
            <a:r>
              <a:rPr kumimoji="0" lang="it-IT" sz="941" b="1" i="0" u="none" strike="noStrike" kern="1200" cap="none" spc="94" normalizeH="0" baseline="0" noProof="0" dirty="0">
                <a:ln>
                  <a:noFill/>
                </a:ln>
                <a:solidFill>
                  <a:prstClr val="black"/>
                </a:solidFill>
                <a:effectLst/>
                <a:uLnTx/>
                <a:uFillTx/>
                <a:latin typeface="Times New Roman"/>
                <a:ea typeface="+mn-ea"/>
                <a:cs typeface="Times New Roman"/>
              </a:rPr>
              <a:t>      Carbon </a:t>
            </a:r>
            <a:r>
              <a:rPr kumimoji="0" lang="it-IT" sz="941" b="1" i="0" u="none" strike="noStrike" kern="1200" cap="none" spc="94" normalizeH="0" baseline="0" noProof="0" dirty="0" err="1">
                <a:ln>
                  <a:noFill/>
                </a:ln>
                <a:solidFill>
                  <a:prstClr val="black"/>
                </a:solidFill>
                <a:effectLst/>
                <a:uLnTx/>
                <a:uFillTx/>
                <a:latin typeface="Times New Roman"/>
                <a:ea typeface="+mn-ea"/>
                <a:cs typeface="Times New Roman"/>
              </a:rPr>
              <a:t>sink</a:t>
            </a:r>
            <a:endParaRPr kumimoji="0" sz="941"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26"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4"/>
              </a:spcBef>
              <a:spcAft>
                <a:spcPts val="0"/>
              </a:spcAft>
              <a:buClrTx/>
              <a:buSzTx/>
              <a:buFontTx/>
              <a:buNone/>
              <a:tabLst/>
              <a:defRPr/>
            </a:pPr>
            <a:endParaRPr kumimoji="0" sz="941" b="0" i="0" u="none" strike="noStrike" kern="1200" cap="none" spc="0" normalizeH="0" baseline="0" noProof="0" dirty="0">
              <a:ln>
                <a:noFill/>
              </a:ln>
              <a:solidFill>
                <a:prstClr val="black"/>
              </a:solidFill>
              <a:effectLst/>
              <a:uLnTx/>
              <a:uFillTx/>
              <a:latin typeface="Times New Roman"/>
              <a:ea typeface="+mn-ea"/>
              <a:cs typeface="Times New Roman"/>
            </a:endParaRPr>
          </a:p>
          <a:p>
            <a:pPr marL="357286" marR="0" lvl="0" indent="0" algn="l" defTabSz="914400" rtl="0" eaLnBrk="1" fontAlgn="auto" latinLnBrk="0" hangingPunct="1">
              <a:lnSpc>
                <a:spcPct val="100000"/>
              </a:lnSpc>
              <a:spcBef>
                <a:spcPts val="0"/>
              </a:spcBef>
              <a:spcAft>
                <a:spcPts val="0"/>
              </a:spcAft>
              <a:buClrTx/>
              <a:buSzTx/>
              <a:buFontTx/>
              <a:buNone/>
              <a:tabLst/>
              <a:defRPr/>
            </a:pPr>
            <a:r>
              <a:rPr kumimoji="0" lang="it-IT" sz="941" b="0" i="0" u="none" strike="noStrike" kern="1200" cap="none" spc="43" normalizeH="0" baseline="0" noProof="0" dirty="0" err="1">
                <a:ln>
                  <a:noFill/>
                </a:ln>
                <a:solidFill>
                  <a:prstClr val="black"/>
                </a:solidFill>
                <a:effectLst/>
                <a:uLnTx/>
                <a:uFillTx/>
                <a:latin typeface="Arial"/>
                <a:ea typeface="+mn-ea"/>
                <a:cs typeface="Arial"/>
              </a:rPr>
              <a:t>Arable</a:t>
            </a:r>
            <a:r>
              <a:rPr kumimoji="0" lang="it-IT" sz="941" b="0" i="0" u="none" strike="noStrike" kern="1200" cap="none" spc="43" normalizeH="0" baseline="0" noProof="0" dirty="0">
                <a:ln>
                  <a:noFill/>
                </a:ln>
                <a:solidFill>
                  <a:prstClr val="black"/>
                </a:solidFill>
                <a:effectLst/>
                <a:uLnTx/>
                <a:uFillTx/>
                <a:latin typeface="Arial"/>
                <a:ea typeface="+mn-ea"/>
                <a:cs typeface="Arial"/>
              </a:rPr>
              <a:t> </a:t>
            </a:r>
            <a:r>
              <a:rPr kumimoji="0" lang="it-IT" sz="941" b="0" i="0" u="none" strike="noStrike" kern="1200" cap="none" spc="43" normalizeH="0" baseline="0" noProof="0" dirty="0" err="1">
                <a:ln>
                  <a:noFill/>
                </a:ln>
                <a:solidFill>
                  <a:prstClr val="black"/>
                </a:solidFill>
                <a:effectLst/>
                <a:uLnTx/>
                <a:uFillTx/>
                <a:latin typeface="Arial"/>
                <a:ea typeface="+mn-ea"/>
                <a:cs typeface="Arial"/>
              </a:rPr>
              <a:t>land</a:t>
            </a:r>
            <a:endParaRPr kumimoji="0" lang="it-IT" sz="941"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26" b="0" i="0" u="none" strike="noStrike" kern="1200" cap="none" spc="0" normalizeH="0" baseline="0" noProof="0" dirty="0">
              <a:ln>
                <a:noFill/>
              </a:ln>
              <a:solidFill>
                <a:prstClr val="black"/>
              </a:solidFill>
              <a:effectLst/>
              <a:uLnTx/>
              <a:uFillTx/>
              <a:latin typeface="Times New Roman"/>
              <a:ea typeface="+mn-ea"/>
              <a:cs typeface="Times New Roman"/>
            </a:endParaRPr>
          </a:p>
          <a:p>
            <a:pPr marL="677650" marR="0" lvl="0" indent="0" algn="l" defTabSz="914400" rtl="0" eaLnBrk="1" fontAlgn="auto" latinLnBrk="0" hangingPunct="1">
              <a:lnSpc>
                <a:spcPct val="100000"/>
              </a:lnSpc>
              <a:spcBef>
                <a:spcPts val="0"/>
              </a:spcBef>
              <a:spcAft>
                <a:spcPts val="0"/>
              </a:spcAft>
              <a:buClrTx/>
              <a:buSzTx/>
              <a:buFontTx/>
              <a:buNone/>
              <a:tabLst/>
              <a:defRPr/>
            </a:pPr>
            <a:endParaRPr kumimoji="0" lang="it-IT" sz="1026" b="0" i="0" u="none" strike="noStrike" kern="1200" cap="none" spc="0" normalizeH="0" baseline="0" noProof="0" dirty="0">
              <a:ln>
                <a:noFill/>
              </a:ln>
              <a:solidFill>
                <a:prstClr val="black"/>
              </a:solidFill>
              <a:effectLst/>
              <a:uLnTx/>
              <a:uFillTx/>
              <a:latin typeface="Times New Roman"/>
              <a:ea typeface="+mn-ea"/>
              <a:cs typeface="Times New Roman"/>
            </a:endParaRPr>
          </a:p>
          <a:p>
            <a:pPr marL="677650" marR="0" lvl="0" indent="0" algn="l" defTabSz="914400" rtl="0" eaLnBrk="1" fontAlgn="auto" latinLnBrk="0" hangingPunct="1">
              <a:lnSpc>
                <a:spcPct val="100000"/>
              </a:lnSpc>
              <a:spcBef>
                <a:spcPts val="0"/>
              </a:spcBef>
              <a:spcAft>
                <a:spcPts val="0"/>
              </a:spcAft>
              <a:buClrTx/>
              <a:buSzTx/>
              <a:buFontTx/>
              <a:buNone/>
              <a:tabLst/>
              <a:defRPr/>
            </a:pPr>
            <a:endParaRPr kumimoji="0" sz="941"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26" b="0" i="0" u="none" strike="noStrike" kern="1200" cap="none" spc="0" normalizeH="0" baseline="0" noProof="0" dirty="0">
              <a:ln>
                <a:noFill/>
              </a:ln>
              <a:solidFill>
                <a:prstClr val="black"/>
              </a:solidFill>
              <a:effectLst/>
              <a:uLnTx/>
              <a:uFillTx/>
              <a:latin typeface="Times New Roman"/>
              <a:ea typeface="+mn-ea"/>
              <a:cs typeface="Times New Roman"/>
            </a:endParaRPr>
          </a:p>
          <a:p>
            <a:pPr marL="554934" marR="0" lvl="0" indent="0" algn="ctr" defTabSz="914400" rtl="0" eaLnBrk="1" fontAlgn="auto" latinLnBrk="0" hangingPunct="1">
              <a:lnSpc>
                <a:spcPct val="100000"/>
              </a:lnSpc>
              <a:spcBef>
                <a:spcPts val="834"/>
              </a:spcBef>
              <a:spcAft>
                <a:spcPts val="0"/>
              </a:spcAft>
              <a:buClrTx/>
              <a:buSzTx/>
              <a:buFontTx/>
              <a:buNone/>
              <a:tabLst>
                <a:tab pos="1010502" algn="l"/>
                <a:tab pos="1466612" algn="l"/>
              </a:tabLst>
              <a:defRPr/>
            </a:pPr>
            <a:r>
              <a:rPr kumimoji="0" sz="941" b="0" i="0" u="none" strike="noStrike" kern="1200" cap="none" spc="51" normalizeH="0" baseline="0" noProof="0" dirty="0">
                <a:ln>
                  <a:noFill/>
                </a:ln>
                <a:solidFill>
                  <a:prstClr val="black"/>
                </a:solidFill>
                <a:effectLst/>
                <a:uLnTx/>
                <a:uFillTx/>
                <a:latin typeface="Arial"/>
                <a:ea typeface="+mn-ea"/>
                <a:cs typeface="Arial"/>
              </a:rPr>
              <a:t>0,00	50,00	100,00 150,00 200,00</a:t>
            </a:r>
            <a:r>
              <a:rPr kumimoji="0" sz="941" b="0" i="0" u="none" strike="noStrike" kern="1200" cap="none" spc="265" normalizeH="0" baseline="0" noProof="0" dirty="0">
                <a:ln>
                  <a:noFill/>
                </a:ln>
                <a:solidFill>
                  <a:prstClr val="black"/>
                </a:solidFill>
                <a:effectLst/>
                <a:uLnTx/>
                <a:uFillTx/>
                <a:latin typeface="Arial"/>
                <a:ea typeface="+mn-ea"/>
                <a:cs typeface="Arial"/>
              </a:rPr>
              <a:t> </a:t>
            </a:r>
            <a:r>
              <a:rPr kumimoji="0" sz="941" b="0" i="0" u="none" strike="noStrike" kern="1200" cap="none" spc="51" normalizeH="0" baseline="0" noProof="0" dirty="0">
                <a:ln>
                  <a:noFill/>
                </a:ln>
                <a:solidFill>
                  <a:prstClr val="black"/>
                </a:solidFill>
                <a:effectLst/>
                <a:uLnTx/>
                <a:uFillTx/>
                <a:latin typeface="Arial"/>
                <a:ea typeface="+mn-ea"/>
                <a:cs typeface="Arial"/>
              </a:rPr>
              <a:t>250,00</a:t>
            </a:r>
            <a:endParaRPr kumimoji="0" sz="941" b="0" i="0" u="none" strike="noStrike" kern="1200" cap="none" spc="0" normalizeH="0" baseline="0" noProof="0" dirty="0">
              <a:ln>
                <a:noFill/>
              </a:ln>
              <a:solidFill>
                <a:prstClr val="black"/>
              </a:solidFill>
              <a:effectLst/>
              <a:uLnTx/>
              <a:uFillTx/>
              <a:latin typeface="Arial"/>
              <a:ea typeface="+mn-ea"/>
              <a:cs typeface="Arial"/>
            </a:endParaRPr>
          </a:p>
          <a:p>
            <a:pPr marL="464255" marR="0" lvl="0" indent="0" algn="ctr" defTabSz="914400" rtl="0" eaLnBrk="1" fontAlgn="auto" latinLnBrk="0" hangingPunct="1">
              <a:lnSpc>
                <a:spcPct val="100000"/>
              </a:lnSpc>
              <a:spcBef>
                <a:spcPts val="654"/>
              </a:spcBef>
              <a:spcAft>
                <a:spcPts val="0"/>
              </a:spcAft>
              <a:buClrTx/>
              <a:buSzTx/>
              <a:buFontTx/>
              <a:buNone/>
              <a:tabLst/>
              <a:defRPr/>
            </a:pPr>
            <a:r>
              <a:rPr kumimoji="0" sz="941" b="1" i="0" u="none" strike="noStrike" kern="1200" cap="none" spc="90" normalizeH="0" baseline="0" noProof="0" dirty="0" err="1">
                <a:ln>
                  <a:noFill/>
                </a:ln>
                <a:solidFill>
                  <a:prstClr val="black"/>
                </a:solidFill>
                <a:effectLst/>
                <a:uLnTx/>
                <a:uFillTx/>
                <a:latin typeface="Times New Roman"/>
                <a:ea typeface="+mn-ea"/>
                <a:cs typeface="Times New Roman"/>
              </a:rPr>
              <a:t>conte</a:t>
            </a:r>
            <a:r>
              <a:rPr kumimoji="0" sz="941" b="1" i="0" u="none" strike="noStrike" kern="1200" cap="none" spc="-137" normalizeH="0" baseline="0" noProof="0" dirty="0">
                <a:ln>
                  <a:noFill/>
                </a:ln>
                <a:solidFill>
                  <a:prstClr val="black"/>
                </a:solidFill>
                <a:effectLst/>
                <a:uLnTx/>
                <a:uFillTx/>
                <a:latin typeface="Times New Roman"/>
                <a:ea typeface="+mn-ea"/>
                <a:cs typeface="Times New Roman"/>
              </a:rPr>
              <a:t> </a:t>
            </a:r>
            <a:r>
              <a:rPr kumimoji="0" lang="it-IT" sz="941" b="1" i="0" u="none" strike="noStrike" kern="1200" cap="none" spc="107" normalizeH="0" baseline="0" noProof="0" dirty="0">
                <a:ln>
                  <a:noFill/>
                </a:ln>
                <a:solidFill>
                  <a:prstClr val="black"/>
                </a:solidFill>
                <a:effectLst/>
                <a:uLnTx/>
                <a:uFillTx/>
                <a:latin typeface="Times New Roman"/>
                <a:ea typeface="+mn-ea"/>
                <a:cs typeface="Times New Roman"/>
              </a:rPr>
              <a:t>nt</a:t>
            </a:r>
            <a:r>
              <a:rPr kumimoji="0" sz="941" b="1" i="0" u="none" strike="noStrike" kern="1200" cap="none" spc="103" normalizeH="0" baseline="0" noProof="0" dirty="0">
                <a:ln>
                  <a:noFill/>
                </a:ln>
                <a:solidFill>
                  <a:prstClr val="black"/>
                </a:solidFill>
                <a:effectLst/>
                <a:uLnTx/>
                <a:uFillTx/>
                <a:latin typeface="Times New Roman"/>
                <a:ea typeface="+mn-ea"/>
                <a:cs typeface="Times New Roman"/>
              </a:rPr>
              <a:t> </a:t>
            </a:r>
            <a:r>
              <a:rPr kumimoji="0" sz="941" b="1" i="0" u="none" strike="noStrike" kern="1200" cap="none" spc="90" normalizeH="0" baseline="0" noProof="0" dirty="0">
                <a:ln>
                  <a:noFill/>
                </a:ln>
                <a:solidFill>
                  <a:prstClr val="black"/>
                </a:solidFill>
                <a:effectLst/>
                <a:uLnTx/>
                <a:uFillTx/>
                <a:latin typeface="Times New Roman"/>
                <a:ea typeface="+mn-ea"/>
                <a:cs typeface="Times New Roman"/>
              </a:rPr>
              <a:t>(t*ha</a:t>
            </a:r>
            <a:r>
              <a:rPr kumimoji="0" sz="684" b="1" i="0" u="none" strike="noStrike" kern="1200" cap="none" spc="90" normalizeH="0" baseline="0" noProof="0" dirty="0">
                <a:ln>
                  <a:noFill/>
                </a:ln>
                <a:solidFill>
                  <a:prstClr val="black"/>
                </a:solidFill>
                <a:effectLst/>
                <a:uLnTx/>
                <a:uFillTx/>
                <a:latin typeface="Times New Roman"/>
                <a:ea typeface="+mn-ea"/>
                <a:cs typeface="Times New Roman"/>
              </a:rPr>
              <a:t>-</a:t>
            </a:r>
            <a:r>
              <a:rPr kumimoji="0" sz="684" b="1" i="0" u="none" strike="noStrike" kern="1200" cap="none" spc="-47" normalizeH="0" baseline="0" noProof="0" dirty="0">
                <a:ln>
                  <a:noFill/>
                </a:ln>
                <a:solidFill>
                  <a:prstClr val="black"/>
                </a:solidFill>
                <a:effectLst/>
                <a:uLnTx/>
                <a:uFillTx/>
                <a:latin typeface="Times New Roman"/>
                <a:ea typeface="+mn-ea"/>
                <a:cs typeface="Times New Roman"/>
              </a:rPr>
              <a:t> </a:t>
            </a:r>
            <a:r>
              <a:rPr kumimoji="0" sz="684" b="1" i="0" u="none" strike="noStrike" kern="1200" cap="none" spc="43" normalizeH="0" baseline="0" noProof="0" dirty="0">
                <a:ln>
                  <a:noFill/>
                </a:ln>
                <a:solidFill>
                  <a:prstClr val="black"/>
                </a:solidFill>
                <a:effectLst/>
                <a:uLnTx/>
                <a:uFillTx/>
                <a:latin typeface="Times New Roman"/>
                <a:ea typeface="+mn-ea"/>
                <a:cs typeface="Times New Roman"/>
              </a:rPr>
              <a:t>1</a:t>
            </a:r>
            <a:r>
              <a:rPr kumimoji="0" sz="684" b="1" i="0" u="none" strike="noStrike" kern="1200" cap="none" spc="-73" normalizeH="0" baseline="0" noProof="0" dirty="0">
                <a:ln>
                  <a:noFill/>
                </a:ln>
                <a:solidFill>
                  <a:prstClr val="black"/>
                </a:solidFill>
                <a:effectLst/>
                <a:uLnTx/>
                <a:uFillTx/>
                <a:latin typeface="Times New Roman"/>
                <a:ea typeface="+mn-ea"/>
                <a:cs typeface="Times New Roman"/>
              </a:rPr>
              <a:t> </a:t>
            </a:r>
            <a:r>
              <a:rPr kumimoji="0" sz="941" b="1" i="0" u="none" strike="noStrike" kern="1200" cap="none" spc="38" normalizeH="0" baseline="0" noProof="0" dirty="0">
                <a:ln>
                  <a:noFill/>
                </a:ln>
                <a:solidFill>
                  <a:prstClr val="black"/>
                </a:solidFill>
                <a:effectLst/>
                <a:uLnTx/>
                <a:uFillTx/>
                <a:latin typeface="Times New Roman"/>
                <a:ea typeface="+mn-ea"/>
                <a:cs typeface="Times New Roman"/>
              </a:rPr>
              <a:t>)</a:t>
            </a:r>
            <a:endParaRPr kumimoji="0" sz="941"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7" name="CasellaDiTesto 6"/>
          <p:cNvSpPr txBox="1"/>
          <p:nvPr/>
        </p:nvSpPr>
        <p:spPr>
          <a:xfrm>
            <a:off x="1412446" y="2328205"/>
            <a:ext cx="924099" cy="2371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41" b="0" i="0" u="none" strike="noStrike" kern="1200" cap="none" spc="43" normalizeH="0" baseline="0" noProof="0" dirty="0">
                <a:ln>
                  <a:noFill/>
                </a:ln>
                <a:solidFill>
                  <a:prstClr val="black"/>
                </a:solidFill>
                <a:effectLst/>
                <a:uLnTx/>
                <a:uFillTx/>
                <a:latin typeface="Arial"/>
                <a:ea typeface="+mn-ea"/>
                <a:cs typeface="Arial"/>
              </a:rPr>
              <a:t>P. </a:t>
            </a:r>
            <a:r>
              <a:rPr kumimoji="0" lang="it-IT" sz="941" b="0" i="0" u="none" strike="noStrike" kern="1200" cap="none" spc="43" normalizeH="0" baseline="0" noProof="0" dirty="0" err="1">
                <a:ln>
                  <a:noFill/>
                </a:ln>
                <a:solidFill>
                  <a:prstClr val="black"/>
                </a:solidFill>
                <a:effectLst/>
                <a:uLnTx/>
                <a:uFillTx/>
                <a:latin typeface="Arial"/>
                <a:ea typeface="+mn-ea"/>
                <a:cs typeface="Arial"/>
              </a:rPr>
              <a:t>grassland</a:t>
            </a:r>
            <a:endParaRPr kumimoji="0" lang="it-IT" sz="941" b="0" i="0" u="none" strike="noStrike" kern="1200" cap="none" spc="43" normalizeH="0" baseline="0" noProof="0" dirty="0">
              <a:ln>
                <a:noFill/>
              </a:ln>
              <a:solidFill>
                <a:prstClr val="black"/>
              </a:solidFill>
              <a:effectLst/>
              <a:uLnTx/>
              <a:uFillTx/>
              <a:latin typeface="Arial"/>
              <a:ea typeface="+mn-ea"/>
              <a:cs typeface="Arial"/>
            </a:endParaRPr>
          </a:p>
        </p:txBody>
      </p:sp>
      <p:sp>
        <p:nvSpPr>
          <p:cNvPr id="9" name="Rettangolo 8"/>
          <p:cNvSpPr/>
          <p:nvPr/>
        </p:nvSpPr>
        <p:spPr>
          <a:xfrm>
            <a:off x="895733" y="3429000"/>
            <a:ext cx="6906869" cy="5660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Jordar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med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permanenta</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vallar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har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signifikant</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högre</a:t>
            </a:r>
            <a:r>
              <a:rPr kumimoji="0" lang="en-US" sz="1539"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US" sz="1539"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stabilitetsindex</a:t>
            </a:r>
            <a:r>
              <a:rPr kumimoji="0" lang="en-US" sz="1539" b="1" i="0"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än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åkermark</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Detta</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är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troligen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p.g.a</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mer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organiskt</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material</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94" name="object 6"/>
          <p:cNvSpPr/>
          <p:nvPr/>
        </p:nvSpPr>
        <p:spPr>
          <a:xfrm>
            <a:off x="2102785" y="4129008"/>
            <a:ext cx="4094709" cy="1601829"/>
          </a:xfrm>
          <a:custGeom>
            <a:avLst/>
            <a:gdLst/>
            <a:ahLst/>
            <a:cxnLst/>
            <a:rect l="l" t="t" r="r" b="b"/>
            <a:pathLst>
              <a:path w="4788534" h="1873250">
                <a:moveTo>
                  <a:pt x="0" y="0"/>
                </a:moveTo>
                <a:lnTo>
                  <a:pt x="0" y="1872995"/>
                </a:lnTo>
                <a:lnTo>
                  <a:pt x="4788407" y="1872995"/>
                </a:lnTo>
                <a:lnTo>
                  <a:pt x="4788407" y="0"/>
                </a:lnTo>
                <a:lnTo>
                  <a:pt x="0" y="0"/>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5" name="object 7"/>
          <p:cNvSpPr/>
          <p:nvPr/>
        </p:nvSpPr>
        <p:spPr>
          <a:xfrm>
            <a:off x="2593434" y="4514751"/>
            <a:ext cx="2767092" cy="838924"/>
          </a:xfrm>
          <a:custGeom>
            <a:avLst/>
            <a:gdLst/>
            <a:ahLst/>
            <a:cxnLst/>
            <a:rect l="l" t="t" r="r" b="b"/>
            <a:pathLst>
              <a:path w="3235959" h="981075">
                <a:moveTo>
                  <a:pt x="0" y="0"/>
                </a:moveTo>
                <a:lnTo>
                  <a:pt x="0" y="980694"/>
                </a:lnTo>
                <a:lnTo>
                  <a:pt x="3235452" y="980694"/>
                </a:lnTo>
                <a:lnTo>
                  <a:pt x="3235452" y="0"/>
                </a:lnTo>
                <a:lnTo>
                  <a:pt x="0" y="0"/>
                </a:lnTo>
                <a:close/>
              </a:path>
            </a:pathLst>
          </a:custGeom>
          <a:solidFill>
            <a:srgbClr val="C0C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6" name="object 8"/>
          <p:cNvSpPr/>
          <p:nvPr/>
        </p:nvSpPr>
        <p:spPr>
          <a:xfrm>
            <a:off x="5259746" y="5253004"/>
            <a:ext cx="100454" cy="0"/>
          </a:xfrm>
          <a:custGeom>
            <a:avLst/>
            <a:gdLst/>
            <a:ahLst/>
            <a:cxnLst/>
            <a:rect l="l" t="t" r="r" b="b"/>
            <a:pathLst>
              <a:path w="117475">
                <a:moveTo>
                  <a:pt x="0" y="0"/>
                </a:moveTo>
                <a:lnTo>
                  <a:pt x="11734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7" name="object 9"/>
          <p:cNvSpPr/>
          <p:nvPr/>
        </p:nvSpPr>
        <p:spPr>
          <a:xfrm>
            <a:off x="4668752" y="5253004"/>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8" name="object 10"/>
          <p:cNvSpPr/>
          <p:nvPr/>
        </p:nvSpPr>
        <p:spPr>
          <a:xfrm>
            <a:off x="4333835" y="5253004"/>
            <a:ext cx="201450" cy="0"/>
          </a:xfrm>
          <a:custGeom>
            <a:avLst/>
            <a:gdLst/>
            <a:ahLst/>
            <a:cxnLst/>
            <a:rect l="l" t="t" r="r" b="b"/>
            <a:pathLst>
              <a:path w="235584">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9" name="object 11"/>
          <p:cNvSpPr/>
          <p:nvPr/>
        </p:nvSpPr>
        <p:spPr>
          <a:xfrm>
            <a:off x="3876418" y="5253004"/>
            <a:ext cx="201450" cy="0"/>
          </a:xfrm>
          <a:custGeom>
            <a:avLst/>
            <a:gdLst/>
            <a:ahLst/>
            <a:cxnLst/>
            <a:rect l="l" t="t" r="r" b="b"/>
            <a:pathLst>
              <a:path w="235584">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0" name="object 12"/>
          <p:cNvSpPr/>
          <p:nvPr/>
        </p:nvSpPr>
        <p:spPr>
          <a:xfrm>
            <a:off x="3285424" y="5253004"/>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1" name="object 13"/>
          <p:cNvSpPr/>
          <p:nvPr/>
        </p:nvSpPr>
        <p:spPr>
          <a:xfrm>
            <a:off x="2950507" y="5253004"/>
            <a:ext cx="201450" cy="0"/>
          </a:xfrm>
          <a:custGeom>
            <a:avLst/>
            <a:gdLst/>
            <a:ahLst/>
            <a:cxnLst/>
            <a:rect l="l" t="t" r="r" b="b"/>
            <a:pathLst>
              <a:path w="235585">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14"/>
          <p:cNvSpPr/>
          <p:nvPr/>
        </p:nvSpPr>
        <p:spPr>
          <a:xfrm>
            <a:off x="2593433" y="5253004"/>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3" name="object 15"/>
          <p:cNvSpPr/>
          <p:nvPr/>
        </p:nvSpPr>
        <p:spPr>
          <a:xfrm>
            <a:off x="5137247" y="5143535"/>
            <a:ext cx="223170" cy="0"/>
          </a:xfrm>
          <a:custGeom>
            <a:avLst/>
            <a:gdLst/>
            <a:ahLst/>
            <a:cxnLst/>
            <a:rect l="l" t="t" r="r" b="b"/>
            <a:pathLst>
              <a:path w="260984">
                <a:moveTo>
                  <a:pt x="0" y="0"/>
                </a:moveTo>
                <a:lnTo>
                  <a:pt x="260603"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4" name="object 16"/>
          <p:cNvSpPr/>
          <p:nvPr/>
        </p:nvSpPr>
        <p:spPr>
          <a:xfrm>
            <a:off x="4668752" y="5143535"/>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5" name="object 17"/>
          <p:cNvSpPr/>
          <p:nvPr/>
        </p:nvSpPr>
        <p:spPr>
          <a:xfrm>
            <a:off x="4333835" y="5143535"/>
            <a:ext cx="201450" cy="0"/>
          </a:xfrm>
          <a:custGeom>
            <a:avLst/>
            <a:gdLst/>
            <a:ahLst/>
            <a:cxnLst/>
            <a:rect l="l" t="t" r="r" b="b"/>
            <a:pathLst>
              <a:path w="235584">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6" name="object 18"/>
          <p:cNvSpPr/>
          <p:nvPr/>
        </p:nvSpPr>
        <p:spPr>
          <a:xfrm>
            <a:off x="3753918" y="514353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7" name="object 19"/>
          <p:cNvSpPr/>
          <p:nvPr/>
        </p:nvSpPr>
        <p:spPr>
          <a:xfrm>
            <a:off x="3285424" y="5143535"/>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8" name="object 20"/>
          <p:cNvSpPr/>
          <p:nvPr/>
        </p:nvSpPr>
        <p:spPr>
          <a:xfrm>
            <a:off x="2950507" y="5143535"/>
            <a:ext cx="201450" cy="0"/>
          </a:xfrm>
          <a:custGeom>
            <a:avLst/>
            <a:gdLst/>
            <a:ahLst/>
            <a:cxnLst/>
            <a:rect l="l" t="t" r="r" b="b"/>
            <a:pathLst>
              <a:path w="235585">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9" name="object 21"/>
          <p:cNvSpPr/>
          <p:nvPr/>
        </p:nvSpPr>
        <p:spPr>
          <a:xfrm>
            <a:off x="2593433" y="5143535"/>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0" name="object 22"/>
          <p:cNvSpPr/>
          <p:nvPr/>
        </p:nvSpPr>
        <p:spPr>
          <a:xfrm>
            <a:off x="5137247" y="5043190"/>
            <a:ext cx="223170" cy="0"/>
          </a:xfrm>
          <a:custGeom>
            <a:avLst/>
            <a:gdLst/>
            <a:ahLst/>
            <a:cxnLst/>
            <a:rect l="l" t="t" r="r" b="b"/>
            <a:pathLst>
              <a:path w="260984">
                <a:moveTo>
                  <a:pt x="0" y="0"/>
                </a:moveTo>
                <a:lnTo>
                  <a:pt x="260603"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1" name="object 23"/>
          <p:cNvSpPr/>
          <p:nvPr/>
        </p:nvSpPr>
        <p:spPr>
          <a:xfrm>
            <a:off x="4668752" y="5043190"/>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2" name="object 24"/>
          <p:cNvSpPr/>
          <p:nvPr/>
        </p:nvSpPr>
        <p:spPr>
          <a:xfrm>
            <a:off x="4211335" y="5043190"/>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3" name="object 25"/>
          <p:cNvSpPr/>
          <p:nvPr/>
        </p:nvSpPr>
        <p:spPr>
          <a:xfrm>
            <a:off x="3753918" y="5043190"/>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4" name="object 26"/>
          <p:cNvSpPr/>
          <p:nvPr/>
        </p:nvSpPr>
        <p:spPr>
          <a:xfrm>
            <a:off x="3285424" y="5043190"/>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5" name="object 27"/>
          <p:cNvSpPr/>
          <p:nvPr/>
        </p:nvSpPr>
        <p:spPr>
          <a:xfrm>
            <a:off x="2828007" y="5043190"/>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6" name="object 28"/>
          <p:cNvSpPr/>
          <p:nvPr/>
        </p:nvSpPr>
        <p:spPr>
          <a:xfrm>
            <a:off x="2593433" y="5043190"/>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7" name="object 29"/>
          <p:cNvSpPr/>
          <p:nvPr/>
        </p:nvSpPr>
        <p:spPr>
          <a:xfrm>
            <a:off x="4668752" y="4934375"/>
            <a:ext cx="691773" cy="0"/>
          </a:xfrm>
          <a:custGeom>
            <a:avLst/>
            <a:gdLst/>
            <a:ahLst/>
            <a:cxnLst/>
            <a:rect l="l" t="t" r="r" b="b"/>
            <a:pathLst>
              <a:path w="808990">
                <a:moveTo>
                  <a:pt x="0" y="0"/>
                </a:moveTo>
                <a:lnTo>
                  <a:pt x="80848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8" name="object 30"/>
          <p:cNvSpPr/>
          <p:nvPr/>
        </p:nvSpPr>
        <p:spPr>
          <a:xfrm>
            <a:off x="4211335" y="493437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9" name="object 31"/>
          <p:cNvSpPr/>
          <p:nvPr/>
        </p:nvSpPr>
        <p:spPr>
          <a:xfrm>
            <a:off x="3753918" y="493437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0" name="object 32"/>
          <p:cNvSpPr/>
          <p:nvPr/>
        </p:nvSpPr>
        <p:spPr>
          <a:xfrm>
            <a:off x="3285424" y="4934375"/>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1" name="object 33"/>
          <p:cNvSpPr/>
          <p:nvPr/>
        </p:nvSpPr>
        <p:spPr>
          <a:xfrm>
            <a:off x="2828007" y="493437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2" name="object 34"/>
          <p:cNvSpPr/>
          <p:nvPr/>
        </p:nvSpPr>
        <p:spPr>
          <a:xfrm>
            <a:off x="2593433" y="4934375"/>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3" name="object 35"/>
          <p:cNvSpPr/>
          <p:nvPr/>
        </p:nvSpPr>
        <p:spPr>
          <a:xfrm>
            <a:off x="4668752" y="4833378"/>
            <a:ext cx="691773" cy="0"/>
          </a:xfrm>
          <a:custGeom>
            <a:avLst/>
            <a:gdLst/>
            <a:ahLst/>
            <a:cxnLst/>
            <a:rect l="l" t="t" r="r" b="b"/>
            <a:pathLst>
              <a:path w="808990">
                <a:moveTo>
                  <a:pt x="0" y="0"/>
                </a:moveTo>
                <a:lnTo>
                  <a:pt x="80848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4" name="object 36"/>
          <p:cNvSpPr/>
          <p:nvPr/>
        </p:nvSpPr>
        <p:spPr>
          <a:xfrm>
            <a:off x="4211335" y="4833378"/>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5" name="object 37"/>
          <p:cNvSpPr/>
          <p:nvPr/>
        </p:nvSpPr>
        <p:spPr>
          <a:xfrm>
            <a:off x="3753918" y="4833378"/>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6" name="object 38"/>
          <p:cNvSpPr/>
          <p:nvPr/>
        </p:nvSpPr>
        <p:spPr>
          <a:xfrm>
            <a:off x="3285424" y="4833378"/>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7" name="object 39"/>
          <p:cNvSpPr/>
          <p:nvPr/>
        </p:nvSpPr>
        <p:spPr>
          <a:xfrm>
            <a:off x="2828007" y="4833378"/>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8" name="object 40"/>
          <p:cNvSpPr/>
          <p:nvPr/>
        </p:nvSpPr>
        <p:spPr>
          <a:xfrm>
            <a:off x="2593433" y="4833378"/>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9" name="object 41"/>
          <p:cNvSpPr/>
          <p:nvPr/>
        </p:nvSpPr>
        <p:spPr>
          <a:xfrm>
            <a:off x="4211335" y="4724562"/>
            <a:ext cx="1148973" cy="0"/>
          </a:xfrm>
          <a:custGeom>
            <a:avLst/>
            <a:gdLst/>
            <a:ahLst/>
            <a:cxnLst/>
            <a:rect l="l" t="t" r="r" b="b"/>
            <a:pathLst>
              <a:path w="1343659">
                <a:moveTo>
                  <a:pt x="0" y="0"/>
                </a:moveTo>
                <a:lnTo>
                  <a:pt x="1343405"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0" name="object 42"/>
          <p:cNvSpPr/>
          <p:nvPr/>
        </p:nvSpPr>
        <p:spPr>
          <a:xfrm>
            <a:off x="3753918" y="4724562"/>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1" name="object 43"/>
          <p:cNvSpPr/>
          <p:nvPr/>
        </p:nvSpPr>
        <p:spPr>
          <a:xfrm>
            <a:off x="2828007" y="4724562"/>
            <a:ext cx="792770" cy="0"/>
          </a:xfrm>
          <a:custGeom>
            <a:avLst/>
            <a:gdLst/>
            <a:ahLst/>
            <a:cxnLst/>
            <a:rect l="l" t="t" r="r" b="b"/>
            <a:pathLst>
              <a:path w="927100">
                <a:moveTo>
                  <a:pt x="0" y="0"/>
                </a:moveTo>
                <a:lnTo>
                  <a:pt x="926592"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2" name="object 44"/>
          <p:cNvSpPr/>
          <p:nvPr/>
        </p:nvSpPr>
        <p:spPr>
          <a:xfrm>
            <a:off x="2593433" y="4724562"/>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3" name="object 45"/>
          <p:cNvSpPr/>
          <p:nvPr/>
        </p:nvSpPr>
        <p:spPr>
          <a:xfrm>
            <a:off x="2593433" y="4623566"/>
            <a:ext cx="2767092" cy="0"/>
          </a:xfrm>
          <a:custGeom>
            <a:avLst/>
            <a:gdLst/>
            <a:ahLst/>
            <a:cxnLst/>
            <a:rect l="l" t="t" r="r" b="b"/>
            <a:pathLst>
              <a:path w="3235959">
                <a:moveTo>
                  <a:pt x="0" y="0"/>
                </a:moveTo>
                <a:lnTo>
                  <a:pt x="323545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4" name="object 46"/>
          <p:cNvSpPr/>
          <p:nvPr/>
        </p:nvSpPr>
        <p:spPr>
          <a:xfrm>
            <a:off x="2593433" y="4514750"/>
            <a:ext cx="2767092" cy="0"/>
          </a:xfrm>
          <a:custGeom>
            <a:avLst/>
            <a:gdLst/>
            <a:ahLst/>
            <a:cxnLst/>
            <a:rect l="l" t="t" r="r" b="b"/>
            <a:pathLst>
              <a:path w="3235959">
                <a:moveTo>
                  <a:pt x="0" y="0"/>
                </a:moveTo>
                <a:lnTo>
                  <a:pt x="323545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5" name="object 47"/>
          <p:cNvSpPr/>
          <p:nvPr/>
        </p:nvSpPr>
        <p:spPr>
          <a:xfrm>
            <a:off x="2593435" y="4514747"/>
            <a:ext cx="2767092" cy="0"/>
          </a:xfrm>
          <a:custGeom>
            <a:avLst/>
            <a:gdLst/>
            <a:ahLst/>
            <a:cxnLst/>
            <a:rect l="l" t="t" r="r" b="b"/>
            <a:pathLst>
              <a:path w="3235959">
                <a:moveTo>
                  <a:pt x="0" y="0"/>
                </a:moveTo>
                <a:lnTo>
                  <a:pt x="3235461" y="0"/>
                </a:lnTo>
              </a:path>
            </a:pathLst>
          </a:custGeom>
          <a:ln w="9807">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6" name="object 48"/>
          <p:cNvSpPr/>
          <p:nvPr/>
        </p:nvSpPr>
        <p:spPr>
          <a:xfrm>
            <a:off x="5360101" y="4514748"/>
            <a:ext cx="0" cy="838924"/>
          </a:xfrm>
          <a:custGeom>
            <a:avLst/>
            <a:gdLst/>
            <a:ahLst/>
            <a:cxnLst/>
            <a:rect l="l" t="t" r="r" b="b"/>
            <a:pathLst>
              <a:path h="981075">
                <a:moveTo>
                  <a:pt x="0" y="0"/>
                </a:moveTo>
                <a:lnTo>
                  <a:pt x="0" y="980689"/>
                </a:lnTo>
              </a:path>
            </a:pathLst>
          </a:custGeom>
          <a:ln w="13043">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7" name="object 49"/>
          <p:cNvSpPr/>
          <p:nvPr/>
        </p:nvSpPr>
        <p:spPr>
          <a:xfrm>
            <a:off x="2593435" y="5353341"/>
            <a:ext cx="2767092" cy="0"/>
          </a:xfrm>
          <a:custGeom>
            <a:avLst/>
            <a:gdLst/>
            <a:ahLst/>
            <a:cxnLst/>
            <a:rect l="l" t="t" r="r" b="b"/>
            <a:pathLst>
              <a:path w="3235959">
                <a:moveTo>
                  <a:pt x="3235461" y="0"/>
                </a:moveTo>
                <a:lnTo>
                  <a:pt x="0" y="0"/>
                </a:lnTo>
              </a:path>
            </a:pathLst>
          </a:custGeom>
          <a:ln w="9807">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8" name="object 50"/>
          <p:cNvSpPr/>
          <p:nvPr/>
        </p:nvSpPr>
        <p:spPr>
          <a:xfrm>
            <a:off x="2593435" y="4514748"/>
            <a:ext cx="0" cy="838924"/>
          </a:xfrm>
          <a:custGeom>
            <a:avLst/>
            <a:gdLst/>
            <a:ahLst/>
            <a:cxnLst/>
            <a:rect l="l" t="t" r="r" b="b"/>
            <a:pathLst>
              <a:path h="981075">
                <a:moveTo>
                  <a:pt x="0" y="980689"/>
                </a:moveTo>
                <a:lnTo>
                  <a:pt x="0" y="0"/>
                </a:lnTo>
              </a:path>
            </a:pathLst>
          </a:custGeom>
          <a:ln w="13043">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9" name="object 51"/>
          <p:cNvSpPr/>
          <p:nvPr/>
        </p:nvSpPr>
        <p:spPr>
          <a:xfrm>
            <a:off x="2694430" y="4623567"/>
            <a:ext cx="133576" cy="729782"/>
          </a:xfrm>
          <a:custGeom>
            <a:avLst/>
            <a:gdLst/>
            <a:ahLst/>
            <a:cxnLst/>
            <a:rect l="l" t="t" r="r" b="b"/>
            <a:pathLst>
              <a:path w="156210" h="853439">
                <a:moveTo>
                  <a:pt x="0" y="0"/>
                </a:moveTo>
                <a:lnTo>
                  <a:pt x="0" y="853440"/>
                </a:lnTo>
                <a:lnTo>
                  <a:pt x="156210" y="853440"/>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0" name="object 52"/>
          <p:cNvSpPr/>
          <p:nvPr/>
        </p:nvSpPr>
        <p:spPr>
          <a:xfrm>
            <a:off x="2694428" y="4623558"/>
            <a:ext cx="133576" cy="729782"/>
          </a:xfrm>
          <a:custGeom>
            <a:avLst/>
            <a:gdLst/>
            <a:ahLst/>
            <a:cxnLst/>
            <a:rect l="l" t="t" r="r" b="b"/>
            <a:pathLst>
              <a:path w="156210" h="853439">
                <a:moveTo>
                  <a:pt x="0" y="0"/>
                </a:moveTo>
                <a:lnTo>
                  <a:pt x="156215" y="0"/>
                </a:lnTo>
                <a:lnTo>
                  <a:pt x="156215" y="853439"/>
                </a:lnTo>
                <a:lnTo>
                  <a:pt x="0" y="853439"/>
                </a:lnTo>
                <a:lnTo>
                  <a:pt x="0" y="0"/>
                </a:lnTo>
                <a:close/>
              </a:path>
            </a:pathLst>
          </a:custGeom>
          <a:ln w="1293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1" name="object 53"/>
          <p:cNvSpPr/>
          <p:nvPr/>
        </p:nvSpPr>
        <p:spPr>
          <a:xfrm>
            <a:off x="3151848" y="4800148"/>
            <a:ext cx="133576" cy="553310"/>
          </a:xfrm>
          <a:custGeom>
            <a:avLst/>
            <a:gdLst/>
            <a:ahLst/>
            <a:cxnLst/>
            <a:rect l="l" t="t" r="r" b="b"/>
            <a:pathLst>
              <a:path w="156210" h="647064">
                <a:moveTo>
                  <a:pt x="0" y="0"/>
                </a:moveTo>
                <a:lnTo>
                  <a:pt x="0" y="646938"/>
                </a:lnTo>
                <a:lnTo>
                  <a:pt x="156210" y="646938"/>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2" name="object 54"/>
          <p:cNvSpPr/>
          <p:nvPr/>
        </p:nvSpPr>
        <p:spPr>
          <a:xfrm>
            <a:off x="3151851" y="4800139"/>
            <a:ext cx="133576" cy="553310"/>
          </a:xfrm>
          <a:custGeom>
            <a:avLst/>
            <a:gdLst/>
            <a:ahLst/>
            <a:cxnLst/>
            <a:rect l="l" t="t" r="r" b="b"/>
            <a:pathLst>
              <a:path w="156210" h="647064">
                <a:moveTo>
                  <a:pt x="0" y="0"/>
                </a:moveTo>
                <a:lnTo>
                  <a:pt x="156197" y="0"/>
                </a:lnTo>
                <a:lnTo>
                  <a:pt x="156197" y="646937"/>
                </a:lnTo>
                <a:lnTo>
                  <a:pt x="0" y="646937"/>
                </a:lnTo>
                <a:lnTo>
                  <a:pt x="0" y="0"/>
                </a:lnTo>
                <a:close/>
              </a:path>
            </a:pathLst>
          </a:custGeom>
          <a:ln w="1286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3" name="object 55"/>
          <p:cNvSpPr/>
          <p:nvPr/>
        </p:nvSpPr>
        <p:spPr>
          <a:xfrm>
            <a:off x="3620342" y="4665920"/>
            <a:ext cx="133576" cy="687429"/>
          </a:xfrm>
          <a:custGeom>
            <a:avLst/>
            <a:gdLst/>
            <a:ahLst/>
            <a:cxnLst/>
            <a:rect l="l" t="t" r="r" b="b"/>
            <a:pathLst>
              <a:path w="156209" h="803910">
                <a:moveTo>
                  <a:pt x="0" y="0"/>
                </a:moveTo>
                <a:lnTo>
                  <a:pt x="0" y="803910"/>
                </a:lnTo>
                <a:lnTo>
                  <a:pt x="156210" y="803910"/>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4" name="object 56"/>
          <p:cNvSpPr/>
          <p:nvPr/>
        </p:nvSpPr>
        <p:spPr>
          <a:xfrm>
            <a:off x="3620343" y="4665910"/>
            <a:ext cx="133576" cy="687429"/>
          </a:xfrm>
          <a:custGeom>
            <a:avLst/>
            <a:gdLst/>
            <a:ahLst/>
            <a:cxnLst/>
            <a:rect l="l" t="t" r="r" b="b"/>
            <a:pathLst>
              <a:path w="156209" h="803910">
                <a:moveTo>
                  <a:pt x="0" y="0"/>
                </a:moveTo>
                <a:lnTo>
                  <a:pt x="156197" y="0"/>
                </a:lnTo>
                <a:lnTo>
                  <a:pt x="156197" y="803910"/>
                </a:lnTo>
                <a:lnTo>
                  <a:pt x="0" y="803910"/>
                </a:lnTo>
                <a:lnTo>
                  <a:pt x="0" y="0"/>
                </a:lnTo>
                <a:close/>
              </a:path>
            </a:pathLst>
          </a:custGeom>
          <a:ln w="129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5" name="object 57"/>
          <p:cNvSpPr/>
          <p:nvPr/>
        </p:nvSpPr>
        <p:spPr>
          <a:xfrm>
            <a:off x="4077759" y="4716092"/>
            <a:ext cx="133576" cy="637474"/>
          </a:xfrm>
          <a:custGeom>
            <a:avLst/>
            <a:gdLst/>
            <a:ahLst/>
            <a:cxnLst/>
            <a:rect l="l" t="t" r="r" b="b"/>
            <a:pathLst>
              <a:path w="156209" h="745489">
                <a:moveTo>
                  <a:pt x="0" y="0"/>
                </a:moveTo>
                <a:lnTo>
                  <a:pt x="0" y="745236"/>
                </a:lnTo>
                <a:lnTo>
                  <a:pt x="156210" y="745236"/>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6" name="object 58"/>
          <p:cNvSpPr/>
          <p:nvPr/>
        </p:nvSpPr>
        <p:spPr>
          <a:xfrm>
            <a:off x="4077752" y="4716082"/>
            <a:ext cx="133576" cy="637474"/>
          </a:xfrm>
          <a:custGeom>
            <a:avLst/>
            <a:gdLst/>
            <a:ahLst/>
            <a:cxnLst/>
            <a:rect l="l" t="t" r="r" b="b"/>
            <a:pathLst>
              <a:path w="156209" h="745489">
                <a:moveTo>
                  <a:pt x="0" y="0"/>
                </a:moveTo>
                <a:lnTo>
                  <a:pt x="156215" y="0"/>
                </a:lnTo>
                <a:lnTo>
                  <a:pt x="156215" y="745237"/>
                </a:lnTo>
                <a:lnTo>
                  <a:pt x="0" y="745237"/>
                </a:lnTo>
                <a:lnTo>
                  <a:pt x="0" y="0"/>
                </a:lnTo>
                <a:close/>
              </a:path>
            </a:pathLst>
          </a:custGeom>
          <a:ln w="1290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7" name="object 59"/>
          <p:cNvSpPr/>
          <p:nvPr/>
        </p:nvSpPr>
        <p:spPr>
          <a:xfrm>
            <a:off x="4535176" y="4724562"/>
            <a:ext cx="133576" cy="628786"/>
          </a:xfrm>
          <a:custGeom>
            <a:avLst/>
            <a:gdLst/>
            <a:ahLst/>
            <a:cxnLst/>
            <a:rect l="l" t="t" r="r" b="b"/>
            <a:pathLst>
              <a:path w="156209" h="735329">
                <a:moveTo>
                  <a:pt x="0" y="0"/>
                </a:moveTo>
                <a:lnTo>
                  <a:pt x="0" y="735330"/>
                </a:lnTo>
                <a:lnTo>
                  <a:pt x="156210" y="735330"/>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8" name="object 60"/>
          <p:cNvSpPr/>
          <p:nvPr/>
        </p:nvSpPr>
        <p:spPr>
          <a:xfrm>
            <a:off x="4535175" y="4724562"/>
            <a:ext cx="133576" cy="628786"/>
          </a:xfrm>
          <a:custGeom>
            <a:avLst/>
            <a:gdLst/>
            <a:ahLst/>
            <a:cxnLst/>
            <a:rect l="l" t="t" r="r" b="b"/>
            <a:pathLst>
              <a:path w="156209" h="735329">
                <a:moveTo>
                  <a:pt x="0" y="0"/>
                </a:moveTo>
                <a:lnTo>
                  <a:pt x="156197" y="0"/>
                </a:lnTo>
                <a:lnTo>
                  <a:pt x="156197" y="735320"/>
                </a:lnTo>
                <a:lnTo>
                  <a:pt x="0" y="735320"/>
                </a:lnTo>
                <a:lnTo>
                  <a:pt x="0" y="0"/>
                </a:lnTo>
                <a:close/>
              </a:path>
            </a:pathLst>
          </a:custGeom>
          <a:ln w="1290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9" name="object 61"/>
          <p:cNvSpPr/>
          <p:nvPr/>
        </p:nvSpPr>
        <p:spPr>
          <a:xfrm>
            <a:off x="5003671" y="4934376"/>
            <a:ext cx="133576" cy="419190"/>
          </a:xfrm>
          <a:custGeom>
            <a:avLst/>
            <a:gdLst/>
            <a:ahLst/>
            <a:cxnLst/>
            <a:rect l="l" t="t" r="r" b="b"/>
            <a:pathLst>
              <a:path w="156209" h="490220">
                <a:moveTo>
                  <a:pt x="0" y="0"/>
                </a:moveTo>
                <a:lnTo>
                  <a:pt x="0" y="489966"/>
                </a:lnTo>
                <a:lnTo>
                  <a:pt x="156210" y="489966"/>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0" name="object 62"/>
          <p:cNvSpPr/>
          <p:nvPr/>
        </p:nvSpPr>
        <p:spPr>
          <a:xfrm>
            <a:off x="5003667" y="4934367"/>
            <a:ext cx="133576" cy="419190"/>
          </a:xfrm>
          <a:custGeom>
            <a:avLst/>
            <a:gdLst/>
            <a:ahLst/>
            <a:cxnLst/>
            <a:rect l="l" t="t" r="r" b="b"/>
            <a:pathLst>
              <a:path w="156209" h="490220">
                <a:moveTo>
                  <a:pt x="0" y="0"/>
                </a:moveTo>
                <a:lnTo>
                  <a:pt x="156215" y="0"/>
                </a:lnTo>
                <a:lnTo>
                  <a:pt x="156215" y="489965"/>
                </a:lnTo>
                <a:lnTo>
                  <a:pt x="0" y="489965"/>
                </a:lnTo>
                <a:lnTo>
                  <a:pt x="0" y="0"/>
                </a:lnTo>
                <a:close/>
              </a:path>
            </a:pathLst>
          </a:custGeom>
          <a:ln w="127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1" name="object 63"/>
          <p:cNvSpPr/>
          <p:nvPr/>
        </p:nvSpPr>
        <p:spPr>
          <a:xfrm>
            <a:off x="2828007" y="5135066"/>
            <a:ext cx="122716" cy="218283"/>
          </a:xfrm>
          <a:custGeom>
            <a:avLst/>
            <a:gdLst/>
            <a:ahLst/>
            <a:cxnLst/>
            <a:rect l="l" t="t" r="r" b="b"/>
            <a:pathLst>
              <a:path w="143510" h="255270">
                <a:moveTo>
                  <a:pt x="0" y="0"/>
                </a:moveTo>
                <a:lnTo>
                  <a:pt x="0" y="255270"/>
                </a:lnTo>
                <a:lnTo>
                  <a:pt x="143256" y="255270"/>
                </a:lnTo>
                <a:lnTo>
                  <a:pt x="143256"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2" name="object 64"/>
          <p:cNvSpPr/>
          <p:nvPr/>
        </p:nvSpPr>
        <p:spPr>
          <a:xfrm>
            <a:off x="2828009" y="5135055"/>
            <a:ext cx="122716" cy="218283"/>
          </a:xfrm>
          <a:custGeom>
            <a:avLst/>
            <a:gdLst/>
            <a:ahLst/>
            <a:cxnLst/>
            <a:rect l="l" t="t" r="r" b="b"/>
            <a:pathLst>
              <a:path w="143510" h="255270">
                <a:moveTo>
                  <a:pt x="0" y="0"/>
                </a:moveTo>
                <a:lnTo>
                  <a:pt x="143253" y="0"/>
                </a:lnTo>
                <a:lnTo>
                  <a:pt x="143253" y="255271"/>
                </a:lnTo>
                <a:lnTo>
                  <a:pt x="0" y="255271"/>
                </a:lnTo>
                <a:lnTo>
                  <a:pt x="0" y="0"/>
                </a:lnTo>
                <a:close/>
              </a:path>
            </a:pathLst>
          </a:custGeom>
          <a:ln w="1226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3" name="object 65"/>
          <p:cNvSpPr/>
          <p:nvPr/>
        </p:nvSpPr>
        <p:spPr>
          <a:xfrm>
            <a:off x="3285424" y="5349113"/>
            <a:ext cx="133576" cy="0"/>
          </a:xfrm>
          <a:custGeom>
            <a:avLst/>
            <a:gdLst/>
            <a:ahLst/>
            <a:cxnLst/>
            <a:rect l="l" t="t" r="r" b="b"/>
            <a:pathLst>
              <a:path w="156210">
                <a:moveTo>
                  <a:pt x="0" y="0"/>
                </a:moveTo>
                <a:lnTo>
                  <a:pt x="156210" y="0"/>
                </a:lnTo>
              </a:path>
            </a:pathLst>
          </a:custGeom>
          <a:ln w="9906">
            <a:solidFill>
              <a:srgbClr val="FFFFC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4" name="object 66"/>
          <p:cNvSpPr/>
          <p:nvPr/>
        </p:nvSpPr>
        <p:spPr>
          <a:xfrm>
            <a:off x="3279841" y="5349106"/>
            <a:ext cx="144979" cy="0"/>
          </a:xfrm>
          <a:custGeom>
            <a:avLst/>
            <a:gdLst/>
            <a:ahLst/>
            <a:cxnLst/>
            <a:rect l="l" t="t" r="r" b="b"/>
            <a:pathLst>
              <a:path w="169545">
                <a:moveTo>
                  <a:pt x="0" y="0"/>
                </a:moveTo>
                <a:lnTo>
                  <a:pt x="169258" y="0"/>
                </a:lnTo>
              </a:path>
            </a:pathLst>
          </a:custGeom>
          <a:ln w="1971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5" name="object 67"/>
          <p:cNvSpPr/>
          <p:nvPr/>
        </p:nvSpPr>
        <p:spPr>
          <a:xfrm>
            <a:off x="3753918" y="5177419"/>
            <a:ext cx="122716" cy="175930"/>
          </a:xfrm>
          <a:custGeom>
            <a:avLst/>
            <a:gdLst/>
            <a:ahLst/>
            <a:cxnLst/>
            <a:rect l="l" t="t" r="r" b="b"/>
            <a:pathLst>
              <a:path w="143509" h="205739">
                <a:moveTo>
                  <a:pt x="0" y="0"/>
                </a:moveTo>
                <a:lnTo>
                  <a:pt x="0" y="205740"/>
                </a:lnTo>
                <a:lnTo>
                  <a:pt x="143256" y="205740"/>
                </a:lnTo>
                <a:lnTo>
                  <a:pt x="143256"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6" name="object 68"/>
          <p:cNvSpPr/>
          <p:nvPr/>
        </p:nvSpPr>
        <p:spPr>
          <a:xfrm>
            <a:off x="3753909" y="5177408"/>
            <a:ext cx="122716" cy="175930"/>
          </a:xfrm>
          <a:custGeom>
            <a:avLst/>
            <a:gdLst/>
            <a:ahLst/>
            <a:cxnLst/>
            <a:rect l="l" t="t" r="r" b="b"/>
            <a:pathLst>
              <a:path w="143509" h="205739">
                <a:moveTo>
                  <a:pt x="0" y="0"/>
                </a:moveTo>
                <a:lnTo>
                  <a:pt x="143253" y="0"/>
                </a:lnTo>
                <a:lnTo>
                  <a:pt x="143253" y="205742"/>
                </a:lnTo>
                <a:lnTo>
                  <a:pt x="0" y="205742"/>
                </a:lnTo>
                <a:lnTo>
                  <a:pt x="0" y="0"/>
                </a:lnTo>
                <a:close/>
              </a:path>
            </a:pathLst>
          </a:custGeom>
          <a:ln w="1198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7" name="object 69"/>
          <p:cNvSpPr/>
          <p:nvPr/>
        </p:nvSpPr>
        <p:spPr>
          <a:xfrm>
            <a:off x="4211335" y="5093364"/>
            <a:ext cx="122716" cy="260094"/>
          </a:xfrm>
          <a:custGeom>
            <a:avLst/>
            <a:gdLst/>
            <a:ahLst/>
            <a:cxnLst/>
            <a:rect l="l" t="t" r="r" b="b"/>
            <a:pathLst>
              <a:path w="143509" h="304164">
                <a:moveTo>
                  <a:pt x="0" y="0"/>
                </a:moveTo>
                <a:lnTo>
                  <a:pt x="0" y="304038"/>
                </a:lnTo>
                <a:lnTo>
                  <a:pt x="143256" y="304038"/>
                </a:lnTo>
                <a:lnTo>
                  <a:pt x="143256"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8" name="object 70"/>
          <p:cNvSpPr/>
          <p:nvPr/>
        </p:nvSpPr>
        <p:spPr>
          <a:xfrm>
            <a:off x="4211332" y="5093363"/>
            <a:ext cx="122716" cy="260094"/>
          </a:xfrm>
          <a:custGeom>
            <a:avLst/>
            <a:gdLst/>
            <a:ahLst/>
            <a:cxnLst/>
            <a:rect l="l" t="t" r="r" b="b"/>
            <a:pathLst>
              <a:path w="143509" h="304164">
                <a:moveTo>
                  <a:pt x="0" y="0"/>
                </a:moveTo>
                <a:lnTo>
                  <a:pt x="143253" y="0"/>
                </a:lnTo>
                <a:lnTo>
                  <a:pt x="143253" y="304028"/>
                </a:lnTo>
                <a:lnTo>
                  <a:pt x="0" y="304028"/>
                </a:lnTo>
                <a:lnTo>
                  <a:pt x="0" y="0"/>
                </a:lnTo>
                <a:close/>
              </a:path>
            </a:pathLst>
          </a:custGeom>
          <a:ln w="1245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9" name="object 71"/>
          <p:cNvSpPr/>
          <p:nvPr/>
        </p:nvSpPr>
        <p:spPr>
          <a:xfrm>
            <a:off x="4668752" y="5349113"/>
            <a:ext cx="133576" cy="0"/>
          </a:xfrm>
          <a:custGeom>
            <a:avLst/>
            <a:gdLst/>
            <a:ahLst/>
            <a:cxnLst/>
            <a:rect l="l" t="t" r="r" b="b"/>
            <a:pathLst>
              <a:path w="156209">
                <a:moveTo>
                  <a:pt x="0" y="0"/>
                </a:moveTo>
                <a:lnTo>
                  <a:pt x="156210" y="0"/>
                </a:lnTo>
              </a:path>
            </a:pathLst>
          </a:custGeom>
          <a:ln w="9906">
            <a:solidFill>
              <a:srgbClr val="FFFFC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0" name="object 72"/>
          <p:cNvSpPr/>
          <p:nvPr/>
        </p:nvSpPr>
        <p:spPr>
          <a:xfrm>
            <a:off x="4663164" y="5349106"/>
            <a:ext cx="144979" cy="0"/>
          </a:xfrm>
          <a:custGeom>
            <a:avLst/>
            <a:gdLst/>
            <a:ahLst/>
            <a:cxnLst/>
            <a:rect l="l" t="t" r="r" b="b"/>
            <a:pathLst>
              <a:path w="169545">
                <a:moveTo>
                  <a:pt x="0" y="0"/>
                </a:moveTo>
                <a:lnTo>
                  <a:pt x="169258" y="0"/>
                </a:lnTo>
              </a:path>
            </a:pathLst>
          </a:custGeom>
          <a:ln w="1971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1" name="object 73"/>
          <p:cNvSpPr/>
          <p:nvPr/>
        </p:nvSpPr>
        <p:spPr>
          <a:xfrm>
            <a:off x="5137246" y="5244533"/>
            <a:ext cx="122716" cy="109142"/>
          </a:xfrm>
          <a:custGeom>
            <a:avLst/>
            <a:gdLst/>
            <a:ahLst/>
            <a:cxnLst/>
            <a:rect l="l" t="t" r="r" b="b"/>
            <a:pathLst>
              <a:path w="143509" h="127635">
                <a:moveTo>
                  <a:pt x="0" y="0"/>
                </a:moveTo>
                <a:lnTo>
                  <a:pt x="0" y="127254"/>
                </a:lnTo>
                <a:lnTo>
                  <a:pt x="143256" y="127254"/>
                </a:lnTo>
                <a:lnTo>
                  <a:pt x="143256"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2" name="object 74"/>
          <p:cNvSpPr/>
          <p:nvPr/>
        </p:nvSpPr>
        <p:spPr>
          <a:xfrm>
            <a:off x="5137247" y="5244527"/>
            <a:ext cx="122716" cy="109142"/>
          </a:xfrm>
          <a:custGeom>
            <a:avLst/>
            <a:gdLst/>
            <a:ahLst/>
            <a:cxnLst/>
            <a:rect l="l" t="t" r="r" b="b"/>
            <a:pathLst>
              <a:path w="143509" h="127635">
                <a:moveTo>
                  <a:pt x="0" y="0"/>
                </a:moveTo>
                <a:lnTo>
                  <a:pt x="143253" y="0"/>
                </a:lnTo>
                <a:lnTo>
                  <a:pt x="143253" y="127249"/>
                </a:lnTo>
                <a:lnTo>
                  <a:pt x="0" y="127249"/>
                </a:lnTo>
                <a:lnTo>
                  <a:pt x="0" y="0"/>
                </a:lnTo>
                <a:close/>
              </a:path>
            </a:pathLst>
          </a:custGeom>
          <a:ln w="1123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3" name="object 75"/>
          <p:cNvSpPr/>
          <p:nvPr/>
        </p:nvSpPr>
        <p:spPr>
          <a:xfrm>
            <a:off x="2593433" y="4514750"/>
            <a:ext cx="0" cy="838924"/>
          </a:xfrm>
          <a:custGeom>
            <a:avLst/>
            <a:gdLst/>
            <a:ahLst/>
            <a:cxnLst/>
            <a:rect l="l" t="t" r="r" b="b"/>
            <a:pathLst>
              <a:path h="981075">
                <a:moveTo>
                  <a:pt x="0" y="0"/>
                </a:moveTo>
                <a:lnTo>
                  <a:pt x="0" y="980693"/>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4" name="object 76"/>
          <p:cNvSpPr/>
          <p:nvPr/>
        </p:nvSpPr>
        <p:spPr>
          <a:xfrm>
            <a:off x="2571279" y="5353348"/>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5" name="object 77"/>
          <p:cNvSpPr/>
          <p:nvPr/>
        </p:nvSpPr>
        <p:spPr>
          <a:xfrm>
            <a:off x="2571279" y="5253004"/>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6" name="object 78"/>
          <p:cNvSpPr/>
          <p:nvPr/>
        </p:nvSpPr>
        <p:spPr>
          <a:xfrm>
            <a:off x="2571279" y="5143535"/>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7" name="object 79"/>
          <p:cNvSpPr/>
          <p:nvPr/>
        </p:nvSpPr>
        <p:spPr>
          <a:xfrm>
            <a:off x="2571279" y="5043190"/>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8" name="object 80"/>
          <p:cNvSpPr/>
          <p:nvPr/>
        </p:nvSpPr>
        <p:spPr>
          <a:xfrm>
            <a:off x="2571279" y="4934375"/>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9" name="object 81"/>
          <p:cNvSpPr/>
          <p:nvPr/>
        </p:nvSpPr>
        <p:spPr>
          <a:xfrm>
            <a:off x="2571279" y="4833378"/>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0" name="object 82"/>
          <p:cNvSpPr/>
          <p:nvPr/>
        </p:nvSpPr>
        <p:spPr>
          <a:xfrm>
            <a:off x="2571279" y="4724562"/>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1" name="object 83"/>
          <p:cNvSpPr/>
          <p:nvPr/>
        </p:nvSpPr>
        <p:spPr>
          <a:xfrm>
            <a:off x="2571279" y="4623566"/>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2" name="object 84"/>
          <p:cNvSpPr/>
          <p:nvPr/>
        </p:nvSpPr>
        <p:spPr>
          <a:xfrm>
            <a:off x="2571279" y="4514750"/>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3" name="object 85"/>
          <p:cNvSpPr/>
          <p:nvPr/>
        </p:nvSpPr>
        <p:spPr>
          <a:xfrm>
            <a:off x="2593433" y="5353348"/>
            <a:ext cx="2767092" cy="0"/>
          </a:xfrm>
          <a:custGeom>
            <a:avLst/>
            <a:gdLst/>
            <a:ahLst/>
            <a:cxnLst/>
            <a:rect l="l" t="t" r="r" b="b"/>
            <a:pathLst>
              <a:path w="3235959">
                <a:moveTo>
                  <a:pt x="0" y="0"/>
                </a:moveTo>
                <a:lnTo>
                  <a:pt x="323545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4" name="object 86"/>
          <p:cNvSpPr/>
          <p:nvPr/>
        </p:nvSpPr>
        <p:spPr>
          <a:xfrm>
            <a:off x="2593433"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5" name="object 87"/>
          <p:cNvSpPr/>
          <p:nvPr/>
        </p:nvSpPr>
        <p:spPr>
          <a:xfrm>
            <a:off x="3050850"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6" name="object 88"/>
          <p:cNvSpPr/>
          <p:nvPr/>
        </p:nvSpPr>
        <p:spPr>
          <a:xfrm>
            <a:off x="3519345"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7" name="object 89"/>
          <p:cNvSpPr/>
          <p:nvPr/>
        </p:nvSpPr>
        <p:spPr>
          <a:xfrm>
            <a:off x="3976763"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8" name="object 90"/>
          <p:cNvSpPr/>
          <p:nvPr/>
        </p:nvSpPr>
        <p:spPr>
          <a:xfrm>
            <a:off x="4434180"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9" name="object 91"/>
          <p:cNvSpPr/>
          <p:nvPr/>
        </p:nvSpPr>
        <p:spPr>
          <a:xfrm>
            <a:off x="4902673"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80" name="object 92"/>
          <p:cNvSpPr/>
          <p:nvPr/>
        </p:nvSpPr>
        <p:spPr>
          <a:xfrm>
            <a:off x="5360091"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81" name="object 93"/>
          <p:cNvSpPr txBox="1"/>
          <p:nvPr/>
        </p:nvSpPr>
        <p:spPr>
          <a:xfrm>
            <a:off x="2900455" y="4170547"/>
            <a:ext cx="2382758" cy="122856"/>
          </a:xfrm>
          <a:prstGeom prst="rect">
            <a:avLst/>
          </a:prstGeom>
        </p:spPr>
        <p:txBody>
          <a:bodyPr vert="horz" wrap="square" lIns="0" tIns="10860" rIns="0" bIns="0" rtlCol="0">
            <a:spAutoFit/>
          </a:bodyPr>
          <a:lstStyle/>
          <a:p>
            <a:pPr marL="0" marR="0" lvl="0" indent="0" algn="l" defTabSz="914400" rtl="0" eaLnBrk="1" fontAlgn="auto" latinLnBrk="0" hangingPunct="1">
              <a:lnSpc>
                <a:spcPct val="100000"/>
              </a:lnSpc>
              <a:spcBef>
                <a:spcPts val="86"/>
              </a:spcBef>
              <a:spcAft>
                <a:spcPts val="0"/>
              </a:spcAft>
              <a:buClrTx/>
              <a:buSzTx/>
              <a:buFontTx/>
              <a:buNone/>
              <a:tabLst/>
              <a:defRPr/>
            </a:pPr>
            <a:r>
              <a:rPr kumimoji="0" lang="it-IT" sz="727" b="1" i="0" u="none" strike="noStrike" kern="1200" cap="none" spc="141" normalizeH="0" baseline="0" noProof="0" dirty="0" err="1">
                <a:ln>
                  <a:noFill/>
                </a:ln>
                <a:solidFill>
                  <a:prstClr val="black"/>
                </a:solidFill>
                <a:effectLst/>
                <a:uLnTx/>
                <a:uFillTx/>
                <a:latin typeface="Arial"/>
                <a:ea typeface="+mn-ea"/>
                <a:cs typeface="Arial"/>
              </a:rPr>
              <a:t>Comparison</a:t>
            </a:r>
            <a:r>
              <a:rPr kumimoji="0" lang="it-IT" sz="727" b="1" i="0" u="none" strike="noStrike" kern="1200" cap="none" spc="141" normalizeH="0" baseline="0" noProof="0" dirty="0">
                <a:ln>
                  <a:noFill/>
                </a:ln>
                <a:solidFill>
                  <a:prstClr val="black"/>
                </a:solidFill>
                <a:effectLst/>
                <a:uLnTx/>
                <a:uFillTx/>
                <a:latin typeface="Arial"/>
                <a:ea typeface="+mn-ea"/>
                <a:cs typeface="Arial"/>
              </a:rPr>
              <a:t> </a:t>
            </a:r>
            <a:r>
              <a:rPr kumimoji="0" lang="it-IT" sz="727" b="1" i="0" u="none" strike="noStrike" kern="1200" cap="none" spc="141" normalizeH="0" baseline="0" noProof="0" dirty="0" err="1">
                <a:ln>
                  <a:noFill/>
                </a:ln>
                <a:solidFill>
                  <a:prstClr val="black"/>
                </a:solidFill>
                <a:effectLst/>
                <a:uLnTx/>
                <a:uFillTx/>
                <a:latin typeface="Arial"/>
                <a:ea typeface="+mn-ea"/>
                <a:cs typeface="Arial"/>
              </a:rPr>
              <a:t>between</a:t>
            </a:r>
            <a:r>
              <a:rPr kumimoji="0" lang="it-IT" sz="727" b="1" i="0" u="none" strike="noStrike" kern="1200" cap="none" spc="141" normalizeH="0" baseline="0" noProof="0" dirty="0">
                <a:ln>
                  <a:noFill/>
                </a:ln>
                <a:solidFill>
                  <a:prstClr val="black"/>
                </a:solidFill>
                <a:effectLst/>
                <a:uLnTx/>
                <a:uFillTx/>
                <a:latin typeface="Arial"/>
                <a:ea typeface="+mn-ea"/>
                <a:cs typeface="Arial"/>
              </a:rPr>
              <a:t> </a:t>
            </a:r>
            <a:r>
              <a:rPr kumimoji="0" lang="it-IT" sz="727" b="1" i="0" u="none" strike="noStrike" kern="1200" cap="none" spc="141" normalizeH="0" baseline="0" noProof="0" dirty="0" err="1">
                <a:ln>
                  <a:noFill/>
                </a:ln>
                <a:solidFill>
                  <a:prstClr val="black"/>
                </a:solidFill>
                <a:effectLst/>
                <a:uLnTx/>
                <a:uFillTx/>
                <a:latin typeface="Arial"/>
                <a:ea typeface="+mn-ea"/>
                <a:cs typeface="Arial"/>
              </a:rPr>
              <a:t>soil</a:t>
            </a:r>
            <a:r>
              <a:rPr kumimoji="0" lang="it-IT" sz="727" b="1" i="0" u="none" strike="noStrike" kern="1200" cap="none" spc="141" normalizeH="0" baseline="0" noProof="0" dirty="0">
                <a:ln>
                  <a:noFill/>
                </a:ln>
                <a:solidFill>
                  <a:prstClr val="black"/>
                </a:solidFill>
                <a:effectLst/>
                <a:uLnTx/>
                <a:uFillTx/>
                <a:latin typeface="Arial"/>
                <a:ea typeface="+mn-ea"/>
                <a:cs typeface="Arial"/>
              </a:rPr>
              <a:t> </a:t>
            </a:r>
            <a:r>
              <a:rPr kumimoji="0" lang="it-IT" sz="727" b="1" i="0" u="none" strike="noStrike" kern="1200" cap="none" spc="141" normalizeH="0" baseline="0" noProof="0" dirty="0" err="1">
                <a:ln>
                  <a:noFill/>
                </a:ln>
                <a:solidFill>
                  <a:prstClr val="black"/>
                </a:solidFill>
                <a:effectLst/>
                <a:uLnTx/>
                <a:uFillTx/>
                <a:latin typeface="Arial"/>
                <a:ea typeface="+mn-ea"/>
                <a:cs typeface="Arial"/>
              </a:rPr>
              <a:t>aggregates</a:t>
            </a:r>
            <a:endParaRPr kumimoji="0" sz="727" b="0" i="0" u="none" strike="noStrike" kern="1200" cap="none" spc="0" normalizeH="0" baseline="0" noProof="0" dirty="0">
              <a:ln>
                <a:noFill/>
              </a:ln>
              <a:solidFill>
                <a:prstClr val="black"/>
              </a:solidFill>
              <a:effectLst/>
              <a:uLnTx/>
              <a:uFillTx/>
              <a:latin typeface="Arial"/>
              <a:ea typeface="+mn-ea"/>
              <a:cs typeface="Arial"/>
            </a:endParaRPr>
          </a:p>
        </p:txBody>
      </p:sp>
      <p:sp>
        <p:nvSpPr>
          <p:cNvPr id="182" name="object 94"/>
          <p:cNvSpPr txBox="1"/>
          <p:nvPr/>
        </p:nvSpPr>
        <p:spPr>
          <a:xfrm>
            <a:off x="2415546" y="4426738"/>
            <a:ext cx="116743" cy="956693"/>
          </a:xfrm>
          <a:prstGeom prst="rect">
            <a:avLst/>
          </a:prstGeom>
        </p:spPr>
        <p:txBody>
          <a:bodyPr vert="horz" wrap="square" lIns="0" tIns="40724" rIns="0" bIns="0" rtlCol="0">
            <a:spAutoFit/>
          </a:bodyPr>
          <a:lstStyle/>
          <a:p>
            <a:pPr marL="0" marR="4344" lvl="0" indent="0" algn="ctr" defTabSz="914400" rtl="0" eaLnBrk="1" fontAlgn="auto" latinLnBrk="0" hangingPunct="1">
              <a:lnSpc>
                <a:spcPct val="100000"/>
              </a:lnSpc>
              <a:spcBef>
                <a:spcPts val="321"/>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8</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10860" marR="0" lvl="0" indent="0" algn="l" defTabSz="914400" rtl="0" eaLnBrk="1" fontAlgn="auto" latinLnBrk="0" hangingPunct="1">
              <a:lnSpc>
                <a:spcPct val="100000"/>
              </a:lnSpc>
              <a:spcBef>
                <a:spcPts val="244"/>
              </a:spcBef>
              <a:spcAft>
                <a:spcPts val="0"/>
              </a:spcAft>
              <a:buClrTx/>
              <a:buSzTx/>
              <a:buFontTx/>
              <a:buNone/>
              <a:tabLst/>
              <a:defRPr/>
            </a:pPr>
            <a:r>
              <a:rPr kumimoji="0" sz="513" b="0" i="0" u="none" strike="noStrike" kern="1200" cap="none" spc="64" normalizeH="0" baseline="0" noProof="0" dirty="0">
                <a:ln>
                  <a:noFill/>
                </a:ln>
                <a:solidFill>
                  <a:prstClr val="black"/>
                </a:solidFill>
                <a:effectLst/>
                <a:uLnTx/>
                <a:uFillTx/>
                <a:latin typeface="Arial"/>
                <a:ea typeface="+mn-ea"/>
                <a:cs typeface="Arial"/>
              </a:rPr>
              <a:t>7</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180"/>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6</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10860" marR="0" lvl="0" indent="0" algn="l" defTabSz="914400" rtl="0" eaLnBrk="1" fontAlgn="auto" latinLnBrk="0" hangingPunct="1">
              <a:lnSpc>
                <a:spcPct val="100000"/>
              </a:lnSpc>
              <a:spcBef>
                <a:spcPts val="239"/>
              </a:spcBef>
              <a:spcAft>
                <a:spcPts val="0"/>
              </a:spcAft>
              <a:buClrTx/>
              <a:buSzTx/>
              <a:buFontTx/>
              <a:buNone/>
              <a:tabLst/>
              <a:defRPr/>
            </a:pPr>
            <a:r>
              <a:rPr kumimoji="0" sz="513" b="0" i="0" u="none" strike="noStrike" kern="1200" cap="none" spc="64" normalizeH="0" baseline="0" noProof="0" dirty="0">
                <a:ln>
                  <a:noFill/>
                </a:ln>
                <a:solidFill>
                  <a:prstClr val="black"/>
                </a:solidFill>
                <a:effectLst/>
                <a:uLnTx/>
                <a:uFillTx/>
                <a:latin typeface="Arial"/>
                <a:ea typeface="+mn-ea"/>
                <a:cs typeface="Arial"/>
              </a:rPr>
              <a:t>5</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180"/>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4</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243"/>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3</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171"/>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2</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21720" marR="0" lvl="0" indent="0" algn="l" defTabSz="914400" rtl="0" eaLnBrk="1" fontAlgn="auto" latinLnBrk="0" hangingPunct="1">
              <a:lnSpc>
                <a:spcPct val="100000"/>
              </a:lnSpc>
              <a:spcBef>
                <a:spcPts val="248"/>
              </a:spcBef>
              <a:spcAft>
                <a:spcPts val="0"/>
              </a:spcAft>
              <a:buClrTx/>
              <a:buSzTx/>
              <a:buFontTx/>
              <a:buNone/>
              <a:tabLst/>
              <a:defRPr/>
            </a:pPr>
            <a:r>
              <a:rPr kumimoji="0" sz="513" b="0" i="0" u="none" strike="noStrike" kern="1200" cap="none" spc="-21" normalizeH="0" baseline="0" noProof="0" dirty="0">
                <a:ln>
                  <a:noFill/>
                </a:ln>
                <a:solidFill>
                  <a:prstClr val="black"/>
                </a:solidFill>
                <a:effectLst/>
                <a:uLnTx/>
                <a:uFillTx/>
                <a:latin typeface="Arial"/>
                <a:ea typeface="+mn-ea"/>
                <a:cs typeface="Arial"/>
              </a:rPr>
              <a:t>1</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45068" marR="0" lvl="0" indent="0" algn="ctr" defTabSz="914400" rtl="0" eaLnBrk="1" fontAlgn="auto" latinLnBrk="0" hangingPunct="1">
              <a:lnSpc>
                <a:spcPct val="100000"/>
              </a:lnSpc>
              <a:spcBef>
                <a:spcPts val="174"/>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3" name="object 95"/>
          <p:cNvSpPr txBox="1"/>
          <p:nvPr/>
        </p:nvSpPr>
        <p:spPr>
          <a:xfrm>
            <a:off x="2783711" y="5386167"/>
            <a:ext cx="116743" cy="91542"/>
          </a:xfrm>
          <a:prstGeom prst="rect">
            <a:avLst/>
          </a:prstGeom>
        </p:spPr>
        <p:txBody>
          <a:bodyPr vert="horz" wrap="square" lIns="0" tIns="12488" rIns="0" bIns="0" rtlCol="0">
            <a:spAutoFit/>
          </a:bodyPr>
          <a:lstStyle/>
          <a:p>
            <a:pPr marL="0" marR="0" lvl="0" indent="0" algn="l" defTabSz="914400" rtl="0" eaLnBrk="1" fontAlgn="auto" latinLnBrk="0" hangingPunct="1">
              <a:lnSpc>
                <a:spcPct val="100000"/>
              </a:lnSpc>
              <a:spcBef>
                <a:spcPts val="97"/>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3</a:t>
            </a:r>
            <a:r>
              <a:rPr kumimoji="0" sz="513" b="0" i="0" u="none" strike="noStrike" kern="1200" cap="none" spc="103" normalizeH="0" baseline="0" noProof="0" dirty="0">
                <a:ln>
                  <a:noFill/>
                </a:ln>
                <a:solidFill>
                  <a:prstClr val="black"/>
                </a:solidFill>
                <a:effectLst/>
                <a:uLnTx/>
                <a:uFillTx/>
                <a:latin typeface="Arial"/>
                <a:ea typeface="+mn-ea"/>
                <a:cs typeface="Arial"/>
              </a:rPr>
              <a:t>1</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4" name="object 96"/>
          <p:cNvSpPr txBox="1"/>
          <p:nvPr/>
        </p:nvSpPr>
        <p:spPr>
          <a:xfrm>
            <a:off x="3274413" y="5386167"/>
            <a:ext cx="60815" cy="91542"/>
          </a:xfrm>
          <a:prstGeom prst="rect">
            <a:avLst/>
          </a:prstGeom>
        </p:spPr>
        <p:txBody>
          <a:bodyPr vert="horz" wrap="square" lIns="0" tIns="12488" rIns="0" bIns="0" rtlCol="0">
            <a:spAutoFit/>
          </a:bodyPr>
          <a:lstStyle/>
          <a:p>
            <a:pPr marL="0" marR="0" lvl="0" indent="0" algn="l" defTabSz="914400" rtl="0" eaLnBrk="1" fontAlgn="auto" latinLnBrk="0" hangingPunct="1">
              <a:lnSpc>
                <a:spcPct val="100000"/>
              </a:lnSpc>
              <a:spcBef>
                <a:spcPts val="97"/>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1</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5" name="object 97"/>
          <p:cNvSpPr txBox="1"/>
          <p:nvPr/>
        </p:nvSpPr>
        <p:spPr>
          <a:xfrm>
            <a:off x="4613426" y="5386167"/>
            <a:ext cx="116200" cy="91542"/>
          </a:xfrm>
          <a:prstGeom prst="rect">
            <a:avLst/>
          </a:prstGeom>
        </p:spPr>
        <p:txBody>
          <a:bodyPr vert="horz" wrap="square" lIns="0" tIns="12488" rIns="0" bIns="0" rtlCol="0">
            <a:spAutoFit/>
          </a:bodyPr>
          <a:lstStyle/>
          <a:p>
            <a:pPr marL="0" marR="0" lvl="0" indent="0" algn="l" defTabSz="914400" rtl="0" eaLnBrk="1" fontAlgn="auto" latinLnBrk="0" hangingPunct="1">
              <a:lnSpc>
                <a:spcPct val="100000"/>
              </a:lnSpc>
              <a:spcBef>
                <a:spcPts val="97"/>
              </a:spcBef>
              <a:spcAft>
                <a:spcPts val="0"/>
              </a:spcAft>
              <a:buClrTx/>
              <a:buSzTx/>
              <a:buFontTx/>
              <a:buNone/>
              <a:tabLst/>
              <a:defRPr/>
            </a:pPr>
            <a:r>
              <a:rPr kumimoji="0" sz="513" b="0" i="0" u="none" strike="noStrike" kern="1200" cap="none" spc="145" normalizeH="0" baseline="0" noProof="0" dirty="0">
                <a:ln>
                  <a:noFill/>
                </a:ln>
                <a:solidFill>
                  <a:prstClr val="black"/>
                </a:solidFill>
                <a:effectLst/>
                <a:uLnTx/>
                <a:uFillTx/>
                <a:latin typeface="Arial"/>
                <a:ea typeface="+mn-ea"/>
                <a:cs typeface="Arial"/>
              </a:rPr>
              <a:t>2</a:t>
            </a:r>
            <a:r>
              <a:rPr kumimoji="0" sz="513" b="0" i="0" u="none" strike="noStrike" kern="1200" cap="none" spc="103" normalizeH="0" baseline="0" noProof="0" dirty="0">
                <a:ln>
                  <a:noFill/>
                </a:ln>
                <a:solidFill>
                  <a:prstClr val="black"/>
                </a:solidFill>
                <a:effectLst/>
                <a:uLnTx/>
                <a:uFillTx/>
                <a:latin typeface="Arial"/>
                <a:ea typeface="+mn-ea"/>
                <a:cs typeface="Arial"/>
              </a:rPr>
              <a:t>3</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6" name="object 98"/>
          <p:cNvSpPr txBox="1"/>
          <p:nvPr/>
        </p:nvSpPr>
        <p:spPr>
          <a:xfrm>
            <a:off x="5081995" y="5386167"/>
            <a:ext cx="116743" cy="91542"/>
          </a:xfrm>
          <a:prstGeom prst="rect">
            <a:avLst/>
          </a:prstGeom>
        </p:spPr>
        <p:txBody>
          <a:bodyPr vert="horz" wrap="square" lIns="0" tIns="12488" rIns="0" bIns="0" rtlCol="0">
            <a:spAutoFit/>
          </a:bodyPr>
          <a:lstStyle/>
          <a:p>
            <a:pPr marL="0" marR="0" lvl="0" indent="0" algn="l" defTabSz="914400" rtl="0" eaLnBrk="1" fontAlgn="auto" latinLnBrk="0" hangingPunct="1">
              <a:lnSpc>
                <a:spcPct val="100000"/>
              </a:lnSpc>
              <a:spcBef>
                <a:spcPts val="97"/>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2</a:t>
            </a:r>
            <a:r>
              <a:rPr kumimoji="0" sz="513" b="0" i="0" u="none" strike="noStrike" kern="1200" cap="none" spc="103" normalizeH="0" baseline="0" noProof="0" dirty="0">
                <a:ln>
                  <a:noFill/>
                </a:ln>
                <a:solidFill>
                  <a:prstClr val="black"/>
                </a:solidFill>
                <a:effectLst/>
                <a:uLnTx/>
                <a:uFillTx/>
                <a:latin typeface="Arial"/>
                <a:ea typeface="+mn-ea"/>
                <a:cs typeface="Arial"/>
              </a:rPr>
              <a:t>5</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7" name="object 99"/>
          <p:cNvSpPr txBox="1"/>
          <p:nvPr/>
        </p:nvSpPr>
        <p:spPr>
          <a:xfrm>
            <a:off x="3386447" y="5338966"/>
            <a:ext cx="1181552" cy="269472"/>
          </a:xfrm>
          <a:prstGeom prst="rect">
            <a:avLst/>
          </a:prstGeom>
        </p:spPr>
        <p:txBody>
          <a:bodyPr vert="horz" wrap="square" lIns="0" tIns="59729" rIns="0" bIns="0" rtlCol="0">
            <a:spAutoFit/>
          </a:bodyPr>
          <a:lstStyle/>
          <a:p>
            <a:pPr marL="0" marR="0" lvl="0" indent="0" algn="ctr" defTabSz="914400" rtl="0" eaLnBrk="1" fontAlgn="auto" latinLnBrk="0" hangingPunct="1">
              <a:lnSpc>
                <a:spcPct val="100000"/>
              </a:lnSpc>
              <a:spcBef>
                <a:spcPts val="470"/>
              </a:spcBef>
              <a:spcAft>
                <a:spcPts val="0"/>
              </a:spcAft>
              <a:buClrTx/>
              <a:buSzTx/>
              <a:buFontTx/>
              <a:buNone/>
              <a:tabLst>
                <a:tab pos="479459" algn="l"/>
              </a:tabLst>
              <a:defRPr/>
            </a:pPr>
            <a:r>
              <a:rPr kumimoji="0" sz="513" b="0" i="0" u="none" strike="noStrike" kern="1200" cap="none" spc="38" normalizeH="0" baseline="0" noProof="0" dirty="0">
                <a:ln>
                  <a:noFill/>
                </a:ln>
                <a:solidFill>
                  <a:prstClr val="black"/>
                </a:solidFill>
                <a:effectLst/>
                <a:uLnTx/>
                <a:uFillTx/>
                <a:latin typeface="Arial"/>
                <a:ea typeface="+mn-ea"/>
                <a:cs typeface="Arial"/>
              </a:rPr>
              <a:t>15	</a:t>
            </a:r>
            <a:r>
              <a:rPr kumimoji="0" sz="513" b="0" i="0" u="none" strike="noStrike" kern="1200" cap="none" spc="103" normalizeH="0" baseline="0" noProof="0" dirty="0">
                <a:ln>
                  <a:noFill/>
                </a:ln>
                <a:solidFill>
                  <a:prstClr val="black"/>
                </a:solidFill>
                <a:effectLst/>
                <a:uLnTx/>
                <a:uFillTx/>
                <a:latin typeface="Arial"/>
                <a:ea typeface="+mn-ea"/>
                <a:cs typeface="Arial"/>
              </a:rPr>
              <a:t>6</a:t>
            </a:r>
            <a:endParaRPr kumimoji="0" sz="513" b="0" i="0" u="none" strike="noStrike" kern="1200" cap="none" spc="0" normalizeH="0" baseline="0" noProof="0" dirty="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389"/>
              </a:spcBef>
              <a:spcAft>
                <a:spcPts val="0"/>
              </a:spcAft>
              <a:buClrTx/>
              <a:buSzTx/>
              <a:buFontTx/>
              <a:buNone/>
              <a:tabLst/>
              <a:defRPr/>
            </a:pPr>
            <a:r>
              <a:rPr kumimoji="0" lang="it-IT" sz="513" b="1" i="0" u="none" strike="noStrike" kern="1200" cap="none" spc="97" normalizeH="0" baseline="0" noProof="0" dirty="0" err="1">
                <a:ln>
                  <a:noFill/>
                </a:ln>
                <a:solidFill>
                  <a:prstClr val="black"/>
                </a:solidFill>
                <a:effectLst/>
                <a:uLnTx/>
                <a:uFillTx/>
                <a:latin typeface="Arial"/>
                <a:ea typeface="+mn-ea"/>
                <a:cs typeface="Arial"/>
              </a:rPr>
              <a:t>Sampling</a:t>
            </a:r>
            <a:r>
              <a:rPr kumimoji="0" lang="it-IT" sz="513" b="1" i="0" u="none" strike="noStrike" kern="1200" cap="none" spc="97" normalizeH="0" baseline="0" noProof="0" dirty="0">
                <a:ln>
                  <a:noFill/>
                </a:ln>
                <a:solidFill>
                  <a:prstClr val="black"/>
                </a:solidFill>
                <a:effectLst/>
                <a:uLnTx/>
                <a:uFillTx/>
                <a:latin typeface="Arial"/>
                <a:ea typeface="+mn-ea"/>
                <a:cs typeface="Arial"/>
              </a:rPr>
              <a:t> </a:t>
            </a:r>
            <a:r>
              <a:rPr kumimoji="0" lang="it-IT" sz="513" b="1" i="0" u="none" strike="noStrike" kern="1200" cap="none" spc="97" normalizeH="0" baseline="0" noProof="0" dirty="0" err="1">
                <a:ln>
                  <a:noFill/>
                </a:ln>
                <a:solidFill>
                  <a:prstClr val="black"/>
                </a:solidFill>
                <a:effectLst/>
                <a:uLnTx/>
                <a:uFillTx/>
                <a:latin typeface="Arial"/>
                <a:ea typeface="+mn-ea"/>
                <a:cs typeface="Arial"/>
              </a:rPr>
              <a:t>unit</a:t>
            </a:r>
            <a:endParaRPr kumimoji="0" sz="513" b="0" i="0" u="none" strike="noStrike" kern="1200" cap="none" spc="0" normalizeH="0" baseline="0" noProof="0" dirty="0">
              <a:ln>
                <a:noFill/>
              </a:ln>
              <a:solidFill>
                <a:prstClr val="black"/>
              </a:solidFill>
              <a:effectLst/>
              <a:uLnTx/>
              <a:uFillTx/>
              <a:latin typeface="Arial"/>
              <a:ea typeface="+mn-ea"/>
              <a:cs typeface="Arial"/>
            </a:endParaRPr>
          </a:p>
        </p:txBody>
      </p:sp>
      <p:sp>
        <p:nvSpPr>
          <p:cNvPr id="188" name="object 100"/>
          <p:cNvSpPr/>
          <p:nvPr/>
        </p:nvSpPr>
        <p:spPr>
          <a:xfrm>
            <a:off x="2237153" y="4565491"/>
            <a:ext cx="89137" cy="70453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89" name="object 101"/>
          <p:cNvSpPr/>
          <p:nvPr/>
        </p:nvSpPr>
        <p:spPr>
          <a:xfrm>
            <a:off x="2214867" y="4557104"/>
            <a:ext cx="111422" cy="72131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0" name="object 102"/>
          <p:cNvSpPr/>
          <p:nvPr/>
        </p:nvSpPr>
        <p:spPr>
          <a:xfrm>
            <a:off x="5527550" y="4867261"/>
            <a:ext cx="45068" cy="33666"/>
          </a:xfrm>
          <a:custGeom>
            <a:avLst/>
            <a:gdLst/>
            <a:ahLst/>
            <a:cxnLst/>
            <a:rect l="l" t="t" r="r" b="b"/>
            <a:pathLst>
              <a:path w="52704" h="39370">
                <a:moveTo>
                  <a:pt x="0" y="0"/>
                </a:moveTo>
                <a:lnTo>
                  <a:pt x="0" y="38862"/>
                </a:lnTo>
                <a:lnTo>
                  <a:pt x="52578" y="38862"/>
                </a:lnTo>
                <a:lnTo>
                  <a:pt x="52578"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1" name="object 103"/>
          <p:cNvSpPr/>
          <p:nvPr/>
        </p:nvSpPr>
        <p:spPr>
          <a:xfrm>
            <a:off x="5527557" y="4867260"/>
            <a:ext cx="45068" cy="33666"/>
          </a:xfrm>
          <a:custGeom>
            <a:avLst/>
            <a:gdLst/>
            <a:ahLst/>
            <a:cxnLst/>
            <a:rect l="l" t="t" r="r" b="b"/>
            <a:pathLst>
              <a:path w="52704" h="39370">
                <a:moveTo>
                  <a:pt x="0" y="0"/>
                </a:moveTo>
                <a:lnTo>
                  <a:pt x="52576" y="0"/>
                </a:lnTo>
                <a:lnTo>
                  <a:pt x="52576" y="38853"/>
                </a:lnTo>
                <a:lnTo>
                  <a:pt x="0" y="38853"/>
                </a:lnTo>
                <a:lnTo>
                  <a:pt x="0" y="0"/>
                </a:lnTo>
                <a:close/>
              </a:path>
            </a:pathLst>
          </a:custGeom>
          <a:ln w="109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2" name="object 104"/>
          <p:cNvSpPr/>
          <p:nvPr/>
        </p:nvSpPr>
        <p:spPr>
          <a:xfrm>
            <a:off x="5527550" y="4976077"/>
            <a:ext cx="45068" cy="33666"/>
          </a:xfrm>
          <a:custGeom>
            <a:avLst/>
            <a:gdLst/>
            <a:ahLst/>
            <a:cxnLst/>
            <a:rect l="l" t="t" r="r" b="b"/>
            <a:pathLst>
              <a:path w="52704" h="39370">
                <a:moveTo>
                  <a:pt x="0" y="0"/>
                </a:moveTo>
                <a:lnTo>
                  <a:pt x="0" y="38862"/>
                </a:lnTo>
                <a:lnTo>
                  <a:pt x="52578" y="38862"/>
                </a:lnTo>
                <a:lnTo>
                  <a:pt x="52578"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3" name="object 105"/>
          <p:cNvSpPr/>
          <p:nvPr/>
        </p:nvSpPr>
        <p:spPr>
          <a:xfrm>
            <a:off x="5527557" y="4976072"/>
            <a:ext cx="45068" cy="33666"/>
          </a:xfrm>
          <a:custGeom>
            <a:avLst/>
            <a:gdLst/>
            <a:ahLst/>
            <a:cxnLst/>
            <a:rect l="l" t="t" r="r" b="b"/>
            <a:pathLst>
              <a:path w="52704" h="39370">
                <a:moveTo>
                  <a:pt x="0" y="0"/>
                </a:moveTo>
                <a:lnTo>
                  <a:pt x="52576" y="0"/>
                </a:lnTo>
                <a:lnTo>
                  <a:pt x="52576" y="38867"/>
                </a:lnTo>
                <a:lnTo>
                  <a:pt x="0" y="38867"/>
                </a:lnTo>
                <a:lnTo>
                  <a:pt x="0" y="0"/>
                </a:lnTo>
                <a:close/>
              </a:path>
            </a:pathLst>
          </a:custGeom>
          <a:ln w="1095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4" name="object 106"/>
          <p:cNvSpPr txBox="1"/>
          <p:nvPr/>
        </p:nvSpPr>
        <p:spPr>
          <a:xfrm>
            <a:off x="5483242" y="4824908"/>
            <a:ext cx="669510" cy="195026"/>
          </a:xfrm>
          <a:prstGeom prst="rect">
            <a:avLst/>
          </a:prstGeom>
          <a:ln w="3175">
            <a:solidFill>
              <a:srgbClr val="000000"/>
            </a:solidFill>
          </a:ln>
        </p:spPr>
        <p:txBody>
          <a:bodyPr vert="horz" wrap="square" lIns="0" tIns="11403" rIns="0" bIns="0" rtlCol="0">
            <a:spAutoFit/>
          </a:bodyPr>
          <a:lstStyle/>
          <a:p>
            <a:pPr marL="122715" marR="0" lvl="0" indent="0" algn="l" defTabSz="914400" rtl="0" eaLnBrk="1" fontAlgn="auto" latinLnBrk="0" hangingPunct="1">
              <a:lnSpc>
                <a:spcPct val="100000"/>
              </a:lnSpc>
              <a:spcBef>
                <a:spcPts val="90"/>
              </a:spcBef>
              <a:spcAft>
                <a:spcPts val="0"/>
              </a:spcAft>
              <a:buClrTx/>
              <a:buSzTx/>
              <a:buFontTx/>
              <a:buNone/>
              <a:tabLst/>
              <a:defRPr/>
            </a:pPr>
            <a:r>
              <a:rPr kumimoji="0" lang="it-IT" sz="513" b="0" i="0" u="none" strike="noStrike" kern="1200" cap="none" spc="86" normalizeH="0" baseline="0" noProof="0" dirty="0">
                <a:ln>
                  <a:noFill/>
                </a:ln>
                <a:solidFill>
                  <a:prstClr val="black"/>
                </a:solidFill>
                <a:effectLst/>
                <a:uLnTx/>
                <a:uFillTx/>
                <a:latin typeface="Arial"/>
                <a:ea typeface="+mn-ea"/>
                <a:cs typeface="Arial"/>
              </a:rPr>
              <a:t>p. </a:t>
            </a:r>
            <a:r>
              <a:rPr kumimoji="0" lang="it-IT" sz="513" b="0" i="0" u="none" strike="noStrike" kern="1200" cap="none" spc="86" normalizeH="0" baseline="0" noProof="0" dirty="0" err="1">
                <a:ln>
                  <a:noFill/>
                </a:ln>
                <a:solidFill>
                  <a:prstClr val="black"/>
                </a:solidFill>
                <a:effectLst/>
                <a:uLnTx/>
                <a:uFillTx/>
                <a:latin typeface="Arial"/>
                <a:ea typeface="+mn-ea"/>
                <a:cs typeface="Arial"/>
              </a:rPr>
              <a:t>grassland</a:t>
            </a:r>
            <a:endParaRPr kumimoji="0" sz="513" b="0" i="0" u="none" strike="noStrike" kern="1200" cap="none" spc="0" normalizeH="0" baseline="0" noProof="0" dirty="0">
              <a:ln>
                <a:noFill/>
              </a:ln>
              <a:solidFill>
                <a:prstClr val="black"/>
              </a:solidFill>
              <a:effectLst/>
              <a:uLnTx/>
              <a:uFillTx/>
              <a:latin typeface="Arial"/>
              <a:ea typeface="+mn-ea"/>
              <a:cs typeface="Arial"/>
            </a:endParaRPr>
          </a:p>
          <a:p>
            <a:pPr marL="122715" marR="0" lvl="0" indent="0" algn="l" defTabSz="914400" rtl="0" eaLnBrk="1" fontAlgn="auto" latinLnBrk="0" hangingPunct="1">
              <a:lnSpc>
                <a:spcPct val="100000"/>
              </a:lnSpc>
              <a:spcBef>
                <a:spcPts val="248"/>
              </a:spcBef>
              <a:spcAft>
                <a:spcPts val="0"/>
              </a:spcAft>
              <a:buClrTx/>
              <a:buSzTx/>
              <a:buFontTx/>
              <a:buNone/>
              <a:tabLst/>
              <a:defRPr/>
            </a:pPr>
            <a:r>
              <a:rPr kumimoji="0" sz="513" b="0" i="0" u="none" strike="noStrike" kern="1200" cap="none" spc="86" normalizeH="0" baseline="0" noProof="0" dirty="0" err="1">
                <a:ln>
                  <a:noFill/>
                </a:ln>
                <a:solidFill>
                  <a:prstClr val="black"/>
                </a:solidFill>
                <a:effectLst/>
                <a:uLnTx/>
                <a:uFillTx/>
                <a:latin typeface="Arial"/>
                <a:ea typeface="+mn-ea"/>
                <a:cs typeface="Arial"/>
              </a:rPr>
              <a:t>cont</a:t>
            </a:r>
            <a:r>
              <a:rPr kumimoji="0" sz="513" b="0" i="0" u="none" strike="noStrike" kern="1200" cap="none" spc="-77" normalizeH="0" baseline="0" noProof="0" dirty="0">
                <a:ln>
                  <a:noFill/>
                </a:ln>
                <a:solidFill>
                  <a:prstClr val="black"/>
                </a:solidFill>
                <a:effectLst/>
                <a:uLnTx/>
                <a:uFillTx/>
                <a:latin typeface="Arial"/>
                <a:ea typeface="+mn-ea"/>
                <a:cs typeface="Arial"/>
              </a:rPr>
              <a:t> </a:t>
            </a:r>
            <a:r>
              <a:rPr kumimoji="0" sz="513" b="0" i="0" u="none" strike="noStrike" kern="1200" cap="none" spc="90" normalizeH="0" baseline="0" noProof="0" dirty="0" err="1">
                <a:ln>
                  <a:noFill/>
                </a:ln>
                <a:solidFill>
                  <a:prstClr val="black"/>
                </a:solidFill>
                <a:effectLst/>
                <a:uLnTx/>
                <a:uFillTx/>
                <a:latin typeface="Arial"/>
                <a:ea typeface="+mn-ea"/>
                <a:cs typeface="Arial"/>
              </a:rPr>
              <a:t>rol</a:t>
            </a:r>
            <a:endParaRPr kumimoji="0" sz="513" b="0" i="0" u="none" strike="noStrike" kern="1200" cap="none" spc="0" normalizeH="0" baseline="0" noProof="0" dirty="0">
              <a:ln>
                <a:noFill/>
              </a:ln>
              <a:solidFill>
                <a:prstClr val="black"/>
              </a:solidFill>
              <a:effectLst/>
              <a:uLnTx/>
              <a:uFillTx/>
              <a:latin typeface="Arial"/>
              <a:ea typeface="+mn-ea"/>
              <a:cs typeface="Arial"/>
            </a:endParaRPr>
          </a:p>
        </p:txBody>
      </p:sp>
      <p:sp>
        <p:nvSpPr>
          <p:cNvPr id="195" name="object 107"/>
          <p:cNvSpPr/>
          <p:nvPr/>
        </p:nvSpPr>
        <p:spPr>
          <a:xfrm>
            <a:off x="2102785" y="4129008"/>
            <a:ext cx="4094709" cy="1601829"/>
          </a:xfrm>
          <a:custGeom>
            <a:avLst/>
            <a:gdLst/>
            <a:ahLst/>
            <a:cxnLst/>
            <a:rect l="l" t="t" r="r" b="b"/>
            <a:pathLst>
              <a:path w="4788534" h="1873250">
                <a:moveTo>
                  <a:pt x="0" y="0"/>
                </a:moveTo>
                <a:lnTo>
                  <a:pt x="0" y="1872995"/>
                </a:lnTo>
                <a:lnTo>
                  <a:pt x="4788407" y="1872995"/>
                </a:lnTo>
                <a:lnTo>
                  <a:pt x="4788407" y="0"/>
                </a:lnTo>
                <a:lnTo>
                  <a:pt x="0" y="0"/>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 name="CasellaDiTesto 9"/>
          <p:cNvSpPr txBox="1"/>
          <p:nvPr/>
        </p:nvSpPr>
        <p:spPr>
          <a:xfrm>
            <a:off x="6433234" y="5488792"/>
            <a:ext cx="1928413" cy="3291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Parma </a:t>
            </a:r>
            <a:r>
              <a:rPr kumimoji="0" lang="it-IT" sz="1539" b="0" i="0" u="none" strike="noStrike" kern="1200" cap="none" spc="0" normalizeH="0" baseline="0" noProof="0" dirty="0">
                <a:ln>
                  <a:noFill/>
                </a:ln>
                <a:solidFill>
                  <a:prstClr val="black"/>
                </a:solidFill>
                <a:effectLst/>
                <a:uLnTx/>
                <a:uFillTx/>
                <a:latin typeface="Calibri"/>
                <a:ea typeface="+mn-ea"/>
                <a:cs typeface="+mn-cs"/>
              </a:rPr>
              <a:t>province, 2005</a:t>
            </a:r>
          </a:p>
        </p:txBody>
      </p:sp>
    </p:spTree>
    <p:extLst>
      <p:ext uri="{BB962C8B-B14F-4D97-AF65-F5344CB8AC3E}">
        <p14:creationId xmlns:p14="http://schemas.microsoft.com/office/powerpoint/2010/main" val="389786"/>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54374" y="887793"/>
            <a:ext cx="5929482" cy="8029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permanent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vall</a:t>
            </a:r>
            <a:r>
              <a:rPr lang="en-US" sz="1539" dirty="0">
                <a:solidFill>
                  <a:prstClr val="black"/>
                </a:solidFill>
                <a:latin typeface="Calibri"/>
              </a:rPr>
              <a:t> </a:t>
            </a:r>
            <a:r>
              <a:rPr lang="en-US" sz="1539" dirty="0" smtClean="0">
                <a:solidFill>
                  <a:prstClr val="black"/>
                </a:solidFill>
                <a:latin typeface="Calibri"/>
              </a:rPr>
              <a:t>i </a:t>
            </a:r>
            <a:r>
              <a:rPr lang="en-US" sz="1539" dirty="0" err="1" smtClean="0">
                <a:solidFill>
                  <a:prstClr val="black"/>
                </a:solidFill>
                <a:latin typeface="Calibri"/>
              </a:rPr>
              <a:t>en</a:t>
            </a:r>
            <a:r>
              <a:rPr lang="en-US" sz="1539" dirty="0" smtClean="0">
                <a:solidFill>
                  <a:prstClr val="black"/>
                </a:solidFill>
                <a:latin typeface="Calibri"/>
              </a:rPr>
              <a:t> region med </a:t>
            </a:r>
            <a:r>
              <a:rPr lang="en-US" sz="1539" dirty="0" err="1">
                <a:solidFill>
                  <a:prstClr val="black"/>
                </a:solidFill>
                <a:latin typeface="Calibri"/>
              </a:rPr>
              <a:t>i</a:t>
            </a:r>
            <a:r>
              <a:rPr lang="en-US" sz="1539" dirty="0" err="1" smtClean="0">
                <a:solidFill>
                  <a:prstClr val="black"/>
                </a:solidFill>
                <a:latin typeface="Calibri"/>
              </a:rPr>
              <a:t>talienskt</a:t>
            </a:r>
            <a:r>
              <a:rPr lang="en-US" sz="1539" dirty="0" smtClean="0">
                <a:solidFill>
                  <a:prstClr val="black"/>
                </a:solidFill>
                <a:latin typeface="Calibri"/>
              </a:rPr>
              <a:t> </a:t>
            </a:r>
            <a:r>
              <a:rPr lang="en-US" sz="1539" dirty="0" err="1" smtClean="0">
                <a:solidFill>
                  <a:prstClr val="black"/>
                </a:solidFill>
                <a:latin typeface="Calibri"/>
              </a:rPr>
              <a:t>tempererat</a:t>
            </a:r>
            <a:r>
              <a:rPr lang="en-US" sz="1539" dirty="0">
                <a:solidFill>
                  <a:prstClr val="black"/>
                </a:solidFill>
                <a:latin typeface="Calibri"/>
              </a:rPr>
              <a:t> </a:t>
            </a:r>
            <a:r>
              <a:rPr lang="en-US" sz="1539" dirty="0" err="1" smtClean="0">
                <a:solidFill>
                  <a:prstClr val="black"/>
                </a:solidFill>
                <a:latin typeface="Calibri"/>
              </a:rPr>
              <a:t>klimat</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är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strikt</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sammanflätad</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med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produktion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av</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1" i="1" u="none" strike="noStrike" kern="1200" cap="none" spc="0" normalizeH="0" baseline="0" noProof="0" dirty="0">
                <a:ln>
                  <a:noFill/>
                </a:ln>
                <a:solidFill>
                  <a:prstClr val="black"/>
                </a:solidFill>
                <a:effectLst/>
                <a:uLnTx/>
                <a:uFillTx/>
                <a:latin typeface="Calibri"/>
                <a:ea typeface="+mn-ea"/>
                <a:cs typeface="+mn-cs"/>
              </a:rPr>
              <a:t>Grana Padano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och </a:t>
            </a:r>
            <a:r>
              <a:rPr kumimoji="0" lang="en-US" sz="1539" b="1" i="1" u="none" strike="noStrike" kern="1200" cap="none" spc="0" normalizeH="0" baseline="0" noProof="0" dirty="0" smtClean="0">
                <a:ln>
                  <a:noFill/>
                </a:ln>
                <a:solidFill>
                  <a:prstClr val="black"/>
                </a:solidFill>
                <a:effectLst/>
                <a:uLnTx/>
                <a:uFillTx/>
                <a:latin typeface="Calibri"/>
                <a:ea typeface="+mn-ea"/>
                <a:cs typeface="+mn-cs"/>
              </a:rPr>
              <a:t>Parmigiano </a:t>
            </a:r>
            <a:r>
              <a:rPr kumimoji="0" lang="en-US" sz="1539" b="1" i="1" u="none" strike="noStrike" kern="1200" cap="none" spc="0" normalizeH="0" baseline="0" noProof="0" dirty="0" err="1" smtClean="0">
                <a:ln>
                  <a:noFill/>
                </a:ln>
                <a:solidFill>
                  <a:prstClr val="black"/>
                </a:solidFill>
                <a:effectLst/>
                <a:uLnTx/>
                <a:uFillTx/>
                <a:latin typeface="Calibri"/>
                <a:ea typeface="+mn-ea"/>
                <a:cs typeface="+mn-cs"/>
              </a:rPr>
              <a:t>Reggiano</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Risultati immagini per parmigiano reggiano pascol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6974" y="1633260"/>
            <a:ext cx="5484591" cy="2865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i immagini per parmigiano reggia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51167" y="2548700"/>
            <a:ext cx="1154043" cy="1107705"/>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466974" y="4678375"/>
            <a:ext cx="6518566" cy="8029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Permanenta</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vallar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ger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excellent </a:t>
            </a:r>
            <a:r>
              <a:rPr kumimoji="0" lang="en-US" sz="1539"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vallfoderkvalitet</a:t>
            </a:r>
            <a:r>
              <a:rPr kumimoji="0" lang="en-US" sz="1539"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som</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balanserar</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utmärkt</a:t>
            </a:r>
            <a:r>
              <a:rPr kumimoji="0" lang="en-US" sz="1539" b="0" i="0" u="none" strike="noStrike" kern="1200" cap="none" spc="0" normalizeH="0" noProof="0" dirty="0" smtClean="0">
                <a:ln>
                  <a:noFill/>
                </a:ln>
                <a:solidFill>
                  <a:prstClr val="black"/>
                </a:solidFill>
                <a:effectLst/>
                <a:uLnTx/>
                <a:uFillTx/>
                <a:latin typeface="Calibri"/>
                <a:ea typeface="+mn-ea"/>
                <a:cs typeface="+mn-cs"/>
              </a:rPr>
              <a:t> med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behovet</a:t>
            </a:r>
            <a:r>
              <a:rPr kumimoji="0" lang="en-US" sz="1539" b="0" i="0" u="none" strike="noStrike" kern="1200" cap="none" spc="0" normalizeH="0" noProof="0" dirty="0" smtClean="0">
                <a:ln>
                  <a:noFill/>
                </a:ln>
                <a:solidFill>
                  <a:prstClr val="black"/>
                </a:solidFill>
                <a:effectLst/>
                <a:uLnTx/>
                <a:uFillTx/>
                <a:latin typeface="Calibri"/>
                <a:ea typeface="+mn-ea"/>
                <a:cs typeface="+mn-cs"/>
              </a:rPr>
              <a:t> hos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korna</a:t>
            </a:r>
            <a:r>
              <a:rPr kumimoji="0" lang="en-US" sz="1539" b="0" i="0" u="none" strike="noStrike" kern="1200" cap="none" spc="0" normalizeH="0" noProof="0" dirty="0" smtClean="0">
                <a:ln>
                  <a:noFill/>
                </a:ln>
                <a:solidFill>
                  <a:prstClr val="black"/>
                </a:solidFill>
                <a:effectLst/>
                <a:uLnTx/>
                <a:uFillTx/>
                <a:latin typeface="Calibri"/>
                <a:ea typeface="+mn-ea"/>
                <a:cs typeface="+mn-cs"/>
              </a:rPr>
              <a:t> och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spelar</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en</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avgörande</a:t>
            </a:r>
            <a:r>
              <a:rPr kumimoji="0" lang="en-US" sz="1539" b="0" i="0" u="none" strike="noStrike" kern="1200" cap="none" spc="0" normalizeH="0" noProof="0" dirty="0" smtClean="0">
                <a:ln>
                  <a:noFill/>
                </a:ln>
                <a:solidFill>
                  <a:prstClr val="black"/>
                </a:solidFill>
                <a:effectLst/>
                <a:uLnTx/>
                <a:uFillTx/>
                <a:latin typeface="Calibri"/>
                <a:ea typeface="+mn-ea"/>
                <a:cs typeface="+mn-cs"/>
              </a:rPr>
              <a:t> roll i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utvecklingen</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av</a:t>
            </a:r>
            <a:r>
              <a:rPr kumimoji="0" lang="en-US" sz="1539" b="0" i="0" u="none" strike="noStrike" kern="1200" cap="none" spc="0" normalizeH="0" noProof="0" dirty="0" smtClean="0">
                <a:ln>
                  <a:noFill/>
                </a:ln>
                <a:solidFill>
                  <a:prstClr val="black"/>
                </a:solidFill>
                <a:effectLst/>
                <a:uLnTx/>
                <a:uFillTx/>
                <a:latin typeface="Calibri"/>
                <a:ea typeface="+mn-ea"/>
                <a:cs typeface="+mn-cs"/>
              </a:rPr>
              <a:t> den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speciella</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smaken</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av</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Parmigiano-Reggiano </a:t>
            </a:r>
            <a:r>
              <a:rPr kumimoji="0" lang="en-US" sz="1539" b="0" i="0" u="none" strike="noStrike" kern="1200" cap="none" spc="0" normalizeH="0" baseline="0" noProof="0" dirty="0">
                <a:ln>
                  <a:noFill/>
                </a:ln>
                <a:solidFill>
                  <a:prstClr val="black"/>
                </a:solidFill>
                <a:effectLst/>
                <a:uLnTx/>
                <a:uFillTx/>
                <a:latin typeface="Calibri"/>
                <a:ea typeface="+mn-ea"/>
                <a:cs typeface="+mn-cs"/>
              </a:rPr>
              <a:t>(CRPA, 2007).</a:t>
            </a:r>
          </a:p>
        </p:txBody>
      </p:sp>
    </p:spTree>
    <p:extLst>
      <p:ext uri="{BB962C8B-B14F-4D97-AF65-F5344CB8AC3E}">
        <p14:creationId xmlns:p14="http://schemas.microsoft.com/office/powerpoint/2010/main" val="4030939380"/>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437253" y="596578"/>
            <a:ext cx="5156861" cy="4607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94" b="1" spc="-4" dirty="0" err="1" smtClean="0">
                <a:solidFill>
                  <a:srgbClr val="DA5026"/>
                </a:solidFill>
                <a:latin typeface="Calibri"/>
                <a:cs typeface="Georgia"/>
              </a:rPr>
              <a:t>Vallproduktion</a:t>
            </a:r>
            <a:r>
              <a:rPr lang="en-US" sz="2394" b="1" spc="-4" dirty="0" smtClean="0">
                <a:solidFill>
                  <a:srgbClr val="DA5026"/>
                </a:solidFill>
                <a:latin typeface="Calibri"/>
                <a:cs typeface="Georgia"/>
              </a:rPr>
              <a:t> I </a:t>
            </a:r>
            <a:r>
              <a:rPr lang="en-US" sz="2394" b="1" spc="-4" dirty="0" err="1" smtClean="0">
                <a:solidFill>
                  <a:srgbClr val="DA5026"/>
                </a:solidFill>
                <a:latin typeface="Calibri"/>
                <a:cs typeface="Georgia"/>
              </a:rPr>
              <a:t>tempererade</a:t>
            </a:r>
            <a:r>
              <a:rPr lang="en-US" sz="2394" b="1" spc="-4" dirty="0" smtClean="0">
                <a:solidFill>
                  <a:srgbClr val="DA5026"/>
                </a:solidFill>
                <a:latin typeface="Calibri"/>
                <a:cs typeface="Georgia"/>
              </a:rPr>
              <a:t> </a:t>
            </a:r>
            <a:r>
              <a:rPr lang="en-US" sz="2394" b="1" spc="-4" dirty="0" err="1" smtClean="0">
                <a:solidFill>
                  <a:srgbClr val="DA5026"/>
                </a:solidFill>
                <a:latin typeface="Calibri"/>
                <a:cs typeface="Georgia"/>
              </a:rPr>
              <a:t>områden</a:t>
            </a:r>
            <a:endParaRPr kumimoji="0" lang="it-IT" sz="2394" b="1" i="0" u="none" strike="noStrike" kern="1200" cap="none" spc="-4" normalizeH="0" baseline="0" noProof="0" dirty="0">
              <a:ln>
                <a:noFill/>
              </a:ln>
              <a:solidFill>
                <a:srgbClr val="DA5026"/>
              </a:solidFill>
              <a:effectLst/>
              <a:uLnTx/>
              <a:uFillTx/>
              <a:latin typeface="Calibri"/>
              <a:ea typeface="+mn-ea"/>
              <a:cs typeface="Georgia"/>
            </a:endParaRPr>
          </a:p>
        </p:txBody>
      </p:sp>
      <p:sp>
        <p:nvSpPr>
          <p:cNvPr id="5" name="Rettangolo 4"/>
          <p:cNvSpPr/>
          <p:nvPr/>
        </p:nvSpPr>
        <p:spPr>
          <a:xfrm>
            <a:off x="348979" y="1213589"/>
            <a:ext cx="6823992" cy="103977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Höproduktion</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är</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avhängigt</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säsong</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och</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skötsel</a:t>
            </a:r>
            <a:r>
              <a:rPr kumimoji="0" lang="en-US" sz="1539" b="0" i="0" u="none" strike="noStrike" kern="1200" cap="none" spc="0" normalizeH="0" noProof="0" dirty="0" smtClean="0">
                <a:ln>
                  <a:noFill/>
                </a:ln>
                <a:solidFill>
                  <a:prstClr val="black"/>
                </a:solidFill>
                <a:effectLst/>
                <a:uLnTx/>
                <a:uFillTx/>
                <a:latin typeface="Calibri"/>
                <a:ea typeface="+mn-ea"/>
                <a:cs typeface="+mn-cs"/>
              </a:rPr>
              <a:t> och </a:t>
            </a:r>
            <a:r>
              <a:rPr lang="en-US" sz="1539" dirty="0" err="1" smtClean="0">
                <a:solidFill>
                  <a:prstClr val="black"/>
                </a:solidFill>
                <a:latin typeface="Calibri"/>
              </a:rPr>
              <a:t>ger</a:t>
            </a:r>
            <a:r>
              <a:rPr lang="en-US" sz="1539" dirty="0" smtClean="0">
                <a:solidFill>
                  <a:prstClr val="black"/>
                </a:solidFill>
                <a:latin typeface="Calibri"/>
              </a:rPr>
              <a:t> i </a:t>
            </a:r>
            <a:r>
              <a:rPr lang="en-US" sz="1539" dirty="0" err="1" smtClean="0">
                <a:solidFill>
                  <a:prstClr val="black"/>
                </a:solidFill>
                <a:latin typeface="Calibri"/>
              </a:rPr>
              <a:t>genomsnitt</a:t>
            </a:r>
            <a:r>
              <a:rPr lang="en-US" sz="1539" dirty="0" smtClean="0">
                <a:solidFill>
                  <a:prstClr val="black"/>
                </a:solidFill>
                <a:latin typeface="Calibri"/>
              </a:rPr>
              <a:t>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10–11,5 ton </a:t>
            </a:r>
            <a:r>
              <a:rPr kumimoji="0" lang="en-US" sz="1539"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per </a:t>
            </a:r>
            <a:r>
              <a:rPr kumimoji="0" lang="en-US" sz="1539"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hektar</a:t>
            </a:r>
            <a:r>
              <a:rPr lang="en-US" sz="1539" b="1" dirty="0">
                <a:solidFill>
                  <a:prstClr val="black"/>
                </a:solidFill>
                <a:effectLst>
                  <a:outerShdw blurRad="38100" dist="38100" dir="2700000" algn="tl">
                    <a:srgbClr val="000000">
                      <a:alpha val="43137"/>
                    </a:srgbClr>
                  </a:outerShdw>
                </a:effectLst>
                <a:latin typeface="Calibri"/>
              </a:rPr>
              <a:t> </a:t>
            </a:r>
            <a:r>
              <a:rPr kumimoji="0" lang="en-US" sz="1539"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från</a:t>
            </a:r>
            <a:r>
              <a:rPr kumimoji="0" lang="en-US" sz="1539"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 3–4 </a:t>
            </a:r>
            <a:r>
              <a:rPr kumimoji="0" lang="en-US" sz="1539"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skördar</a:t>
            </a:r>
            <a:r>
              <a:rPr lang="en-US" sz="1539" b="1" dirty="0">
                <a:solidFill>
                  <a:prstClr val="black"/>
                </a:solidFill>
                <a:effectLst>
                  <a:outerShdw blurRad="38100" dist="38100" dir="2700000" algn="tl">
                    <a:srgbClr val="000000">
                      <a:alpha val="43137"/>
                    </a:srgbClr>
                  </a:outerShdw>
                </a:effectLst>
                <a:latin typeface="Calibri"/>
              </a:rPr>
              <a:t>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(5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skördar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i</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speciellt</a:t>
            </a:r>
            <a:r>
              <a:rPr kumimoji="0" lang="en-US" sz="1539" b="0" i="0" u="none" strike="noStrike" kern="1200" cap="none" spc="0" normalizeH="0" noProof="0" dirty="0" smtClean="0">
                <a:ln>
                  <a:noFill/>
                </a:ln>
                <a:solidFill>
                  <a:prstClr val="black"/>
                </a:solidFill>
                <a:effectLst/>
                <a:uLnTx/>
                <a:uFillTx/>
                <a:latin typeface="Calibri"/>
                <a:ea typeface="+mn-ea"/>
                <a:cs typeface="+mn-cs"/>
              </a:rPr>
              <a:t> bra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områden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där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den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första</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skörden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är</a:t>
            </a:r>
            <a:r>
              <a:rPr lang="en-US" sz="1539" dirty="0">
                <a:solidFill>
                  <a:prstClr val="black"/>
                </a:solidFill>
                <a:latin typeface="Calibri"/>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störst</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och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sker</a:t>
            </a:r>
            <a:r>
              <a:rPr lang="en-US" sz="1539" dirty="0">
                <a:solidFill>
                  <a:prstClr val="black"/>
                </a:solidFill>
                <a:latin typeface="Calibri"/>
              </a:rPr>
              <a:t> </a:t>
            </a:r>
            <a:r>
              <a:rPr lang="en-US" sz="1539" dirty="0" smtClean="0">
                <a:solidFill>
                  <a:prstClr val="black"/>
                </a:solidFill>
                <a:latin typeface="Calibri"/>
              </a:rPr>
              <a:t>i </a:t>
            </a:r>
            <a:r>
              <a:rPr lang="en-US" sz="1539" dirty="0" err="1" smtClean="0">
                <a:solidFill>
                  <a:prstClr val="black"/>
                </a:solidFill>
                <a:latin typeface="Calibri"/>
              </a:rPr>
              <a:t>första</a:t>
            </a:r>
            <a:r>
              <a:rPr lang="en-US" sz="1539" dirty="0" smtClean="0">
                <a:solidFill>
                  <a:prstClr val="black"/>
                </a:solidFill>
                <a:latin typeface="Calibri"/>
              </a:rPr>
              <a:t> </a:t>
            </a:r>
            <a:r>
              <a:rPr lang="en-US" sz="1539" dirty="0" err="1" smtClean="0">
                <a:solidFill>
                  <a:prstClr val="black"/>
                </a:solidFill>
                <a:latin typeface="Calibri"/>
              </a:rPr>
              <a:t>halvan</a:t>
            </a:r>
            <a:r>
              <a:rPr lang="en-US" sz="1539" dirty="0" smtClean="0">
                <a:solidFill>
                  <a:prstClr val="black"/>
                </a:solidFill>
                <a:latin typeface="Calibri"/>
              </a:rPr>
              <a:t> </a:t>
            </a:r>
            <a:r>
              <a:rPr lang="en-US" sz="1539" dirty="0" err="1" smtClean="0">
                <a:solidFill>
                  <a:prstClr val="black"/>
                </a:solidFill>
                <a:latin typeface="Calibri"/>
              </a:rPr>
              <a:t>av</a:t>
            </a:r>
            <a:r>
              <a:rPr lang="en-US" sz="1539" dirty="0" smtClean="0">
                <a:solidFill>
                  <a:prstClr val="black"/>
                </a:solidFill>
                <a:latin typeface="Calibri"/>
              </a:rPr>
              <a:t> </a:t>
            </a:r>
            <a:r>
              <a:rPr lang="en-US" sz="1539" dirty="0" err="1" smtClean="0">
                <a:solidFill>
                  <a:prstClr val="black"/>
                </a:solidFill>
                <a:latin typeface="Calibri"/>
              </a:rPr>
              <a:t>maj</a:t>
            </a:r>
            <a:r>
              <a:rPr lang="en-US" sz="1539" dirty="0" smtClean="0">
                <a:solidFill>
                  <a:prstClr val="black"/>
                </a:solidFill>
                <a:latin typeface="Calibri"/>
              </a:rPr>
              <a:t> </a:t>
            </a:r>
            <a:r>
              <a:rPr lang="en-US" sz="1539" dirty="0" err="1" smtClean="0">
                <a:solidFill>
                  <a:prstClr val="black"/>
                </a:solidFill>
                <a:latin typeface="Calibri"/>
              </a:rPr>
              <a:t>medan</a:t>
            </a:r>
            <a:r>
              <a:rPr lang="en-US" sz="1539" dirty="0" smtClean="0">
                <a:solidFill>
                  <a:prstClr val="black"/>
                </a:solidFill>
                <a:latin typeface="Calibri"/>
              </a:rPr>
              <a:t> de </a:t>
            </a:r>
            <a:r>
              <a:rPr lang="en-US" sz="1539" dirty="0" err="1" smtClean="0">
                <a:solidFill>
                  <a:prstClr val="black"/>
                </a:solidFill>
                <a:latin typeface="Calibri"/>
              </a:rPr>
              <a:t>övriga</a:t>
            </a:r>
            <a:r>
              <a:rPr lang="en-US" sz="1539" dirty="0" smtClean="0">
                <a:solidFill>
                  <a:prstClr val="black"/>
                </a:solidFill>
                <a:latin typeface="Calibri"/>
              </a:rPr>
              <a:t> </a:t>
            </a:r>
            <a:r>
              <a:rPr lang="en-US" sz="1539" dirty="0" err="1" smtClean="0">
                <a:solidFill>
                  <a:prstClr val="black"/>
                </a:solidFill>
                <a:latin typeface="Calibri"/>
              </a:rPr>
              <a:t>sker</a:t>
            </a:r>
            <a:r>
              <a:rPr lang="en-US" sz="1539" dirty="0" smtClean="0">
                <a:solidFill>
                  <a:prstClr val="black"/>
                </a:solidFill>
                <a:latin typeface="Calibri"/>
              </a:rPr>
              <a:t> </a:t>
            </a:r>
            <a:r>
              <a:rPr lang="en-US" sz="1539" dirty="0" err="1" smtClean="0">
                <a:solidFill>
                  <a:prstClr val="black"/>
                </a:solidFill>
                <a:latin typeface="Calibri"/>
              </a:rPr>
              <a:t>i</a:t>
            </a:r>
            <a:r>
              <a:rPr lang="en-US" sz="1539" dirty="0" smtClean="0">
                <a:solidFill>
                  <a:prstClr val="black"/>
                </a:solidFill>
                <a:latin typeface="Calibri"/>
              </a:rPr>
              <a:t> </a:t>
            </a:r>
            <a:r>
              <a:rPr lang="en-US" sz="1539" dirty="0" err="1" smtClean="0">
                <a:solidFill>
                  <a:prstClr val="black"/>
                </a:solidFill>
                <a:latin typeface="Calibri"/>
              </a:rPr>
              <a:t>intervall</a:t>
            </a:r>
            <a:r>
              <a:rPr lang="en-US" sz="1539" dirty="0" smtClean="0">
                <a:solidFill>
                  <a:prstClr val="black"/>
                </a:solidFill>
                <a:latin typeface="Calibri"/>
              </a:rPr>
              <a:t> </a:t>
            </a:r>
            <a:r>
              <a:rPr lang="en-US" sz="1539" dirty="0" err="1" smtClean="0">
                <a:solidFill>
                  <a:prstClr val="black"/>
                </a:solidFill>
                <a:latin typeface="Calibri"/>
              </a:rPr>
              <a:t>av</a:t>
            </a:r>
            <a:r>
              <a:rPr lang="en-US" sz="1539" dirty="0" smtClean="0">
                <a:solidFill>
                  <a:prstClr val="black"/>
                </a:solidFill>
                <a:latin typeface="Calibri"/>
              </a:rPr>
              <a:t> 35-40 </a:t>
            </a:r>
            <a:r>
              <a:rPr lang="en-US" sz="1539" dirty="0" err="1" smtClean="0">
                <a:solidFill>
                  <a:prstClr val="black"/>
                </a:solidFill>
                <a:latin typeface="Calibri"/>
              </a:rPr>
              <a:t>dagar</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ttangolo 5"/>
          <p:cNvSpPr/>
          <p:nvPr/>
        </p:nvSpPr>
        <p:spPr>
          <a:xfrm>
            <a:off x="437253" y="5057979"/>
            <a:ext cx="7742542" cy="566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I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Fodernheter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(FU)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innehåller</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höet</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oftast</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0,65 till 0,69–0,74 </a:t>
            </a:r>
            <a:r>
              <a:rPr kumimoji="0" lang="en-US" sz="1539"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FU/kg </a:t>
            </a:r>
            <a:r>
              <a:rPr kumimoji="0" lang="en-US" sz="1539"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ts</a:t>
            </a:r>
            <a:r>
              <a:rPr kumimoji="0" lang="en-US" sz="1539"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a:t>
            </a:r>
            <a:r>
              <a:rPr kumimoji="0" lang="en-US" sz="1539" b="0" i="0" u="none" strike="noStrike" kern="1200" cap="none" spc="0" normalizeH="0" baseline="0" noProof="0" dirty="0" err="1">
                <a:ln>
                  <a:noFill/>
                </a:ln>
                <a:solidFill>
                  <a:prstClr val="black"/>
                </a:solidFill>
                <a:effectLst/>
                <a:uLnTx/>
                <a:uFillTx/>
                <a:latin typeface="Calibri"/>
                <a:ea typeface="+mn-ea"/>
                <a:cs typeface="+mn-cs"/>
              </a:rPr>
              <a:t>Superchi</a:t>
            </a:r>
            <a:r>
              <a:rPr kumimoji="0" lang="en-US" sz="1539" b="0" i="0" u="none" strike="noStrike" kern="1200" cap="none" spc="0" normalizeH="0" baseline="0" noProof="0" dirty="0">
                <a:ln>
                  <a:noFill/>
                </a:ln>
                <a:solidFill>
                  <a:prstClr val="black"/>
                </a:solidFill>
                <a:effectLst/>
                <a:uLnTx/>
                <a:uFillTx/>
                <a:latin typeface="Calibri"/>
                <a:ea typeface="+mn-ea"/>
                <a:cs typeface="+mn-cs"/>
              </a:rPr>
              <a:t> </a:t>
            </a:r>
            <a:r>
              <a:rPr kumimoji="0" lang="en-US" sz="1539" b="0" i="1" u="none" strike="noStrike" kern="1200" cap="none" spc="0" normalizeH="0" baseline="0" noProof="0" dirty="0">
                <a:ln>
                  <a:noFill/>
                </a:ln>
                <a:solidFill>
                  <a:prstClr val="black"/>
                </a:solidFill>
                <a:effectLst/>
                <a:uLnTx/>
                <a:uFillTx/>
                <a:latin typeface="Calibri"/>
                <a:ea typeface="+mn-ea"/>
                <a:cs typeface="+mn-cs"/>
              </a:rPr>
              <a:t>et al</a:t>
            </a:r>
            <a:r>
              <a:rPr kumimoji="0" lang="en-US" sz="1539" b="0" i="0" u="none" strike="noStrike" kern="1200" cap="none" spc="0" normalizeH="0" baseline="0" noProof="0" dirty="0">
                <a:ln>
                  <a:noFill/>
                </a:ln>
                <a:solidFill>
                  <a:prstClr val="black"/>
                </a:solidFill>
                <a:effectLst/>
                <a:uLnTx/>
                <a:uFillTx/>
                <a:latin typeface="Calibri"/>
                <a:ea typeface="+mn-ea"/>
                <a:cs typeface="+mn-cs"/>
              </a:rPr>
              <a:t>., 2007),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upp</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till </a:t>
            </a:r>
            <a:r>
              <a:rPr kumimoji="0" lang="en-US" sz="1539"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0,8 </a:t>
            </a:r>
            <a:r>
              <a:rPr kumimoji="0" lang="en-US" sz="1539"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UFL/kg </a:t>
            </a:r>
            <a:r>
              <a:rPr kumimoji="0" lang="en-US" sz="1539"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libri"/>
                <a:ea typeface="+mn-ea"/>
                <a:cs typeface="+mn-cs"/>
              </a:rPr>
              <a:t>ts</a:t>
            </a:r>
            <a:r>
              <a:rPr kumimoji="0" lang="en-US" sz="1539"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a:t>
            </a:r>
            <a:r>
              <a:rPr kumimoji="0" lang="en-US" sz="1539" b="0" i="0" u="none" strike="noStrike" kern="1200" cap="none" spc="0" normalizeH="0" baseline="0" noProof="0" dirty="0">
                <a:ln>
                  <a:noFill/>
                </a:ln>
                <a:solidFill>
                  <a:prstClr val="black"/>
                </a:solidFill>
                <a:effectLst/>
                <a:uLnTx/>
                <a:uFillTx/>
                <a:latin typeface="Calibri"/>
                <a:ea typeface="+mn-ea"/>
                <a:cs typeface="+mn-cs"/>
              </a:rPr>
              <a:t>INRA, 2002).</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Immagine correlat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385" y="2430669"/>
            <a:ext cx="3688054" cy="24610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ultati immagini per pascolo pianura pad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8554" y="2430669"/>
            <a:ext cx="3691599" cy="246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116363"/>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sv-SE" dirty="0" smtClean="0"/>
              <a:t>Tack till alla bidragande parter i Inno4Grass</a:t>
            </a:r>
            <a:endParaRPr lang="sv-SE" dirty="0"/>
          </a:p>
        </p:txBody>
      </p:sp>
    </p:spTree>
    <p:extLst>
      <p:ext uri="{BB962C8B-B14F-4D97-AF65-F5344CB8AC3E}">
        <p14:creationId xmlns:p14="http://schemas.microsoft.com/office/powerpoint/2010/main" val="21556810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572133" y="341372"/>
            <a:ext cx="66748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sv-SE" altLang="sv-SE" sz="2400" b="1" i="0" u="none" strike="noStrike" kern="1200" cap="none" spc="0" normalizeH="0" baseline="0" dirty="0" smtClean="0">
                <a:ln>
                  <a:noFill/>
                </a:ln>
                <a:solidFill>
                  <a:prstClr val="black"/>
                </a:solidFill>
                <a:effectLst/>
                <a:uLnTx/>
                <a:uFillTx/>
                <a:latin typeface="Calibri"/>
                <a:ea typeface="+mn-ea"/>
                <a:cs typeface="Times New Roman" panose="02020603050405020304" pitchFamily="18" charset="0"/>
              </a:rPr>
              <a:t>Vitklöver</a:t>
            </a:r>
            <a:r>
              <a:rPr kumimoji="0" lang="sv-SE" altLang="sv-SE" sz="2400" b="1" i="0" u="none" strike="noStrike" kern="1200" cap="none" spc="0" normalizeH="0" dirty="0" smtClean="0">
                <a:ln>
                  <a:noFill/>
                </a:ln>
                <a:solidFill>
                  <a:prstClr val="black"/>
                </a:solidFill>
                <a:effectLst/>
                <a:uLnTx/>
                <a:uFillTx/>
                <a:latin typeface="Calibri"/>
                <a:ea typeface="+mn-ea"/>
                <a:cs typeface="Times New Roman" panose="02020603050405020304" pitchFamily="18" charset="0"/>
              </a:rPr>
              <a:t> jämfört med rödklöver i vallfröblandning till slåttervall</a:t>
            </a:r>
            <a:endParaRPr kumimoji="0" lang="sv-SE" altLang="sv-SE" sz="2800" b="0" i="0" u="none" strike="noStrike" kern="1200" cap="none" spc="0" normalizeH="0" baseline="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7"/>
          <p:cNvSpPr>
            <a:spLocks noChangeArrowheads="1"/>
          </p:cNvSpPr>
          <p:nvPr/>
        </p:nvSpPr>
        <p:spPr bwMode="auto">
          <a:xfrm>
            <a:off x="133039" y="5056407"/>
            <a:ext cx="6292701"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sz="1800" b="0" i="0" u="none" strike="noStrike" kern="1200" cap="none" spc="0" normalizeH="0" baseline="0" noProof="0" dirty="0" smtClean="0">
                <a:ln>
                  <a:noFill/>
                </a:ln>
                <a:solidFill>
                  <a:prstClr val="black"/>
                </a:solidFill>
                <a:effectLst/>
                <a:uLnTx/>
                <a:uFillTx/>
              </a:rPr>
              <a:t>I </a:t>
            </a:r>
            <a:r>
              <a:rPr lang="sv-SE" dirty="0" smtClean="0">
                <a:solidFill>
                  <a:prstClr val="black"/>
                </a:solidFill>
              </a:rPr>
              <a:t>genomsnitt över gödslingsnivå samt 3- och 4-skördesystem </a:t>
            </a:r>
            <a:r>
              <a:rPr kumimoji="0" lang="sv-SE" sz="1800" b="0" i="0" u="none" strike="noStrike" kern="1200" cap="none" spc="0" normalizeH="0" baseline="0" noProof="0" dirty="0" smtClean="0">
                <a:ln>
                  <a:noFill/>
                </a:ln>
                <a:solidFill>
                  <a:prstClr val="black"/>
                </a:solidFill>
                <a:effectLst/>
                <a:uLnTx/>
                <a:uFillTx/>
              </a:rPr>
              <a:t>var vitklöver bättre än rödklöver</a:t>
            </a:r>
            <a:r>
              <a:rPr kumimoji="0" lang="sv-SE" sz="1800" b="0" i="0" u="none" strike="noStrike" kern="1200" cap="none" spc="0" normalizeH="0" noProof="0" dirty="0" smtClean="0">
                <a:ln>
                  <a:noFill/>
                </a:ln>
                <a:solidFill>
                  <a:prstClr val="black"/>
                </a:solidFill>
                <a:effectLst/>
                <a:uLnTx/>
                <a:uFillTx/>
              </a:rPr>
              <a:t> </a:t>
            </a:r>
            <a:endParaRPr kumimoji="0" lang="sv-SE" sz="1800" b="0" i="0" u="none" strike="noStrike" kern="1200" cap="none" spc="0" normalizeH="0" baseline="0" noProof="0" dirty="0" smtClean="0">
              <a:ln>
                <a:noFill/>
              </a:ln>
              <a:solidFill>
                <a:prstClr val="black"/>
              </a:solidFill>
              <a:effectLst/>
              <a:uLnTx/>
              <a:uFillTx/>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sz="1800" b="0" i="0" u="none" strike="noStrike" kern="1200" cap="none" spc="0" normalizeH="0" baseline="0" noProof="0" dirty="0" smtClean="0">
                <a:ln>
                  <a:noFill/>
                </a:ln>
                <a:solidFill>
                  <a:prstClr val="black"/>
                </a:solidFill>
                <a:effectLst/>
                <a:uLnTx/>
                <a:uFillTx/>
              </a:rPr>
              <a:t>Rödklöver avkastade mer</a:t>
            </a:r>
            <a:r>
              <a:rPr kumimoji="0" lang="sv-SE" sz="1800" b="0" i="0" u="none" strike="noStrike" kern="1200" cap="none" spc="0" normalizeH="0" noProof="0" dirty="0" smtClean="0">
                <a:ln>
                  <a:noFill/>
                </a:ln>
                <a:solidFill>
                  <a:prstClr val="black"/>
                </a:solidFill>
                <a:effectLst/>
                <a:uLnTx/>
                <a:uFillTx/>
              </a:rPr>
              <a:t> i unga vallar medan vitklöver hade bättre uthållighet</a:t>
            </a:r>
            <a:endParaRPr kumimoji="0" lang="sv-SE" sz="1800" b="0" i="0" u="none" strike="noStrike" kern="1200" cap="none" spc="0" normalizeH="0" baseline="0" noProof="0" dirty="0" smtClean="0">
              <a:ln>
                <a:noFill/>
              </a:ln>
              <a:solidFill>
                <a:prstClr val="black"/>
              </a:solidFill>
              <a:effectLst/>
              <a:uLnTx/>
              <a:uFillTx/>
            </a:endParaRPr>
          </a:p>
        </p:txBody>
      </p:sp>
      <p:sp>
        <p:nvSpPr>
          <p:cNvPr id="7" name="Rectangle 2"/>
          <p:cNvSpPr>
            <a:spLocks noChangeArrowheads="1"/>
          </p:cNvSpPr>
          <p:nvPr/>
        </p:nvSpPr>
        <p:spPr bwMode="auto">
          <a:xfrm>
            <a:off x="1671638" y="33289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685800" algn="l"/>
              </a:tabLst>
              <a:defRPr>
                <a:solidFill>
                  <a:schemeClr val="tx1"/>
                </a:solidFill>
                <a:latin typeface="Arial" pitchFamily="34" charset="0"/>
                <a:cs typeface="Arial" pitchFamily="34" charset="0"/>
              </a:defRPr>
            </a:lvl1pPr>
            <a:lvl2pPr fontAlgn="base">
              <a:spcBef>
                <a:spcPct val="0"/>
              </a:spcBef>
              <a:spcAft>
                <a:spcPct val="0"/>
              </a:spcAft>
              <a:tabLst>
                <a:tab pos="685800" algn="l"/>
              </a:tabLst>
              <a:defRPr>
                <a:solidFill>
                  <a:schemeClr val="tx1"/>
                </a:solidFill>
                <a:latin typeface="Arial" pitchFamily="34" charset="0"/>
                <a:cs typeface="Arial" pitchFamily="34" charset="0"/>
              </a:defRPr>
            </a:lvl2pPr>
            <a:lvl3pPr fontAlgn="base">
              <a:spcBef>
                <a:spcPct val="0"/>
              </a:spcBef>
              <a:spcAft>
                <a:spcPct val="0"/>
              </a:spcAft>
              <a:tabLst>
                <a:tab pos="685800" algn="l"/>
              </a:tabLst>
              <a:defRPr>
                <a:solidFill>
                  <a:schemeClr val="tx1"/>
                </a:solidFill>
                <a:latin typeface="Arial" pitchFamily="34" charset="0"/>
                <a:cs typeface="Arial" pitchFamily="34" charset="0"/>
              </a:defRPr>
            </a:lvl3pPr>
            <a:lvl4pPr fontAlgn="base">
              <a:spcBef>
                <a:spcPct val="0"/>
              </a:spcBef>
              <a:spcAft>
                <a:spcPct val="0"/>
              </a:spcAft>
              <a:tabLst>
                <a:tab pos="685800" algn="l"/>
              </a:tabLst>
              <a:defRPr>
                <a:solidFill>
                  <a:schemeClr val="tx1"/>
                </a:solidFill>
                <a:latin typeface="Arial" pitchFamily="34" charset="0"/>
                <a:cs typeface="Arial" pitchFamily="34" charset="0"/>
              </a:defRPr>
            </a:lvl4pPr>
            <a:lvl5pPr fontAlgn="base">
              <a:spcBef>
                <a:spcPct val="0"/>
              </a:spcBef>
              <a:spcAft>
                <a:spcPct val="0"/>
              </a:spcAft>
              <a:tabLst>
                <a:tab pos="685800" algn="l"/>
              </a:tabLst>
              <a:defRPr>
                <a:solidFill>
                  <a:schemeClr val="tx1"/>
                </a:solidFill>
                <a:latin typeface="Arial" pitchFamily="34" charset="0"/>
                <a:cs typeface="Arial" pitchFamily="34" charset="0"/>
              </a:defRPr>
            </a:lvl5pPr>
            <a:lvl6pPr fontAlgn="base">
              <a:spcBef>
                <a:spcPct val="0"/>
              </a:spcBef>
              <a:spcAft>
                <a:spcPct val="0"/>
              </a:spcAft>
              <a:tabLst>
                <a:tab pos="685800" algn="l"/>
              </a:tabLst>
              <a:defRPr>
                <a:solidFill>
                  <a:schemeClr val="tx1"/>
                </a:solidFill>
                <a:latin typeface="Arial" pitchFamily="34" charset="0"/>
                <a:cs typeface="Arial" pitchFamily="34" charset="0"/>
              </a:defRPr>
            </a:lvl6pPr>
            <a:lvl7pPr fontAlgn="base">
              <a:spcBef>
                <a:spcPct val="0"/>
              </a:spcBef>
              <a:spcAft>
                <a:spcPct val="0"/>
              </a:spcAft>
              <a:tabLst>
                <a:tab pos="685800" algn="l"/>
              </a:tabLst>
              <a:defRPr>
                <a:solidFill>
                  <a:schemeClr val="tx1"/>
                </a:solidFill>
                <a:latin typeface="Arial" pitchFamily="34" charset="0"/>
                <a:cs typeface="Arial" pitchFamily="34" charset="0"/>
              </a:defRPr>
            </a:lvl7pPr>
            <a:lvl8pPr fontAlgn="base">
              <a:spcBef>
                <a:spcPct val="0"/>
              </a:spcBef>
              <a:spcAft>
                <a:spcPct val="0"/>
              </a:spcAft>
              <a:tabLst>
                <a:tab pos="685800" algn="l"/>
              </a:tabLst>
              <a:defRPr>
                <a:solidFill>
                  <a:schemeClr val="tx1"/>
                </a:solidFill>
                <a:latin typeface="Arial" pitchFamily="34" charset="0"/>
                <a:cs typeface="Arial" pitchFamily="34" charset="0"/>
              </a:defRPr>
            </a:lvl8pPr>
            <a:lvl9pPr fontAlgn="base">
              <a:spcBef>
                <a:spcPct val="0"/>
              </a:spcBef>
              <a:spcAft>
                <a:spcPct val="0"/>
              </a:spcAft>
              <a:tabLst>
                <a:tab pos="6858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endParaRPr kumimoji="0" lang="sv-SE" altLang="sv-SE"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graphicFrame>
        <p:nvGraphicFramePr>
          <p:cNvPr id="8" name="Tabell 7"/>
          <p:cNvGraphicFramePr>
            <a:graphicFrameLocks noGrp="1"/>
          </p:cNvGraphicFramePr>
          <p:nvPr>
            <p:extLst>
              <p:ext uri="{D42A27DB-BD31-4B8C-83A1-F6EECF244321}">
                <p14:modId xmlns:p14="http://schemas.microsoft.com/office/powerpoint/2010/main" val="3477049717"/>
              </p:ext>
            </p:extLst>
          </p:nvPr>
        </p:nvGraphicFramePr>
        <p:xfrm>
          <a:off x="147324" y="1368201"/>
          <a:ext cx="6471852" cy="3587189"/>
        </p:xfrm>
        <a:graphic>
          <a:graphicData uri="http://schemas.openxmlformats.org/drawingml/2006/table">
            <a:tbl>
              <a:tblPr firstRow="1" bandRow="1">
                <a:tableStyleId>{F5AB1C69-6EDB-4FF4-983F-18BD219EF322}</a:tableStyleId>
              </a:tblPr>
              <a:tblGrid>
                <a:gridCol w="882719">
                  <a:extLst>
                    <a:ext uri="{9D8B030D-6E8A-4147-A177-3AD203B41FA5}">
                      <a16:colId xmlns:a16="http://schemas.microsoft.com/office/drawing/2014/main" val="20000"/>
                    </a:ext>
                  </a:extLst>
                </a:gridCol>
                <a:gridCol w="1274565">
                  <a:extLst>
                    <a:ext uri="{9D8B030D-6E8A-4147-A177-3AD203B41FA5}">
                      <a16:colId xmlns:a16="http://schemas.microsoft.com/office/drawing/2014/main" val="20001"/>
                    </a:ext>
                  </a:extLst>
                </a:gridCol>
                <a:gridCol w="1078642">
                  <a:extLst>
                    <a:ext uri="{9D8B030D-6E8A-4147-A177-3AD203B41FA5}">
                      <a16:colId xmlns:a16="http://schemas.microsoft.com/office/drawing/2014/main" val="20002"/>
                    </a:ext>
                  </a:extLst>
                </a:gridCol>
                <a:gridCol w="1078642">
                  <a:extLst>
                    <a:ext uri="{9D8B030D-6E8A-4147-A177-3AD203B41FA5}">
                      <a16:colId xmlns:a16="http://schemas.microsoft.com/office/drawing/2014/main" val="20003"/>
                    </a:ext>
                  </a:extLst>
                </a:gridCol>
                <a:gridCol w="1078642">
                  <a:extLst>
                    <a:ext uri="{9D8B030D-6E8A-4147-A177-3AD203B41FA5}">
                      <a16:colId xmlns:a16="http://schemas.microsoft.com/office/drawing/2014/main" val="20004"/>
                    </a:ext>
                  </a:extLst>
                </a:gridCol>
                <a:gridCol w="1078642">
                  <a:extLst>
                    <a:ext uri="{9D8B030D-6E8A-4147-A177-3AD203B41FA5}">
                      <a16:colId xmlns:a16="http://schemas.microsoft.com/office/drawing/2014/main" val="20005"/>
                    </a:ext>
                  </a:extLst>
                </a:gridCol>
              </a:tblGrid>
              <a:tr h="534407">
                <a:tc>
                  <a:txBody>
                    <a:bodyPr/>
                    <a:lstStyle/>
                    <a:p>
                      <a:pPr algn="just">
                        <a:spcAft>
                          <a:spcPts val="0"/>
                        </a:spcAft>
                      </a:pPr>
                      <a:r>
                        <a:rPr lang="sv-SE" sz="1600" noProof="0" dirty="0" smtClean="0">
                          <a:effectLst/>
                        </a:rPr>
                        <a:t>N-nivå</a:t>
                      </a:r>
                      <a:endParaRPr lang="sv-SE" sz="1600" noProof="0" dirty="0">
                        <a:effectLst/>
                        <a:latin typeface="+mn-lt"/>
                        <a:ea typeface="Calibri"/>
                      </a:endParaRPr>
                    </a:p>
                  </a:txBody>
                  <a:tcPr marL="44450" marR="44450" marT="0" marB="0"/>
                </a:tc>
                <a:tc>
                  <a:txBody>
                    <a:bodyPr/>
                    <a:lstStyle/>
                    <a:p>
                      <a:pPr algn="just">
                        <a:spcAft>
                          <a:spcPts val="0"/>
                        </a:spcAft>
                      </a:pPr>
                      <a:r>
                        <a:rPr lang="sv-SE" sz="1600" kern="0" noProof="0" dirty="0" err="1" smtClean="0">
                          <a:effectLst/>
                        </a:rPr>
                        <a:t>Klöverart</a:t>
                      </a:r>
                      <a:endParaRPr lang="sv-SE" sz="1600" b="1" kern="0" noProof="0" dirty="0">
                        <a:effectLst/>
                        <a:latin typeface="+mn-lt"/>
                        <a:ea typeface="Times New Roman"/>
                      </a:endParaRPr>
                    </a:p>
                  </a:txBody>
                  <a:tcPr marL="44450" marR="44450" marT="0" marB="0"/>
                </a:tc>
                <a:tc>
                  <a:txBody>
                    <a:bodyPr/>
                    <a:lstStyle/>
                    <a:p>
                      <a:pPr algn="ctr">
                        <a:spcAft>
                          <a:spcPts val="0"/>
                        </a:spcAft>
                      </a:pPr>
                      <a:r>
                        <a:rPr lang="sv-SE" sz="1600" noProof="0" dirty="0" smtClean="0">
                          <a:effectLst/>
                          <a:latin typeface="+mn-lt"/>
                          <a:ea typeface="+mn-ea"/>
                        </a:rPr>
                        <a:t>År</a:t>
                      </a:r>
                      <a:r>
                        <a:rPr lang="sv-SE" sz="1600" baseline="0" noProof="0" dirty="0" smtClean="0">
                          <a:effectLst/>
                          <a:latin typeface="+mn-lt"/>
                          <a:ea typeface="+mn-ea"/>
                        </a:rPr>
                        <a:t> 1</a:t>
                      </a:r>
                      <a:endParaRPr lang="sv-SE" sz="1600" noProof="0" dirty="0">
                        <a:effectLst/>
                        <a:latin typeface="+mn-lt"/>
                        <a:ea typeface="Calibri"/>
                      </a:endParaRPr>
                    </a:p>
                  </a:txBody>
                  <a:tcPr marL="44450" marR="44450" marT="0" marB="0"/>
                </a:tc>
                <a:tc>
                  <a:txBody>
                    <a:bodyPr/>
                    <a:lstStyle/>
                    <a:p>
                      <a:pPr algn="ctr">
                        <a:spcAft>
                          <a:spcPts val="0"/>
                        </a:spcAft>
                      </a:pPr>
                      <a:r>
                        <a:rPr lang="sv-SE" sz="1600" noProof="0" dirty="0" smtClean="0">
                          <a:effectLst/>
                        </a:rPr>
                        <a:t>År 2</a:t>
                      </a:r>
                      <a:endParaRPr lang="sv-SE" sz="1600" noProof="0" dirty="0">
                        <a:effectLst/>
                        <a:latin typeface="+mn-lt"/>
                        <a:ea typeface="Calibri"/>
                      </a:endParaRPr>
                    </a:p>
                  </a:txBody>
                  <a:tcPr marL="44450" marR="44450" marT="0" marB="0"/>
                </a:tc>
                <a:tc>
                  <a:txBody>
                    <a:bodyPr/>
                    <a:lstStyle/>
                    <a:p>
                      <a:pPr algn="ctr">
                        <a:spcAft>
                          <a:spcPts val="0"/>
                        </a:spcAft>
                      </a:pPr>
                      <a:r>
                        <a:rPr lang="sv-SE" sz="1600" noProof="0" dirty="0" smtClean="0">
                          <a:effectLst/>
                        </a:rPr>
                        <a:t>År 3</a:t>
                      </a:r>
                      <a:endParaRPr lang="sv-SE" sz="1600" noProof="0" dirty="0">
                        <a:effectLst/>
                        <a:latin typeface="+mn-lt"/>
                        <a:ea typeface="Calibri"/>
                      </a:endParaRPr>
                    </a:p>
                  </a:txBody>
                  <a:tcPr marL="44450" marR="44450" marT="0" marB="0"/>
                </a:tc>
                <a:tc>
                  <a:txBody>
                    <a:bodyPr/>
                    <a:lstStyle/>
                    <a:p>
                      <a:pPr algn="ctr">
                        <a:spcAft>
                          <a:spcPts val="0"/>
                        </a:spcAft>
                      </a:pPr>
                      <a:r>
                        <a:rPr lang="sv-SE" sz="1600" noProof="0" dirty="0" smtClean="0">
                          <a:effectLst/>
                        </a:rPr>
                        <a:t>År 4</a:t>
                      </a:r>
                      <a:endParaRPr lang="sv-SE" sz="1600" noProof="0" dirty="0">
                        <a:effectLst/>
                        <a:latin typeface="+mn-lt"/>
                        <a:ea typeface="Calibri"/>
                      </a:endParaRPr>
                    </a:p>
                  </a:txBody>
                  <a:tcPr marL="44450" marR="44450" marT="0" marB="0"/>
                </a:tc>
                <a:extLst>
                  <a:ext uri="{0D108BD9-81ED-4DB2-BD59-A6C34878D82A}">
                    <a16:rowId xmlns:a16="http://schemas.microsoft.com/office/drawing/2014/main" val="10000"/>
                  </a:ext>
                </a:extLst>
              </a:tr>
              <a:tr h="495992">
                <a:tc>
                  <a:txBody>
                    <a:bodyPr/>
                    <a:lstStyle/>
                    <a:p>
                      <a:pPr algn="just">
                        <a:spcAft>
                          <a:spcPts val="0"/>
                        </a:spcAft>
                      </a:pPr>
                      <a:r>
                        <a:rPr lang="sv-SE" sz="1600" noProof="0" dirty="0" smtClean="0">
                          <a:effectLst/>
                        </a:rPr>
                        <a:t>0 kg N</a:t>
                      </a:r>
                      <a:endParaRPr lang="sv-SE" sz="1600" noProof="0" dirty="0">
                        <a:effectLst/>
                        <a:latin typeface="+mn-lt"/>
                        <a:ea typeface="Calibri"/>
                      </a:endParaRPr>
                    </a:p>
                  </a:txBody>
                  <a:tcPr marL="44450" marR="44450" marT="0" marB="0"/>
                </a:tc>
                <a:tc>
                  <a:txBody>
                    <a:bodyPr/>
                    <a:lstStyle/>
                    <a:p>
                      <a:pPr algn="just">
                        <a:spcAft>
                          <a:spcPts val="0"/>
                        </a:spcAft>
                      </a:pPr>
                      <a:r>
                        <a:rPr lang="sv-SE" sz="1600" noProof="0" dirty="0" smtClean="0">
                          <a:effectLst/>
                        </a:rPr>
                        <a:t>Rödklöver</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8 430</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7 647</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6 363</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5 491</a:t>
                      </a:r>
                      <a:endParaRPr lang="sv-SE" sz="1600" noProof="0" dirty="0">
                        <a:effectLst/>
                        <a:latin typeface="+mn-lt"/>
                        <a:ea typeface="Calibri"/>
                      </a:endParaRPr>
                    </a:p>
                  </a:txBody>
                  <a:tcPr marL="44450" marR="44450" marT="0" marB="0"/>
                </a:tc>
                <a:extLst>
                  <a:ext uri="{0D108BD9-81ED-4DB2-BD59-A6C34878D82A}">
                    <a16:rowId xmlns:a16="http://schemas.microsoft.com/office/drawing/2014/main" val="10001"/>
                  </a:ext>
                </a:extLst>
              </a:tr>
              <a:tr h="495992">
                <a:tc>
                  <a:txBody>
                    <a:bodyPr/>
                    <a:lstStyle/>
                    <a:p>
                      <a:pPr algn="just">
                        <a:spcAft>
                          <a:spcPts val="0"/>
                        </a:spcAft>
                      </a:pPr>
                      <a:r>
                        <a:rPr lang="sv-SE" sz="1600" noProof="0" dirty="0" smtClean="0">
                          <a:effectLst/>
                        </a:rPr>
                        <a:t> </a:t>
                      </a:r>
                      <a:endParaRPr lang="sv-SE" sz="1600" noProof="0" dirty="0">
                        <a:effectLst/>
                        <a:latin typeface="+mn-lt"/>
                        <a:ea typeface="Calibri"/>
                      </a:endParaRPr>
                    </a:p>
                  </a:txBody>
                  <a:tcPr marL="44450" marR="44450" marT="0" marB="0"/>
                </a:tc>
                <a:tc>
                  <a:txBody>
                    <a:bodyPr/>
                    <a:lstStyle/>
                    <a:p>
                      <a:pPr algn="just">
                        <a:spcAft>
                          <a:spcPts val="0"/>
                        </a:spcAft>
                      </a:pPr>
                      <a:r>
                        <a:rPr lang="sv-SE" sz="1600" noProof="0" dirty="0" smtClean="0">
                          <a:effectLst/>
                        </a:rPr>
                        <a:t>Vitklöver</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7 724</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8 085</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7 441</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7 765</a:t>
                      </a:r>
                      <a:endParaRPr lang="sv-SE" sz="1600" noProof="0" dirty="0">
                        <a:effectLst/>
                        <a:latin typeface="+mn-lt"/>
                        <a:ea typeface="Calibri"/>
                      </a:endParaRPr>
                    </a:p>
                  </a:txBody>
                  <a:tcPr marL="44450" marR="44450" marT="0" marB="0"/>
                </a:tc>
                <a:extLst>
                  <a:ext uri="{0D108BD9-81ED-4DB2-BD59-A6C34878D82A}">
                    <a16:rowId xmlns:a16="http://schemas.microsoft.com/office/drawing/2014/main" val="10002"/>
                  </a:ext>
                </a:extLst>
              </a:tr>
              <a:tr h="534407">
                <a:tc>
                  <a:txBody>
                    <a:bodyPr/>
                    <a:lstStyle/>
                    <a:p>
                      <a:pPr algn="l">
                        <a:spcAft>
                          <a:spcPts val="0"/>
                        </a:spcAft>
                      </a:pPr>
                      <a:r>
                        <a:rPr lang="sv-SE" sz="1600" noProof="0" dirty="0" smtClean="0">
                          <a:effectLst/>
                        </a:rPr>
                        <a:t>100</a:t>
                      </a:r>
                      <a:r>
                        <a:rPr lang="sv-SE" sz="1600" baseline="0" noProof="0" dirty="0" smtClean="0">
                          <a:effectLst/>
                        </a:rPr>
                        <a:t> </a:t>
                      </a:r>
                      <a:r>
                        <a:rPr lang="sv-SE" sz="1600" noProof="0" dirty="0" smtClean="0">
                          <a:effectLst/>
                        </a:rPr>
                        <a:t>kg N</a:t>
                      </a:r>
                      <a:endParaRPr lang="sv-SE" sz="1600" noProof="0" dirty="0">
                        <a:effectLst/>
                        <a:latin typeface="+mn-lt"/>
                        <a:ea typeface="Calibri"/>
                      </a:endParaRPr>
                    </a:p>
                  </a:txBody>
                  <a:tcPr marL="44450" marR="44450" marT="0" marB="0"/>
                </a:tc>
                <a:tc>
                  <a:txBody>
                    <a:bodyPr/>
                    <a:lstStyle/>
                    <a:p>
                      <a:pPr algn="just">
                        <a:spcAft>
                          <a:spcPts val="0"/>
                        </a:spcAft>
                      </a:pPr>
                      <a:r>
                        <a:rPr lang="sv-SE" sz="1600" noProof="0" dirty="0" smtClean="0">
                          <a:effectLst/>
                        </a:rPr>
                        <a:t>Rödklöver</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9 597</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9 359</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7 795</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7 141</a:t>
                      </a:r>
                      <a:endParaRPr lang="sv-SE" sz="1600" noProof="0" dirty="0">
                        <a:effectLst/>
                        <a:latin typeface="+mn-lt"/>
                        <a:ea typeface="Calibri"/>
                      </a:endParaRPr>
                    </a:p>
                  </a:txBody>
                  <a:tcPr marL="44450" marR="44450" marT="0" marB="0"/>
                </a:tc>
                <a:extLst>
                  <a:ext uri="{0D108BD9-81ED-4DB2-BD59-A6C34878D82A}">
                    <a16:rowId xmlns:a16="http://schemas.microsoft.com/office/drawing/2014/main" val="10003"/>
                  </a:ext>
                </a:extLst>
              </a:tr>
              <a:tr h="495992">
                <a:tc>
                  <a:txBody>
                    <a:bodyPr/>
                    <a:lstStyle/>
                    <a:p>
                      <a:pPr algn="l">
                        <a:spcAft>
                          <a:spcPts val="0"/>
                        </a:spcAft>
                      </a:pPr>
                      <a:r>
                        <a:rPr lang="sv-SE" sz="1600" noProof="0" dirty="0" smtClean="0">
                          <a:effectLst/>
                        </a:rPr>
                        <a:t> </a:t>
                      </a:r>
                      <a:endParaRPr lang="sv-SE" sz="1600" noProof="0" dirty="0">
                        <a:effectLst/>
                        <a:latin typeface="+mn-lt"/>
                        <a:ea typeface="Calibri"/>
                      </a:endParaRPr>
                    </a:p>
                  </a:txBody>
                  <a:tcPr marL="44450" marR="44450" marT="0" marB="0"/>
                </a:tc>
                <a:tc>
                  <a:txBody>
                    <a:bodyPr/>
                    <a:lstStyle/>
                    <a:p>
                      <a:pPr algn="just">
                        <a:spcAft>
                          <a:spcPts val="0"/>
                        </a:spcAft>
                      </a:pPr>
                      <a:r>
                        <a:rPr lang="sv-SE" sz="1600" noProof="0" dirty="0" smtClean="0">
                          <a:effectLst/>
                        </a:rPr>
                        <a:t>Vitklöver</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9 123</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9 534</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8 169</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8 152</a:t>
                      </a:r>
                      <a:endParaRPr lang="sv-SE" sz="1600" noProof="0" dirty="0">
                        <a:effectLst/>
                        <a:latin typeface="+mn-lt"/>
                        <a:ea typeface="Calibri"/>
                      </a:endParaRPr>
                    </a:p>
                  </a:txBody>
                  <a:tcPr marL="44450" marR="44450" marT="0" marB="0"/>
                </a:tc>
                <a:extLst>
                  <a:ext uri="{0D108BD9-81ED-4DB2-BD59-A6C34878D82A}">
                    <a16:rowId xmlns:a16="http://schemas.microsoft.com/office/drawing/2014/main" val="10004"/>
                  </a:ext>
                </a:extLst>
              </a:tr>
              <a:tr h="534407">
                <a:tc>
                  <a:txBody>
                    <a:bodyPr/>
                    <a:lstStyle/>
                    <a:p>
                      <a:pPr algn="l">
                        <a:spcAft>
                          <a:spcPts val="0"/>
                        </a:spcAft>
                      </a:pPr>
                      <a:r>
                        <a:rPr lang="sv-SE" sz="1600" noProof="0" dirty="0" smtClean="0">
                          <a:effectLst/>
                        </a:rPr>
                        <a:t>200 kg N</a:t>
                      </a:r>
                      <a:endParaRPr lang="sv-SE" sz="1600" noProof="0" dirty="0">
                        <a:effectLst/>
                        <a:latin typeface="+mn-lt"/>
                        <a:ea typeface="Calibri"/>
                      </a:endParaRPr>
                    </a:p>
                  </a:txBody>
                  <a:tcPr marL="44450" marR="44450" marT="0" marB="0"/>
                </a:tc>
                <a:tc>
                  <a:txBody>
                    <a:bodyPr/>
                    <a:lstStyle/>
                    <a:p>
                      <a:pPr algn="just">
                        <a:spcAft>
                          <a:spcPts val="0"/>
                        </a:spcAft>
                      </a:pPr>
                      <a:r>
                        <a:rPr lang="sv-SE" sz="1600" noProof="0" dirty="0" smtClean="0">
                          <a:effectLst/>
                        </a:rPr>
                        <a:t>Rödklöver</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10 409</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10 202</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8 569</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8 213</a:t>
                      </a:r>
                      <a:endParaRPr lang="sv-SE" sz="1600" noProof="0" dirty="0">
                        <a:effectLst/>
                        <a:latin typeface="+mn-lt"/>
                        <a:ea typeface="Calibri"/>
                      </a:endParaRPr>
                    </a:p>
                  </a:txBody>
                  <a:tcPr marL="44450" marR="44450" marT="0" marB="0"/>
                </a:tc>
                <a:extLst>
                  <a:ext uri="{0D108BD9-81ED-4DB2-BD59-A6C34878D82A}">
                    <a16:rowId xmlns:a16="http://schemas.microsoft.com/office/drawing/2014/main" val="10005"/>
                  </a:ext>
                </a:extLst>
              </a:tr>
              <a:tr h="495992">
                <a:tc>
                  <a:txBody>
                    <a:bodyPr/>
                    <a:lstStyle/>
                    <a:p>
                      <a:pPr algn="just">
                        <a:spcAft>
                          <a:spcPts val="0"/>
                        </a:spcAft>
                      </a:pPr>
                      <a:r>
                        <a:rPr lang="sv-SE" sz="1600" noProof="0" dirty="0" smtClean="0">
                          <a:effectLst/>
                        </a:rPr>
                        <a:t> </a:t>
                      </a:r>
                      <a:endParaRPr lang="sv-SE" sz="1600" noProof="0" dirty="0">
                        <a:effectLst/>
                        <a:latin typeface="+mn-lt"/>
                        <a:ea typeface="Calibri"/>
                      </a:endParaRPr>
                    </a:p>
                  </a:txBody>
                  <a:tcPr marL="44450" marR="44450" marT="0" marB="0"/>
                </a:tc>
                <a:tc>
                  <a:txBody>
                    <a:bodyPr/>
                    <a:lstStyle/>
                    <a:p>
                      <a:pPr algn="just">
                        <a:spcAft>
                          <a:spcPts val="0"/>
                        </a:spcAft>
                      </a:pPr>
                      <a:r>
                        <a:rPr lang="sv-SE" sz="1600" noProof="0" dirty="0" smtClean="0">
                          <a:effectLst/>
                        </a:rPr>
                        <a:t>Vitklöver</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9 920</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10 246</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8 619</a:t>
                      </a:r>
                      <a:endParaRPr lang="sv-SE" sz="1600" noProof="0" dirty="0">
                        <a:effectLst/>
                        <a:latin typeface="+mn-lt"/>
                        <a:ea typeface="Calibri"/>
                      </a:endParaRPr>
                    </a:p>
                  </a:txBody>
                  <a:tcPr marL="44450" marR="44450" marT="0" marB="0"/>
                </a:tc>
                <a:tc>
                  <a:txBody>
                    <a:bodyPr/>
                    <a:lstStyle/>
                    <a:p>
                      <a:pPr algn="ctr">
                        <a:spcAft>
                          <a:spcPts val="0"/>
                        </a:spcAft>
                        <a:tabLst>
                          <a:tab pos="521335" algn="dec"/>
                        </a:tabLst>
                      </a:pPr>
                      <a:r>
                        <a:rPr lang="sv-SE" sz="1600" noProof="0" dirty="0" smtClean="0">
                          <a:effectLst/>
                        </a:rPr>
                        <a:t>8 565</a:t>
                      </a:r>
                      <a:endParaRPr lang="sv-SE" sz="1600" noProof="0" dirty="0">
                        <a:effectLst/>
                        <a:latin typeface="+mn-lt"/>
                        <a:ea typeface="Calibri"/>
                      </a:endParaRPr>
                    </a:p>
                  </a:txBody>
                  <a:tcPr marL="44450" marR="44450" marT="0" marB="0"/>
                </a:tc>
                <a:extLst>
                  <a:ext uri="{0D108BD9-81ED-4DB2-BD59-A6C34878D82A}">
                    <a16:rowId xmlns:a16="http://schemas.microsoft.com/office/drawing/2014/main" val="10006"/>
                  </a:ext>
                </a:extLst>
              </a:tr>
            </a:tbl>
          </a:graphicData>
        </a:graphic>
      </p:graphicFrame>
      <p:sp>
        <p:nvSpPr>
          <p:cNvPr id="20" name="textruta 19"/>
          <p:cNvSpPr txBox="1"/>
          <p:nvPr/>
        </p:nvSpPr>
        <p:spPr>
          <a:xfrm>
            <a:off x="6387152" y="6540057"/>
            <a:ext cx="275684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a:t>
            </a:r>
            <a:r>
              <a:rPr kumimoji="0" lang="sv-SE" sz="1200" b="0" i="0" u="none" strike="noStrike" kern="1200" cap="none" spc="0" normalizeH="0" baseline="0" noProof="0" dirty="0" err="1" smtClean="0">
                <a:ln>
                  <a:noFill/>
                </a:ln>
                <a:solidFill>
                  <a:prstClr val="black"/>
                </a:solidFill>
                <a:effectLst/>
                <a:uLnTx/>
                <a:uFillTx/>
                <a:latin typeface="Calibri"/>
                <a:ea typeface="+mn-ea"/>
                <a:cs typeface="+mn-cs"/>
              </a:rPr>
              <a:t>Svanäng</a:t>
            </a: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 och Frankow-Lindberg, 1994)</a:t>
            </a: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mms_img101614328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0911" y="1368201"/>
            <a:ext cx="2006505" cy="356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a:off x="6779981" y="5056407"/>
            <a:ext cx="24026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sv-SE" sz="1800" b="0" i="0" u="none" strike="noStrike" kern="1200" cap="none" spc="0" normalizeH="0" baseline="0" dirty="0" smtClean="0">
                <a:ln>
                  <a:noFill/>
                </a:ln>
                <a:solidFill>
                  <a:prstClr val="black"/>
                </a:solidFill>
                <a:effectLst/>
                <a:uLnTx/>
                <a:uFillTx/>
                <a:ea typeface="+mn-ea"/>
                <a:cs typeface="+mn-cs"/>
              </a:rPr>
              <a:t>Rotröta är det främsta hindret för mer långlivade rödklövervallar</a:t>
            </a:r>
            <a:endParaRPr kumimoji="0" lang="sv-SE" altLang="sv-SE" sz="2000" b="0" i="0" u="none" strike="noStrike" kern="1200" cap="none" spc="0" normalizeH="0" baseline="0" dirty="0" smtClean="0">
              <a:ln>
                <a:noFill/>
              </a:ln>
              <a:solidFill>
                <a:prstClr val="black"/>
              </a:solidFill>
              <a:effectLst/>
              <a:uLnTx/>
              <a:uFillTx/>
              <a:latin typeface="Calibri"/>
              <a:ea typeface="+mn-ea"/>
              <a:cs typeface="+mn-cs"/>
            </a:endParaRPr>
          </a:p>
        </p:txBody>
      </p:sp>
      <p:sp>
        <p:nvSpPr>
          <p:cNvPr id="11" name="textruta 10"/>
          <p:cNvSpPr txBox="1"/>
          <p:nvPr/>
        </p:nvSpPr>
        <p:spPr>
          <a:xfrm>
            <a:off x="6742008" y="4661493"/>
            <a:ext cx="230646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Foto: Ann-Charlotte </a:t>
            </a:r>
            <a:r>
              <a:rPr kumimoji="0" lang="sv-SE" sz="1000" b="1" i="0" u="none" strike="noStrike" kern="1200" cap="none" spc="0" normalizeH="0" baseline="0" noProof="0" dirty="0" err="1" smtClean="0">
                <a:ln>
                  <a:noFill/>
                </a:ln>
                <a:solidFill>
                  <a:prstClr val="white"/>
                </a:solidFill>
                <a:effectLst/>
                <a:uLnTx/>
                <a:uFillTx/>
                <a:latin typeface="Calibri"/>
                <a:ea typeface="+mn-ea"/>
                <a:cs typeface="+mn-cs"/>
              </a:rPr>
              <a:t>Wallenhammar</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1827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sv-SE" dirty="0"/>
          </a:p>
        </p:txBody>
      </p:sp>
      <p:sp>
        <p:nvSpPr>
          <p:cNvPr id="2" name="Tijdelijke aanduiding voor tekst 1"/>
          <p:cNvSpPr>
            <a:spLocks noGrp="1"/>
          </p:cNvSpPr>
          <p:nvPr>
            <p:ph type="body" sz="quarter" idx="4294967295"/>
          </p:nvPr>
        </p:nvSpPr>
        <p:spPr>
          <a:xfrm>
            <a:off x="558800" y="1689893"/>
            <a:ext cx="3921125" cy="449263"/>
          </a:xfrm>
          <a:prstGeom prst="rect">
            <a:avLst/>
          </a:prstGeom>
        </p:spPr>
        <p:txBody>
          <a:bodyPr/>
          <a:lstStyle/>
          <a:p>
            <a:pPr marL="0" indent="0">
              <a:buNone/>
            </a:pPr>
            <a:r>
              <a:rPr lang="sv-SE" sz="2400" b="1" dirty="0" smtClean="0"/>
              <a:t>Sverige</a:t>
            </a:r>
            <a:endParaRPr lang="sv-SE" sz="2400" b="1" dirty="0"/>
          </a:p>
        </p:txBody>
      </p:sp>
    </p:spTree>
    <p:extLst>
      <p:ext uri="{BB962C8B-B14F-4D97-AF65-F5344CB8AC3E}">
        <p14:creationId xmlns:p14="http://schemas.microsoft.com/office/powerpoint/2010/main" val="10602476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36728" y="314845"/>
            <a:ext cx="6666807" cy="1196997"/>
          </a:xfrm>
        </p:spPr>
        <p:txBody>
          <a:bodyPr/>
          <a:lstStyle/>
          <a:p>
            <a:r>
              <a:rPr lang="sv-SE" sz="2400" dirty="0" smtClean="0">
                <a:solidFill>
                  <a:schemeClr val="tx1"/>
                </a:solidFill>
                <a:latin typeface="+mn-lt"/>
              </a:rPr>
              <a:t>Kan vitklöver rekommenderas i områden där man på grund av tradition eller sämre odlingsförutsättningar har en mindre intensiv produktion?</a:t>
            </a:r>
            <a:endParaRPr lang="sv-SE" sz="2400" dirty="0">
              <a:solidFill>
                <a:schemeClr val="tx1"/>
              </a:solidFill>
              <a:latin typeface="+mn-lt"/>
            </a:endParaRP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1194" y="1537023"/>
            <a:ext cx="5133425" cy="3808670"/>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7"/>
          <p:cNvSpPr>
            <a:spLocks noChangeArrowheads="1"/>
          </p:cNvSpPr>
          <p:nvPr/>
        </p:nvSpPr>
        <p:spPr bwMode="auto">
          <a:xfrm>
            <a:off x="845090" y="5493274"/>
            <a:ext cx="3293773" cy="134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RC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400" b="0" i="0" u="none" strike="noStrike" kern="1200" cap="none" spc="0" normalizeH="0" baseline="0" noProof="0" dirty="0" err="1" smtClean="0">
                <a:ln>
                  <a:noFill/>
                </a:ln>
                <a:solidFill>
                  <a:prstClr val="black"/>
                </a:solidFill>
                <a:effectLst/>
                <a:uLnTx/>
                <a:uFillTx/>
                <a:latin typeface="Calibri" pitchFamily="34" charset="0"/>
                <a:ea typeface="+mn-ea"/>
                <a:cs typeface="+mn-cs"/>
              </a:rPr>
              <a:t>rödklöver</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WC = </a:t>
            </a:r>
            <a:r>
              <a:rPr kumimoji="0" lang="en-GB" sz="1400" b="0" i="0" u="none" strike="noStrike" kern="1200" cap="none" spc="0" normalizeH="0" baseline="0" noProof="0" dirty="0" err="1" smtClean="0">
                <a:ln>
                  <a:noFill/>
                </a:ln>
                <a:solidFill>
                  <a:prstClr val="black"/>
                </a:solidFill>
                <a:effectLst/>
                <a:uLnTx/>
                <a:uFillTx/>
                <a:latin typeface="Calibri" pitchFamily="34" charset="0"/>
                <a:ea typeface="+mn-ea"/>
                <a:cs typeface="+mn-cs"/>
              </a:rPr>
              <a:t>vitklöver</a:t>
            </a:r>
            <a:endPar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2C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2 </a:t>
            </a:r>
            <a:r>
              <a:rPr kumimoji="0" lang="en-GB" sz="1400" b="0" i="0" u="none" strike="noStrike" kern="1200" cap="none" spc="0" normalizeH="0" baseline="0" noProof="0" dirty="0" err="1" smtClean="0">
                <a:ln>
                  <a:noFill/>
                </a:ln>
                <a:solidFill>
                  <a:prstClr val="black"/>
                </a:solidFill>
                <a:effectLst/>
                <a:uLnTx/>
                <a:uFillTx/>
                <a:latin typeface="Calibri" pitchFamily="34" charset="0"/>
                <a:ea typeface="+mn-ea"/>
                <a:cs typeface="+mn-cs"/>
              </a:rPr>
              <a:t>skördar</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a:t>
            </a:r>
            <a:r>
              <a:rPr kumimoji="0" lang="en-GB" sz="1400" b="0" i="0" u="none" strike="noStrike" kern="1200" cap="none" spc="0" normalizeH="0" baseline="0" noProof="0" dirty="0" err="1" smtClean="0">
                <a:ln>
                  <a:noFill/>
                </a:ln>
                <a:solidFill>
                  <a:prstClr val="black"/>
                </a:solidFill>
                <a:effectLst/>
                <a:uLnTx/>
                <a:uFillTx/>
                <a:latin typeface="Calibri" pitchFamily="34" charset="0"/>
                <a:ea typeface="+mn-ea"/>
                <a:cs typeface="+mn-cs"/>
              </a:rPr>
              <a:t>år</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 3C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3 </a:t>
            </a:r>
            <a:r>
              <a:rPr kumimoji="0" lang="en-GB" sz="1400" b="0" i="0" u="none" strike="noStrike" kern="1200" cap="none" spc="0" normalizeH="0" baseline="0" noProof="0" dirty="0" err="1" smtClean="0">
                <a:ln>
                  <a:noFill/>
                </a:ln>
                <a:solidFill>
                  <a:prstClr val="black"/>
                </a:solidFill>
                <a:effectLst/>
                <a:uLnTx/>
                <a:uFillTx/>
                <a:latin typeface="Calibri" pitchFamily="34" charset="0"/>
                <a:ea typeface="+mn-ea"/>
                <a:cs typeface="+mn-cs"/>
              </a:rPr>
              <a:t>skördar</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a:t>
            </a:r>
            <a:r>
              <a:rPr kumimoji="0" lang="en-GB" sz="1400" b="0" i="0" u="none" strike="noStrike" kern="1200" cap="none" spc="0" normalizeH="0" baseline="0" noProof="0" dirty="0" err="1" smtClean="0">
                <a:ln>
                  <a:noFill/>
                </a:ln>
                <a:solidFill>
                  <a:prstClr val="black"/>
                </a:solidFill>
                <a:effectLst/>
                <a:uLnTx/>
                <a:uFillTx/>
                <a:latin typeface="Calibri" pitchFamily="34" charset="0"/>
                <a:ea typeface="+mn-ea"/>
                <a:cs typeface="+mn-cs"/>
              </a:rPr>
              <a:t>år</a:t>
            </a:r>
            <a:endPar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N0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0 kg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N/ha,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N1 = 100 kg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N/ha</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1400" b="0" i="0" u="none" strike="noStrike" kern="1200" cap="none" spc="0" normalizeH="0" baseline="0" noProof="0" dirty="0" err="1" smtClean="0">
                <a:ln>
                  <a:noFill/>
                </a:ln>
                <a:solidFill>
                  <a:prstClr val="black"/>
                </a:solidFill>
                <a:effectLst/>
                <a:uLnTx/>
                <a:uFillTx/>
                <a:latin typeface="Calibri" pitchFamily="34" charset="0"/>
                <a:ea typeface="+mn-ea"/>
                <a:cs typeface="Times New Roman" panose="02020603050405020304" pitchFamily="18" charset="0"/>
              </a:rPr>
              <a:t>Gräs</a:t>
            </a:r>
            <a:r>
              <a:rPr kumimoji="0" lang="en-US" altLang="sv-SE"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rPr>
              <a:t> = </a:t>
            </a:r>
            <a:r>
              <a:rPr kumimoji="0" lang="en-US" altLang="sv-SE" sz="1400" b="0" i="0" u="none" strike="noStrike" kern="1200" cap="none" spc="0" normalizeH="0" baseline="0" noProof="0" dirty="0" err="1" smtClean="0">
                <a:ln>
                  <a:noFill/>
                </a:ln>
                <a:solidFill>
                  <a:prstClr val="black"/>
                </a:solidFill>
                <a:effectLst/>
                <a:uLnTx/>
                <a:uFillTx/>
                <a:latin typeface="Calibri" pitchFamily="34" charset="0"/>
                <a:ea typeface="+mn-ea"/>
                <a:cs typeface="Times New Roman" panose="02020603050405020304" pitchFamily="18" charset="0"/>
              </a:rPr>
              <a:t>timotej</a:t>
            </a:r>
            <a:r>
              <a:rPr kumimoji="0" lang="en-US" altLang="sv-SE"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rPr>
              <a:t> </a:t>
            </a:r>
            <a:r>
              <a:rPr kumimoji="0" lang="en-US" altLang="sv-SE" sz="1400" b="0" i="0" u="none" strike="noStrike" kern="1200" cap="none" spc="0" normalizeH="0" baseline="0" noProof="0" dirty="0" err="1" smtClean="0">
                <a:ln>
                  <a:noFill/>
                </a:ln>
                <a:solidFill>
                  <a:prstClr val="black"/>
                </a:solidFill>
                <a:effectLst/>
                <a:uLnTx/>
                <a:uFillTx/>
                <a:latin typeface="Calibri" pitchFamily="34" charset="0"/>
                <a:ea typeface="+mn-ea"/>
                <a:cs typeface="Times New Roman" panose="02020603050405020304" pitchFamily="18" charset="0"/>
              </a:rPr>
              <a:t>och</a:t>
            </a:r>
            <a:r>
              <a:rPr kumimoji="0" lang="en-US" altLang="sv-SE"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rPr>
              <a:t> </a:t>
            </a:r>
            <a:r>
              <a:rPr kumimoji="0" lang="en-US" altLang="sv-SE" sz="1400" b="0" i="0" u="none" strike="noStrike" kern="1200" cap="none" spc="0" normalizeH="0" baseline="0" noProof="0" dirty="0" err="1" smtClean="0">
                <a:ln>
                  <a:noFill/>
                </a:ln>
                <a:solidFill>
                  <a:prstClr val="black"/>
                </a:solidFill>
                <a:effectLst/>
                <a:uLnTx/>
                <a:uFillTx/>
                <a:latin typeface="Calibri" pitchFamily="34" charset="0"/>
                <a:ea typeface="+mn-ea"/>
                <a:cs typeface="Times New Roman" panose="02020603050405020304" pitchFamily="18" charset="0"/>
              </a:rPr>
              <a:t>ängssvingel</a:t>
            </a:r>
            <a:endParaRPr kumimoji="0" lang="en-US" altLang="sv-SE"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rPr>
              <a:t>N = 11</a:t>
            </a:r>
            <a:endParaRPr kumimoji="0" lang="en-US" altLang="sv-SE" sz="1400" b="0" i="0" u="none" strike="noStrike" kern="1200" cap="none" spc="0" normalizeH="0" baseline="30000" noProof="0" dirty="0" smtClean="0">
              <a:ln>
                <a:noFill/>
              </a:ln>
              <a:solidFill>
                <a:prstClr val="black"/>
              </a:solidFill>
              <a:effectLst/>
              <a:uLnTx/>
              <a:uFillTx/>
              <a:latin typeface="Calibri"/>
              <a:ea typeface="+mn-ea"/>
              <a:cs typeface="+mn-cs"/>
            </a:endParaRPr>
          </a:p>
        </p:txBody>
      </p:sp>
      <p:sp>
        <p:nvSpPr>
          <p:cNvPr id="8" name="Rectangle 7"/>
          <p:cNvSpPr>
            <a:spLocks noChangeArrowheads="1"/>
          </p:cNvSpPr>
          <p:nvPr/>
        </p:nvSpPr>
        <p:spPr bwMode="auto">
          <a:xfrm>
            <a:off x="5685780" y="1740205"/>
            <a:ext cx="3128924" cy="391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sz="1800" b="0" i="0" u="none" strike="noStrike" kern="1200" cap="none" spc="0" normalizeH="0" baseline="0" noProof="0" dirty="0" smtClean="0">
                <a:ln>
                  <a:noFill/>
                </a:ln>
                <a:solidFill>
                  <a:prstClr val="black"/>
                </a:solidFill>
                <a:effectLst/>
                <a:uLnTx/>
                <a:uFillTx/>
              </a:rPr>
              <a:t>Två skördar </a:t>
            </a:r>
            <a:r>
              <a:rPr lang="sv-SE" dirty="0" smtClean="0">
                <a:solidFill>
                  <a:prstClr val="black"/>
                </a:solidFill>
              </a:rPr>
              <a:t>gav större total avkastning än tre skördar</a:t>
            </a:r>
            <a:endParaRPr kumimoji="0" lang="sv-SE" sz="1800" b="0" i="0" u="none" strike="noStrike" kern="1200" cap="none" spc="0" normalizeH="0" baseline="0" noProof="0" dirty="0" smtClean="0">
              <a:ln>
                <a:noFill/>
              </a:ln>
              <a:solidFill>
                <a:prstClr val="black"/>
              </a:solidFill>
              <a:effectLst/>
              <a:uLnTx/>
              <a:uFillTx/>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sv-SE" sz="900" b="0" i="0" u="none" strike="noStrike" kern="1200" cap="none" spc="0" normalizeH="0" baseline="0" noProof="0" dirty="0" smtClean="0">
              <a:ln>
                <a:noFill/>
              </a:ln>
              <a:solidFill>
                <a:prstClr val="black"/>
              </a:solidFill>
              <a:effectLst/>
              <a:uLnTx/>
              <a:uFillTx/>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sz="1800" b="0" i="0" u="none" strike="noStrike" kern="1200" cap="none" spc="0" normalizeH="0" baseline="0" noProof="0" dirty="0" smtClean="0">
                <a:ln>
                  <a:noFill/>
                </a:ln>
                <a:solidFill>
                  <a:prstClr val="black"/>
                </a:solidFill>
                <a:effectLst/>
                <a:uLnTx/>
                <a:uFillTx/>
              </a:rPr>
              <a:t>Smältbar energi var lägre vid två skördar än vid tre skördar</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sv-SE" sz="900" b="0" i="0" u="none" strike="noStrike" kern="1200" cap="none" spc="0" normalizeH="0" baseline="0" noProof="0" dirty="0" smtClean="0">
              <a:ln>
                <a:noFill/>
              </a:ln>
              <a:solidFill>
                <a:prstClr val="black"/>
              </a:solidFill>
              <a:effectLst/>
              <a:uLnTx/>
              <a:uFillTx/>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lang="sv-SE" dirty="0" smtClean="0">
                <a:solidFill>
                  <a:prstClr val="black"/>
                </a:solidFill>
              </a:rPr>
              <a:t>I genomsnitt var skillnaden i skörd mellan röd- och vitklöver liten. </a:t>
            </a:r>
            <a:r>
              <a:rPr lang="sv-SE" dirty="0">
                <a:solidFill>
                  <a:prstClr val="black"/>
                </a:solidFill>
              </a:rPr>
              <a:t>U</a:t>
            </a:r>
            <a:r>
              <a:rPr lang="sv-SE" dirty="0" smtClean="0">
                <a:solidFill>
                  <a:prstClr val="black"/>
                </a:solidFill>
              </a:rPr>
              <a:t>nder det tredje vallåret avkastade dock ogödslad vitklöver mer än ogödslad rödklöver</a:t>
            </a:r>
            <a:r>
              <a:rPr kumimoji="0" lang="sv-SE" sz="1800" b="0" i="0" u="none" strike="noStrike" kern="1200" cap="none" spc="0" normalizeH="0" baseline="0" noProof="0" dirty="0" smtClean="0">
                <a:ln>
                  <a:noFill/>
                </a:ln>
                <a:solidFill>
                  <a:prstClr val="black"/>
                </a:solidFill>
                <a:effectLst/>
                <a:uLnTx/>
                <a:uFillTx/>
              </a:rPr>
              <a:t> </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endPar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endParaRPr>
          </a:p>
        </p:txBody>
      </p:sp>
      <p:sp>
        <p:nvSpPr>
          <p:cNvPr id="4" name="Rektangel 3"/>
          <p:cNvSpPr/>
          <p:nvPr/>
        </p:nvSpPr>
        <p:spPr>
          <a:xfrm>
            <a:off x="6625701" y="6410614"/>
            <a:ext cx="2325637" cy="307777"/>
          </a:xfrm>
          <a:prstGeom prst="rect">
            <a:avLst/>
          </a:prstGeom>
        </p:spPr>
        <p:txBody>
          <a:bodyPr wrap="none">
            <a:spAutoFit/>
          </a:body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a:t>
            </a:r>
            <a:r>
              <a:rPr kumimoji="0" lang="en-GB" sz="1400" b="0" i="0" u="none" strike="noStrike" kern="1200" cap="none" spc="0" normalizeH="0" baseline="0" noProof="0" dirty="0" err="1">
                <a:ln>
                  <a:noFill/>
                </a:ln>
                <a:solidFill>
                  <a:prstClr val="black"/>
                </a:solidFill>
                <a:effectLst/>
                <a:uLnTx/>
                <a:uFillTx/>
                <a:latin typeface="Calibri"/>
                <a:ea typeface="+mn-ea"/>
                <a:cs typeface="+mn-cs"/>
              </a:rPr>
              <a:t>Nilsdotter</a:t>
            </a:r>
            <a:r>
              <a:rPr kumimoji="0" lang="en-GB" sz="1400" b="0" i="0" u="none" strike="noStrike" kern="1200" cap="none" spc="0" normalizeH="0" baseline="0" noProof="0" dirty="0">
                <a:ln>
                  <a:noFill/>
                </a:ln>
                <a:solidFill>
                  <a:prstClr val="black"/>
                </a:solidFill>
                <a:effectLst/>
                <a:uLnTx/>
                <a:uFillTx/>
                <a:latin typeface="Calibri"/>
                <a:ea typeface="+mn-ea"/>
                <a:cs typeface="+mn-cs"/>
              </a:rPr>
              <a:t>-Linde </a:t>
            </a:r>
            <a:r>
              <a:rPr kumimoji="0" lang="en-GB" sz="1400" b="0" i="1" u="none" strike="noStrike" kern="1200" cap="none" spc="0" normalizeH="0" baseline="0" noProof="0" dirty="0">
                <a:ln>
                  <a:noFill/>
                </a:ln>
                <a:solidFill>
                  <a:prstClr val="black"/>
                </a:solidFill>
                <a:effectLst/>
                <a:uLnTx/>
                <a:uFillTx/>
                <a:latin typeface="Calibri"/>
                <a:ea typeface="+mn-ea"/>
                <a:cs typeface="+mn-cs"/>
              </a:rPr>
              <a:t>et al</a:t>
            </a:r>
            <a:r>
              <a:rPr kumimoji="0" lang="en-GB" sz="1400" b="0" i="0" u="none" strike="noStrike" kern="1200" cap="none" spc="0" normalizeH="0" baseline="0" noProof="0" dirty="0">
                <a:ln>
                  <a:noFill/>
                </a:ln>
                <a:solidFill>
                  <a:prstClr val="black"/>
                </a:solidFill>
                <a:effectLst/>
                <a:uLnTx/>
                <a:uFillTx/>
                <a:latin typeface="Calibri"/>
                <a:ea typeface="+mn-ea"/>
                <a:cs typeface="+mn-cs"/>
              </a:rPr>
              <a:t>., 2002)</a:t>
            </a:r>
            <a:endParaRPr kumimoji="0" lang="en-US" altLang="sv-SE"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94109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546854"/>
            <a:ext cx="6864023" cy="1196997"/>
          </a:xfrm>
        </p:spPr>
        <p:txBody>
          <a:bodyPr/>
          <a:lstStyle/>
          <a:p>
            <a:r>
              <a:rPr lang="sv-SE" sz="2400" dirty="0" smtClean="0">
                <a:solidFill>
                  <a:schemeClr val="tx1"/>
                </a:solidFill>
                <a:latin typeface="+mn-lt"/>
              </a:rPr>
              <a:t>Med utvecklingen mot fler skördar per år och mer vitklöver i slåttervallen har rajgräs blivit alltmer intressant</a:t>
            </a:r>
            <a:endParaRPr lang="sv-SE" sz="2400" dirty="0">
              <a:solidFill>
                <a:schemeClr val="tx1"/>
              </a:solidFill>
              <a:latin typeface="+mn-lt"/>
            </a:endParaRPr>
          </a:p>
        </p:txBody>
      </p:sp>
      <p:sp>
        <p:nvSpPr>
          <p:cNvPr id="4" name="Rectangle 7"/>
          <p:cNvSpPr>
            <a:spLocks noChangeArrowheads="1"/>
          </p:cNvSpPr>
          <p:nvPr/>
        </p:nvSpPr>
        <p:spPr bwMode="auto">
          <a:xfrm>
            <a:off x="613075" y="2040725"/>
            <a:ext cx="76878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sz="2000" b="0" i="0" u="none" strike="noStrike" kern="1200" cap="none" spc="0" normalizeH="0" baseline="0" noProof="0" dirty="0" err="1" smtClean="0">
                <a:ln>
                  <a:noFill/>
                </a:ln>
                <a:solidFill>
                  <a:prstClr val="black"/>
                </a:solidFill>
                <a:effectLst/>
                <a:uLnTx/>
                <a:uFillTx/>
              </a:rPr>
              <a:t>Rajgrä</a:t>
            </a:r>
            <a:r>
              <a:rPr lang="sv-SE" sz="2000" dirty="0" smtClean="0">
                <a:solidFill>
                  <a:prstClr val="black"/>
                </a:solidFill>
              </a:rPr>
              <a:t>s är inte så vanligt i Skandinavien som längre söderut i Europa då härdigheten är sämre och risken för utvintring är ett hot</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sz="2000" b="0" i="0" u="none" strike="noStrike" kern="1200" cap="none" spc="0" normalizeH="0" baseline="0" noProof="0" dirty="0" smtClean="0">
                <a:ln>
                  <a:noFill/>
                </a:ln>
                <a:solidFill>
                  <a:prstClr val="black"/>
                </a:solidFill>
                <a:effectLst/>
                <a:uLnTx/>
                <a:uFillTx/>
              </a:rPr>
              <a:t>Engelskt rajgräs rekommendera</a:t>
            </a:r>
            <a:r>
              <a:rPr lang="sv-SE" sz="2000" dirty="0" smtClean="0">
                <a:solidFill>
                  <a:prstClr val="black"/>
                </a:solidFill>
              </a:rPr>
              <a:t>s endast i den södra tredjedelen av Sverige</a:t>
            </a:r>
            <a:endParaRPr kumimoji="0" lang="sv-SE" sz="2000" b="0" i="0" u="none" strike="noStrike" kern="1200" cap="none" spc="0" normalizeH="0" baseline="0" noProof="0" dirty="0" smtClean="0">
              <a:ln>
                <a:noFill/>
              </a:ln>
              <a:solidFill>
                <a:prstClr val="black"/>
              </a:solidFill>
              <a:effectLst/>
              <a:uLnTx/>
              <a:uFillTx/>
            </a:endParaRPr>
          </a:p>
        </p:txBody>
      </p:sp>
      <p:pic>
        <p:nvPicPr>
          <p:cNvPr id="6" name="Bildobjekt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1192" y="3874954"/>
            <a:ext cx="3862317" cy="2896738"/>
          </a:xfrm>
          <a:prstGeom prst="rect">
            <a:avLst/>
          </a:prstGeom>
          <a:ln>
            <a:noFill/>
          </a:ln>
          <a:effectLst>
            <a:outerShdw blurRad="292100" dist="139700" dir="2700000" algn="tl" rotWithShape="0">
              <a:srgbClr val="333333">
                <a:alpha val="65000"/>
              </a:srgbClr>
            </a:outerShdw>
          </a:effectLst>
        </p:spPr>
      </p:pic>
      <p:sp>
        <p:nvSpPr>
          <p:cNvPr id="7" name="textruta 6"/>
          <p:cNvSpPr txBox="1"/>
          <p:nvPr/>
        </p:nvSpPr>
        <p:spPr>
          <a:xfrm>
            <a:off x="6064134" y="6543817"/>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Foto: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047946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07639" y="398761"/>
            <a:ext cx="7179207" cy="1317797"/>
          </a:xfrm>
        </p:spPr>
        <p:txBody>
          <a:bodyPr/>
          <a:lstStyle/>
          <a:p>
            <a:r>
              <a:rPr lang="sv-SE" sz="2400" dirty="0" smtClean="0">
                <a:solidFill>
                  <a:schemeClr val="tx1"/>
                </a:solidFill>
                <a:latin typeface="+mn-lt"/>
              </a:rPr>
              <a:t>Sen skörd på hösten för att minska skador p.g.a. snömögel (</a:t>
            </a:r>
            <a:r>
              <a:rPr lang="sv-SE" sz="2400" i="1" dirty="0" err="1" smtClean="0">
                <a:solidFill>
                  <a:schemeClr val="tx1"/>
                </a:solidFill>
                <a:latin typeface="+mn-lt"/>
              </a:rPr>
              <a:t>Fusarium</a:t>
            </a:r>
            <a:r>
              <a:rPr lang="sv-SE" sz="2400" i="1" dirty="0" smtClean="0">
                <a:solidFill>
                  <a:schemeClr val="tx1"/>
                </a:solidFill>
                <a:latin typeface="+mn-lt"/>
              </a:rPr>
              <a:t> </a:t>
            </a:r>
            <a:r>
              <a:rPr lang="sv-SE" sz="2400" i="1" dirty="0" err="1" smtClean="0">
                <a:solidFill>
                  <a:schemeClr val="tx1"/>
                </a:solidFill>
                <a:latin typeface="+mn-lt"/>
              </a:rPr>
              <a:t>nivale</a:t>
            </a:r>
            <a:r>
              <a:rPr lang="sv-SE" sz="2400" dirty="0" smtClean="0">
                <a:solidFill>
                  <a:schemeClr val="tx1"/>
                </a:solidFill>
                <a:latin typeface="+mn-lt"/>
              </a:rPr>
              <a:t>) och därigenom öka chansen för engelskt rajgräs att överleva vintern</a:t>
            </a:r>
            <a:endParaRPr lang="sv-SE" sz="2400" dirty="0">
              <a:solidFill>
                <a:schemeClr val="tx1"/>
              </a:solidFill>
              <a:latin typeface="+mn-lt"/>
            </a:endParaRPr>
          </a:p>
        </p:txBody>
      </p:sp>
      <p:graphicFrame>
        <p:nvGraphicFramePr>
          <p:cNvPr id="3" name="Tabell 2"/>
          <p:cNvGraphicFramePr>
            <a:graphicFrameLocks noGrp="1"/>
          </p:cNvGraphicFramePr>
          <p:nvPr>
            <p:extLst>
              <p:ext uri="{D42A27DB-BD31-4B8C-83A1-F6EECF244321}">
                <p14:modId xmlns:p14="http://schemas.microsoft.com/office/powerpoint/2010/main" val="1587566621"/>
              </p:ext>
            </p:extLst>
          </p:nvPr>
        </p:nvGraphicFramePr>
        <p:xfrm>
          <a:off x="654019" y="2579815"/>
          <a:ext cx="8302271" cy="2402840"/>
        </p:xfrm>
        <a:graphic>
          <a:graphicData uri="http://schemas.openxmlformats.org/drawingml/2006/table">
            <a:tbl>
              <a:tblPr firstRow="1" firstCol="1" bandRow="1">
                <a:tableStyleId>{F5AB1C69-6EDB-4FF4-983F-18BD219EF322}</a:tableStyleId>
              </a:tblPr>
              <a:tblGrid>
                <a:gridCol w="2501973">
                  <a:extLst>
                    <a:ext uri="{9D8B030D-6E8A-4147-A177-3AD203B41FA5}">
                      <a16:colId xmlns:a16="http://schemas.microsoft.com/office/drawing/2014/main" val="20000"/>
                    </a:ext>
                  </a:extLst>
                </a:gridCol>
                <a:gridCol w="887104">
                  <a:extLst>
                    <a:ext uri="{9D8B030D-6E8A-4147-A177-3AD203B41FA5}">
                      <a16:colId xmlns:a16="http://schemas.microsoft.com/office/drawing/2014/main" val="20001"/>
                    </a:ext>
                  </a:extLst>
                </a:gridCol>
                <a:gridCol w="1064525">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1078174">
                  <a:extLst>
                    <a:ext uri="{9D8B030D-6E8A-4147-A177-3AD203B41FA5}">
                      <a16:colId xmlns:a16="http://schemas.microsoft.com/office/drawing/2014/main" val="20004"/>
                    </a:ext>
                  </a:extLst>
                </a:gridCol>
                <a:gridCol w="286603">
                  <a:extLst>
                    <a:ext uri="{9D8B030D-6E8A-4147-A177-3AD203B41FA5}">
                      <a16:colId xmlns:a16="http://schemas.microsoft.com/office/drawing/2014/main" val="20005"/>
                    </a:ext>
                  </a:extLst>
                </a:gridCol>
                <a:gridCol w="1569492">
                  <a:extLst>
                    <a:ext uri="{9D8B030D-6E8A-4147-A177-3AD203B41FA5}">
                      <a16:colId xmlns:a16="http://schemas.microsoft.com/office/drawing/2014/main" val="20006"/>
                    </a:ext>
                  </a:extLst>
                </a:gridCol>
              </a:tblGrid>
              <a:tr h="370840">
                <a:tc>
                  <a:txBody>
                    <a:bodyPr/>
                    <a:lstStyle/>
                    <a:p>
                      <a:pPr algn="just">
                        <a:spcAft>
                          <a:spcPts val="0"/>
                        </a:spcAft>
                      </a:pPr>
                      <a:r>
                        <a:rPr lang="en-GB" sz="1800" dirty="0">
                          <a:effectLst/>
                        </a:rPr>
                        <a:t> </a:t>
                      </a:r>
                      <a:endParaRPr lang="sv-SE" sz="1800" dirty="0">
                        <a:effectLst/>
                        <a:latin typeface="+mn-lt"/>
                        <a:ea typeface="Calibri"/>
                      </a:endParaRPr>
                    </a:p>
                  </a:txBody>
                  <a:tcPr marL="44450" marR="44450" marT="0" marB="0"/>
                </a:tc>
                <a:tc gridSpan="6">
                  <a:txBody>
                    <a:bodyPr/>
                    <a:lstStyle/>
                    <a:p>
                      <a:pPr algn="ctr">
                        <a:spcAft>
                          <a:spcPts val="0"/>
                        </a:spcAft>
                      </a:pPr>
                      <a:r>
                        <a:rPr lang="en-US" dirty="0" err="1" smtClean="0"/>
                        <a:t>Skörd</a:t>
                      </a:r>
                      <a:r>
                        <a:rPr lang="en-US" dirty="0" smtClean="0"/>
                        <a:t>, 10</a:t>
                      </a:r>
                      <a:r>
                        <a:rPr lang="en-US" baseline="30000" dirty="0" smtClean="0"/>
                        <a:t>3</a:t>
                      </a:r>
                      <a:r>
                        <a:rPr lang="en-US" dirty="0" smtClean="0"/>
                        <a:t> kg </a:t>
                      </a:r>
                      <a:r>
                        <a:rPr lang="en-GB" sz="1800" dirty="0" err="1" smtClean="0">
                          <a:effectLst/>
                        </a:rPr>
                        <a:t>ts</a:t>
                      </a:r>
                      <a:r>
                        <a:rPr lang="en-GB" sz="1800" dirty="0" smtClean="0">
                          <a:effectLst/>
                        </a:rPr>
                        <a:t>/ha</a:t>
                      </a:r>
                      <a:endParaRPr lang="sv-SE" sz="1800" dirty="0">
                        <a:effectLst/>
                        <a:latin typeface="+mn-lt"/>
                        <a:ea typeface="Calibri"/>
                      </a:endParaRPr>
                    </a:p>
                  </a:txBody>
                  <a:tcPr marL="44450" marR="44450" marT="0" marB="0"/>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10000"/>
                  </a:ext>
                </a:extLst>
              </a:tr>
              <a:tr h="370840">
                <a:tc>
                  <a:txBody>
                    <a:bodyPr/>
                    <a:lstStyle/>
                    <a:p>
                      <a:pPr algn="just">
                        <a:spcAft>
                          <a:spcPts val="0"/>
                        </a:spcAft>
                      </a:pPr>
                      <a:r>
                        <a:rPr lang="en-GB" sz="1800" dirty="0">
                          <a:effectLst/>
                        </a:rPr>
                        <a:t> </a:t>
                      </a:r>
                      <a:endParaRPr lang="sv-SE" sz="1800" dirty="0">
                        <a:effectLst/>
                        <a:latin typeface="+mn-lt"/>
                        <a:ea typeface="Calibri"/>
                      </a:endParaRPr>
                    </a:p>
                  </a:txBody>
                  <a:tcPr marL="44450" marR="44450" marT="0" marB="0"/>
                </a:tc>
                <a:tc gridSpan="4">
                  <a:txBody>
                    <a:bodyPr/>
                    <a:lstStyle/>
                    <a:p>
                      <a:pPr algn="ctr">
                        <a:spcAft>
                          <a:spcPts val="0"/>
                        </a:spcAft>
                      </a:pPr>
                      <a:r>
                        <a:rPr lang="en-GB" sz="1800" dirty="0" err="1" smtClean="0">
                          <a:effectLst/>
                        </a:rPr>
                        <a:t>År</a:t>
                      </a:r>
                      <a:r>
                        <a:rPr lang="en-GB" sz="1800" dirty="0" smtClean="0">
                          <a:effectLst/>
                        </a:rPr>
                        <a:t> 2</a:t>
                      </a:r>
                      <a:endParaRPr lang="sv-SE" sz="1800" dirty="0">
                        <a:effectLst/>
                        <a:latin typeface="+mn-lt"/>
                        <a:ea typeface="Calibri"/>
                      </a:endParaRPr>
                    </a:p>
                  </a:txBody>
                  <a:tcPr marL="44450" marR="44450" marT="0" marB="0"/>
                </a:tc>
                <a:tc hMerge="1">
                  <a:txBody>
                    <a:bodyPr/>
                    <a:lstStyle/>
                    <a:p>
                      <a:endParaRPr lang="sv-SE"/>
                    </a:p>
                  </a:txBody>
                  <a:tcPr/>
                </a:tc>
                <a:tc hMerge="1">
                  <a:txBody>
                    <a:bodyPr/>
                    <a:lstStyle/>
                    <a:p>
                      <a:endParaRPr lang="sv-SE"/>
                    </a:p>
                  </a:txBody>
                  <a:tcPr/>
                </a:tc>
                <a:tc hMerge="1">
                  <a:txBody>
                    <a:bodyPr/>
                    <a:lstStyle/>
                    <a:p>
                      <a:endParaRPr lang="sv-SE"/>
                    </a:p>
                  </a:txBody>
                  <a:tcPr/>
                </a:tc>
                <a:tc>
                  <a:txBody>
                    <a:bodyPr/>
                    <a:lstStyle/>
                    <a:p>
                      <a:pPr algn="just">
                        <a:spcAft>
                          <a:spcPts val="0"/>
                        </a:spcAft>
                      </a:pPr>
                      <a:r>
                        <a:rPr lang="en-GB" sz="1800">
                          <a:effectLst/>
                        </a:rPr>
                        <a:t> </a:t>
                      </a:r>
                      <a:endParaRPr lang="sv-SE" sz="1800">
                        <a:effectLst/>
                        <a:latin typeface="+mn-lt"/>
                        <a:ea typeface="Calibri"/>
                      </a:endParaRPr>
                    </a:p>
                  </a:txBody>
                  <a:tcPr marL="44450" marR="44450" marT="0" marB="0"/>
                </a:tc>
                <a:tc>
                  <a:txBody>
                    <a:bodyPr/>
                    <a:lstStyle/>
                    <a:p>
                      <a:pPr algn="ctr">
                        <a:spcAft>
                          <a:spcPts val="0"/>
                        </a:spcAft>
                      </a:pPr>
                      <a:r>
                        <a:rPr lang="en-GB" sz="1800" dirty="0" err="1" smtClean="0">
                          <a:effectLst/>
                        </a:rPr>
                        <a:t>År</a:t>
                      </a:r>
                      <a:r>
                        <a:rPr lang="en-GB" sz="1800" dirty="0" smtClean="0">
                          <a:effectLst/>
                        </a:rPr>
                        <a:t> 3</a:t>
                      </a:r>
                      <a:endParaRPr lang="sv-SE" sz="1800" dirty="0">
                        <a:effectLst/>
                        <a:latin typeface="+mn-lt"/>
                        <a:ea typeface="Calibri"/>
                      </a:endParaRPr>
                    </a:p>
                  </a:txBody>
                  <a:tcPr marL="44450" marR="44450" marT="0" marB="0"/>
                </a:tc>
                <a:extLst>
                  <a:ext uri="{0D108BD9-81ED-4DB2-BD59-A6C34878D82A}">
                    <a16:rowId xmlns:a16="http://schemas.microsoft.com/office/drawing/2014/main" val="10001"/>
                  </a:ext>
                </a:extLst>
              </a:tr>
              <a:tr h="370840">
                <a:tc>
                  <a:txBody>
                    <a:bodyPr/>
                    <a:lstStyle/>
                    <a:p>
                      <a:pPr algn="just">
                        <a:spcAft>
                          <a:spcPts val="0"/>
                        </a:spcAft>
                      </a:pPr>
                      <a:endParaRPr lang="en-GB" sz="1800" dirty="0" smtClean="0">
                        <a:effectLst/>
                      </a:endParaRPr>
                    </a:p>
                    <a:p>
                      <a:pPr algn="just">
                        <a:spcAft>
                          <a:spcPts val="0"/>
                        </a:spcAft>
                      </a:pPr>
                      <a:r>
                        <a:rPr lang="en-GB" sz="1800" dirty="0" err="1" smtClean="0">
                          <a:effectLst/>
                        </a:rPr>
                        <a:t>Behandling</a:t>
                      </a:r>
                      <a:endParaRPr lang="sv-SE" sz="1800" dirty="0">
                        <a:effectLst/>
                        <a:latin typeface="+mn-lt"/>
                        <a:ea typeface="Calibri"/>
                      </a:endParaRPr>
                    </a:p>
                  </a:txBody>
                  <a:tcPr marL="44450" marR="44450" marT="0" marB="0"/>
                </a:tc>
                <a:tc>
                  <a:txBody>
                    <a:bodyPr/>
                    <a:lstStyle/>
                    <a:p>
                      <a:pPr algn="just">
                        <a:spcAft>
                          <a:spcPts val="0"/>
                        </a:spcAft>
                      </a:pPr>
                      <a:r>
                        <a:rPr lang="en-GB" sz="1800" dirty="0" err="1" smtClean="0">
                          <a:effectLst/>
                          <a:latin typeface="+mn-lt"/>
                          <a:ea typeface="+mn-ea"/>
                        </a:rPr>
                        <a:t>Första</a:t>
                      </a:r>
                      <a:r>
                        <a:rPr lang="en-GB" sz="1800" baseline="0" dirty="0" smtClean="0">
                          <a:effectLst/>
                          <a:latin typeface="+mn-lt"/>
                          <a:ea typeface="+mn-ea"/>
                        </a:rPr>
                        <a:t> </a:t>
                      </a:r>
                      <a:r>
                        <a:rPr lang="en-GB" sz="1800" baseline="0" dirty="0" err="1" smtClean="0">
                          <a:effectLst/>
                          <a:latin typeface="+mn-lt"/>
                          <a:ea typeface="+mn-ea"/>
                        </a:rPr>
                        <a:t>skörd</a:t>
                      </a:r>
                      <a:endParaRPr lang="sv-SE" sz="1800" dirty="0">
                        <a:effectLst/>
                        <a:latin typeface="+mn-lt"/>
                        <a:ea typeface="Calibri"/>
                      </a:endParaRPr>
                    </a:p>
                  </a:txBody>
                  <a:tcPr marL="44450" marR="44450" marT="0" marB="0"/>
                </a:tc>
                <a:tc>
                  <a:txBody>
                    <a:bodyPr/>
                    <a:lstStyle/>
                    <a:p>
                      <a:pPr algn="just">
                        <a:spcAft>
                          <a:spcPts val="0"/>
                        </a:spcAft>
                      </a:pPr>
                      <a:r>
                        <a:rPr lang="en-GB" sz="1800" dirty="0" err="1" smtClean="0">
                          <a:effectLst/>
                          <a:latin typeface="+mn-lt"/>
                          <a:ea typeface="+mn-ea"/>
                        </a:rPr>
                        <a:t>Andra</a:t>
                      </a:r>
                      <a:r>
                        <a:rPr lang="en-GB" sz="1800" baseline="0" dirty="0" smtClean="0">
                          <a:effectLst/>
                          <a:latin typeface="+mn-lt"/>
                          <a:ea typeface="+mn-ea"/>
                        </a:rPr>
                        <a:t> </a:t>
                      </a:r>
                      <a:r>
                        <a:rPr lang="en-GB" sz="1800" baseline="0" dirty="0" err="1" smtClean="0">
                          <a:effectLst/>
                          <a:latin typeface="+mn-lt"/>
                          <a:ea typeface="+mn-ea"/>
                        </a:rPr>
                        <a:t>skörd</a:t>
                      </a:r>
                      <a:endParaRPr lang="sv-SE" sz="1800" dirty="0">
                        <a:effectLst/>
                        <a:latin typeface="+mn-lt"/>
                        <a:ea typeface="Calibri"/>
                      </a:endParaRPr>
                    </a:p>
                  </a:txBody>
                  <a:tcPr marL="44450" marR="44450" marT="0" marB="0"/>
                </a:tc>
                <a:tc>
                  <a:txBody>
                    <a:bodyPr/>
                    <a:lstStyle/>
                    <a:p>
                      <a:pPr algn="just">
                        <a:spcAft>
                          <a:spcPts val="0"/>
                        </a:spcAft>
                      </a:pPr>
                      <a:r>
                        <a:rPr lang="en-GB" sz="1800" dirty="0" err="1" smtClean="0">
                          <a:effectLst/>
                        </a:rPr>
                        <a:t>Tredje</a:t>
                      </a:r>
                      <a:r>
                        <a:rPr lang="en-GB" sz="1800" dirty="0" smtClean="0">
                          <a:effectLst/>
                        </a:rPr>
                        <a:t> </a:t>
                      </a:r>
                      <a:r>
                        <a:rPr lang="en-GB" sz="1800" dirty="0" err="1" smtClean="0">
                          <a:effectLst/>
                        </a:rPr>
                        <a:t>skörd</a:t>
                      </a:r>
                      <a:endParaRPr lang="sv-SE" sz="1800" dirty="0">
                        <a:effectLst/>
                        <a:latin typeface="+mn-lt"/>
                        <a:ea typeface="Calibri"/>
                      </a:endParaRPr>
                    </a:p>
                  </a:txBody>
                  <a:tcPr marL="44450" marR="44450" marT="0" marB="0"/>
                </a:tc>
                <a:tc>
                  <a:txBody>
                    <a:bodyPr/>
                    <a:lstStyle/>
                    <a:p>
                      <a:pPr algn="just">
                        <a:spcAft>
                          <a:spcPts val="0"/>
                        </a:spcAft>
                      </a:pPr>
                      <a:r>
                        <a:rPr lang="en-GB" sz="1800" dirty="0" smtClean="0">
                          <a:effectLst/>
                        </a:rPr>
                        <a:t>Total </a:t>
                      </a:r>
                      <a:r>
                        <a:rPr lang="en-GB" sz="1800" dirty="0" err="1" smtClean="0">
                          <a:effectLst/>
                        </a:rPr>
                        <a:t>avkastning</a:t>
                      </a:r>
                      <a:endParaRPr lang="sv-SE" sz="1800" dirty="0">
                        <a:effectLst/>
                        <a:latin typeface="+mn-lt"/>
                        <a:ea typeface="Calibri"/>
                      </a:endParaRPr>
                    </a:p>
                  </a:txBody>
                  <a:tcPr marL="44450" marR="44450" marT="0" marB="0"/>
                </a:tc>
                <a:tc>
                  <a:txBody>
                    <a:bodyPr/>
                    <a:lstStyle/>
                    <a:p>
                      <a:pPr algn="just">
                        <a:spcAft>
                          <a:spcPts val="0"/>
                        </a:spcAft>
                      </a:pPr>
                      <a:r>
                        <a:rPr lang="en-GB" sz="1800">
                          <a:effectLst/>
                        </a:rPr>
                        <a:t> </a:t>
                      </a:r>
                      <a:endParaRPr lang="sv-SE" sz="1800">
                        <a:effectLst/>
                        <a:latin typeface="+mn-lt"/>
                        <a:ea typeface="Calibri"/>
                      </a:endParaRPr>
                    </a:p>
                  </a:txBody>
                  <a:tcPr marL="44450" marR="44450" marT="0" marB="0"/>
                </a:tc>
                <a:tc>
                  <a:txBody>
                    <a:bodyPr/>
                    <a:lstStyle/>
                    <a:p>
                      <a:pPr algn="ctr">
                        <a:spcAft>
                          <a:spcPts val="0"/>
                        </a:spcAft>
                      </a:pPr>
                      <a:endParaRPr lang="en-GB" sz="1800" dirty="0" smtClean="0">
                        <a:effectLst/>
                      </a:endParaRPr>
                    </a:p>
                    <a:p>
                      <a:pPr algn="ctr">
                        <a:spcAft>
                          <a:spcPts val="0"/>
                        </a:spcAft>
                      </a:pPr>
                      <a:r>
                        <a:rPr lang="en-GB" sz="1800" dirty="0" err="1" smtClean="0">
                          <a:effectLst/>
                        </a:rPr>
                        <a:t>Första</a:t>
                      </a:r>
                      <a:r>
                        <a:rPr lang="en-GB" sz="1800" dirty="0" smtClean="0">
                          <a:effectLst/>
                        </a:rPr>
                        <a:t> </a:t>
                      </a:r>
                      <a:r>
                        <a:rPr lang="en-GB" sz="1800" dirty="0" err="1" smtClean="0">
                          <a:effectLst/>
                        </a:rPr>
                        <a:t>skörd</a:t>
                      </a:r>
                      <a:endParaRPr lang="en-GB" sz="1800" dirty="0" smtClean="0">
                        <a:effectLst/>
                      </a:endParaRPr>
                    </a:p>
                  </a:txBody>
                  <a:tcPr marL="44450" marR="44450" marT="0" marB="0"/>
                </a:tc>
                <a:extLst>
                  <a:ext uri="{0D108BD9-81ED-4DB2-BD59-A6C34878D82A}">
                    <a16:rowId xmlns:a16="http://schemas.microsoft.com/office/drawing/2014/main" val="10002"/>
                  </a:ext>
                </a:extLst>
              </a:tr>
              <a:tr h="370840">
                <a:tc>
                  <a:txBody>
                    <a:bodyPr/>
                    <a:lstStyle/>
                    <a:p>
                      <a:pPr algn="just">
                        <a:spcAft>
                          <a:spcPts val="0"/>
                        </a:spcAft>
                      </a:pPr>
                      <a:r>
                        <a:rPr lang="en-GB" sz="1800" dirty="0" smtClean="0">
                          <a:effectLst/>
                        </a:rPr>
                        <a:t>Med </a:t>
                      </a:r>
                      <a:r>
                        <a:rPr lang="en-GB" sz="1800" dirty="0" err="1" smtClean="0">
                          <a:effectLst/>
                        </a:rPr>
                        <a:t>sen</a:t>
                      </a:r>
                      <a:r>
                        <a:rPr lang="en-GB" sz="1800" dirty="0" smtClean="0">
                          <a:effectLst/>
                        </a:rPr>
                        <a:t> </a:t>
                      </a:r>
                      <a:r>
                        <a:rPr lang="en-GB" sz="1800" dirty="0" err="1" smtClean="0">
                          <a:effectLst/>
                        </a:rPr>
                        <a:t>skörd</a:t>
                      </a:r>
                      <a:r>
                        <a:rPr lang="en-GB" sz="1800" baseline="0" dirty="0" smtClean="0">
                          <a:effectLst/>
                        </a:rPr>
                        <a:t> </a:t>
                      </a:r>
                      <a:r>
                        <a:rPr lang="en-GB" sz="1800" baseline="0" dirty="0" err="1" smtClean="0">
                          <a:effectLst/>
                        </a:rPr>
                        <a:t>på</a:t>
                      </a:r>
                      <a:r>
                        <a:rPr lang="en-GB" sz="1800" baseline="0" dirty="0" smtClean="0">
                          <a:effectLst/>
                        </a:rPr>
                        <a:t> </a:t>
                      </a:r>
                      <a:r>
                        <a:rPr lang="en-GB" sz="1800" baseline="0" dirty="0" err="1" smtClean="0">
                          <a:effectLst/>
                        </a:rPr>
                        <a:t>hösten</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3,31</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1,94</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2,56</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7,81</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 </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2,40</a:t>
                      </a:r>
                      <a:endParaRPr lang="sv-SE" sz="1800" dirty="0">
                        <a:effectLst/>
                        <a:latin typeface="+mn-lt"/>
                        <a:ea typeface="Calibri"/>
                      </a:endParaRPr>
                    </a:p>
                  </a:txBody>
                  <a:tcPr marL="44450" marR="44450" marT="0" marB="0"/>
                </a:tc>
                <a:extLst>
                  <a:ext uri="{0D108BD9-81ED-4DB2-BD59-A6C34878D82A}">
                    <a16:rowId xmlns:a16="http://schemas.microsoft.com/office/drawing/2014/main" val="10003"/>
                  </a:ext>
                </a:extLst>
              </a:tr>
              <a:tr h="370840">
                <a:tc>
                  <a:txBody>
                    <a:bodyPr/>
                    <a:lstStyle/>
                    <a:p>
                      <a:pPr algn="just">
                        <a:spcAft>
                          <a:spcPts val="0"/>
                        </a:spcAft>
                      </a:pPr>
                      <a:r>
                        <a:rPr lang="en-GB" sz="1800" dirty="0" err="1" smtClean="0">
                          <a:effectLst/>
                        </a:rPr>
                        <a:t>Utan</a:t>
                      </a:r>
                      <a:r>
                        <a:rPr lang="en-GB" sz="1800" dirty="0" smtClean="0">
                          <a:effectLst/>
                        </a:rPr>
                        <a:t> </a:t>
                      </a:r>
                      <a:r>
                        <a:rPr lang="en-GB" sz="1800" dirty="0" err="1" smtClean="0">
                          <a:effectLst/>
                        </a:rPr>
                        <a:t>sen</a:t>
                      </a:r>
                      <a:r>
                        <a:rPr lang="en-GB" sz="1800" dirty="0" smtClean="0">
                          <a:effectLst/>
                        </a:rPr>
                        <a:t> </a:t>
                      </a:r>
                      <a:r>
                        <a:rPr lang="en-GB" sz="1800" dirty="0" err="1" smtClean="0">
                          <a:effectLst/>
                        </a:rPr>
                        <a:t>skörd</a:t>
                      </a:r>
                      <a:r>
                        <a:rPr lang="en-GB" sz="1800" dirty="0" smtClean="0">
                          <a:effectLst/>
                        </a:rPr>
                        <a:t> </a:t>
                      </a:r>
                      <a:r>
                        <a:rPr lang="en-GB" sz="1800" dirty="0" err="1" smtClean="0">
                          <a:effectLst/>
                        </a:rPr>
                        <a:t>på</a:t>
                      </a:r>
                      <a:r>
                        <a:rPr lang="en-GB" sz="1800" dirty="0" smtClean="0">
                          <a:effectLst/>
                        </a:rPr>
                        <a:t> </a:t>
                      </a:r>
                      <a:r>
                        <a:rPr lang="en-GB" sz="1800" dirty="0" err="1" smtClean="0">
                          <a:effectLst/>
                        </a:rPr>
                        <a:t>hösten</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4,46</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1,92</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2,71</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9,11</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 </a:t>
                      </a:r>
                      <a:endParaRPr lang="sv-SE" sz="1800" dirty="0">
                        <a:effectLst/>
                        <a:latin typeface="+mn-lt"/>
                        <a:ea typeface="Calibri"/>
                      </a:endParaRPr>
                    </a:p>
                  </a:txBody>
                  <a:tcPr marL="44450" marR="44450" marT="0" marB="0"/>
                </a:tc>
                <a:tc>
                  <a:txBody>
                    <a:bodyPr/>
                    <a:lstStyle/>
                    <a:p>
                      <a:pPr algn="ctr">
                        <a:spcAft>
                          <a:spcPts val="0"/>
                        </a:spcAft>
                      </a:pPr>
                      <a:r>
                        <a:rPr lang="en-GB" sz="1800" dirty="0" smtClean="0">
                          <a:effectLst/>
                        </a:rPr>
                        <a:t>3,25</a:t>
                      </a:r>
                      <a:endParaRPr lang="sv-SE" sz="1800" dirty="0">
                        <a:effectLst/>
                        <a:latin typeface="+mn-lt"/>
                        <a:ea typeface="Calibri"/>
                      </a:endParaRPr>
                    </a:p>
                  </a:txBody>
                  <a:tcPr marL="44450" marR="44450" marT="0" marB="0"/>
                </a:tc>
                <a:extLst>
                  <a:ext uri="{0D108BD9-81ED-4DB2-BD59-A6C34878D82A}">
                    <a16:rowId xmlns:a16="http://schemas.microsoft.com/office/drawing/2014/main" val="10004"/>
                  </a:ext>
                </a:extLst>
              </a:tr>
              <a:tr h="370840">
                <a:tc>
                  <a:txBody>
                    <a:bodyPr/>
                    <a:lstStyle/>
                    <a:p>
                      <a:pPr algn="just">
                        <a:spcAft>
                          <a:spcPts val="0"/>
                        </a:spcAft>
                      </a:pPr>
                      <a:r>
                        <a:rPr lang="en-GB" sz="1800" dirty="0" err="1" smtClean="0">
                          <a:effectLst/>
                        </a:rPr>
                        <a:t>Signifikans</a:t>
                      </a:r>
                      <a:endParaRPr lang="sv-SE" sz="1800" dirty="0">
                        <a:effectLst/>
                        <a:latin typeface="+mn-lt"/>
                        <a:ea typeface="Calibri"/>
                      </a:endParaRPr>
                    </a:p>
                  </a:txBody>
                  <a:tcPr marL="44450" marR="44450" marT="0" marB="0"/>
                </a:tc>
                <a:tc>
                  <a:txBody>
                    <a:bodyPr/>
                    <a:lstStyle/>
                    <a:p>
                      <a:pPr algn="ctr">
                        <a:spcAft>
                          <a:spcPts val="0"/>
                        </a:spcAft>
                      </a:pPr>
                      <a:r>
                        <a:rPr lang="en-GB" sz="1800">
                          <a:effectLst/>
                        </a:rPr>
                        <a:t>**</a:t>
                      </a:r>
                      <a:endParaRPr lang="sv-SE" sz="1800">
                        <a:effectLst/>
                        <a:latin typeface="+mn-lt"/>
                        <a:ea typeface="Calibri"/>
                      </a:endParaRPr>
                    </a:p>
                  </a:txBody>
                  <a:tcPr marL="44450" marR="44450" marT="0" marB="0"/>
                </a:tc>
                <a:tc>
                  <a:txBody>
                    <a:bodyPr/>
                    <a:lstStyle/>
                    <a:p>
                      <a:pPr algn="ctr">
                        <a:spcAft>
                          <a:spcPts val="0"/>
                        </a:spcAft>
                      </a:pPr>
                      <a:r>
                        <a:rPr lang="en-GB" sz="1800">
                          <a:effectLst/>
                        </a:rPr>
                        <a:t>NS</a:t>
                      </a:r>
                      <a:endParaRPr lang="sv-SE" sz="1800">
                        <a:effectLst/>
                        <a:latin typeface="+mn-lt"/>
                        <a:ea typeface="Calibri"/>
                      </a:endParaRPr>
                    </a:p>
                  </a:txBody>
                  <a:tcPr marL="44450" marR="44450" marT="0" marB="0"/>
                </a:tc>
                <a:tc>
                  <a:txBody>
                    <a:bodyPr/>
                    <a:lstStyle/>
                    <a:p>
                      <a:pPr algn="ctr">
                        <a:spcAft>
                          <a:spcPts val="0"/>
                        </a:spcAft>
                      </a:pPr>
                      <a:r>
                        <a:rPr lang="en-GB" sz="1800">
                          <a:effectLst/>
                        </a:rPr>
                        <a:t>NS</a:t>
                      </a:r>
                      <a:endParaRPr lang="sv-SE" sz="1800">
                        <a:effectLst/>
                        <a:latin typeface="+mn-lt"/>
                        <a:ea typeface="Calibri"/>
                      </a:endParaRPr>
                    </a:p>
                  </a:txBody>
                  <a:tcPr marL="44450" marR="44450" marT="0" marB="0"/>
                </a:tc>
                <a:tc>
                  <a:txBody>
                    <a:bodyPr/>
                    <a:lstStyle/>
                    <a:p>
                      <a:pPr algn="ctr">
                        <a:spcAft>
                          <a:spcPts val="0"/>
                        </a:spcAft>
                      </a:pPr>
                      <a:r>
                        <a:rPr lang="en-GB" sz="1800" dirty="0">
                          <a:effectLst/>
                        </a:rPr>
                        <a:t>*</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 </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a:t>
                      </a:r>
                      <a:endParaRPr lang="sv-SE" sz="1800" dirty="0">
                        <a:effectLst/>
                        <a:latin typeface="+mn-lt"/>
                        <a:ea typeface="Calibri"/>
                      </a:endParaRPr>
                    </a:p>
                  </a:txBody>
                  <a:tcPr marL="44450" marR="44450" marT="0" marB="0"/>
                </a:tc>
                <a:extLst>
                  <a:ext uri="{0D108BD9-81ED-4DB2-BD59-A6C34878D82A}">
                    <a16:rowId xmlns:a16="http://schemas.microsoft.com/office/drawing/2014/main" val="10005"/>
                  </a:ext>
                </a:extLst>
              </a:tr>
            </a:tbl>
          </a:graphicData>
        </a:graphic>
      </p:graphicFrame>
      <p:sp>
        <p:nvSpPr>
          <p:cNvPr id="4" name="Rectangle 7"/>
          <p:cNvSpPr>
            <a:spLocks noChangeArrowheads="1"/>
          </p:cNvSpPr>
          <p:nvPr/>
        </p:nvSpPr>
        <p:spPr bwMode="auto">
          <a:xfrm>
            <a:off x="654020" y="4890472"/>
            <a:ext cx="8489979"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b="0" i="0" u="none" strike="noStrike" kern="1200" cap="none" spc="0" normalizeH="0" baseline="0" noProof="0" dirty="0" smtClean="0">
                <a:ln>
                  <a:noFill/>
                </a:ln>
                <a:solidFill>
                  <a:prstClr val="black"/>
                </a:solidFill>
                <a:effectLst/>
                <a:uLnTx/>
                <a:uFillTx/>
              </a:rPr>
              <a:t>Så sen skörd som möjligt före tillväxten</a:t>
            </a:r>
            <a:r>
              <a:rPr kumimoji="0" lang="sv-SE" b="0" i="0" u="none" strike="noStrike" kern="1200" cap="none" spc="0" normalizeH="0" noProof="0" dirty="0" smtClean="0">
                <a:ln>
                  <a:noFill/>
                </a:ln>
                <a:solidFill>
                  <a:prstClr val="black"/>
                </a:solidFill>
                <a:effectLst/>
                <a:uLnTx/>
                <a:uFillTx/>
              </a:rPr>
              <a:t> upphör reducerar signifikant avkastningen </a:t>
            </a:r>
            <a:r>
              <a:rPr lang="sv-SE" dirty="0" smtClean="0">
                <a:solidFill>
                  <a:prstClr val="black"/>
                </a:solidFill>
              </a:rPr>
              <a:t>i första skörd både </a:t>
            </a:r>
            <a:r>
              <a:rPr lang="sv-SE" dirty="0" err="1" smtClean="0">
                <a:solidFill>
                  <a:prstClr val="black"/>
                </a:solidFill>
              </a:rPr>
              <a:t>vallår</a:t>
            </a:r>
            <a:r>
              <a:rPr lang="sv-SE" dirty="0" smtClean="0">
                <a:solidFill>
                  <a:prstClr val="black"/>
                </a:solidFill>
              </a:rPr>
              <a:t> 2 och 3. Minskningen är ca 25 % båda åren</a:t>
            </a:r>
            <a:endParaRPr kumimoji="0" lang="sv-SE" b="0" i="0" u="none" strike="noStrike" kern="1200" cap="none" spc="0" normalizeH="0" baseline="0" noProof="0" dirty="0" smtClean="0">
              <a:ln>
                <a:noFill/>
              </a:ln>
              <a:solidFill>
                <a:prstClr val="black"/>
              </a:solidFill>
              <a:effectLst/>
              <a:uLnTx/>
              <a:uFillTx/>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b="0" i="0" u="none" strike="noStrike" kern="1200" cap="none" spc="0" normalizeH="0" baseline="0" noProof="0" dirty="0" smtClean="0">
                <a:ln>
                  <a:noFill/>
                </a:ln>
                <a:solidFill>
                  <a:prstClr val="black"/>
                </a:solidFill>
                <a:effectLst/>
                <a:uLnTx/>
                <a:uFillTx/>
              </a:rPr>
              <a:t>Ingen eftereffekt av sen</a:t>
            </a:r>
            <a:r>
              <a:rPr kumimoji="0" lang="sv-SE" b="0" i="0" u="none" strike="noStrike" kern="1200" cap="none" spc="0" normalizeH="0" noProof="0" dirty="0" smtClean="0">
                <a:ln>
                  <a:noFill/>
                </a:ln>
                <a:solidFill>
                  <a:prstClr val="black"/>
                </a:solidFill>
                <a:effectLst/>
                <a:uLnTx/>
                <a:uFillTx/>
              </a:rPr>
              <a:t> skörd</a:t>
            </a:r>
            <a:r>
              <a:rPr lang="sv-SE" dirty="0" smtClean="0">
                <a:solidFill>
                  <a:prstClr val="black"/>
                </a:solidFill>
              </a:rPr>
              <a:t> på skördarna efter första skörd</a:t>
            </a:r>
            <a:endParaRPr kumimoji="0" lang="sv-SE" b="0" i="0" u="none" strike="noStrike" kern="1200" cap="none" spc="0" normalizeH="0" baseline="0" noProof="0" dirty="0" smtClean="0">
              <a:ln>
                <a:noFill/>
              </a:ln>
              <a:solidFill>
                <a:prstClr val="black"/>
              </a:solidFill>
              <a:effectLst/>
              <a:uLnTx/>
              <a:uFillTx/>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lang="sv-SE" dirty="0" smtClean="0">
                <a:solidFill>
                  <a:prstClr val="black"/>
                </a:solidFill>
              </a:rPr>
              <a:t>Rajgräs har fortfarande problem med utvintring och förblir en mindre förekommande art i svenska vallar</a:t>
            </a:r>
            <a:endParaRPr kumimoji="0" lang="sv-SE" b="0" i="0" u="none" strike="noStrike" kern="1200" cap="none" spc="0" normalizeH="0" baseline="0" noProof="0" dirty="0">
              <a:ln>
                <a:noFill/>
              </a:ln>
              <a:solidFill>
                <a:prstClr val="black"/>
              </a:solidFill>
              <a:effectLst/>
              <a:uLnTx/>
              <a:uFillTx/>
            </a:endParaRPr>
          </a:p>
        </p:txBody>
      </p:sp>
      <p:sp>
        <p:nvSpPr>
          <p:cNvPr id="5" name="Rektangel 4"/>
          <p:cNvSpPr/>
          <p:nvPr/>
        </p:nvSpPr>
        <p:spPr>
          <a:xfrm>
            <a:off x="7659984" y="6384456"/>
            <a:ext cx="1249445" cy="307777"/>
          </a:xfrm>
          <a:prstGeom prst="rect">
            <a:avLst/>
          </a:prstGeom>
        </p:spPr>
        <p:txBody>
          <a:bodyPr wrap="none">
            <a:spAutoFit/>
          </a:body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a:ea typeface="+mn-ea"/>
                <a:cs typeface="+mn-cs"/>
              </a:rPr>
              <a:t>Halling</a:t>
            </a:r>
            <a:r>
              <a:rPr kumimoji="0" lang="en-US" sz="1400" b="0" i="0" u="none" strike="noStrike" kern="1200" cap="none" spc="0" normalizeH="0" baseline="0" noProof="0" dirty="0">
                <a:ln>
                  <a:noFill/>
                </a:ln>
                <a:solidFill>
                  <a:prstClr val="black"/>
                </a:solidFill>
                <a:effectLst/>
                <a:uLnTx/>
                <a:uFillTx/>
                <a:latin typeface="Calibri"/>
                <a:ea typeface="+mn-ea"/>
                <a:cs typeface="+mn-cs"/>
              </a:rPr>
              <a:t>, 1994)</a:t>
            </a:r>
          </a:p>
        </p:txBody>
      </p:sp>
      <p:sp>
        <p:nvSpPr>
          <p:cNvPr id="6" name="Rectangle 7"/>
          <p:cNvSpPr>
            <a:spLocks noChangeArrowheads="1"/>
          </p:cNvSpPr>
          <p:nvPr/>
        </p:nvSpPr>
        <p:spPr bwMode="auto">
          <a:xfrm>
            <a:off x="558483" y="1933483"/>
            <a:ext cx="83022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Effekten</a:t>
            </a: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US"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av</a:t>
            </a: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lang="en-US" dirty="0" err="1" smtClean="0">
                <a:solidFill>
                  <a:prstClr val="black"/>
                </a:solidFill>
              </a:rPr>
              <a:t>sen</a:t>
            </a:r>
            <a:r>
              <a:rPr lang="en-US" dirty="0" smtClean="0">
                <a:solidFill>
                  <a:prstClr val="black"/>
                </a:solidFill>
              </a:rPr>
              <a:t> </a:t>
            </a:r>
            <a:r>
              <a:rPr lang="en-US" dirty="0" err="1" smtClean="0">
                <a:solidFill>
                  <a:prstClr val="black"/>
                </a:solidFill>
              </a:rPr>
              <a:t>höstskörd</a:t>
            </a:r>
            <a:r>
              <a:rPr lang="en-US" dirty="0" smtClean="0">
                <a:solidFill>
                  <a:prstClr val="black"/>
                </a:solidFill>
              </a:rPr>
              <a:t> </a:t>
            </a:r>
            <a:r>
              <a:rPr lang="en-US" dirty="0" err="1" smtClean="0">
                <a:solidFill>
                  <a:prstClr val="black"/>
                </a:solidFill>
              </a:rPr>
              <a:t>på</a:t>
            </a:r>
            <a:r>
              <a:rPr lang="en-US" dirty="0" smtClean="0">
                <a:solidFill>
                  <a:prstClr val="black"/>
                </a:solidFill>
              </a:rPr>
              <a:t> </a:t>
            </a:r>
            <a:r>
              <a:rPr lang="en-US" dirty="0" err="1" smtClean="0">
                <a:solidFill>
                  <a:prstClr val="black"/>
                </a:solidFill>
              </a:rPr>
              <a:t>följande</a:t>
            </a:r>
            <a:r>
              <a:rPr lang="en-US" dirty="0" smtClean="0">
                <a:solidFill>
                  <a:prstClr val="black"/>
                </a:solidFill>
              </a:rPr>
              <a:t> </a:t>
            </a:r>
            <a:r>
              <a:rPr lang="en-US" dirty="0" err="1" smtClean="0">
                <a:solidFill>
                  <a:prstClr val="black"/>
                </a:solidFill>
              </a:rPr>
              <a:t>skördenivå</a:t>
            </a:r>
            <a:r>
              <a:rPr lang="en-US" dirty="0" smtClean="0">
                <a:solidFill>
                  <a:prstClr val="black"/>
                </a:solidFill>
              </a:rPr>
              <a:t> (kg </a:t>
            </a:r>
            <a:r>
              <a:rPr lang="en-US" dirty="0" err="1" smtClean="0">
                <a:solidFill>
                  <a:prstClr val="black"/>
                </a:solidFill>
              </a:rPr>
              <a:t>ts</a:t>
            </a:r>
            <a:r>
              <a:rPr lang="en-US" dirty="0" smtClean="0">
                <a:solidFill>
                  <a:prstClr val="black"/>
                </a:solidFill>
              </a:rPr>
              <a:t>) </a:t>
            </a:r>
            <a:r>
              <a:rPr lang="en-US" dirty="0" err="1" smtClean="0">
                <a:solidFill>
                  <a:prstClr val="black"/>
                </a:solidFill>
              </a:rPr>
              <a:t>i</a:t>
            </a:r>
            <a:r>
              <a:rPr lang="en-US" dirty="0" smtClean="0">
                <a:solidFill>
                  <a:prstClr val="black"/>
                </a:solidFill>
              </a:rPr>
              <a:t> </a:t>
            </a:r>
            <a:r>
              <a:rPr lang="en-US" dirty="0" err="1" smtClean="0">
                <a:solidFill>
                  <a:prstClr val="black"/>
                </a:solidFill>
              </a:rPr>
              <a:t>engelskt</a:t>
            </a:r>
            <a:r>
              <a:rPr lang="en-US" dirty="0" smtClean="0">
                <a:solidFill>
                  <a:prstClr val="black"/>
                </a:solidFill>
              </a:rPr>
              <a:t> </a:t>
            </a:r>
            <a:r>
              <a:rPr lang="en-US" dirty="0" err="1" smtClean="0">
                <a:solidFill>
                  <a:prstClr val="black"/>
                </a:solidFill>
              </a:rPr>
              <a:t>rajgräs</a:t>
            </a:r>
            <a:r>
              <a:rPr lang="en-US" dirty="0" smtClean="0">
                <a:solidFill>
                  <a:prstClr val="black"/>
                </a:solidFill>
              </a:rPr>
              <a:t> (</a:t>
            </a:r>
            <a:r>
              <a:rPr lang="en-US" dirty="0" err="1" smtClean="0">
                <a:solidFill>
                  <a:prstClr val="black"/>
                </a:solidFill>
              </a:rPr>
              <a:t>medeltal</a:t>
            </a:r>
            <a:r>
              <a:rPr lang="en-US" dirty="0" smtClean="0">
                <a:solidFill>
                  <a:prstClr val="black"/>
                </a:solidFill>
              </a:rPr>
              <a:t> </a:t>
            </a:r>
            <a:r>
              <a:rPr lang="en-US" dirty="0" err="1" smtClean="0">
                <a:solidFill>
                  <a:prstClr val="black"/>
                </a:solidFill>
              </a:rPr>
              <a:t>av</a:t>
            </a:r>
            <a:r>
              <a:rPr lang="en-US" dirty="0" smtClean="0">
                <a:solidFill>
                  <a:prstClr val="black"/>
                </a:solidFill>
              </a:rPr>
              <a:t> </a:t>
            </a:r>
            <a:r>
              <a:rPr lang="en-US" dirty="0" err="1" smtClean="0">
                <a:solidFill>
                  <a:prstClr val="black"/>
                </a:solidFill>
              </a:rPr>
              <a:t>flera</a:t>
            </a:r>
            <a:r>
              <a:rPr lang="en-US" dirty="0" smtClean="0">
                <a:solidFill>
                  <a:prstClr val="black"/>
                </a:solidFill>
              </a:rPr>
              <a:t> sorter)</a:t>
            </a: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p>
        </p:txBody>
      </p:sp>
    </p:spTree>
    <p:extLst>
      <p:ext uri="{BB962C8B-B14F-4D97-AF65-F5344CB8AC3E}">
        <p14:creationId xmlns:p14="http://schemas.microsoft.com/office/powerpoint/2010/main" val="19412632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439227" cy="531316"/>
          </a:xfrm>
        </p:spPr>
        <p:txBody>
          <a:bodyPr/>
          <a:lstStyle/>
          <a:p>
            <a:r>
              <a:rPr lang="sv-SE" sz="2400" dirty="0" smtClean="0">
                <a:solidFill>
                  <a:schemeClr val="tx1"/>
                </a:solidFill>
                <a:latin typeface="+mn-lt"/>
              </a:rPr>
              <a:t>Framtida trender</a:t>
            </a:r>
            <a:endParaRPr lang="sv-SE" sz="2400" dirty="0">
              <a:solidFill>
                <a:schemeClr val="tx1"/>
              </a:solidFill>
              <a:latin typeface="+mn-lt"/>
            </a:endParaRPr>
          </a:p>
        </p:txBody>
      </p:sp>
      <p:sp>
        <p:nvSpPr>
          <p:cNvPr id="3" name="Rectangle 7"/>
          <p:cNvSpPr>
            <a:spLocks noChangeArrowheads="1"/>
          </p:cNvSpPr>
          <p:nvPr/>
        </p:nvSpPr>
        <p:spPr bwMode="auto">
          <a:xfrm>
            <a:off x="650658" y="1451240"/>
            <a:ext cx="7387871"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sz="2000" b="0" i="0" u="none" strike="noStrike" kern="1200" cap="none" spc="0" normalizeH="0" baseline="0" dirty="0" smtClean="0">
                <a:ln>
                  <a:noFill/>
                </a:ln>
                <a:solidFill>
                  <a:prstClr val="black"/>
                </a:solidFill>
                <a:effectLst/>
                <a:uLnTx/>
                <a:uFillTx/>
                <a:latin typeface="Calibri" pitchFamily="34" charset="0"/>
                <a:ea typeface="+mn-ea"/>
                <a:cs typeface="+mn-cs"/>
              </a:rPr>
              <a:t>Det</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sv-SE" sz="2000" b="0" i="0" u="none" strike="noStrike" kern="1200" cap="none" spc="0" normalizeH="0" baseline="0" dirty="0" smtClean="0">
                <a:ln>
                  <a:noFill/>
                </a:ln>
                <a:solidFill>
                  <a:prstClr val="black"/>
                </a:solidFill>
                <a:effectLst/>
                <a:uLnTx/>
                <a:uFillTx/>
                <a:latin typeface="Calibri" pitchFamily="34" charset="0"/>
                <a:ea typeface="+mn-ea"/>
                <a:cs typeface="+mn-cs"/>
              </a:rPr>
              <a:t>finns</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sv-SE" sz="2000" b="0" i="0" u="none" strike="noStrike" kern="1200" cap="none" spc="0" normalizeH="0" baseline="0" noProof="0" dirty="0" smtClean="0">
                <a:ln>
                  <a:noFill/>
                </a:ln>
                <a:solidFill>
                  <a:prstClr val="black"/>
                </a:solidFill>
                <a:effectLst/>
                <a:uLnTx/>
                <a:uFillTx/>
              </a:rPr>
              <a:t>ett </a:t>
            </a:r>
            <a:r>
              <a:rPr lang="sv-SE" sz="2000" dirty="0" smtClean="0">
                <a:solidFill>
                  <a:prstClr val="black"/>
                </a:solidFill>
              </a:rPr>
              <a:t>förnyat intresse för hemmaproducerade proteingrödor för att ersätta importerat</a:t>
            </a:r>
            <a:r>
              <a:rPr lang="en-GB" sz="2000" dirty="0" smtClean="0">
                <a:solidFill>
                  <a:prstClr val="black"/>
                </a:solidFill>
              </a:rPr>
              <a:t> protein</a:t>
            </a:r>
            <a:endParaRPr kumimoji="0" lang="sv-SE" sz="20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lang="sv-SE" sz="2000" dirty="0" smtClean="0">
                <a:solidFill>
                  <a:prstClr val="black"/>
                </a:solidFill>
              </a:rPr>
              <a:t>En d</a:t>
            </a:r>
            <a:r>
              <a:rPr kumimoji="0" lang="sv-SE" sz="2000" b="0" i="0" u="none" strike="noStrike" kern="1200" cap="none" spc="0" normalizeH="0" baseline="0" noProof="0" dirty="0" err="1" smtClean="0">
                <a:ln>
                  <a:noFill/>
                </a:ln>
                <a:solidFill>
                  <a:prstClr val="black"/>
                </a:solidFill>
                <a:effectLst/>
                <a:uLnTx/>
                <a:uFillTx/>
              </a:rPr>
              <a:t>jupare</a:t>
            </a:r>
            <a:r>
              <a:rPr kumimoji="0" lang="sv-SE" sz="2000" b="0" i="0" u="none" strike="noStrike" kern="1200" cap="none" spc="0" normalizeH="0" baseline="0" noProof="0" dirty="0" smtClean="0">
                <a:ln>
                  <a:noFill/>
                </a:ln>
                <a:solidFill>
                  <a:prstClr val="black"/>
                </a:solidFill>
                <a:effectLst/>
                <a:uLnTx/>
                <a:uFillTx/>
              </a:rPr>
              <a:t> kunskap om odling av gräs och</a:t>
            </a:r>
            <a:r>
              <a:rPr lang="sv-SE" sz="2000" dirty="0" smtClean="0">
                <a:solidFill>
                  <a:prstClr val="black"/>
                </a:solidFill>
              </a:rPr>
              <a:t> baljväxter som är mer toleranta för torra och våta förhållanden, för att bättre kunna anpassa sig till ett förändrat klimat</a:t>
            </a:r>
            <a:endParaRPr kumimoji="0" lang="sv-SE" sz="2000" b="0" i="0" u="none" strike="noStrike" kern="1200" cap="none" spc="0" normalizeH="0" baseline="0" noProof="0" dirty="0" smtClean="0">
              <a:ln>
                <a:noFill/>
              </a:ln>
              <a:solidFill>
                <a:prstClr val="black"/>
              </a:solidFill>
              <a:effectLst/>
              <a:uLnTx/>
              <a:uFillTx/>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lang="sv-SE" sz="2000" dirty="0" smtClean="0">
                <a:solidFill>
                  <a:prstClr val="black"/>
                </a:solidFill>
              </a:rPr>
              <a:t>Ett ö</a:t>
            </a:r>
            <a:r>
              <a:rPr kumimoji="0" lang="sv-SE" sz="2000" b="0" i="0" u="none" strike="noStrike" kern="1200" cap="none" spc="0" normalizeH="0" baseline="0" dirty="0" smtClean="0">
                <a:ln>
                  <a:noFill/>
                </a:ln>
                <a:solidFill>
                  <a:prstClr val="black"/>
                </a:solidFill>
                <a:effectLst/>
                <a:uLnTx/>
                <a:uFillTx/>
                <a:latin typeface="Calibri" pitchFamily="34" charset="0"/>
                <a:ea typeface="+mn-ea"/>
                <a:cs typeface="+mn-cs"/>
              </a:rPr>
              <a:t>kat intresse för arter med speciella</a:t>
            </a:r>
            <a:r>
              <a:rPr kumimoji="0" lang="sv-SE" sz="2000" b="0" i="0" u="none" strike="noStrike" kern="1200" cap="none" spc="0" normalizeH="0" dirty="0" smtClean="0">
                <a:ln>
                  <a:noFill/>
                </a:ln>
                <a:solidFill>
                  <a:prstClr val="black"/>
                </a:solidFill>
                <a:effectLst/>
                <a:uLnTx/>
                <a:uFillTx/>
                <a:latin typeface="Calibri" pitchFamily="34" charset="0"/>
                <a:ea typeface="+mn-ea"/>
                <a:cs typeface="+mn-cs"/>
              </a:rPr>
              <a:t> kvaliteter, som t.ex. vattenlösliga kolhydrater och kondenserade tanniner</a:t>
            </a:r>
            <a:endParaRPr kumimoji="0" lang="sv-SE" sz="2000" b="0" i="0" u="none" strike="noStrike" kern="1200" cap="none" spc="0" normalizeH="0" baseline="0" dirty="0" smtClean="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sv-SE" sz="2000" b="0" i="0" u="none" strike="noStrike" kern="1200" cap="none" spc="0" normalizeH="0" baseline="0" noProof="0" dirty="0" smtClean="0">
                <a:ln>
                  <a:noFill/>
                </a:ln>
                <a:solidFill>
                  <a:prstClr val="black"/>
                </a:solidFill>
                <a:effectLst/>
                <a:uLnTx/>
                <a:uFillTx/>
              </a:rPr>
              <a:t>Studier av käringtand</a:t>
            </a:r>
            <a:r>
              <a:rPr lang="sv-SE" sz="2000" dirty="0" smtClean="0">
                <a:solidFill>
                  <a:prstClr val="black"/>
                </a:solidFill>
              </a:rPr>
              <a:t>, en mindre vanlig vallbaljväxt som innehåller kondenserade tanniner</a:t>
            </a:r>
            <a:r>
              <a:rPr kumimoji="0" lang="sv-SE" sz="2000" b="0" i="0" u="none" strike="noStrike" kern="1200" cap="none" spc="0" normalizeH="0" baseline="0" noProof="0" dirty="0" smtClean="0">
                <a:ln>
                  <a:noFill/>
                </a:ln>
                <a:solidFill>
                  <a:prstClr val="black"/>
                </a:solidFill>
                <a:effectLst/>
                <a:uLnTx/>
                <a:uFillTx/>
              </a:rPr>
              <a:t>, för att </a:t>
            </a:r>
            <a:r>
              <a:rPr lang="sv-SE" sz="2000" dirty="0" smtClean="0">
                <a:solidFill>
                  <a:prstClr val="black"/>
                </a:solidFill>
              </a:rPr>
              <a:t>testa </a:t>
            </a:r>
            <a:r>
              <a:rPr kumimoji="0" lang="sv-SE" sz="2000" b="0" i="0" u="none" strike="noStrike" kern="1200" cap="none" spc="0" normalizeH="0" noProof="0" dirty="0" smtClean="0">
                <a:ln>
                  <a:noFill/>
                </a:ln>
                <a:solidFill>
                  <a:prstClr val="black"/>
                </a:solidFill>
                <a:effectLst/>
                <a:uLnTx/>
                <a:uFillTx/>
              </a:rPr>
              <a:t>om den klarar svenskt odlingsklimat</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endPar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endParaRPr>
          </a:p>
        </p:txBody>
      </p:sp>
      <p:pic>
        <p:nvPicPr>
          <p:cNvPr id="4" name="Bildobjekt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2436" y="4636827"/>
            <a:ext cx="2961563" cy="2221173"/>
          </a:xfrm>
          <a:prstGeom prst="rect">
            <a:avLst/>
          </a:prstGeom>
        </p:spPr>
      </p:pic>
      <p:sp>
        <p:nvSpPr>
          <p:cNvPr id="5" name="textruta 4"/>
          <p:cNvSpPr txBox="1"/>
          <p:nvPr/>
        </p:nvSpPr>
        <p:spPr>
          <a:xfrm>
            <a:off x="7474202" y="6600967"/>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Foto: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750184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112132"/>
            <a:ext cx="6439227" cy="1430066"/>
          </a:xfrm>
        </p:spPr>
        <p:txBody>
          <a:bodyPr/>
          <a:lstStyle/>
          <a:p>
            <a:r>
              <a:rPr lang="sv-SE" sz="2400" dirty="0" smtClean="0">
                <a:solidFill>
                  <a:schemeClr val="tx1"/>
                </a:solidFill>
                <a:latin typeface="+mn-lt"/>
              </a:rPr>
              <a:t>Mjölkavkastning och mjölksammansättning hos mjölkkor utfodrade med ensilage av käringtand-rajgräs eller vitklöver-rajgräs </a:t>
            </a:r>
            <a:br>
              <a:rPr lang="sv-SE" sz="2400" dirty="0" smtClean="0">
                <a:solidFill>
                  <a:schemeClr val="tx1"/>
                </a:solidFill>
                <a:latin typeface="+mn-lt"/>
              </a:rPr>
            </a:br>
            <a:r>
              <a:rPr lang="sv-SE" sz="1600" dirty="0" smtClean="0">
                <a:solidFill>
                  <a:schemeClr val="tx1"/>
                </a:solidFill>
                <a:latin typeface="+mn-lt"/>
              </a:rPr>
              <a:t>Change-over-försök under två år </a:t>
            </a:r>
            <a:r>
              <a:rPr lang="sv-SE" sz="1600" b="0" dirty="0" smtClean="0">
                <a:solidFill>
                  <a:schemeClr val="tx1"/>
                </a:solidFill>
                <a:latin typeface="+mn-lt"/>
              </a:rPr>
              <a:t>(N = 76)</a:t>
            </a:r>
            <a:endParaRPr lang="sv-SE" sz="1600" b="0" dirty="0">
              <a:solidFill>
                <a:schemeClr val="tx1"/>
              </a:solidFill>
              <a:latin typeface="+mn-lt"/>
            </a:endParaRPr>
          </a:p>
        </p:txBody>
      </p:sp>
      <p:grpSp>
        <p:nvGrpSpPr>
          <p:cNvPr id="7" name="Grupp 6"/>
          <p:cNvGrpSpPr/>
          <p:nvPr/>
        </p:nvGrpSpPr>
        <p:grpSpPr>
          <a:xfrm>
            <a:off x="656192" y="1751508"/>
            <a:ext cx="7779276" cy="3968695"/>
            <a:chOff x="912597" y="1746914"/>
            <a:chExt cx="8525932" cy="4383919"/>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2597" y="1746914"/>
              <a:ext cx="6430658" cy="3903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ruta 2"/>
            <p:cNvSpPr txBox="1"/>
            <p:nvPr/>
          </p:nvSpPr>
          <p:spPr>
            <a:xfrm>
              <a:off x="7302275" y="3555990"/>
              <a:ext cx="2136254" cy="4079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Käringtand</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ruta 4"/>
            <p:cNvSpPr txBox="1"/>
            <p:nvPr/>
          </p:nvSpPr>
          <p:spPr>
            <a:xfrm>
              <a:off x="7318195" y="3872166"/>
              <a:ext cx="1705259" cy="4079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Vitklöver</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ruta 5"/>
            <p:cNvSpPr txBox="1"/>
            <p:nvPr/>
          </p:nvSpPr>
          <p:spPr>
            <a:xfrm>
              <a:off x="1635330" y="5484876"/>
              <a:ext cx="5713155" cy="6459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Mjölk</a:t>
              </a:r>
              <a:r>
                <a:rPr lang="sv-SE" sz="1600" dirty="0" smtClean="0">
                  <a:solidFill>
                    <a:prstClr val="black"/>
                  </a:solidFill>
                  <a:latin typeface="Calibri"/>
                </a:rPr>
                <a:t> 	 </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ECM                    Mjölkprotein	Mjölkfett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kg/d 	 </a:t>
              </a:r>
              <a:r>
                <a:rPr kumimoji="0" lang="sv-SE" sz="1600" b="0" i="0" u="none" strike="noStrike" kern="1200" cap="none" spc="0" normalizeH="0" baseline="0" noProof="0" dirty="0">
                  <a:ln>
                    <a:noFill/>
                  </a:ln>
                  <a:solidFill>
                    <a:prstClr val="black"/>
                  </a:solidFill>
                  <a:effectLst/>
                  <a:uLnTx/>
                  <a:uFillTx/>
                  <a:latin typeface="Calibri"/>
                  <a:ea typeface="+mn-ea"/>
                  <a:cs typeface="+mn-cs"/>
                </a:rPr>
                <a:t>kg/d </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g/kg		            g/kg</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Rektangel 3"/>
          <p:cNvSpPr/>
          <p:nvPr/>
        </p:nvSpPr>
        <p:spPr>
          <a:xfrm>
            <a:off x="6309491" y="4693988"/>
            <a:ext cx="1968809"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a:t>
            </a:r>
            <a:r>
              <a:rPr kumimoji="0" lang="sv-SE" sz="1400" b="0" i="1" u="none" strike="noStrike" kern="1200" cap="none" spc="0" normalizeH="0" baseline="0" noProof="0" dirty="0" smtClean="0">
                <a:ln>
                  <a:noFill/>
                </a:ln>
                <a:solidFill>
                  <a:prstClr val="black"/>
                </a:solidFill>
                <a:effectLst/>
                <a:uLnTx/>
                <a:uFillTx/>
                <a:latin typeface="Calibri"/>
                <a:ea typeface="+mn-ea"/>
                <a:cs typeface="+mn-cs"/>
              </a:rPr>
              <a:t>P</a:t>
            </a:r>
            <a:r>
              <a:rPr kumimoji="0" lang="sv-SE" sz="1400" b="0" i="0" u="none" strike="noStrike" kern="1200" cap="none" spc="0" normalizeH="0" baseline="0" noProof="0" dirty="0" smtClean="0">
                <a:ln>
                  <a:noFill/>
                </a:ln>
                <a:solidFill>
                  <a:prstClr val="black"/>
                </a:solidFill>
                <a:effectLst/>
                <a:uLnTx/>
                <a:uFillTx/>
                <a:latin typeface="Calibri"/>
                <a:ea typeface="+mn-ea"/>
                <a:cs typeface="+mn-cs"/>
              </a:rPr>
              <a:t> &lt; 0.001</a:t>
            </a:r>
            <a:r>
              <a:rPr kumimoji="0" lang="sv-SE" sz="1400" b="0" i="0" u="none" strike="noStrike" kern="1200" cap="none" spc="0" normalizeH="0" baseline="0" noProof="0" dirty="0">
                <a:ln>
                  <a:noFill/>
                </a:ln>
                <a:solidFill>
                  <a:prstClr val="black"/>
                </a:solidFill>
                <a:effectLst/>
                <a:uLnTx/>
                <a:uFillTx/>
                <a:latin typeface="Calibri"/>
                <a:ea typeface="+mn-ea"/>
                <a:cs typeface="+mn-cs"/>
              </a:rPr>
              <a:t>; </a:t>
            </a:r>
            <a:r>
              <a:rPr kumimoji="0" lang="sv-SE" sz="1400" b="0" i="0" u="none" strike="noStrike" kern="1200" cap="none" spc="0" normalizeH="0" baseline="0" noProof="0" dirty="0" smtClean="0">
                <a:ln>
                  <a:noFill/>
                </a:ln>
                <a:solidFill>
                  <a:prstClr val="black"/>
                </a:solidFill>
                <a:effectLst/>
                <a:uLnTx/>
                <a:uFillTx/>
                <a:latin typeface="Calibri"/>
                <a:ea typeface="+mn-ea"/>
                <a:cs typeface="+mn-cs"/>
              </a:rPr>
              <a:t>†</a:t>
            </a:r>
            <a:r>
              <a:rPr kumimoji="0" lang="sv-SE" sz="1400" b="0" i="1" u="none" strike="noStrike" kern="1200" cap="none" spc="0" normalizeH="0" baseline="0" noProof="0" dirty="0" smtClean="0">
                <a:ln>
                  <a:noFill/>
                </a:ln>
                <a:solidFill>
                  <a:prstClr val="black"/>
                </a:solidFill>
                <a:effectLst/>
                <a:uLnTx/>
                <a:uFillTx/>
                <a:latin typeface="Calibri"/>
                <a:ea typeface="+mn-ea"/>
                <a:cs typeface="+mn-cs"/>
              </a:rPr>
              <a:t>P</a:t>
            </a:r>
            <a:r>
              <a:rPr kumimoji="0" lang="sv-SE" sz="1400" b="0" i="0" u="none" strike="noStrike" kern="1200" cap="none" spc="0" normalizeH="0" baseline="0" noProof="0" dirty="0" smtClean="0">
                <a:ln>
                  <a:noFill/>
                </a:ln>
                <a:solidFill>
                  <a:prstClr val="black"/>
                </a:solidFill>
                <a:effectLst/>
                <a:uLnTx/>
                <a:uFillTx/>
                <a:latin typeface="Calibri"/>
                <a:ea typeface="+mn-ea"/>
                <a:cs typeface="+mn-cs"/>
              </a:rPr>
              <a:t> &lt; 0.10 </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ktangel 10"/>
          <p:cNvSpPr/>
          <p:nvPr/>
        </p:nvSpPr>
        <p:spPr>
          <a:xfrm>
            <a:off x="7049975" y="5294373"/>
            <a:ext cx="197381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(Eriksson </a:t>
            </a:r>
            <a:r>
              <a:rPr kumimoji="0" lang="sv-SE" sz="1600" b="0" i="1" u="none" strike="noStrike" kern="1200" cap="none" spc="0" normalizeH="0" baseline="0" noProof="0" dirty="0" smtClean="0">
                <a:ln>
                  <a:noFill/>
                </a:ln>
                <a:solidFill>
                  <a:prstClr val="black"/>
                </a:solidFill>
                <a:effectLst/>
                <a:uLnTx/>
                <a:uFillTx/>
                <a:latin typeface="Calibri"/>
                <a:ea typeface="+mn-ea"/>
                <a:cs typeface="+mn-cs"/>
              </a:rPr>
              <a:t>et al</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2012)</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ktangel 9"/>
          <p:cNvSpPr/>
          <p:nvPr/>
        </p:nvSpPr>
        <p:spPr>
          <a:xfrm>
            <a:off x="656192" y="5953677"/>
            <a:ext cx="8324037" cy="738664"/>
          </a:xfrm>
          <a:prstGeom prst="rect">
            <a:avLst/>
          </a:prstGeom>
          <a:solidFill>
            <a:schemeClr val="accent3"/>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Calibri"/>
              </a:rPr>
              <a:t>En tendens till större mjölkavkastning och högre proteinhalt</a:t>
            </a:r>
            <a:r>
              <a:rPr kumimoji="0" lang="sv-SE" sz="1400" b="0" i="0" u="none" strike="noStrike" kern="1200" cap="none" spc="0" normalizeH="0" noProof="0" dirty="0" smtClean="0">
                <a:ln>
                  <a:noFill/>
                </a:ln>
                <a:solidFill>
                  <a:prstClr val="black"/>
                </a:solidFill>
                <a:effectLst/>
                <a:uLnTx/>
                <a:uFillTx/>
                <a:latin typeface="Calibri"/>
              </a:rPr>
              <a:t> i mjölken resulterade i större avkastning av mjölkprotein när käringtand-rajgräsensilage utfodrades. </a:t>
            </a:r>
            <a:r>
              <a:rPr lang="sv-SE" sz="1400" dirty="0" smtClean="0">
                <a:solidFill>
                  <a:prstClr val="black"/>
                </a:solidFill>
                <a:latin typeface="Calibri"/>
              </a:rPr>
              <a:t>Avkastningen av energikorrigerad mjölk (ECM) påverkades inte</a:t>
            </a:r>
            <a:endParaRPr kumimoji="0" lang="sv-SE" sz="1400" b="0" i="0" u="none" strike="noStrike" kern="1200" cap="none" spc="0" normalizeH="0" baseline="0" noProof="0" dirty="0">
              <a:ln>
                <a:noFill/>
              </a:ln>
              <a:solidFill>
                <a:prstClr val="black"/>
              </a:solidFill>
              <a:effectLst/>
              <a:uLnTx/>
              <a:uFillTx/>
              <a:latin typeface="Calibri"/>
            </a:endParaRPr>
          </a:p>
        </p:txBody>
      </p:sp>
      <p:pic>
        <p:nvPicPr>
          <p:cNvPr id="14" name="Bildobjekt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70358" y="3799806"/>
            <a:ext cx="1130219" cy="883731"/>
          </a:xfrm>
          <a:prstGeom prst="rect">
            <a:avLst/>
          </a:prstGeom>
        </p:spPr>
      </p:pic>
      <p:pic>
        <p:nvPicPr>
          <p:cNvPr id="16" name="Bildobjekt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2265" y="2489066"/>
            <a:ext cx="1118312" cy="838734"/>
          </a:xfrm>
          <a:prstGeom prst="rect">
            <a:avLst/>
          </a:prstGeom>
        </p:spPr>
      </p:pic>
    </p:spTree>
    <p:extLst>
      <p:ext uri="{BB962C8B-B14F-4D97-AF65-F5344CB8AC3E}">
        <p14:creationId xmlns:p14="http://schemas.microsoft.com/office/powerpoint/2010/main" val="10357730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5"/>
          <p:cNvSpPr txBox="1">
            <a:spLocks noChangeArrowheads="1"/>
          </p:cNvSpPr>
          <p:nvPr/>
        </p:nvSpPr>
        <p:spPr bwMode="auto">
          <a:xfrm>
            <a:off x="601386" y="528882"/>
            <a:ext cx="70035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sv-SE" altLang="sv-SE" sz="2400" b="1" i="0" u="none" strike="noStrike" kern="1200" cap="none" spc="0" normalizeH="0" baseline="0" noProof="0" dirty="0" smtClean="0">
                <a:ln>
                  <a:noFill/>
                </a:ln>
                <a:solidFill>
                  <a:prstClr val="black"/>
                </a:solidFill>
                <a:effectLst/>
                <a:uLnTx/>
                <a:uFillTx/>
                <a:latin typeface="Calibri"/>
                <a:cs typeface="Times New Roman" panose="02020603050405020304" pitchFamily="18" charset="0"/>
              </a:rPr>
              <a:t>Hur påverka</a:t>
            </a:r>
            <a:r>
              <a:rPr lang="sv-SE" altLang="sv-SE" sz="2400" b="1" dirty="0" smtClean="0">
                <a:solidFill>
                  <a:prstClr val="black"/>
                </a:solidFill>
                <a:latin typeface="Calibri"/>
                <a:cs typeface="Times New Roman" panose="02020603050405020304" pitchFamily="18" charset="0"/>
              </a:rPr>
              <a:t>r nya förhållanden valet av fröblandningar</a:t>
            </a:r>
            <a:r>
              <a:rPr kumimoji="0" lang="sv-SE" altLang="sv-SE" sz="2400" b="1" i="0" u="none" strike="noStrike" kern="1200" cap="none" spc="0" normalizeH="0" baseline="0" noProof="0" dirty="0" smtClean="0">
                <a:ln>
                  <a:noFill/>
                </a:ln>
                <a:solidFill>
                  <a:prstClr val="black"/>
                </a:solidFill>
                <a:effectLst/>
                <a:uLnTx/>
                <a:uFillTx/>
                <a:latin typeface="Calibri"/>
                <a:cs typeface="Times New Roman" panose="02020603050405020304" pitchFamily="18" charset="0"/>
              </a:rPr>
              <a:t>?</a:t>
            </a:r>
            <a:endParaRPr kumimoji="0" lang="sv-SE" altLang="sv-SE" sz="2400" b="1" i="0" u="none" strike="noStrike" kern="1200" cap="none" spc="0" normalizeH="0" baseline="0" noProof="0" dirty="0">
              <a:ln>
                <a:noFill/>
              </a:ln>
              <a:solidFill>
                <a:prstClr val="black"/>
              </a:solidFill>
              <a:effectLst/>
              <a:uLnTx/>
              <a:uFillTx/>
              <a:latin typeface="Calibri"/>
              <a:cs typeface="Times New Roman" panose="02020603050405020304" pitchFamily="18" charset="0"/>
            </a:endParaRPr>
          </a:p>
        </p:txBody>
      </p:sp>
      <p:sp>
        <p:nvSpPr>
          <p:cNvPr id="67587" name="Rectangle 7"/>
          <p:cNvSpPr>
            <a:spLocks noChangeArrowheads="1"/>
          </p:cNvSpPr>
          <p:nvPr/>
        </p:nvSpPr>
        <p:spPr bwMode="auto">
          <a:xfrm>
            <a:off x="611188" y="1505216"/>
            <a:ext cx="7858551" cy="516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Fler</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skördar</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per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år</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schemeClr val="accent3"/>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err="1" smtClean="0">
                <a:ln>
                  <a:noFill/>
                </a:ln>
                <a:solidFill>
                  <a:schemeClr val="accent3"/>
                </a:solidFill>
                <a:effectLst/>
                <a:uLnTx/>
                <a:uFillTx/>
                <a:latin typeface="Calibri"/>
                <a:ea typeface="+mn-ea"/>
                <a:cs typeface="Times New Roman" panose="02020603050405020304" pitchFamily="18" charset="0"/>
              </a:rPr>
              <a:t>vitklöver</a:t>
            </a:r>
            <a:r>
              <a:rPr kumimoji="0" lang="en-US" altLang="sv-SE" sz="2000" b="0" i="0" u="none" strike="noStrike" kern="1200" cap="none" spc="0" normalizeH="0" noProof="0" dirty="0" smtClean="0">
                <a:ln>
                  <a:noFill/>
                </a:ln>
                <a:solidFill>
                  <a:schemeClr val="accent3"/>
                </a:solidFill>
                <a:effectLst/>
                <a:uLnTx/>
                <a:uFillTx/>
                <a:latin typeface="Calibri"/>
                <a:ea typeface="+mn-ea"/>
                <a:cs typeface="Times New Roman" panose="02020603050405020304" pitchFamily="18" charset="0"/>
              </a:rPr>
              <a:t> </a:t>
            </a:r>
            <a:r>
              <a:rPr kumimoji="0" lang="en-US" altLang="sv-SE" sz="2000" b="0" i="0" u="none" strike="noStrike" kern="1200" cap="none" spc="0" normalizeH="0" noProof="0" dirty="0" err="1" smtClean="0">
                <a:ln>
                  <a:noFill/>
                </a:ln>
                <a:solidFill>
                  <a:schemeClr val="accent3"/>
                </a:solidFill>
                <a:effectLst/>
                <a:uLnTx/>
                <a:uFillTx/>
                <a:latin typeface="Calibri"/>
                <a:ea typeface="+mn-ea"/>
                <a:cs typeface="Times New Roman" panose="02020603050405020304" pitchFamily="18" charset="0"/>
              </a:rPr>
              <a:t>och</a:t>
            </a:r>
            <a:r>
              <a:rPr kumimoji="0" lang="en-US" altLang="sv-SE" sz="2000" b="0" i="0" u="none" strike="noStrike" kern="1200" cap="none" spc="0" normalizeH="0" noProof="0" dirty="0" smtClean="0">
                <a:ln>
                  <a:noFill/>
                </a:ln>
                <a:solidFill>
                  <a:schemeClr val="accent3"/>
                </a:solidFill>
                <a:effectLst/>
                <a:uLnTx/>
                <a:uFillTx/>
                <a:latin typeface="Calibri"/>
                <a:ea typeface="+mn-ea"/>
                <a:cs typeface="Times New Roman" panose="02020603050405020304" pitchFamily="18" charset="0"/>
              </a:rPr>
              <a:t> </a:t>
            </a:r>
            <a:r>
              <a:rPr kumimoji="0" lang="en-US" altLang="sv-SE" sz="2000" b="0" i="0" u="none" strike="noStrike" kern="1200" cap="none" spc="0" normalizeH="0" noProof="0" dirty="0" err="1" smtClean="0">
                <a:ln>
                  <a:noFill/>
                </a:ln>
                <a:solidFill>
                  <a:schemeClr val="accent3"/>
                </a:solidFill>
                <a:effectLst/>
                <a:uLnTx/>
                <a:uFillTx/>
                <a:latin typeface="Calibri"/>
                <a:ea typeface="+mn-ea"/>
                <a:cs typeface="Times New Roman" panose="02020603050405020304" pitchFamily="18" charset="0"/>
              </a:rPr>
              <a:t>engelskt</a:t>
            </a:r>
            <a:r>
              <a:rPr kumimoji="0" lang="en-US" altLang="sv-SE" sz="2000" b="0" i="0" u="none" strike="noStrike" kern="1200" cap="none" spc="0" normalizeH="0" noProof="0" dirty="0" smtClean="0">
                <a:ln>
                  <a:noFill/>
                </a:ln>
                <a:solidFill>
                  <a:schemeClr val="accent3"/>
                </a:solidFill>
                <a:effectLst/>
                <a:uLnTx/>
                <a:uFillTx/>
                <a:latin typeface="Calibri"/>
                <a:ea typeface="+mn-ea"/>
                <a:cs typeface="Times New Roman" panose="02020603050405020304" pitchFamily="18" charset="0"/>
              </a:rPr>
              <a:t> </a:t>
            </a:r>
            <a:r>
              <a:rPr kumimoji="0" lang="en-US" altLang="sv-SE" sz="2000" b="0" i="0" u="none" strike="noStrike" kern="1200" cap="none" spc="0" normalizeH="0" noProof="0" dirty="0" err="1" smtClean="0">
                <a:ln>
                  <a:noFill/>
                </a:ln>
                <a:solidFill>
                  <a:schemeClr val="accent3"/>
                </a:solidFill>
                <a:effectLst/>
                <a:uLnTx/>
                <a:uFillTx/>
                <a:latin typeface="Calibri"/>
                <a:ea typeface="+mn-ea"/>
                <a:cs typeface="Times New Roman" panose="02020603050405020304" pitchFamily="18" charset="0"/>
              </a:rPr>
              <a:t>rajgräs</a:t>
            </a:r>
            <a:endParaRPr kumimoji="0" lang="en-US" altLang="sv-SE" sz="2000" b="0" i="0" u="none" strike="noStrike" kern="1200" cap="none" spc="0" normalizeH="0" baseline="0" noProof="0" dirty="0">
              <a:ln>
                <a:noFill/>
              </a:ln>
              <a:solidFill>
                <a:schemeClr val="accent3"/>
              </a:solidFill>
              <a:effectLst/>
              <a:uLnTx/>
              <a:uFillTx/>
              <a:latin typeface="Calibri"/>
              <a:ea typeface="+mn-ea"/>
              <a:cs typeface="Times New Roman" panose="02020603050405020304" pitchFamily="18" charset="0"/>
            </a:endParaRPr>
          </a:p>
          <a:p>
            <a:pPr marL="0" marR="0" lvl="1" indent="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Bättre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vinterhärdighet</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schemeClr val="accent3"/>
                </a:solidFill>
                <a:effectLst/>
                <a:uLnTx/>
                <a:uFillTx/>
                <a:latin typeface="Calibri"/>
                <a:ea typeface="+mn-ea"/>
                <a:cs typeface="Times New Roman" panose="02020603050405020304" pitchFamily="18" charset="0"/>
              </a:rPr>
              <a:t>- </a:t>
            </a:r>
            <a:r>
              <a:rPr lang="en-US" altLang="sv-SE" sz="2000" dirty="0" err="1" smtClean="0">
                <a:solidFill>
                  <a:schemeClr val="accent3"/>
                </a:solidFill>
                <a:latin typeface="Calibri"/>
                <a:cs typeface="Times New Roman" panose="02020603050405020304" pitchFamily="18" charset="0"/>
              </a:rPr>
              <a:t>vitklöver</a:t>
            </a:r>
            <a:r>
              <a:rPr lang="en-US" altLang="sv-SE" sz="2000" dirty="0" smtClean="0">
                <a:solidFill>
                  <a:schemeClr val="accent3"/>
                </a:solidFill>
                <a:latin typeface="Calibri"/>
                <a:cs typeface="Times New Roman" panose="02020603050405020304" pitchFamily="18" charset="0"/>
              </a:rPr>
              <a:t>, </a:t>
            </a:r>
            <a:r>
              <a:rPr lang="en-US" altLang="sv-SE" sz="2000" dirty="0" err="1" smtClean="0">
                <a:solidFill>
                  <a:schemeClr val="accent3"/>
                </a:solidFill>
                <a:latin typeface="Calibri"/>
                <a:cs typeface="Times New Roman" panose="02020603050405020304" pitchFamily="18" charset="0"/>
              </a:rPr>
              <a:t>timotej</a:t>
            </a:r>
            <a:r>
              <a:rPr lang="en-US" altLang="sv-SE" sz="2000" dirty="0" smtClean="0">
                <a:solidFill>
                  <a:schemeClr val="accent3"/>
                </a:solidFill>
                <a:latin typeface="Calibri"/>
                <a:cs typeface="Times New Roman" panose="02020603050405020304" pitchFamily="18" charset="0"/>
              </a:rPr>
              <a:t>, </a:t>
            </a:r>
            <a:r>
              <a:rPr lang="en-US" altLang="sv-SE" sz="2000" dirty="0" err="1" smtClean="0">
                <a:solidFill>
                  <a:schemeClr val="accent3"/>
                </a:solidFill>
                <a:latin typeface="Calibri"/>
                <a:cs typeface="Times New Roman" panose="02020603050405020304" pitchFamily="18" charset="0"/>
              </a:rPr>
              <a:t>rörsvingel</a:t>
            </a:r>
            <a:endParaRPr kumimoji="0" lang="en-US" altLang="sv-SE" sz="2000" b="0" i="0" u="none" strike="noStrike" kern="1200" cap="none" spc="0" normalizeH="0" baseline="0" noProof="0" dirty="0">
              <a:ln>
                <a:noFill/>
              </a:ln>
              <a:solidFill>
                <a:schemeClr val="accent3"/>
              </a:solidFill>
              <a:effectLst/>
              <a:uLnTx/>
              <a:uFillTx/>
              <a:latin typeface="Calibri"/>
              <a:ea typeface="+mn-ea"/>
              <a:cs typeface="Times New Roman" panose="02020603050405020304" pitchFamily="18" charset="0"/>
            </a:endParaRPr>
          </a:p>
          <a:p>
            <a:pPr marL="0" marR="0" lvl="1" indent="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Bättre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fiberkvalitet</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schemeClr val="accent3"/>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err="1" smtClean="0">
                <a:ln>
                  <a:noFill/>
                </a:ln>
                <a:solidFill>
                  <a:schemeClr val="accent3"/>
                </a:solidFill>
                <a:effectLst/>
                <a:uLnTx/>
                <a:uFillTx/>
                <a:latin typeface="Calibri"/>
                <a:ea typeface="+mn-ea"/>
                <a:cs typeface="Times New Roman" panose="02020603050405020304" pitchFamily="18" charset="0"/>
              </a:rPr>
              <a:t>timotej</a:t>
            </a:r>
            <a:r>
              <a:rPr kumimoji="0" lang="en-US" altLang="sv-SE" sz="2000" b="0" i="0" u="none" strike="noStrike" kern="1200" cap="none" spc="0" normalizeH="0" baseline="0" noProof="0" dirty="0" smtClean="0">
                <a:ln>
                  <a:noFill/>
                </a:ln>
                <a:solidFill>
                  <a:schemeClr val="accent3"/>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err="1" smtClean="0">
                <a:ln>
                  <a:noFill/>
                </a:ln>
                <a:solidFill>
                  <a:schemeClr val="accent3"/>
                </a:solidFill>
                <a:effectLst/>
                <a:uLnTx/>
                <a:uFillTx/>
                <a:latin typeface="Calibri"/>
                <a:ea typeface="+mn-ea"/>
                <a:cs typeface="Times New Roman" panose="02020603050405020304" pitchFamily="18" charset="0"/>
              </a:rPr>
              <a:t>och</a:t>
            </a:r>
            <a:r>
              <a:rPr kumimoji="0" lang="en-US" altLang="sv-SE" sz="2000" b="0" i="0" u="none" strike="noStrike" kern="1200" cap="none" spc="0" normalizeH="0" baseline="0" noProof="0" dirty="0" smtClean="0">
                <a:ln>
                  <a:noFill/>
                </a:ln>
                <a:solidFill>
                  <a:schemeClr val="accent3"/>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err="1" smtClean="0">
                <a:ln>
                  <a:noFill/>
                </a:ln>
                <a:solidFill>
                  <a:schemeClr val="accent3"/>
                </a:solidFill>
                <a:effectLst/>
                <a:uLnTx/>
                <a:uFillTx/>
                <a:latin typeface="Calibri"/>
                <a:ea typeface="+mn-ea"/>
                <a:cs typeface="Times New Roman" panose="02020603050405020304" pitchFamily="18" charset="0"/>
              </a:rPr>
              <a:t>blålusern</a:t>
            </a:r>
            <a:endParaRPr kumimoji="0" lang="en-US" altLang="sv-SE" sz="2000" b="0" i="0" u="none" strike="noStrike" kern="1200" cap="none" spc="0" normalizeH="0" baseline="0" noProof="0" dirty="0">
              <a:ln>
                <a:noFill/>
              </a:ln>
              <a:solidFill>
                <a:schemeClr val="accent3"/>
              </a:solidFill>
              <a:effectLst/>
              <a:uLnTx/>
              <a:uFillTx/>
              <a:latin typeface="Calibri"/>
              <a:ea typeface="+mn-ea"/>
              <a:cs typeface="Times New Roman" panose="02020603050405020304" pitchFamily="18" charset="0"/>
            </a:endParaRPr>
          </a:p>
          <a:p>
            <a:pPr marL="0" marR="0" lvl="1" indent="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Nya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proteinkällor</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schemeClr val="accent3"/>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err="1" smtClean="0">
                <a:ln>
                  <a:noFill/>
                </a:ln>
                <a:solidFill>
                  <a:schemeClr val="accent3"/>
                </a:solidFill>
                <a:effectLst/>
                <a:uLnTx/>
                <a:uFillTx/>
                <a:latin typeface="Calibri"/>
                <a:ea typeface="+mn-ea"/>
                <a:cs typeface="Times New Roman" panose="02020603050405020304" pitchFamily="18" charset="0"/>
              </a:rPr>
              <a:t>baljväxter</a:t>
            </a:r>
            <a:r>
              <a:rPr lang="en-US" altLang="sv-SE" sz="2000" noProof="0" dirty="0" smtClean="0">
                <a:solidFill>
                  <a:schemeClr val="accent3"/>
                </a:solidFill>
                <a:latin typeface="Calibri"/>
                <a:cs typeface="Times New Roman" panose="02020603050405020304" pitchFamily="18" charset="0"/>
              </a:rPr>
              <a:t> </a:t>
            </a:r>
            <a:r>
              <a:rPr lang="en-US" altLang="sv-SE" sz="2000" noProof="0" dirty="0" err="1" smtClean="0">
                <a:solidFill>
                  <a:schemeClr val="accent3"/>
                </a:solidFill>
                <a:latin typeface="Calibri"/>
                <a:cs typeface="Times New Roman" panose="02020603050405020304" pitchFamily="18" charset="0"/>
              </a:rPr>
              <a:t>inkl</a:t>
            </a:r>
            <a:r>
              <a:rPr lang="en-US" altLang="sv-SE" sz="2000" noProof="0" dirty="0" smtClean="0">
                <a:solidFill>
                  <a:schemeClr val="accent3"/>
                </a:solidFill>
                <a:latin typeface="Calibri"/>
                <a:cs typeface="Times New Roman" panose="02020603050405020304" pitchFamily="18" charset="0"/>
              </a:rPr>
              <a:t>. </a:t>
            </a:r>
            <a:r>
              <a:rPr lang="en-US" altLang="sv-SE" sz="2000" noProof="0" dirty="0" err="1" smtClean="0">
                <a:solidFill>
                  <a:schemeClr val="accent3"/>
                </a:solidFill>
                <a:latin typeface="Calibri"/>
                <a:cs typeface="Times New Roman" panose="02020603050405020304" pitchFamily="18" charset="0"/>
              </a:rPr>
              <a:t>käringtand</a:t>
            </a:r>
            <a:endParaRPr kumimoji="0" lang="en-US" altLang="sv-SE" sz="2000" b="0" i="0" u="none" strike="noStrike" kern="1200" cap="none" spc="0" normalizeH="0" baseline="0" noProof="0" dirty="0">
              <a:ln>
                <a:noFill/>
              </a:ln>
              <a:solidFill>
                <a:schemeClr val="accent3"/>
              </a:solidFill>
              <a:effectLst/>
              <a:uLnTx/>
              <a:uFillTx/>
              <a:latin typeface="Calibri"/>
              <a:ea typeface="+mn-ea"/>
              <a:cs typeface="Times New Roman" panose="02020603050405020304" pitchFamily="18" charset="0"/>
            </a:endParaRPr>
          </a:p>
          <a:p>
            <a:pPr marL="0" marR="0" lvl="1" indent="0" algn="l" defTabSz="457200" rtl="0" eaLnBrk="1" fontAlgn="auto" latinLnBrk="0" hangingPunct="1">
              <a:lnSpc>
                <a:spcPct val="100000"/>
              </a:lnSpc>
              <a:spcBef>
                <a:spcPct val="20000"/>
              </a:spcBef>
              <a:spcAft>
                <a:spcPts val="0"/>
              </a:spcAft>
              <a:buClrTx/>
              <a:buSzTx/>
              <a:buFont typeface="Arial" charset="0"/>
              <a:buChar char="•"/>
              <a:tabLst>
                <a:tab pos="3138488" algn="l"/>
              </a:tabLst>
              <a:defRPr/>
            </a:pP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Det</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har</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resulterat</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a:t>
            </a:r>
            <a:r>
              <a:rPr lang="en-US" altLang="sv-SE" sz="2000" dirty="0" err="1" smtClean="0">
                <a:solidFill>
                  <a:prstClr val="black"/>
                </a:solidFill>
                <a:latin typeface="Calibri"/>
              </a:rPr>
              <a:t>i</a:t>
            </a:r>
            <a:r>
              <a:rPr lang="en-US" altLang="sv-SE" sz="2000" dirty="0" smtClean="0">
                <a:solidFill>
                  <a:prstClr val="black"/>
                </a:solidFill>
                <a:latin typeface="Calibri"/>
              </a:rPr>
              <a:t> </a:t>
            </a:r>
            <a:r>
              <a:rPr lang="en-US" altLang="sv-SE" sz="2000" dirty="0" err="1" smtClean="0">
                <a:solidFill>
                  <a:prstClr val="black"/>
                </a:solidFill>
                <a:latin typeface="Calibri"/>
              </a:rPr>
              <a:t>följande</a:t>
            </a:r>
            <a:r>
              <a:rPr lang="en-US" altLang="sv-SE" sz="2000" dirty="0" smtClean="0">
                <a:solidFill>
                  <a:prstClr val="black"/>
                </a:solidFill>
                <a:latin typeface="Calibri"/>
              </a:rPr>
              <a:t> </a:t>
            </a:r>
            <a:r>
              <a:rPr lang="en-US" altLang="sv-SE" sz="2000" dirty="0" err="1" smtClean="0">
                <a:solidFill>
                  <a:prstClr val="black"/>
                </a:solidFill>
                <a:latin typeface="Calibri"/>
              </a:rPr>
              <a:t>trender</a:t>
            </a:r>
            <a:r>
              <a:rPr lang="en-US" altLang="sv-SE" sz="2000" dirty="0" smtClean="0">
                <a:solidFill>
                  <a:prstClr val="black"/>
                </a:solidFill>
                <a:latin typeface="Calibri"/>
              </a:rPr>
              <a:t> </a:t>
            </a:r>
            <a:r>
              <a:rPr lang="en-US" altLang="sv-SE" sz="2000" dirty="0" err="1" smtClean="0">
                <a:solidFill>
                  <a:prstClr val="black"/>
                </a:solidFill>
                <a:latin typeface="Calibri"/>
              </a:rPr>
              <a:t>i</a:t>
            </a:r>
            <a:r>
              <a:rPr lang="en-US" altLang="sv-SE" sz="2000" dirty="0" smtClean="0">
                <a:solidFill>
                  <a:prstClr val="black"/>
                </a:solidFill>
                <a:latin typeface="Calibri"/>
              </a:rPr>
              <a:t> </a:t>
            </a:r>
            <a:r>
              <a:rPr lang="en-US" altLang="sv-SE" sz="2000" dirty="0" err="1" smtClean="0">
                <a:solidFill>
                  <a:prstClr val="black"/>
                </a:solidFill>
                <a:latin typeface="Calibri"/>
              </a:rPr>
              <a:t>vallfröblandningarna</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Timotej</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Ängssvingel</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Engelskt</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rajgräs</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Rörsvingel</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lang="en-US" altLang="sv-SE" sz="2000" dirty="0" err="1" smtClean="0">
                <a:solidFill>
                  <a:prstClr val="black"/>
                </a:solidFill>
                <a:latin typeface="Calibri"/>
              </a:rPr>
              <a:t>Rödklöver</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Vitklöver</a:t>
            </a:r>
            <a:endPar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lang="en-US" altLang="sv-SE" sz="2000" dirty="0" err="1" smtClean="0">
                <a:solidFill>
                  <a:prstClr val="black"/>
                </a:solidFill>
                <a:latin typeface="Calibri"/>
              </a:rPr>
              <a:t>Blål</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usern</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Tx/>
              <a:buNone/>
              <a:tabLst/>
              <a:defRPr/>
            </a:pPr>
            <a:r>
              <a:rPr kumimoji="0" lang="fr-FR" altLang="sv-SE" sz="1800" b="0" i="0" u="none" strike="noStrike" kern="1200" cap="none" spc="0" normalizeH="0" baseline="0" noProof="0" dirty="0">
                <a:ln>
                  <a:noFill/>
                </a:ln>
                <a:solidFill>
                  <a:srgbClr val="FFCC99"/>
                </a:solidFill>
                <a:effectLst/>
                <a:uLnTx/>
                <a:uFillTx/>
                <a:latin typeface="Comic Sans MS" pitchFamily="66" charset="0"/>
                <a:ea typeface="+mn-ea"/>
                <a:cs typeface="+mn-cs"/>
              </a:rPr>
              <a:t>	</a:t>
            </a:r>
          </a:p>
        </p:txBody>
      </p:sp>
      <p:cxnSp>
        <p:nvCxnSpPr>
          <p:cNvPr id="67588" name="Rak pil 10"/>
          <p:cNvCxnSpPr>
            <a:cxnSpLocks noChangeShapeType="1"/>
          </p:cNvCxnSpPr>
          <p:nvPr/>
        </p:nvCxnSpPr>
        <p:spPr bwMode="auto">
          <a:xfrm flipV="1">
            <a:off x="4560421" y="3877700"/>
            <a:ext cx="264786" cy="209761"/>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89" name="Rak pil 14"/>
          <p:cNvCxnSpPr>
            <a:cxnSpLocks noChangeShapeType="1"/>
          </p:cNvCxnSpPr>
          <p:nvPr/>
        </p:nvCxnSpPr>
        <p:spPr bwMode="auto">
          <a:xfrm>
            <a:off x="4607719" y="4196897"/>
            <a:ext cx="287337" cy="142875"/>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0" name="Rak pil 15"/>
          <p:cNvCxnSpPr>
            <a:cxnSpLocks noChangeShapeType="1"/>
          </p:cNvCxnSpPr>
          <p:nvPr/>
        </p:nvCxnSpPr>
        <p:spPr bwMode="auto">
          <a:xfrm>
            <a:off x="4607718" y="4535090"/>
            <a:ext cx="287338" cy="215900"/>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1" name="Rak pil 17"/>
          <p:cNvCxnSpPr>
            <a:cxnSpLocks noChangeShapeType="1"/>
          </p:cNvCxnSpPr>
          <p:nvPr/>
        </p:nvCxnSpPr>
        <p:spPr bwMode="auto">
          <a:xfrm flipV="1">
            <a:off x="4520161" y="5589391"/>
            <a:ext cx="287338" cy="217487"/>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2" name="Rak pil 8"/>
          <p:cNvCxnSpPr>
            <a:cxnSpLocks noChangeShapeType="1"/>
          </p:cNvCxnSpPr>
          <p:nvPr/>
        </p:nvCxnSpPr>
        <p:spPr bwMode="auto">
          <a:xfrm>
            <a:off x="4521146" y="5301260"/>
            <a:ext cx="288925" cy="144462"/>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3" name="Rak pil 9"/>
          <p:cNvCxnSpPr>
            <a:cxnSpLocks noChangeShapeType="1"/>
          </p:cNvCxnSpPr>
          <p:nvPr/>
        </p:nvCxnSpPr>
        <p:spPr bwMode="auto">
          <a:xfrm flipV="1">
            <a:off x="4460682" y="5961534"/>
            <a:ext cx="288925" cy="215900"/>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4" name="Rak pil 11"/>
          <p:cNvCxnSpPr>
            <a:cxnSpLocks noChangeShapeType="1"/>
          </p:cNvCxnSpPr>
          <p:nvPr/>
        </p:nvCxnSpPr>
        <p:spPr bwMode="auto">
          <a:xfrm flipV="1">
            <a:off x="4560421" y="4899178"/>
            <a:ext cx="287337" cy="215900"/>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pic>
        <p:nvPicPr>
          <p:cNvPr id="67595" name="Picture 2" descr="Blålusern 07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2777" y="4221163"/>
            <a:ext cx="225636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3" descr="Käringtan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78207" y="4087461"/>
            <a:ext cx="2832857" cy="182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ruta 13"/>
          <p:cNvSpPr txBox="1"/>
          <p:nvPr/>
        </p:nvSpPr>
        <p:spPr>
          <a:xfrm>
            <a:off x="6864636" y="5671890"/>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Foto: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ruta 14"/>
          <p:cNvSpPr txBox="1"/>
          <p:nvPr/>
        </p:nvSpPr>
        <p:spPr>
          <a:xfrm>
            <a:off x="711184" y="5692628"/>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Foto: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ruta 1"/>
          <p:cNvSpPr txBox="1"/>
          <p:nvPr/>
        </p:nvSpPr>
        <p:spPr>
          <a:xfrm>
            <a:off x="2906973" y="6356351"/>
            <a:ext cx="289332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384972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5" y="444973"/>
            <a:ext cx="6439227" cy="531316"/>
          </a:xfrm>
        </p:spPr>
        <p:txBody>
          <a:bodyPr/>
          <a:lstStyle/>
          <a:p>
            <a:r>
              <a:rPr lang="sv-SE" sz="2400" dirty="0" smtClean="0">
                <a:solidFill>
                  <a:schemeClr val="tx1"/>
                </a:solidFill>
                <a:latin typeface="+mn-lt"/>
              </a:rPr>
              <a:t>Referenser</a:t>
            </a:r>
            <a:br>
              <a:rPr lang="sv-SE" sz="2400" dirty="0" smtClean="0">
                <a:solidFill>
                  <a:schemeClr val="tx1"/>
                </a:solidFill>
                <a:latin typeface="+mn-lt"/>
              </a:rPr>
            </a:br>
            <a:endParaRPr lang="sv-SE" sz="2400" dirty="0">
              <a:solidFill>
                <a:schemeClr val="tx1"/>
              </a:solidFill>
              <a:latin typeface="+mn-lt"/>
            </a:endParaRPr>
          </a:p>
        </p:txBody>
      </p:sp>
      <p:sp>
        <p:nvSpPr>
          <p:cNvPr id="3" name="Rectangle 7"/>
          <p:cNvSpPr>
            <a:spLocks noChangeArrowheads="1"/>
          </p:cNvSpPr>
          <p:nvPr/>
        </p:nvSpPr>
        <p:spPr bwMode="auto">
          <a:xfrm>
            <a:off x="664305" y="976289"/>
            <a:ext cx="7387871"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Bertilsson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J. 1983. Effects of conservation method and stage of maturity upon the feeding value of forages to dairy cows. Dissertation. Swedish University of Agricultural Sciences. Department of Animal Husbandry. Report 104. Uppsala, Sweden.</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Eriksson, 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Norell</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L. &amp;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Nilsdotter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-Linde, N. 2012. Nitrogen metabolism and milk production in dairy cows fed semi-restricted amounts of ryegrass-legume silage with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birdsfoot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trefoil (</a:t>
            </a:r>
            <a:r>
              <a:rPr kumimoji="0" lang="en-GB" sz="1200" b="0" i="1" u="none" strike="noStrike" kern="1200" cap="none" spc="0" normalizeH="0" baseline="0" noProof="0" dirty="0">
                <a:ln>
                  <a:noFill/>
                </a:ln>
                <a:solidFill>
                  <a:prstClr val="black"/>
                </a:solidFill>
                <a:effectLst/>
                <a:uLnTx/>
                <a:uFillTx/>
                <a:latin typeface="Calibri" pitchFamily="34" charset="0"/>
                <a:ea typeface="+mn-ea"/>
                <a:cs typeface="+mn-cs"/>
              </a:rPr>
              <a:t>Lotus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corniculatus</a:t>
            </a:r>
            <a:r>
              <a:rPr kumimoji="0" lang="en-GB" sz="12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L.) or white clover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Trifolium</a:t>
            </a:r>
            <a:r>
              <a:rPr kumimoji="0" lang="en-GB" sz="12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repens</a:t>
            </a:r>
            <a:r>
              <a:rPr kumimoji="0" lang="en-GB" sz="12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L.). Grass and Forage Science 67:4, 546-558.</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Halling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M.A. 1994. Effect of autumn treatment on winter survival of cultivars of perennial ryegrass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Lolium</a:t>
            </a:r>
            <a:r>
              <a:rPr kumimoji="0" lang="en-GB" sz="12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perenne</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under Swedish conditions. 8th General Proceedings of the 15th General Meeting of the European Grassland Federation.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Wageningen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The Netherlands, pp 177-180.</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Kornher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 1982.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Vallskördens</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storlek</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och</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kvalitet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Inverkan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av</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valltyp</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skördetid</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och</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kvävegödsling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Sveriges</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lantbruksuniversitet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Grass and Forage Reports 1, 5-32. In Swedish.</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KRAV. 2018.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Regler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för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KRAV-</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certifierad</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produktion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utgåva</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2018. KRAV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ekonomisk</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förening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Uppsala, Sweden. 308 pp. In Swedish.</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Nilsdotter</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-Linde</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N., Stenberg, M. &amp;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Tuvesson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M. 2002. Nutritional quality and yield of white or red clover mixed swards with two or three cuttings with and without nitrogen. Grassland Science in Europe 7, 146-147.</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Pettersson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O.,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Sundberg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M &amp;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Westlin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H. 2009.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Machinery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and methods in forage production.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Institutet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för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jordbruks</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och</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miljöteknik</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Uppsala, Sweden. Report 377. In Swedish.</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Spörndly</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E. &amp;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Glimskär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 2018. Grazing animals and grazing pressure in Swedish semi-natural pastures. Swedish University of Agricultural Sciences. Department of Animal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Nutrition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and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Management. Report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297, 71 pp. In Swedish.</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Spörndly</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R. 2018. Dry matter losses from different silo structures. Proceedings of the 9th Nordic Feed Science Conference. Uppsala, Sweden, pp. 171-176.</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Swedish Board of Agriculture. 2016. SJVFS, 2016:13 L100:6. Regulations of changes in the animal welfare ordinance SJVFS 2010:15, 1-6.</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Swedish Board of Agriculture. 2017.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Yearbook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of agricultural statistics 2017. Swedish Board of Agriculture and Statistics Sweden (SCB).</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Swedish Board of Agriculture.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2018. Yearbook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of agricultural statistics 2018. Swedish Board of Agricul­ture and Statistics Sweden (SCB).</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Svanäng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K. &amp;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Frankow</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-Lindberg, B. 1994. White clover leys. Effect of nitrogen fertilisation and harvest systems.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Sveriges</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lantbruksuniversitet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Institutionen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för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växtodlingslära</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Växtodling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51. 23 pp. With English summary</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9766582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sv-SE" sz="2400" dirty="0" smtClean="0"/>
              <a:t>Irland</a:t>
            </a:r>
            <a:endParaRPr lang="sv-SE" sz="2400" dirty="0"/>
          </a:p>
        </p:txBody>
      </p:sp>
      <p:sp>
        <p:nvSpPr>
          <p:cNvPr id="3" name="Titel 2"/>
          <p:cNvSpPr>
            <a:spLocks noGrp="1"/>
          </p:cNvSpPr>
          <p:nvPr>
            <p:ph type="ctrTitle"/>
          </p:nvPr>
        </p:nvSpPr>
        <p:spPr/>
        <p:txBody>
          <a:bodyPr/>
          <a:lstStyle/>
          <a:p>
            <a:endParaRPr lang="sv-SE" dirty="0"/>
          </a:p>
        </p:txBody>
      </p:sp>
    </p:spTree>
    <p:extLst>
      <p:ext uri="{BB962C8B-B14F-4D97-AF65-F5344CB8AC3E}">
        <p14:creationId xmlns:p14="http://schemas.microsoft.com/office/powerpoint/2010/main" val="16066820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2006426"/>
            <a:ext cx="3600400" cy="3600400"/>
          </a:xfrm>
        </p:spPr>
        <p:txBody>
          <a:bodyPr/>
          <a:lstStyle/>
          <a:p>
            <a:pPr algn="ctr"/>
            <a:r>
              <a:rPr lang="sv-SE" sz="4400" i="1" dirty="0" smtClean="0"/>
              <a:t>Vall på Irland</a:t>
            </a:r>
            <a:br>
              <a:rPr lang="sv-SE" sz="4400" i="1" dirty="0" smtClean="0"/>
            </a:br>
            <a:r>
              <a:rPr lang="sv-SE" sz="4400" i="1" dirty="0" smtClean="0">
                <a:latin typeface="Calibri"/>
              </a:rPr>
              <a:t>̶</a:t>
            </a:r>
            <a:r>
              <a:rPr lang="sv-SE" sz="4400" i="1" dirty="0" smtClean="0"/>
              <a:t> </a:t>
            </a:r>
            <a:br>
              <a:rPr lang="sv-SE" sz="4400" i="1" dirty="0" smtClean="0"/>
            </a:br>
            <a:r>
              <a:rPr lang="sv-SE" sz="2000" i="1" dirty="0" smtClean="0"/>
              <a:t>Michael </a:t>
            </a:r>
            <a:r>
              <a:rPr lang="sv-SE" sz="2000" i="1" dirty="0" err="1" smtClean="0"/>
              <a:t>O‘Donovan</a:t>
            </a:r>
            <a:r>
              <a:rPr lang="sv-SE" sz="2000" i="1" dirty="0" smtClean="0"/>
              <a:t> </a:t>
            </a:r>
            <a:br>
              <a:rPr lang="sv-SE" sz="2000" i="1" dirty="0" smtClean="0"/>
            </a:br>
            <a:r>
              <a:rPr lang="sv-SE" sz="2000" i="1" dirty="0" smtClean="0"/>
              <a:t>&amp; </a:t>
            </a:r>
            <a:r>
              <a:rPr lang="sv-SE" sz="2000" i="1" dirty="0" err="1" smtClean="0"/>
              <a:t>Fergus</a:t>
            </a:r>
            <a:r>
              <a:rPr lang="sv-SE" sz="2000" i="1" dirty="0" smtClean="0"/>
              <a:t> </a:t>
            </a:r>
            <a:r>
              <a:rPr lang="sv-SE" sz="2000" i="1" dirty="0" err="1" smtClean="0"/>
              <a:t>Bogue</a:t>
            </a:r>
            <a:endParaRPr lang="sv-SE" sz="2000" i="1" dirty="0"/>
          </a:p>
        </p:txBody>
      </p:sp>
      <p:pic>
        <p:nvPicPr>
          <p:cNvPr id="1026" name="Picture 2" descr="T:\File Transfer\Fergus Bogue\IMG_357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6109" y="1916832"/>
            <a:ext cx="4175355" cy="37795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16424" cy="106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96009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Chart 3"/>
          <p:cNvGraphicFramePr>
            <a:graphicFrameLocks/>
          </p:cNvGraphicFramePr>
          <p:nvPr>
            <p:extLst/>
          </p:nvPr>
        </p:nvGraphicFramePr>
        <p:xfrm>
          <a:off x="276514" y="572654"/>
          <a:ext cx="7999268" cy="6285345"/>
        </p:xfrm>
        <a:graphic>
          <a:graphicData uri="http://schemas.openxmlformats.org/presentationml/2006/ole">
            <mc:AlternateContent xmlns:mc="http://schemas.openxmlformats.org/markup-compatibility/2006">
              <mc:Choice xmlns:v="urn:schemas-microsoft-com:vml" Requires="v">
                <p:oleObj spid="_x0000_s35959" r:id="rId3" imgW="8602202" imgH="6584251" progId="Excel.Chart.8">
                  <p:embed/>
                </p:oleObj>
              </mc:Choice>
              <mc:Fallback>
                <p:oleObj r:id="rId3" imgW="8602202" imgH="6584251" progId="Excel.Chart.8">
                  <p:embed/>
                  <p:pic>
                    <p:nvPicPr>
                      <p:cNvPr id="61442" name="Char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514" y="572654"/>
                        <a:ext cx="7999268" cy="6285345"/>
                      </a:xfrm>
                      <a:prstGeom prst="rect">
                        <a:avLst/>
                      </a:prstGeom>
                      <a:noFill/>
                      <a:ln>
                        <a:noFill/>
                      </a:ln>
                      <a:extLst/>
                    </p:spPr>
                  </p:pic>
                </p:oleObj>
              </mc:Fallback>
            </mc:AlternateContent>
          </a:graphicData>
        </a:graphic>
      </p:graphicFrame>
      <p:sp>
        <p:nvSpPr>
          <p:cNvPr id="61443" name="TextBox 1"/>
          <p:cNvSpPr txBox="1">
            <a:spLocks noChangeArrowheads="1"/>
          </p:cNvSpPr>
          <p:nvPr/>
        </p:nvSpPr>
        <p:spPr bwMode="auto">
          <a:xfrm>
            <a:off x="179388" y="6381750"/>
            <a:ext cx="95891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00" b="1" i="0" u="none" strike="noStrike" kern="1200" cap="none" spc="0" normalizeH="0" baseline="0" noProof="0" dirty="0" err="1" smtClean="0">
                <a:ln>
                  <a:noFill/>
                </a:ln>
                <a:solidFill>
                  <a:srgbClr val="000000"/>
                </a:solidFill>
                <a:effectLst/>
                <a:uLnTx/>
                <a:uFillTx/>
                <a:latin typeface="Calibri" pitchFamily="34" charset="0"/>
                <a:ea typeface="ヒラギノ角ゴ Pro W3" charset="-128"/>
                <a:cs typeface="+mn-cs"/>
              </a:rPr>
              <a:t>Källa</a:t>
            </a:r>
            <a:r>
              <a:rPr kumimoji="0" lang="en-IE" sz="1000" b="1" i="0" u="none" strike="noStrike" kern="1200" cap="none" spc="0" normalizeH="0" baseline="0" noProof="0" dirty="0" smtClean="0">
                <a:ln>
                  <a:noFill/>
                </a:ln>
                <a:solidFill>
                  <a:srgbClr val="000000"/>
                </a:solidFill>
                <a:effectLst/>
                <a:uLnTx/>
                <a:uFillTx/>
                <a:latin typeface="Calibri" pitchFamily="34" charset="0"/>
                <a:ea typeface="ヒラギノ角ゴ Pro W3" charset="-128"/>
                <a:cs typeface="+mn-cs"/>
              </a:rPr>
              <a:t>: </a:t>
            </a:r>
            <a:r>
              <a:rPr kumimoji="0" lang="en-IE" sz="1000" b="1" i="0" u="none" strike="noStrike" kern="1200" cap="none" spc="0" normalizeH="0" baseline="0" noProof="0" dirty="0" err="1">
                <a:ln>
                  <a:noFill/>
                </a:ln>
                <a:solidFill>
                  <a:srgbClr val="000000"/>
                </a:solidFill>
                <a:effectLst/>
                <a:uLnTx/>
                <a:uFillTx/>
                <a:latin typeface="Calibri" pitchFamily="34" charset="0"/>
                <a:ea typeface="ヒラギノ角ゴ Pro W3" charset="-128"/>
                <a:cs typeface="+mn-cs"/>
              </a:rPr>
              <a:t>Bord</a:t>
            </a:r>
            <a:r>
              <a:rPr kumimoji="0" lang="en-IE" sz="1000" b="1" i="0" u="none" strike="noStrike" kern="1200" cap="none" spc="0" normalizeH="0" baseline="0" noProof="0" dirty="0">
                <a:ln>
                  <a:noFill/>
                </a:ln>
                <a:solidFill>
                  <a:srgbClr val="000000"/>
                </a:solidFill>
                <a:effectLst/>
                <a:uLnTx/>
                <a:uFillTx/>
                <a:latin typeface="Calibri" pitchFamily="34" charset="0"/>
                <a:ea typeface="ヒラギノ角ゴ Pro W3" charset="-128"/>
                <a:cs typeface="+mn-cs"/>
              </a:rPr>
              <a:t> Bia</a:t>
            </a:r>
          </a:p>
        </p:txBody>
      </p:sp>
      <p:sp>
        <p:nvSpPr>
          <p:cNvPr id="2" name="Titel 1"/>
          <p:cNvSpPr>
            <a:spLocks noGrp="1"/>
          </p:cNvSpPr>
          <p:nvPr>
            <p:ph type="title"/>
          </p:nvPr>
        </p:nvSpPr>
        <p:spPr/>
        <p:txBody>
          <a:bodyPr/>
          <a:lstStyle/>
          <a:p>
            <a:endParaRPr lang="sv-SE" dirty="0"/>
          </a:p>
        </p:txBody>
      </p:sp>
    </p:spTree>
    <p:extLst>
      <p:ext uri="{BB962C8B-B14F-4D97-AF65-F5344CB8AC3E}">
        <p14:creationId xmlns:p14="http://schemas.microsoft.com/office/powerpoint/2010/main" val="16774617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sv-SE" dirty="0" smtClean="0"/>
              <a:t>Produktion och användning av vallfoder i Sverige</a:t>
            </a:r>
            <a:endParaRPr lang="sv-SE" dirty="0"/>
          </a:p>
        </p:txBody>
      </p:sp>
      <p:sp>
        <p:nvSpPr>
          <p:cNvPr id="3" name="Título 1"/>
          <p:cNvSpPr txBox="1">
            <a:spLocks/>
          </p:cNvSpPr>
          <p:nvPr/>
        </p:nvSpPr>
        <p:spPr>
          <a:xfrm>
            <a:off x="3801534" y="4965911"/>
            <a:ext cx="4848794" cy="1214199"/>
          </a:xfrm>
          <a:prstGeom prst="rect">
            <a:avLst/>
          </a:prstGeom>
        </p:spPr>
        <p:txBody>
          <a:bodyPr vert="horz"/>
          <a:lstStyle>
            <a:lvl1pPr algn="r" defTabSz="457200" rtl="0" eaLnBrk="1" latinLnBrk="0" hangingPunct="1">
              <a:spcBef>
                <a:spcPct val="0"/>
              </a:spcBef>
              <a:buNone/>
              <a:defRPr sz="2400" b="1" i="0" kern="1200">
                <a:solidFill>
                  <a:schemeClr val="tx1"/>
                </a:solidFill>
                <a:latin typeface="Arial"/>
                <a:ea typeface="+mj-ea"/>
                <a:cs typeface="Arial"/>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err="1" smtClean="0">
                <a:ln>
                  <a:noFill/>
                </a:ln>
                <a:solidFill>
                  <a:prstClr val="black"/>
                </a:solidFill>
                <a:effectLst/>
                <a:uLnTx/>
                <a:uFillTx/>
                <a:latin typeface="Arial"/>
                <a:ea typeface="+mj-ea"/>
                <a:cs typeface="Arial"/>
              </a:rPr>
              <a:t>Nilla</a:t>
            </a:r>
            <a:r>
              <a:rPr lang="en-GB" b="0" dirty="0">
                <a:solidFill>
                  <a:prstClr val="black"/>
                </a:solidFill>
              </a:rPr>
              <a:t> </a:t>
            </a:r>
            <a:r>
              <a:rPr kumimoji="0" lang="en-GB" sz="2400" b="0" i="0" u="none" strike="noStrike" kern="1200" cap="none" spc="0" normalizeH="0" baseline="0" noProof="0" dirty="0" err="1" smtClean="0">
                <a:ln>
                  <a:noFill/>
                </a:ln>
                <a:solidFill>
                  <a:prstClr val="black"/>
                </a:solidFill>
                <a:effectLst/>
                <a:uLnTx/>
                <a:uFillTx/>
                <a:latin typeface="Arial"/>
                <a:ea typeface="+mj-ea"/>
                <a:cs typeface="Arial"/>
              </a:rPr>
              <a:t>Nilsdotter</a:t>
            </a:r>
            <a:r>
              <a:rPr kumimoji="0" lang="en-GB" sz="2400" b="0" i="0" u="none" strike="noStrike" kern="1200" cap="none" spc="0" normalizeH="0" baseline="0" noProof="0" dirty="0" smtClean="0">
                <a:ln>
                  <a:noFill/>
                </a:ln>
                <a:solidFill>
                  <a:prstClr val="black"/>
                </a:solidFill>
                <a:effectLst/>
                <a:uLnTx/>
                <a:uFillTx/>
                <a:latin typeface="Arial"/>
                <a:ea typeface="+mj-ea"/>
                <a:cs typeface="Arial"/>
              </a:rPr>
              <a:t>-Linde</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Arial"/>
                <a:ea typeface="+mj-ea"/>
                <a:cs typeface="Arial"/>
              </a:rPr>
              <a:t>Eva </a:t>
            </a:r>
            <a:r>
              <a:rPr kumimoji="0" lang="en-GB" sz="2400" b="0" i="0" u="none" strike="noStrike" kern="1200" cap="none" spc="0" normalizeH="0" baseline="0" noProof="0" dirty="0" err="1" smtClean="0">
                <a:ln>
                  <a:noFill/>
                </a:ln>
                <a:solidFill>
                  <a:prstClr val="black"/>
                </a:solidFill>
                <a:effectLst/>
                <a:uLnTx/>
                <a:uFillTx/>
                <a:latin typeface="Arial"/>
                <a:ea typeface="+mj-ea"/>
                <a:cs typeface="Arial"/>
              </a:rPr>
              <a:t>Spörndly</a:t>
            </a:r>
            <a:endParaRPr kumimoji="0" lang="en-GB" sz="2400" b="0" i="0" u="none" strike="noStrike" kern="1200" cap="none" spc="0" normalizeH="0" baseline="0" noProof="0" dirty="0" smtClean="0">
              <a:ln>
                <a:noFill/>
              </a:ln>
              <a:solidFill>
                <a:prstClr val="black"/>
              </a:solidFill>
              <a:effectLst/>
              <a:uLnTx/>
              <a:uFillTx/>
              <a:latin typeface="Arial"/>
              <a:ea typeface="+mj-ea"/>
              <a:cs typeface="Arial"/>
            </a:endParaRP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Arial"/>
                <a:ea typeface="+mj-ea"/>
                <a:cs typeface="Arial"/>
              </a:rPr>
              <a:t>Rolf </a:t>
            </a:r>
            <a:r>
              <a:rPr kumimoji="0" lang="en-GB" sz="2400" b="0" i="0" u="none" strike="noStrike" kern="1200" cap="none" spc="0" normalizeH="0" baseline="0" noProof="0" dirty="0" err="1" smtClean="0">
                <a:ln>
                  <a:noFill/>
                </a:ln>
                <a:solidFill>
                  <a:prstClr val="black"/>
                </a:solidFill>
                <a:effectLst/>
                <a:uLnTx/>
                <a:uFillTx/>
                <a:latin typeface="Arial"/>
                <a:ea typeface="+mj-ea"/>
                <a:cs typeface="Arial"/>
              </a:rPr>
              <a:t>Spörndly</a:t>
            </a:r>
            <a:endParaRPr kumimoji="0" lang="es-ES" sz="2400" b="0" i="0" u="none" strike="noStrike" kern="1200" cap="none" spc="0" normalizeH="0" baseline="0" noProof="0" dirty="0">
              <a:ln>
                <a:noFill/>
              </a:ln>
              <a:solidFill>
                <a:prstClr val="black"/>
              </a:solidFill>
              <a:effectLst/>
              <a:uLnTx/>
              <a:uFillTx/>
              <a:latin typeface="Arial"/>
              <a:ea typeface="+mj-ea"/>
              <a:cs typeface="Arial"/>
            </a:endParaRPr>
          </a:p>
        </p:txBody>
      </p:sp>
      <p:pic>
        <p:nvPicPr>
          <p:cNvPr id="4" name="Bildobjekt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45" y="856300"/>
            <a:ext cx="3692064" cy="2120655"/>
          </a:xfrm>
          <a:prstGeom prst="rect">
            <a:avLst/>
          </a:prstGeom>
        </p:spPr>
      </p:pic>
      <p:pic>
        <p:nvPicPr>
          <p:cNvPr id="5" name="Bildobjekt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545" y="4650828"/>
            <a:ext cx="1529282" cy="1529282"/>
          </a:xfrm>
          <a:prstGeom prst="rect">
            <a:avLst/>
          </a:prstGeom>
        </p:spPr>
      </p:pic>
    </p:spTree>
    <p:extLst>
      <p:ext uri="{BB962C8B-B14F-4D97-AF65-F5344CB8AC3E}">
        <p14:creationId xmlns:p14="http://schemas.microsoft.com/office/powerpoint/2010/main" val="22627701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a:xfrm>
            <a:off x="238531" y="260930"/>
            <a:ext cx="7294574" cy="457200"/>
          </a:xfrm>
          <a:prstGeom prst="rect">
            <a:avLst/>
          </a:prstGeom>
        </p:spPr>
        <p:txBody>
          <a:bodyPr/>
          <a:lstStyle/>
          <a:p>
            <a:pPr algn="l"/>
            <a:r>
              <a:rPr lang="sv-SE" sz="2400" dirty="0" smtClean="0">
                <a:solidFill>
                  <a:schemeClr val="tx1"/>
                </a:solidFill>
              </a:rPr>
              <a:t>Effektivitet i jordbruksproduktion på Irland</a:t>
            </a:r>
            <a:br>
              <a:rPr lang="sv-SE" sz="2400" dirty="0" smtClean="0">
                <a:solidFill>
                  <a:schemeClr val="tx1"/>
                </a:solidFill>
              </a:rPr>
            </a:br>
            <a:endParaRPr lang="sv-SE" sz="2400" dirty="0" smtClean="0">
              <a:solidFill>
                <a:schemeClr val="tx1"/>
              </a:solidFill>
            </a:endParaRPr>
          </a:p>
        </p:txBody>
      </p:sp>
      <p:graphicFrame>
        <p:nvGraphicFramePr>
          <p:cNvPr id="60419" name="Chart 6"/>
          <p:cNvGraphicFramePr>
            <a:graphicFrameLocks/>
          </p:cNvGraphicFramePr>
          <p:nvPr>
            <p:extLst>
              <p:ext uri="{D42A27DB-BD31-4B8C-83A1-F6EECF244321}">
                <p14:modId xmlns:p14="http://schemas.microsoft.com/office/powerpoint/2010/main" val="3923093715"/>
              </p:ext>
            </p:extLst>
          </p:nvPr>
        </p:nvGraphicFramePr>
        <p:xfrm>
          <a:off x="336118" y="874138"/>
          <a:ext cx="7735887" cy="3883025"/>
        </p:xfrm>
        <a:graphic>
          <a:graphicData uri="http://schemas.openxmlformats.org/presentationml/2006/ole">
            <mc:AlternateContent xmlns:mc="http://schemas.openxmlformats.org/markup-compatibility/2006">
              <mc:Choice xmlns:v="urn:schemas-microsoft-com:vml" Requires="v">
                <p:oleObj spid="_x0000_s36985" r:id="rId3" imgW="7736494" imgH="3883489" progId="Excel.Chart.8">
                  <p:embed/>
                </p:oleObj>
              </mc:Choice>
              <mc:Fallback>
                <p:oleObj r:id="rId3" imgW="7736494" imgH="3883489" progId="Excel.Chart.8">
                  <p:embed/>
                  <p:pic>
                    <p:nvPicPr>
                      <p:cNvPr id="60419" name="Chart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18" y="874138"/>
                        <a:ext cx="7735887" cy="3883025"/>
                      </a:xfrm>
                      <a:prstGeom prst="rect">
                        <a:avLst/>
                      </a:prstGeom>
                      <a:noFill/>
                      <a:ln>
                        <a:solidFill>
                          <a:schemeClr val="accent3"/>
                        </a:solidFill>
                      </a:ln>
                      <a:extLst/>
                    </p:spPr>
                  </p:pic>
                </p:oleObj>
              </mc:Fallback>
            </mc:AlternateContent>
          </a:graphicData>
        </a:graphic>
      </p:graphicFrame>
      <p:sp>
        <p:nvSpPr>
          <p:cNvPr id="8" name="Text Box 4"/>
          <p:cNvSpPr txBox="1">
            <a:spLocks noChangeArrowheads="1"/>
          </p:cNvSpPr>
          <p:nvPr/>
        </p:nvSpPr>
        <p:spPr bwMode="auto">
          <a:xfrm>
            <a:off x="190824" y="5184632"/>
            <a:ext cx="9269413"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1938" indent="-261938">
              <a:defRPr sz="2400">
                <a:solidFill>
                  <a:schemeClr val="tx1"/>
                </a:solidFill>
                <a:latin typeface="Arial" charset="0"/>
                <a:ea typeface="ヒラギノ角ゴ Pro W3" pitchFamily="96" charset="-128"/>
              </a:defRPr>
            </a:lvl1pPr>
            <a:lvl2pPr>
              <a:defRPr sz="2400">
                <a:solidFill>
                  <a:schemeClr val="tx1"/>
                </a:solidFill>
                <a:latin typeface="Arial" charset="0"/>
                <a:ea typeface="ヒラギノ角ゴ Pro W3" pitchFamily="96" charset="-128"/>
              </a:defRPr>
            </a:lvl2pPr>
            <a:lvl3pPr>
              <a:defRPr sz="2400">
                <a:solidFill>
                  <a:schemeClr val="tx1"/>
                </a:solidFill>
                <a:latin typeface="Arial" charset="0"/>
                <a:ea typeface="ヒラギノ角ゴ Pro W3" pitchFamily="96" charset="-128"/>
              </a:defRPr>
            </a:lvl3pPr>
            <a:lvl4pPr>
              <a:defRPr sz="2400">
                <a:solidFill>
                  <a:schemeClr val="tx1"/>
                </a:solidFill>
                <a:latin typeface="Arial" charset="0"/>
                <a:ea typeface="ヒラギノ角ゴ Pro W3" pitchFamily="96" charset="-128"/>
              </a:defRPr>
            </a:lvl4pPr>
            <a:lvl5pPr>
              <a:defRPr sz="2400">
                <a:solidFill>
                  <a:schemeClr val="tx1"/>
                </a:solidFill>
                <a:latin typeface="Arial" charset="0"/>
                <a:ea typeface="ヒラギノ角ゴ Pro W3" pitchFamily="96" charset="-128"/>
              </a:defRPr>
            </a:lvl5pPr>
            <a:lvl6pPr eaLnBrk="0" fontAlgn="base" hangingPunct="0">
              <a:spcBef>
                <a:spcPct val="0"/>
              </a:spcBef>
              <a:spcAft>
                <a:spcPct val="0"/>
              </a:spcAft>
              <a:defRPr sz="2400">
                <a:solidFill>
                  <a:schemeClr val="tx1"/>
                </a:solidFill>
                <a:latin typeface="Arial" charset="0"/>
                <a:ea typeface="ヒラギノ角ゴ Pro W3" pitchFamily="96" charset="-128"/>
              </a:defRPr>
            </a:lvl6pPr>
            <a:lvl7pPr eaLnBrk="0" fontAlgn="base" hangingPunct="0">
              <a:spcBef>
                <a:spcPct val="0"/>
              </a:spcBef>
              <a:spcAft>
                <a:spcPct val="0"/>
              </a:spcAft>
              <a:defRPr sz="2400">
                <a:solidFill>
                  <a:schemeClr val="tx1"/>
                </a:solidFill>
                <a:latin typeface="Arial" charset="0"/>
                <a:ea typeface="ヒラギノ角ゴ Pro W3" pitchFamily="96" charset="-128"/>
              </a:defRPr>
            </a:lvl7pPr>
            <a:lvl8pPr eaLnBrk="0" fontAlgn="base" hangingPunct="0">
              <a:spcBef>
                <a:spcPct val="0"/>
              </a:spcBef>
              <a:spcAft>
                <a:spcPct val="0"/>
              </a:spcAft>
              <a:defRPr sz="2400">
                <a:solidFill>
                  <a:schemeClr val="tx1"/>
                </a:solidFill>
                <a:latin typeface="Arial" charset="0"/>
                <a:ea typeface="ヒラギノ角ゴ Pro W3" pitchFamily="96" charset="-128"/>
              </a:defRPr>
            </a:lvl8pPr>
            <a:lvl9pPr eaLnBrk="0" fontAlgn="base" hangingPunct="0">
              <a:spcBef>
                <a:spcPct val="0"/>
              </a:spcBef>
              <a:spcAft>
                <a:spcPct val="0"/>
              </a:spcAft>
              <a:defRPr sz="2400">
                <a:solidFill>
                  <a:schemeClr val="tx1"/>
                </a:solidFill>
                <a:latin typeface="Arial" charset="0"/>
                <a:ea typeface="ヒラギノ角ゴ Pro W3" pitchFamily="96"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IE" sz="1800" b="1" i="0" u="none" strike="noStrike" kern="1200" cap="none" spc="0" normalizeH="0" baseline="0" noProof="0" dirty="0" smtClean="0">
                <a:ln>
                  <a:noFill/>
                </a:ln>
                <a:solidFill>
                  <a:schemeClr val="accent3">
                    <a:lumMod val="75000"/>
                  </a:schemeClr>
                </a:solidFill>
                <a:effectLst/>
                <a:uLnTx/>
                <a:uFillTx/>
                <a:latin typeface="Arial" charset="0"/>
                <a:ea typeface="ヒラギノ角ゴ Pro W3" pitchFamily="96" charset="-128"/>
                <a:cs typeface="+mn-cs"/>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Genetik</a:t>
            </a:r>
            <a:r>
              <a:rPr kumimoji="0" lang="en-IE" sz="1800" i="0" u="none" strike="noStrike" kern="1200" cap="none" spc="0" normalizeH="0" baseline="0" noProof="0" dirty="0" smtClean="0">
                <a:ln>
                  <a:noFill/>
                </a:ln>
                <a:solidFill>
                  <a:schemeClr val="accent3">
                    <a:lumMod val="75000"/>
                  </a:schemeClr>
                </a:solidFill>
                <a:effectLst/>
                <a:uLnTx/>
                <a:uFillTx/>
                <a:latin typeface="+mn-lt"/>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skapa</a:t>
            </a:r>
            <a:r>
              <a:rPr kumimoji="0" lang="en-IE" sz="1800" i="0" u="none" strike="noStrike" kern="1200" cap="none" spc="0" normalizeH="0" baseline="0" noProof="0" dirty="0" smtClean="0">
                <a:ln>
                  <a:noFill/>
                </a:ln>
                <a:solidFill>
                  <a:schemeClr val="accent3">
                    <a:lumMod val="75000"/>
                  </a:schemeClr>
                </a:solidFill>
                <a:effectLst/>
                <a:uLnTx/>
                <a:uFillTx/>
                <a:latin typeface="+mn-lt"/>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starkt</a:t>
            </a:r>
            <a:r>
              <a:rPr kumimoji="0" lang="en-IE" sz="1800" i="0" u="none" strike="noStrike" kern="1200" cap="none" spc="0" normalizeH="0" baseline="0" noProof="0" dirty="0" smtClean="0">
                <a:ln>
                  <a:noFill/>
                </a:ln>
                <a:solidFill>
                  <a:schemeClr val="accent3">
                    <a:lumMod val="75000"/>
                  </a:schemeClr>
                </a:solidFill>
                <a:effectLst/>
                <a:uLnTx/>
                <a:uFillTx/>
                <a:latin typeface="+mn-lt"/>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lönsamma</a:t>
            </a:r>
            <a:r>
              <a:rPr kumimoji="0" lang="en-IE" sz="1800" i="0" u="none" strike="noStrike" kern="1200" cap="none" spc="0" normalizeH="0" baseline="0" noProof="0" dirty="0" smtClean="0">
                <a:ln>
                  <a:noFill/>
                </a:ln>
                <a:solidFill>
                  <a:schemeClr val="accent3">
                    <a:lumMod val="75000"/>
                  </a:schemeClr>
                </a:solidFill>
                <a:effectLst/>
                <a:uLnTx/>
                <a:uFillTx/>
                <a:latin typeface="+mn-lt"/>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djur</a:t>
            </a:r>
            <a:r>
              <a:rPr kumimoji="0" lang="en-IE" sz="1800" i="0" u="none" strike="noStrike" kern="1200" cap="none" spc="0" normalizeH="0" baseline="0" noProof="0" dirty="0" smtClean="0">
                <a:ln>
                  <a:noFill/>
                </a:ln>
                <a:solidFill>
                  <a:schemeClr val="accent3">
                    <a:lumMod val="75000"/>
                  </a:schemeClr>
                </a:solidFill>
                <a:effectLst/>
                <a:uLnTx/>
                <a:uFillTx/>
                <a:latin typeface="+mn-lt"/>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för</a:t>
            </a:r>
            <a:r>
              <a:rPr kumimoji="0" lang="en-IE" sz="1800" i="0" u="none" strike="noStrike" kern="1200" cap="none" spc="0" normalizeH="0" baseline="0" noProof="0" dirty="0" smtClean="0">
                <a:ln>
                  <a:noFill/>
                </a:ln>
                <a:solidFill>
                  <a:schemeClr val="accent3">
                    <a:lumMod val="75000"/>
                  </a:schemeClr>
                </a:solidFill>
                <a:effectLst/>
                <a:uLnTx/>
                <a:uFillTx/>
                <a:latin typeface="+mn-lt"/>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betessystem</a:t>
            </a:r>
            <a:endParaRPr kumimoji="0" lang="en-IE" sz="1800" i="0" u="none" strike="noStrike" kern="1200" cap="none" spc="0" normalizeH="0" baseline="0" noProof="0" dirty="0" smtClean="0">
              <a:ln>
                <a:noFill/>
              </a:ln>
              <a:solidFill>
                <a:schemeClr val="accent3">
                  <a:lumMod val="75000"/>
                </a:schemeClr>
              </a:solidFill>
              <a:effectLst/>
              <a:uLnTx/>
              <a:uFillTx/>
              <a:latin typeface="+mn-lt"/>
            </a:endParaRPr>
          </a:p>
          <a:p>
            <a:pPr marL="0" marR="0" lvl="0" indent="0" algn="l" defTabSz="914400" rtl="0" eaLnBrk="1" fontAlgn="auto" latinLnBrk="0" hangingPunct="1">
              <a:lnSpc>
                <a:spcPct val="100000"/>
              </a:lnSpc>
              <a:spcBef>
                <a:spcPct val="50000"/>
              </a:spcBef>
              <a:spcAft>
                <a:spcPts val="0"/>
              </a:spcAft>
              <a:buClrTx/>
              <a:buSzTx/>
              <a:buFontTx/>
              <a:buChar char="•"/>
              <a:tabLst/>
              <a:defRPr/>
            </a:pPr>
            <a:r>
              <a:rPr lang="en-IE" sz="1800" dirty="0">
                <a:solidFill>
                  <a:schemeClr val="accent3">
                    <a:lumMod val="75000"/>
                  </a:schemeClr>
                </a:solidFill>
                <a:latin typeface="+mn-lt"/>
              </a:rPr>
              <a:t> </a:t>
            </a:r>
            <a:r>
              <a:rPr lang="en-IE" sz="1800" dirty="0" smtClean="0">
                <a:solidFill>
                  <a:schemeClr val="accent3">
                    <a:lumMod val="75000"/>
                  </a:schemeClr>
                </a:solidFill>
                <a:latin typeface="+mn-lt"/>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Produktion</a:t>
            </a:r>
            <a:r>
              <a:rPr kumimoji="0" lang="en-IE" sz="1800" i="0" u="none" strike="noStrike" kern="1200" cap="none" spc="0" normalizeH="0" baseline="0" noProof="0" dirty="0" smtClean="0">
                <a:ln>
                  <a:noFill/>
                </a:ln>
                <a:solidFill>
                  <a:schemeClr val="accent3">
                    <a:lumMod val="75000"/>
                  </a:schemeClr>
                </a:solidFill>
                <a:effectLst/>
                <a:uLnTx/>
                <a:uFillTx/>
                <a:latin typeface="+mn-lt"/>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och</a:t>
            </a:r>
            <a:r>
              <a:rPr kumimoji="0" lang="en-IE" sz="1800" i="0" u="none" strike="noStrike" kern="1200" cap="none" spc="0" normalizeH="0" baseline="0" noProof="0" dirty="0" smtClean="0">
                <a:ln>
                  <a:noFill/>
                </a:ln>
                <a:solidFill>
                  <a:schemeClr val="accent3">
                    <a:lumMod val="75000"/>
                  </a:schemeClr>
                </a:solidFill>
                <a:effectLst/>
                <a:uLnTx/>
                <a:uFillTx/>
                <a:latin typeface="+mn-lt"/>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användning</a:t>
            </a:r>
            <a:r>
              <a:rPr kumimoji="0" lang="en-IE" sz="1800" i="0" u="none" strike="noStrike" kern="1200" cap="none" spc="0" normalizeH="0" baseline="0" noProof="0" dirty="0" smtClean="0">
                <a:ln>
                  <a:noFill/>
                </a:ln>
                <a:solidFill>
                  <a:schemeClr val="accent3">
                    <a:lumMod val="75000"/>
                  </a:schemeClr>
                </a:solidFill>
                <a:effectLst/>
                <a:uLnTx/>
                <a:uFillTx/>
                <a:latin typeface="+mn-lt"/>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av</a:t>
            </a:r>
            <a:r>
              <a:rPr kumimoji="0" lang="en-IE" sz="1800" i="0" u="none" strike="noStrike" kern="1200" cap="none" spc="0" normalizeH="0" baseline="0" noProof="0" dirty="0" smtClean="0">
                <a:ln>
                  <a:noFill/>
                </a:ln>
                <a:solidFill>
                  <a:schemeClr val="accent3">
                    <a:lumMod val="75000"/>
                  </a:schemeClr>
                </a:solidFill>
                <a:effectLst/>
                <a:uLnTx/>
                <a:uFillTx/>
                <a:latin typeface="+mn-lt"/>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vall</a:t>
            </a:r>
            <a:r>
              <a:rPr kumimoji="0" lang="en-IE" sz="1800" i="0" u="none" strike="noStrike" kern="1200" cap="none" spc="0" normalizeH="0" baseline="0" noProof="0" dirty="0" smtClean="0">
                <a:ln>
                  <a:noFill/>
                </a:ln>
                <a:solidFill>
                  <a:schemeClr val="accent3">
                    <a:lumMod val="75000"/>
                  </a:schemeClr>
                </a:solidFill>
                <a:effectLst/>
                <a:uLnTx/>
                <a:uFillTx/>
                <a:latin typeface="+mn-lt"/>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bördighet</a:t>
            </a:r>
            <a:r>
              <a:rPr kumimoji="0" lang="en-IE" sz="1800" i="0" u="none" strike="noStrike" kern="1200" cap="none" spc="0" normalizeH="0" baseline="0" noProof="0" dirty="0" smtClean="0">
                <a:ln>
                  <a:noFill/>
                </a:ln>
                <a:solidFill>
                  <a:schemeClr val="accent3">
                    <a:lumMod val="75000"/>
                  </a:schemeClr>
                </a:solidFill>
                <a:effectLst/>
                <a:uLnTx/>
                <a:uFillTx/>
                <a:latin typeface="+mn-lt"/>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betessystem</a:t>
            </a:r>
            <a:r>
              <a:rPr lang="en-IE" sz="1800" dirty="0">
                <a:solidFill>
                  <a:schemeClr val="accent3">
                    <a:lumMod val="75000"/>
                  </a:schemeClr>
                </a:solidFill>
                <a:latin typeface="+mn-lt"/>
              </a:rPr>
              <a:t>,</a:t>
            </a:r>
            <a:r>
              <a:rPr kumimoji="0" lang="en-IE" sz="1800" i="0" u="none" strike="noStrike" kern="1200" cap="none" spc="0" normalizeH="0" baseline="0" noProof="0" dirty="0" smtClean="0">
                <a:ln>
                  <a:noFill/>
                </a:ln>
                <a:solidFill>
                  <a:schemeClr val="accent3">
                    <a:lumMod val="75000"/>
                  </a:schemeClr>
                </a:solidFill>
                <a:effectLst/>
                <a:uLnTx/>
                <a:uFillTx/>
                <a:latin typeface="+mn-lt"/>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växtförädling</a:t>
            </a:r>
            <a:endParaRPr kumimoji="0" lang="en-IE" sz="1800" i="0" u="none" strike="noStrike" kern="1200" cap="none" spc="0" normalizeH="0" baseline="0" noProof="0" dirty="0" smtClean="0">
              <a:ln>
                <a:noFill/>
              </a:ln>
              <a:solidFill>
                <a:schemeClr val="accent3">
                  <a:lumMod val="75000"/>
                </a:schemeClr>
              </a:solidFill>
              <a:effectLst/>
              <a:uLnTx/>
              <a:uFillTx/>
              <a:latin typeface="+mn-lt"/>
            </a:endParaRPr>
          </a:p>
          <a:p>
            <a:pPr marL="261938" marR="0" lvl="0" indent="-261938" algn="l" defTabSz="914400" rtl="0" eaLnBrk="1" fontAlgn="auto" latinLnBrk="0" hangingPunct="1">
              <a:lnSpc>
                <a:spcPct val="100000"/>
              </a:lnSpc>
              <a:spcBef>
                <a:spcPct val="50000"/>
              </a:spcBef>
              <a:spcAft>
                <a:spcPts val="0"/>
              </a:spcAft>
              <a:buClrTx/>
              <a:buSzTx/>
              <a:buFontTx/>
              <a:buChar char="•"/>
              <a:tabLst/>
              <a:defRPr/>
            </a:pPr>
            <a:r>
              <a:rPr kumimoji="0" lang="en-GB" sz="1800" i="0" u="none" strike="noStrike" kern="1200" cap="none" spc="0" normalizeH="0" baseline="0" noProof="0" dirty="0" err="1" smtClean="0">
                <a:ln>
                  <a:noFill/>
                </a:ln>
                <a:solidFill>
                  <a:schemeClr val="accent3">
                    <a:lumMod val="75000"/>
                  </a:schemeClr>
                </a:solidFill>
                <a:effectLst/>
                <a:uLnTx/>
                <a:uFillTx/>
                <a:latin typeface="+mn-lt"/>
              </a:rPr>
              <a:t>Odlingssystem</a:t>
            </a:r>
            <a:r>
              <a:rPr kumimoji="0" lang="en-GB" sz="1800" i="0" u="none" strike="noStrike" kern="1200" cap="none" spc="0" normalizeH="0" baseline="0" noProof="0" dirty="0" smtClean="0">
                <a:ln>
                  <a:noFill/>
                </a:ln>
                <a:solidFill>
                  <a:schemeClr val="accent3">
                    <a:lumMod val="75000"/>
                  </a:schemeClr>
                </a:solidFill>
                <a:effectLst/>
                <a:uLnTx/>
                <a:uFillTx/>
                <a:latin typeface="+mn-lt"/>
              </a:rPr>
              <a:t>:</a:t>
            </a:r>
            <a:r>
              <a:rPr kumimoji="0" lang="en-IE" sz="1800" i="0" u="none" strike="noStrike" kern="1200" cap="none" spc="0" normalizeH="0" baseline="0" noProof="0" dirty="0" smtClean="0">
                <a:ln>
                  <a:noFill/>
                </a:ln>
                <a:solidFill>
                  <a:schemeClr val="accent3">
                    <a:lumMod val="75000"/>
                  </a:schemeClr>
                </a:solidFill>
                <a:effectLst/>
                <a:uLnTx/>
                <a:uFillTx/>
                <a:latin typeface="+mn-lt"/>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Hållbara</a:t>
            </a:r>
            <a:r>
              <a:rPr kumimoji="0" lang="en-IE" sz="1800" i="0" u="none" strike="noStrike" kern="1200" cap="none" spc="0" normalizeH="0" baseline="0" noProof="0" dirty="0" smtClean="0">
                <a:ln>
                  <a:noFill/>
                </a:ln>
                <a:solidFill>
                  <a:schemeClr val="accent3">
                    <a:lumMod val="75000"/>
                  </a:schemeClr>
                </a:solidFill>
                <a:effectLst/>
                <a:uLnTx/>
                <a:uFillTx/>
                <a:latin typeface="+mn-lt"/>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gräsbaserade</a:t>
            </a:r>
            <a:r>
              <a:rPr kumimoji="0" lang="en-IE" sz="1800" i="0" u="none" strike="noStrike" kern="1200" cap="none" spc="0" normalizeH="0" baseline="0" noProof="0" dirty="0" smtClean="0">
                <a:ln>
                  <a:noFill/>
                </a:ln>
                <a:solidFill>
                  <a:schemeClr val="accent3">
                    <a:lumMod val="75000"/>
                  </a:schemeClr>
                </a:solidFill>
                <a:effectLst/>
                <a:uLnTx/>
                <a:uFillTx/>
                <a:latin typeface="+mn-lt"/>
              </a:rPr>
              <a:t> </a:t>
            </a:r>
            <a:r>
              <a:rPr kumimoji="0" lang="en-IE" sz="1800" i="0" u="none" strike="noStrike" kern="1200" cap="none" spc="0" normalizeH="0" baseline="0" noProof="0" dirty="0" err="1" smtClean="0">
                <a:ln>
                  <a:noFill/>
                </a:ln>
                <a:solidFill>
                  <a:schemeClr val="accent3">
                    <a:lumMod val="75000"/>
                  </a:schemeClr>
                </a:solidFill>
                <a:effectLst/>
                <a:uLnTx/>
                <a:uFillTx/>
                <a:latin typeface="+mn-lt"/>
              </a:rPr>
              <a:t>lågkostnadssystem</a:t>
            </a:r>
            <a:r>
              <a:rPr kumimoji="0" lang="en-IE" sz="1800" i="0" u="none" strike="noStrike" kern="1200" cap="none" spc="0" normalizeH="0" baseline="0" noProof="0" dirty="0" smtClean="0">
                <a:ln>
                  <a:noFill/>
                </a:ln>
                <a:solidFill>
                  <a:schemeClr val="accent3">
                    <a:lumMod val="75000"/>
                  </a:schemeClr>
                </a:solidFill>
                <a:effectLst/>
                <a:uLnTx/>
                <a:uFillTx/>
                <a:latin typeface="+mn-lt"/>
              </a:rPr>
              <a:t> </a:t>
            </a:r>
            <a:endParaRPr kumimoji="0" lang="en-US" sz="1800" i="0" u="none" strike="noStrike" kern="1200" cap="none" spc="0" normalizeH="0" baseline="0" noProof="0" dirty="0" smtClean="0">
              <a:ln>
                <a:noFill/>
              </a:ln>
              <a:solidFill>
                <a:schemeClr val="accent3">
                  <a:lumMod val="75000"/>
                </a:schemeClr>
              </a:solidFill>
              <a:effectLst>
                <a:outerShdw blurRad="38100" dist="38100" dir="2700000" algn="tl">
                  <a:srgbClr val="C0C0C0"/>
                </a:outerShdw>
              </a:effectLst>
              <a:uLnTx/>
              <a:uFillTx/>
              <a:latin typeface="+mn-lt"/>
            </a:endParaRPr>
          </a:p>
        </p:txBody>
      </p:sp>
      <p:sp>
        <p:nvSpPr>
          <p:cNvPr id="60421" name="TextBox 1"/>
          <p:cNvSpPr txBox="1">
            <a:spLocks noChangeArrowheads="1"/>
          </p:cNvSpPr>
          <p:nvPr/>
        </p:nvSpPr>
        <p:spPr bwMode="auto">
          <a:xfrm>
            <a:off x="262154" y="4757163"/>
            <a:ext cx="21076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err="1" smtClean="0">
                <a:ln>
                  <a:noFill/>
                </a:ln>
                <a:solidFill>
                  <a:srgbClr val="000000"/>
                </a:solidFill>
                <a:effectLst/>
                <a:uLnTx/>
                <a:uFillTx/>
                <a:latin typeface="+mn-lt"/>
                <a:ea typeface="ヒラギノ角ゴ Pro W3" charset="-128"/>
                <a:cs typeface="+mn-cs"/>
              </a:rPr>
              <a:t>Nyckelteknologier</a:t>
            </a:r>
            <a:endParaRPr kumimoji="0" lang="en-IE" sz="2000" b="1" i="0" u="none" strike="noStrike" kern="1200" cap="none" spc="0" normalizeH="0" baseline="0" noProof="0" dirty="0">
              <a:ln>
                <a:noFill/>
              </a:ln>
              <a:solidFill>
                <a:srgbClr val="000000"/>
              </a:solidFill>
              <a:effectLst/>
              <a:uLnTx/>
              <a:uFillTx/>
              <a:latin typeface="+mn-lt"/>
              <a:ea typeface="ヒラギノ角ゴ Pro W3" charset="-128"/>
              <a:cs typeface="+mn-cs"/>
            </a:endParaRPr>
          </a:p>
        </p:txBody>
      </p:sp>
    </p:spTree>
    <p:extLst>
      <p:ext uri="{BB962C8B-B14F-4D97-AF65-F5344CB8AC3E}">
        <p14:creationId xmlns:p14="http://schemas.microsoft.com/office/powerpoint/2010/main" val="20396644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439838" y="483466"/>
            <a:ext cx="67368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err="1" smtClean="0">
                <a:ln>
                  <a:noFill/>
                </a:ln>
                <a:solidFill>
                  <a:srgbClr val="000000"/>
                </a:solidFill>
                <a:effectLst/>
                <a:uLnTx/>
                <a:uFillTx/>
                <a:ea typeface="+mn-ea"/>
                <a:cs typeface="+mn-cs"/>
              </a:rPr>
              <a:t>Irlands</a:t>
            </a:r>
            <a:r>
              <a:rPr kumimoji="0" lang="en-IE" sz="2400" b="1" i="0" u="none" strike="noStrike" kern="1200" cap="none" spc="0" normalizeH="0" noProof="0" dirty="0" smtClean="0">
                <a:ln>
                  <a:noFill/>
                </a:ln>
                <a:solidFill>
                  <a:srgbClr val="000000"/>
                </a:solidFill>
                <a:effectLst/>
                <a:uLnTx/>
                <a:uFillTx/>
                <a:ea typeface="+mn-ea"/>
                <a:cs typeface="+mn-cs"/>
              </a:rPr>
              <a:t> </a:t>
            </a:r>
            <a:r>
              <a:rPr kumimoji="0" lang="en-IE" sz="2400" b="1" i="0" u="none" strike="noStrike" kern="1200" cap="none" spc="0" normalizeH="0" noProof="0" dirty="0" err="1" smtClean="0">
                <a:ln>
                  <a:noFill/>
                </a:ln>
                <a:solidFill>
                  <a:srgbClr val="000000"/>
                </a:solidFill>
                <a:effectLst/>
                <a:uLnTx/>
                <a:uFillTx/>
                <a:ea typeface="+mn-ea"/>
                <a:cs typeface="+mn-cs"/>
              </a:rPr>
              <a:t>mjölkindustri</a:t>
            </a:r>
            <a:r>
              <a:rPr kumimoji="0" lang="en-IE" sz="2400" b="1" i="0" u="none" strike="noStrike" kern="1200" cap="none" spc="0" normalizeH="0" noProof="0" dirty="0" smtClean="0">
                <a:ln>
                  <a:noFill/>
                </a:ln>
                <a:solidFill>
                  <a:srgbClr val="000000"/>
                </a:solidFill>
                <a:effectLst/>
                <a:uLnTx/>
                <a:uFillTx/>
                <a:ea typeface="+mn-ea"/>
                <a:cs typeface="+mn-cs"/>
              </a:rPr>
              <a:t> – </a:t>
            </a:r>
            <a:r>
              <a:rPr kumimoji="0" lang="en-IE" sz="2400" b="1" i="0" u="none" strike="noStrike" kern="1200" cap="none" spc="0" normalizeH="0" noProof="0" dirty="0" err="1" smtClean="0">
                <a:ln>
                  <a:noFill/>
                </a:ln>
                <a:solidFill>
                  <a:srgbClr val="000000"/>
                </a:solidFill>
                <a:effectLst/>
                <a:uLnTx/>
                <a:uFillTx/>
                <a:ea typeface="+mn-ea"/>
                <a:cs typeface="+mn-cs"/>
              </a:rPr>
              <a:t>struktur</a:t>
            </a:r>
            <a:endParaRPr kumimoji="0" lang="en-GB" sz="2400" b="1" i="0" u="none" strike="noStrike" kern="1200" cap="none" spc="0" normalizeH="0" baseline="0" noProof="0" dirty="0">
              <a:ln>
                <a:noFill/>
              </a:ln>
              <a:solidFill>
                <a:srgbClr val="000000"/>
              </a:solidFill>
              <a:effectLst/>
              <a:uLnTx/>
              <a:uFillTx/>
              <a:ea typeface="+mn-ea"/>
              <a:cs typeface="+mn-cs"/>
            </a:endParaRPr>
          </a:p>
        </p:txBody>
      </p:sp>
      <p:sp>
        <p:nvSpPr>
          <p:cNvPr id="62467" name="Rectangle 4"/>
          <p:cNvSpPr>
            <a:spLocks noChangeArrowheads="1"/>
          </p:cNvSpPr>
          <p:nvPr/>
        </p:nvSpPr>
        <p:spPr bwMode="auto">
          <a:xfrm>
            <a:off x="179388" y="1923185"/>
            <a:ext cx="8964612" cy="482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IE" sz="2000" i="0" u="none" strike="noStrike" kern="1200" cap="none" spc="0" normalizeH="0" baseline="0" noProof="0" dirty="0" err="1" smtClean="0">
                <a:ln>
                  <a:noFill/>
                </a:ln>
                <a:effectLst/>
                <a:uLnTx/>
                <a:uFillTx/>
                <a:ea typeface="+mn-ea"/>
                <a:cs typeface="+mn-cs"/>
              </a:rPr>
              <a:t>Mjölkgårdar</a:t>
            </a:r>
            <a:r>
              <a:rPr kumimoji="0" lang="en-IE" sz="2000" i="0" u="none" strike="noStrike" kern="1200" cap="none" spc="0" normalizeH="0" baseline="0" noProof="0" dirty="0" smtClean="0">
                <a:ln>
                  <a:noFill/>
                </a:ln>
                <a:effectLst/>
                <a:uLnTx/>
                <a:uFillTx/>
                <a:ea typeface="+mn-ea"/>
                <a:cs typeface="+mn-cs"/>
              </a:rPr>
              <a:t> – 18</a:t>
            </a:r>
            <a:r>
              <a:rPr kumimoji="0" lang="en-IE" sz="2000" i="0" u="none" strike="noStrike" kern="1200" cap="none" spc="0" normalizeH="0" noProof="0" dirty="0" smtClean="0">
                <a:ln>
                  <a:noFill/>
                </a:ln>
                <a:effectLst/>
                <a:uLnTx/>
                <a:uFillTx/>
                <a:ea typeface="+mn-ea"/>
                <a:cs typeface="+mn-cs"/>
              </a:rPr>
              <a:t> </a:t>
            </a:r>
            <a:r>
              <a:rPr kumimoji="0" lang="en-IE" sz="2000" i="0" u="none" strike="noStrike" kern="1200" cap="none" spc="0" normalizeH="0" baseline="0" noProof="0" dirty="0" smtClean="0">
                <a:ln>
                  <a:noFill/>
                </a:ln>
                <a:effectLst/>
                <a:uLnTx/>
                <a:uFillTx/>
                <a:ea typeface="+mn-ea"/>
                <a:cs typeface="+mn-cs"/>
              </a:rPr>
              <a:t>000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IE" sz="2000" i="0" u="none" strike="noStrike" kern="1200" cap="none" spc="0" normalizeH="0" baseline="0" noProof="0" dirty="0">
              <a:ln>
                <a:noFill/>
              </a:ln>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IE" sz="2000" i="0" u="none" strike="noStrike" kern="1200" cap="none" spc="0" normalizeH="0" baseline="0" noProof="0" dirty="0">
                <a:ln>
                  <a:noFill/>
                </a:ln>
                <a:effectLst/>
                <a:uLnTx/>
                <a:uFillTx/>
                <a:ea typeface="+mn-ea"/>
                <a:cs typeface="+mn-cs"/>
              </a:rPr>
              <a:t>2015: </a:t>
            </a:r>
            <a:r>
              <a:rPr kumimoji="0" lang="en-IE" sz="2000" i="0" u="none" strike="noStrike" kern="1200" cap="none" spc="0" normalizeH="0" baseline="0" noProof="0" dirty="0" smtClean="0">
                <a:ln>
                  <a:noFill/>
                </a:ln>
                <a:effectLst/>
                <a:uLnTx/>
                <a:uFillTx/>
                <a:ea typeface="+mn-ea"/>
                <a:cs typeface="+mn-cs"/>
              </a:rPr>
              <a:t>Per </a:t>
            </a:r>
            <a:r>
              <a:rPr kumimoji="0" lang="en-IE" sz="2000" i="0" u="none" strike="noStrike" kern="1200" cap="none" spc="0" normalizeH="0" baseline="0" noProof="0" dirty="0" err="1" smtClean="0">
                <a:ln>
                  <a:noFill/>
                </a:ln>
                <a:effectLst/>
                <a:uLnTx/>
                <a:uFillTx/>
                <a:ea typeface="+mn-ea"/>
                <a:cs typeface="+mn-cs"/>
              </a:rPr>
              <a:t>gård</a:t>
            </a:r>
            <a:r>
              <a:rPr kumimoji="0" lang="en-IE" sz="2000" i="0" u="none" strike="noStrike" kern="1200" cap="none" spc="0" normalizeH="0" baseline="0" noProof="0" dirty="0" smtClean="0">
                <a:ln>
                  <a:noFill/>
                </a:ln>
                <a:effectLst/>
                <a:uLnTx/>
                <a:uFillTx/>
                <a:ea typeface="+mn-ea"/>
                <a:cs typeface="+mn-cs"/>
              </a:rPr>
              <a:t>: 82 </a:t>
            </a:r>
            <a:r>
              <a:rPr kumimoji="0" lang="en-IE" sz="2000" i="0" u="none" strike="noStrike" kern="1200" cap="none" spc="0" normalizeH="0" baseline="0" noProof="0" dirty="0" err="1" smtClean="0">
                <a:ln>
                  <a:noFill/>
                </a:ln>
                <a:effectLst/>
                <a:uLnTx/>
                <a:uFillTx/>
                <a:ea typeface="+mn-ea"/>
                <a:cs typeface="+mn-cs"/>
              </a:rPr>
              <a:t>kor</a:t>
            </a:r>
            <a:r>
              <a:rPr lang="en-IE" sz="2000" dirty="0"/>
              <a:t>,</a:t>
            </a:r>
            <a:r>
              <a:rPr kumimoji="0" lang="en-IE" sz="2000" i="0" u="none" strike="noStrike" kern="1200" cap="none" spc="0" normalizeH="0" noProof="0" dirty="0" smtClean="0">
                <a:ln>
                  <a:noFill/>
                </a:ln>
                <a:effectLst/>
                <a:uLnTx/>
                <a:uFillTx/>
                <a:ea typeface="+mn-ea"/>
                <a:cs typeface="+mn-cs"/>
              </a:rPr>
              <a:t> </a:t>
            </a:r>
            <a:r>
              <a:rPr kumimoji="0" lang="en-IE" sz="2000" i="0" u="none" strike="noStrike" kern="1200" cap="none" spc="0" normalizeH="0" baseline="0" noProof="0" dirty="0" smtClean="0">
                <a:ln>
                  <a:noFill/>
                </a:ln>
                <a:effectLst/>
                <a:uLnTx/>
                <a:uFillTx/>
                <a:ea typeface="+mn-ea"/>
                <a:cs typeface="+mn-cs"/>
              </a:rPr>
              <a:t>63 ha, 350 000 </a:t>
            </a:r>
            <a:r>
              <a:rPr kumimoji="0" lang="en-IE" sz="2000" i="0" u="none" strike="noStrike" kern="1200" cap="none" spc="0" normalizeH="0" baseline="0" noProof="0" dirty="0" err="1" smtClean="0">
                <a:ln>
                  <a:noFill/>
                </a:ln>
                <a:effectLst/>
                <a:uLnTx/>
                <a:uFillTx/>
                <a:ea typeface="+mn-ea"/>
                <a:cs typeface="+mn-cs"/>
              </a:rPr>
              <a:t>liter</a:t>
            </a:r>
            <a:r>
              <a:rPr kumimoji="0" lang="en-IE" sz="2000" i="0" u="none" strike="noStrike" kern="1200" cap="none" spc="0" normalizeH="0" baseline="0" noProof="0" dirty="0" smtClean="0">
                <a:ln>
                  <a:noFill/>
                </a:ln>
                <a:effectLst/>
                <a:uLnTx/>
                <a:uFillTx/>
                <a:ea typeface="+mn-ea"/>
                <a:cs typeface="+mn-cs"/>
              </a:rPr>
              <a:t> </a:t>
            </a:r>
            <a:r>
              <a:rPr kumimoji="0" lang="en-IE" sz="2000" i="0" u="none" strike="noStrike" kern="1200" cap="none" spc="0" normalizeH="0" baseline="0" noProof="0" dirty="0" err="1" smtClean="0">
                <a:ln>
                  <a:noFill/>
                </a:ln>
                <a:effectLst/>
                <a:uLnTx/>
                <a:uFillTx/>
                <a:ea typeface="+mn-ea"/>
                <a:cs typeface="+mn-cs"/>
              </a:rPr>
              <a:t>mjölk</a:t>
            </a:r>
            <a:r>
              <a:rPr kumimoji="0" lang="en-IE" sz="2000" i="0" u="none" strike="noStrike" kern="1200" cap="none" spc="0" normalizeH="0" baseline="0" noProof="0" dirty="0" smtClean="0">
                <a:ln>
                  <a:noFill/>
                </a:ln>
                <a:effectLst/>
                <a:uLnTx/>
                <a:uFillTx/>
                <a:ea typeface="+mn-ea"/>
                <a:cs typeface="+mn-cs"/>
              </a:rPr>
              <a:t>/</a:t>
            </a:r>
            <a:r>
              <a:rPr kumimoji="0" lang="en-IE" sz="2000" i="0" u="none" strike="noStrike" kern="1200" cap="none" spc="0" normalizeH="0" baseline="0" noProof="0" dirty="0" err="1" smtClean="0">
                <a:ln>
                  <a:noFill/>
                </a:ln>
                <a:effectLst/>
                <a:uLnTx/>
                <a:uFillTx/>
                <a:ea typeface="+mn-ea"/>
                <a:cs typeface="+mn-cs"/>
              </a:rPr>
              <a:t>år</a:t>
            </a:r>
            <a:r>
              <a:rPr kumimoji="0" lang="en-IE" sz="2000" i="0" u="none" strike="noStrike" kern="1200" cap="none" spc="0" normalizeH="0" noProof="0" dirty="0" smtClean="0">
                <a:ln>
                  <a:noFill/>
                </a:ln>
                <a:effectLst/>
                <a:uLnTx/>
                <a:uFillTx/>
                <a:ea typeface="+mn-ea"/>
                <a:cs typeface="+mn-cs"/>
              </a:rPr>
              <a:t> </a:t>
            </a:r>
            <a:endParaRPr kumimoji="0" lang="en-IE" sz="2000" i="0" u="none" strike="noStrike" kern="1200" cap="none" spc="0" normalizeH="0" baseline="0" noProof="0" dirty="0" smtClean="0">
              <a:ln>
                <a:noFill/>
              </a:ln>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IE" sz="2000" i="0" u="none" strike="noStrike" kern="1200" cap="none" spc="0" normalizeH="0" baseline="0" noProof="0" dirty="0">
              <a:ln>
                <a:noFill/>
              </a:ln>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i="0" u="none" strike="noStrike" kern="1200" cap="none" spc="0" normalizeH="0" baseline="0" noProof="0" dirty="0" smtClean="0">
                <a:ln>
                  <a:noFill/>
                </a:ln>
                <a:effectLst/>
                <a:uLnTx/>
                <a:uFillTx/>
                <a:ea typeface="+mn-ea"/>
                <a:cs typeface="+mn-cs"/>
              </a:rPr>
              <a:t>System : </a:t>
            </a:r>
            <a:r>
              <a:rPr kumimoji="0" lang="en-US" sz="2000" i="0" u="none" strike="noStrike" kern="1200" cap="none" spc="0" normalizeH="0" baseline="0" noProof="0" dirty="0" err="1" smtClean="0">
                <a:ln>
                  <a:noFill/>
                </a:ln>
                <a:effectLst/>
                <a:uLnTx/>
                <a:uFillTx/>
                <a:ea typeface="+mn-ea"/>
                <a:cs typeface="+mn-cs"/>
              </a:rPr>
              <a:t>Vårkalvning</a:t>
            </a:r>
            <a:r>
              <a:rPr kumimoji="0" lang="en-US" sz="2000" i="0" u="none" strike="noStrike" kern="1200" cap="none" spc="0" normalizeH="0" baseline="0" noProof="0" dirty="0" smtClean="0">
                <a:ln>
                  <a:noFill/>
                </a:ln>
                <a:effectLst/>
                <a:uLnTx/>
                <a:uFillTx/>
                <a:ea typeface="+mn-ea"/>
                <a:cs typeface="+mn-cs"/>
              </a:rPr>
              <a:t>, </a:t>
            </a:r>
            <a:r>
              <a:rPr kumimoji="0" lang="en-US" sz="2000" i="0" u="none" strike="noStrike" kern="1200" cap="none" spc="0" normalizeH="0" baseline="0" noProof="0" dirty="0" err="1" smtClean="0">
                <a:ln>
                  <a:noFill/>
                </a:ln>
                <a:effectLst/>
                <a:uLnTx/>
                <a:uFillTx/>
                <a:ea typeface="+mn-ea"/>
                <a:cs typeface="+mn-cs"/>
              </a:rPr>
              <a:t>betesbaserad</a:t>
            </a:r>
            <a:r>
              <a:rPr kumimoji="0" lang="en-US" sz="2000" i="0" u="none" strike="noStrike" kern="1200" cap="none" spc="0" normalizeH="0" noProof="0" dirty="0" smtClean="0">
                <a:ln>
                  <a:noFill/>
                </a:ln>
                <a:effectLst/>
                <a:uLnTx/>
                <a:uFillTx/>
                <a:ea typeface="+mn-ea"/>
                <a:cs typeface="+mn-cs"/>
              </a:rPr>
              <a:t> </a:t>
            </a:r>
            <a:r>
              <a:rPr kumimoji="0" lang="en-US" sz="2000" i="0" u="none" strike="noStrike" kern="1200" cap="none" spc="0" normalizeH="0" noProof="0" dirty="0" err="1" smtClean="0">
                <a:ln>
                  <a:noFill/>
                </a:ln>
                <a:effectLst/>
                <a:uLnTx/>
                <a:uFillTx/>
                <a:ea typeface="+mn-ea"/>
                <a:cs typeface="+mn-cs"/>
              </a:rPr>
              <a:t>foderstat</a:t>
            </a:r>
            <a:endParaRPr kumimoji="0" lang="en-US" sz="2000" i="0" u="none" strike="noStrike" kern="1200" cap="none" spc="0" normalizeH="0" baseline="0" noProof="0" dirty="0" smtClean="0">
              <a:ln>
                <a:noFill/>
              </a:ln>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i="0" u="none" strike="noStrike" kern="1200" cap="none" spc="0" normalizeH="0" baseline="0" noProof="0" dirty="0">
              <a:ln>
                <a:noFill/>
              </a:ln>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i="0" u="none" strike="noStrike" kern="1200" cap="none" spc="0" normalizeH="0" baseline="0" noProof="0" dirty="0" smtClean="0">
                <a:ln>
                  <a:noFill/>
                </a:ln>
                <a:effectLst/>
                <a:uLnTx/>
                <a:uFillTx/>
                <a:ea typeface="+mn-ea"/>
                <a:cs typeface="+mn-cs"/>
              </a:rPr>
              <a:t>19 </a:t>
            </a:r>
            <a:r>
              <a:rPr kumimoji="0" lang="en-US" sz="2000" i="0" u="none" strike="noStrike" kern="1200" cap="none" spc="0" normalizeH="0" baseline="0" noProof="0" dirty="0" err="1" smtClean="0">
                <a:ln>
                  <a:noFill/>
                </a:ln>
                <a:effectLst/>
                <a:uLnTx/>
                <a:uFillTx/>
                <a:ea typeface="+mn-ea"/>
                <a:cs typeface="+mn-cs"/>
              </a:rPr>
              <a:t>mejerier</a:t>
            </a:r>
            <a:r>
              <a:rPr kumimoji="0" lang="en-US" sz="2000" i="0" u="none" strike="noStrike" kern="1200" cap="none" spc="0" normalizeH="0" noProof="0" dirty="0" smtClean="0">
                <a:ln>
                  <a:noFill/>
                </a:ln>
                <a:effectLst/>
                <a:uLnTx/>
                <a:uFillTx/>
                <a:ea typeface="+mn-ea"/>
                <a:cs typeface="+mn-cs"/>
              </a:rPr>
              <a:t> (</a:t>
            </a:r>
            <a:r>
              <a:rPr kumimoji="0" lang="en-US" sz="2000" i="0" u="none" strike="noStrike" kern="1200" cap="none" spc="0" normalizeH="0" baseline="0" noProof="0" dirty="0" smtClean="0">
                <a:ln>
                  <a:noFill/>
                </a:ln>
                <a:effectLst/>
                <a:uLnTx/>
                <a:uFillTx/>
                <a:ea typeface="+mn-ea"/>
                <a:cs typeface="+mn-cs"/>
              </a:rPr>
              <a:t>82</a:t>
            </a:r>
            <a:r>
              <a:rPr kumimoji="0" lang="en-US" sz="2000" i="0" u="none" strike="noStrike" kern="1200" cap="none" spc="0" normalizeH="0" baseline="0" noProof="0" dirty="0">
                <a:ln>
                  <a:noFill/>
                </a:ln>
                <a:effectLst/>
                <a:uLnTx/>
                <a:uFillTx/>
                <a:ea typeface="+mn-ea"/>
                <a:cs typeface="+mn-cs"/>
              </a:rPr>
              <a:t>% </a:t>
            </a:r>
            <a:r>
              <a:rPr kumimoji="0" lang="en-US" sz="2000" i="0" u="none" strike="noStrike" kern="1200" cap="none" spc="0" normalizeH="0" baseline="0" noProof="0" dirty="0" err="1" smtClean="0">
                <a:ln>
                  <a:noFill/>
                </a:ln>
                <a:effectLst/>
                <a:uLnTx/>
                <a:uFillTx/>
                <a:ea typeface="+mn-ea"/>
                <a:cs typeface="+mn-cs"/>
              </a:rPr>
              <a:t>av</a:t>
            </a:r>
            <a:r>
              <a:rPr kumimoji="0" lang="en-US" sz="2000" i="0" u="none" strike="noStrike" kern="1200" cap="none" spc="0" normalizeH="0" baseline="0" noProof="0" dirty="0" smtClean="0">
                <a:ln>
                  <a:noFill/>
                </a:ln>
                <a:effectLst/>
                <a:uLnTx/>
                <a:uFillTx/>
                <a:ea typeface="+mn-ea"/>
                <a:cs typeface="+mn-cs"/>
              </a:rPr>
              <a:t> </a:t>
            </a:r>
            <a:r>
              <a:rPr kumimoji="0" lang="en-US" sz="2000" i="0" u="none" strike="noStrike" kern="1200" cap="none" spc="0" normalizeH="0" baseline="0" noProof="0" dirty="0" err="1" smtClean="0">
                <a:ln>
                  <a:noFill/>
                </a:ln>
                <a:effectLst/>
                <a:uLnTx/>
                <a:uFillTx/>
                <a:ea typeface="+mn-ea"/>
                <a:cs typeface="+mn-cs"/>
              </a:rPr>
              <a:t>mjölken</a:t>
            </a:r>
            <a:r>
              <a:rPr kumimoji="0" lang="en-US" sz="2000" i="0" u="none" strike="noStrike" kern="1200" cap="none" spc="0" normalizeH="0" baseline="0" noProof="0" dirty="0" smtClean="0">
                <a:ln>
                  <a:noFill/>
                </a:ln>
                <a:effectLst/>
                <a:uLnTx/>
                <a:uFillTx/>
                <a:ea typeface="+mn-ea"/>
                <a:cs typeface="+mn-cs"/>
              </a:rPr>
              <a:t> </a:t>
            </a:r>
            <a:r>
              <a:rPr kumimoji="0" lang="en-US" sz="2000" i="0" u="none" strike="noStrike" kern="1200" cap="none" spc="0" normalizeH="0" baseline="0" noProof="0" dirty="0" err="1" smtClean="0">
                <a:ln>
                  <a:noFill/>
                </a:ln>
                <a:effectLst/>
                <a:uLnTx/>
                <a:uFillTx/>
                <a:ea typeface="+mn-ea"/>
                <a:cs typeface="+mn-cs"/>
              </a:rPr>
              <a:t>går</a:t>
            </a:r>
            <a:r>
              <a:rPr kumimoji="0" lang="en-US" sz="2000" i="0" u="none" strike="noStrike" kern="1200" cap="none" spc="0" normalizeH="0" baseline="0" noProof="0" dirty="0" smtClean="0">
                <a:ln>
                  <a:noFill/>
                </a:ln>
                <a:effectLst/>
                <a:uLnTx/>
                <a:uFillTx/>
                <a:ea typeface="+mn-ea"/>
                <a:cs typeface="+mn-cs"/>
              </a:rPr>
              <a:t> till de</a:t>
            </a:r>
            <a:r>
              <a:rPr kumimoji="0" lang="en-US" sz="2000" i="0" u="none" strike="noStrike" kern="1200" cap="none" spc="0" normalizeH="0" noProof="0" dirty="0" smtClean="0">
                <a:ln>
                  <a:noFill/>
                </a:ln>
                <a:effectLst/>
                <a:uLnTx/>
                <a:uFillTx/>
                <a:ea typeface="+mn-ea"/>
                <a:cs typeface="+mn-cs"/>
              </a:rPr>
              <a:t> 6 </a:t>
            </a:r>
            <a:r>
              <a:rPr kumimoji="0" lang="en-US" sz="2000" i="0" u="none" strike="noStrike" kern="1200" cap="none" spc="0" normalizeH="0" noProof="0" dirty="0" err="1" smtClean="0">
                <a:ln>
                  <a:noFill/>
                </a:ln>
                <a:effectLst/>
                <a:uLnTx/>
                <a:uFillTx/>
                <a:ea typeface="+mn-ea"/>
                <a:cs typeface="+mn-cs"/>
              </a:rPr>
              <a:t>största</a:t>
            </a:r>
            <a:r>
              <a:rPr kumimoji="0" lang="en-US" sz="2000" i="0" u="none" strike="noStrike" kern="1200" cap="none" spc="0" normalizeH="0" noProof="0" dirty="0" smtClean="0">
                <a:ln>
                  <a:noFill/>
                </a:ln>
                <a:effectLst/>
                <a:uLnTx/>
                <a:uFillTx/>
                <a:ea typeface="+mn-ea"/>
                <a:cs typeface="+mn-cs"/>
              </a:rPr>
              <a:t> </a:t>
            </a:r>
            <a:r>
              <a:rPr kumimoji="0" lang="en-US" sz="2000" i="0" u="none" strike="noStrike" kern="1200" cap="none" spc="0" normalizeH="0" noProof="0" dirty="0" err="1" smtClean="0">
                <a:ln>
                  <a:noFill/>
                </a:ln>
                <a:effectLst/>
                <a:uLnTx/>
                <a:uFillTx/>
                <a:ea typeface="+mn-ea"/>
                <a:cs typeface="+mn-cs"/>
              </a:rPr>
              <a:t>mejerierna</a:t>
            </a:r>
            <a:r>
              <a:rPr kumimoji="0" lang="en-US" sz="2000" i="0" u="none" strike="noStrike" kern="1200" cap="none" spc="0" normalizeH="0" noProof="0" dirty="0" smtClean="0">
                <a:ln>
                  <a:noFill/>
                </a:ln>
                <a:effectLst/>
                <a:uLnTx/>
                <a:uFillTx/>
                <a:ea typeface="+mn-ea"/>
                <a:cs typeface="+mn-cs"/>
              </a:rPr>
              <a:t>)</a:t>
            </a:r>
            <a:endParaRPr kumimoji="0" lang="en-US" sz="2000" i="0" u="none" strike="noStrike" kern="1200" cap="none" spc="0" normalizeH="0" baseline="0" noProof="0" dirty="0" smtClean="0">
              <a:ln>
                <a:noFill/>
              </a:ln>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i="0" u="none" strike="noStrike" kern="1200" cap="none" spc="0" normalizeH="0" baseline="0" noProof="0" dirty="0">
              <a:ln>
                <a:noFill/>
              </a:ln>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i="0" u="none" strike="noStrike" kern="1200" cap="none" spc="0" normalizeH="0" baseline="0" noProof="0" dirty="0">
                <a:ln>
                  <a:noFill/>
                </a:ln>
                <a:effectLst/>
                <a:uLnTx/>
                <a:uFillTx/>
                <a:ea typeface="+mn-ea"/>
                <a:cs typeface="+mn-cs"/>
              </a:rPr>
              <a:t>2020: </a:t>
            </a:r>
            <a:r>
              <a:rPr kumimoji="0" lang="en-US" sz="2000" i="0" u="none" strike="noStrike" kern="1200" cap="none" spc="0" normalizeH="0" baseline="0" noProof="0" dirty="0" smtClean="0">
                <a:ln>
                  <a:noFill/>
                </a:ln>
                <a:effectLst/>
                <a:uLnTx/>
                <a:uFillTx/>
                <a:ea typeface="+mn-ea"/>
                <a:cs typeface="+mn-cs"/>
              </a:rPr>
              <a:t>85 </a:t>
            </a:r>
            <a:r>
              <a:rPr kumimoji="0" lang="en-US" sz="2000" i="0" u="none" strike="noStrike" kern="1200" cap="none" spc="0" normalizeH="0" baseline="0" noProof="0" dirty="0" err="1" smtClean="0">
                <a:ln>
                  <a:noFill/>
                </a:ln>
                <a:effectLst/>
                <a:uLnTx/>
                <a:uFillTx/>
                <a:ea typeface="+mn-ea"/>
                <a:cs typeface="+mn-cs"/>
              </a:rPr>
              <a:t>kor</a:t>
            </a:r>
            <a:r>
              <a:rPr kumimoji="0" lang="en-US" sz="2000" i="0" u="none" strike="noStrike" kern="1200" cap="none" spc="0" normalizeH="0" baseline="0" noProof="0" dirty="0" smtClean="0">
                <a:ln>
                  <a:noFill/>
                </a:ln>
                <a:effectLst/>
                <a:uLnTx/>
                <a:uFillTx/>
                <a:ea typeface="+mn-ea"/>
                <a:cs typeface="+mn-cs"/>
              </a:rPr>
              <a:t>/</a:t>
            </a:r>
            <a:r>
              <a:rPr kumimoji="0" lang="en-US" sz="2000" i="0" u="none" strike="noStrike" kern="1200" cap="none" spc="0" normalizeH="0" baseline="0" noProof="0" dirty="0" err="1" smtClean="0">
                <a:ln>
                  <a:noFill/>
                </a:ln>
                <a:effectLst/>
                <a:uLnTx/>
                <a:uFillTx/>
                <a:ea typeface="+mn-ea"/>
                <a:cs typeface="+mn-cs"/>
              </a:rPr>
              <a:t>gård</a:t>
            </a:r>
            <a:r>
              <a:rPr kumimoji="0" lang="en-US" sz="2000" i="0" u="none" strike="noStrike" kern="1200" cap="none" spc="0" normalizeH="0" baseline="0" noProof="0" dirty="0" smtClean="0">
                <a:ln>
                  <a:noFill/>
                </a:ln>
                <a:effectLst/>
                <a:uLnTx/>
                <a:uFillTx/>
                <a:ea typeface="+mn-ea"/>
                <a:cs typeface="+mn-cs"/>
              </a:rPr>
              <a:t>,</a:t>
            </a:r>
            <a:r>
              <a:rPr kumimoji="0" lang="en-US" sz="2000" i="0" u="none" strike="noStrike" kern="1200" cap="none" spc="0" normalizeH="0" noProof="0" dirty="0" smtClean="0">
                <a:ln>
                  <a:noFill/>
                </a:ln>
                <a:effectLst/>
                <a:uLnTx/>
                <a:uFillTx/>
                <a:ea typeface="+mn-ea"/>
                <a:cs typeface="+mn-cs"/>
              </a:rPr>
              <a:t> </a:t>
            </a:r>
            <a:r>
              <a:rPr kumimoji="0" lang="en-US" sz="2000" i="0" u="none" strike="noStrike" kern="1200" cap="none" spc="0" normalizeH="0" noProof="0" dirty="0" err="1" smtClean="0">
                <a:ln>
                  <a:noFill/>
                </a:ln>
                <a:effectLst/>
                <a:uLnTx/>
                <a:uFillTx/>
                <a:ea typeface="+mn-ea"/>
                <a:cs typeface="+mn-cs"/>
              </a:rPr>
              <a:t>avkastning</a:t>
            </a:r>
            <a:r>
              <a:rPr kumimoji="0" lang="en-US" sz="2000" i="0" u="none" strike="noStrike" kern="1200" cap="none" spc="0" normalizeH="0" noProof="0" dirty="0" smtClean="0">
                <a:ln>
                  <a:noFill/>
                </a:ln>
                <a:effectLst/>
                <a:uLnTx/>
                <a:uFillTx/>
                <a:ea typeface="+mn-ea"/>
                <a:cs typeface="+mn-cs"/>
              </a:rPr>
              <a:t>: </a:t>
            </a:r>
            <a:r>
              <a:rPr kumimoji="0" lang="en-US" sz="2000" i="0" u="none" strike="noStrike" kern="1200" cap="none" spc="0" normalizeH="0" baseline="0" noProof="0" dirty="0" smtClean="0">
                <a:ln>
                  <a:noFill/>
                </a:ln>
                <a:effectLst/>
                <a:uLnTx/>
                <a:uFillTx/>
                <a:ea typeface="+mn-ea"/>
                <a:cs typeface="+mn-cs"/>
              </a:rPr>
              <a:t>425</a:t>
            </a:r>
            <a:r>
              <a:rPr kumimoji="0" lang="en-US" sz="2000" i="0" u="none" strike="noStrike" kern="1200" cap="none" spc="0" normalizeH="0" noProof="0" dirty="0" smtClean="0">
                <a:ln>
                  <a:noFill/>
                </a:ln>
                <a:effectLst/>
                <a:uLnTx/>
                <a:uFillTx/>
                <a:ea typeface="+mn-ea"/>
                <a:cs typeface="+mn-cs"/>
              </a:rPr>
              <a:t> </a:t>
            </a:r>
            <a:r>
              <a:rPr kumimoji="0" lang="en-US" sz="2000" i="0" u="none" strike="noStrike" kern="1200" cap="none" spc="0" normalizeH="0" baseline="0" noProof="0" dirty="0" smtClean="0">
                <a:ln>
                  <a:noFill/>
                </a:ln>
                <a:effectLst/>
                <a:uLnTx/>
                <a:uFillTx/>
                <a:ea typeface="+mn-ea"/>
                <a:cs typeface="+mn-cs"/>
              </a:rPr>
              <a:t>000 liter; 1,4 </a:t>
            </a:r>
            <a:r>
              <a:rPr kumimoji="0" lang="en-US" sz="2000" i="0" u="none" strike="noStrike" kern="1200" cap="none" spc="0" normalizeH="0" baseline="0" noProof="0" dirty="0" err="1" smtClean="0">
                <a:ln>
                  <a:noFill/>
                </a:ln>
                <a:effectLst/>
                <a:uLnTx/>
                <a:uFillTx/>
                <a:ea typeface="+mn-ea"/>
                <a:cs typeface="+mn-cs"/>
              </a:rPr>
              <a:t>miljoner</a:t>
            </a:r>
            <a:r>
              <a:rPr kumimoji="0" lang="en-US" sz="2000" i="0" u="none" strike="noStrike" kern="1200" cap="none" spc="0" normalizeH="0" baseline="0" noProof="0" dirty="0" smtClean="0">
                <a:ln>
                  <a:noFill/>
                </a:ln>
                <a:effectLst/>
                <a:uLnTx/>
                <a:uFillTx/>
                <a:ea typeface="+mn-ea"/>
                <a:cs typeface="+mn-cs"/>
              </a:rPr>
              <a:t> </a:t>
            </a:r>
            <a:r>
              <a:rPr kumimoji="0" lang="en-US" sz="2000" i="0" u="none" strike="noStrike" kern="1200" cap="none" spc="0" normalizeH="0" baseline="0" noProof="0" dirty="0" err="1" smtClean="0">
                <a:ln>
                  <a:noFill/>
                </a:ln>
                <a:effectLst/>
                <a:uLnTx/>
                <a:uFillTx/>
                <a:ea typeface="+mn-ea"/>
                <a:cs typeface="+mn-cs"/>
              </a:rPr>
              <a:t>mjölkkor</a:t>
            </a:r>
            <a:r>
              <a:rPr kumimoji="0" lang="en-US" sz="2000" i="0" u="none" strike="noStrike" kern="1200" cap="none" spc="0" normalizeH="0" baseline="0" noProof="0" dirty="0" smtClean="0">
                <a:ln>
                  <a:noFill/>
                </a:ln>
                <a:effectLst/>
                <a:uLnTx/>
                <a:uFillTx/>
                <a:ea typeface="+mn-ea"/>
                <a:cs typeface="+mn-cs"/>
              </a:rPr>
              <a:t>; </a:t>
            </a:r>
            <a:r>
              <a:rPr kumimoji="0" lang="en-US" sz="2000" i="0" u="none" strike="noStrike" kern="1200" cap="none" spc="0" normalizeH="0" baseline="0" noProof="0" dirty="0">
                <a:ln>
                  <a:noFill/>
                </a:ln>
                <a:effectLst/>
                <a:uLnTx/>
                <a:uFillTx/>
                <a:ea typeface="+mn-ea"/>
                <a:cs typeface="+mn-cs"/>
              </a:rPr>
              <a:t>5500 </a:t>
            </a:r>
            <a:r>
              <a:rPr kumimoji="0" lang="en-US" sz="2000" i="0" u="none" strike="noStrike" kern="1200" cap="none" spc="0" normalizeH="0" baseline="0" noProof="0" dirty="0" smtClean="0">
                <a:ln>
                  <a:noFill/>
                </a:ln>
                <a:effectLst/>
                <a:uLnTx/>
                <a:uFillTx/>
                <a:ea typeface="+mn-ea"/>
                <a:cs typeface="+mn-cs"/>
              </a:rPr>
              <a:t>liter/</a:t>
            </a:r>
            <a:r>
              <a:rPr kumimoji="0" lang="en-US" sz="2000" i="0" u="none" strike="noStrike" kern="1200" cap="none" spc="0" normalizeH="0" baseline="0" noProof="0" dirty="0" err="1" smtClean="0">
                <a:ln>
                  <a:noFill/>
                </a:ln>
                <a:effectLst/>
                <a:uLnTx/>
                <a:uFillTx/>
                <a:ea typeface="+mn-ea"/>
                <a:cs typeface="+mn-cs"/>
              </a:rPr>
              <a:t>ko</a:t>
            </a:r>
            <a:r>
              <a:rPr lang="en-US" sz="2000" dirty="0"/>
              <a:t> </a:t>
            </a:r>
            <a:r>
              <a:rPr lang="en-US" sz="2000" dirty="0" smtClean="0"/>
              <a:t>med </a:t>
            </a:r>
            <a:r>
              <a:rPr kumimoji="0" lang="en-US" sz="2000" i="0" u="none" strike="noStrike" kern="1200" cap="none" spc="0" normalizeH="0" baseline="0" noProof="0" dirty="0" smtClean="0">
                <a:ln>
                  <a:noFill/>
                </a:ln>
                <a:effectLst/>
                <a:uLnTx/>
                <a:uFillTx/>
                <a:ea typeface="+mn-ea"/>
                <a:cs typeface="+mn-cs"/>
              </a:rPr>
              <a:t>3,55</a:t>
            </a:r>
            <a:r>
              <a:rPr kumimoji="0" lang="en-US" sz="2000" i="0" u="none" strike="noStrike" kern="1200" cap="none" spc="0" normalizeH="0" baseline="0" noProof="0" dirty="0">
                <a:ln>
                  <a:noFill/>
                </a:ln>
                <a:effectLst/>
                <a:uLnTx/>
                <a:uFillTx/>
                <a:ea typeface="+mn-ea"/>
                <a:cs typeface="+mn-cs"/>
              </a:rPr>
              <a:t>% </a:t>
            </a:r>
            <a:r>
              <a:rPr lang="en-US" sz="2000" dirty="0"/>
              <a:t>p</a:t>
            </a:r>
            <a:r>
              <a:rPr kumimoji="0" lang="en-US" sz="2000" i="0" u="none" strike="noStrike" kern="1200" cap="none" spc="0" normalizeH="0" baseline="0" noProof="0" dirty="0" err="1" smtClean="0">
                <a:ln>
                  <a:noFill/>
                </a:ln>
                <a:effectLst/>
                <a:uLnTx/>
                <a:uFillTx/>
                <a:ea typeface="+mn-ea"/>
                <a:cs typeface="+mn-cs"/>
              </a:rPr>
              <a:t>rotein</a:t>
            </a:r>
            <a:r>
              <a:rPr kumimoji="0" lang="en-US" sz="2000" i="0" u="none" strike="noStrike" kern="1200" cap="none" spc="0" normalizeH="0" baseline="0" noProof="0" dirty="0" smtClean="0">
                <a:ln>
                  <a:noFill/>
                </a:ln>
                <a:effectLst/>
                <a:uLnTx/>
                <a:uFillTx/>
                <a:ea typeface="+mn-ea"/>
                <a:cs typeface="+mn-cs"/>
              </a:rPr>
              <a:t> </a:t>
            </a:r>
            <a:r>
              <a:rPr kumimoji="0" lang="en-US" sz="2000" i="0" u="none" strike="noStrike" kern="1200" cap="none" spc="0" normalizeH="0" baseline="0" noProof="0" dirty="0" err="1" smtClean="0">
                <a:ln>
                  <a:noFill/>
                </a:ln>
                <a:effectLst/>
                <a:uLnTx/>
                <a:uFillTx/>
                <a:ea typeface="+mn-ea"/>
                <a:cs typeface="+mn-cs"/>
              </a:rPr>
              <a:t>och</a:t>
            </a:r>
            <a:r>
              <a:rPr kumimoji="0" lang="en-US" sz="2000" i="0" u="none" strike="noStrike" kern="1200" cap="none" spc="0" normalizeH="0" baseline="0" noProof="0" dirty="0" smtClean="0">
                <a:ln>
                  <a:noFill/>
                </a:ln>
                <a:effectLst/>
                <a:uLnTx/>
                <a:uFillTx/>
                <a:ea typeface="+mn-ea"/>
                <a:cs typeface="+mn-cs"/>
              </a:rPr>
              <a:t> 4,20</a:t>
            </a:r>
            <a:r>
              <a:rPr kumimoji="0" lang="en-US" sz="2000" i="0" u="none" strike="noStrike" kern="1200" cap="none" spc="0" normalizeH="0" baseline="0" noProof="0" dirty="0">
                <a:ln>
                  <a:noFill/>
                </a:ln>
                <a:effectLst/>
                <a:uLnTx/>
                <a:uFillTx/>
                <a:ea typeface="+mn-ea"/>
                <a:cs typeface="+mn-cs"/>
              </a:rPr>
              <a:t>% </a:t>
            </a:r>
            <a:r>
              <a:rPr kumimoji="0" lang="en-US" sz="2000" i="0" u="none" strike="noStrike" kern="1200" cap="none" spc="0" normalizeH="0" baseline="0" noProof="0" dirty="0" err="1" smtClean="0">
                <a:ln>
                  <a:noFill/>
                </a:ln>
                <a:effectLst/>
                <a:uLnTx/>
                <a:uFillTx/>
                <a:ea typeface="+mn-ea"/>
                <a:cs typeface="+mn-cs"/>
              </a:rPr>
              <a:t>fett</a:t>
            </a:r>
            <a:endParaRPr kumimoji="0" lang="en-IE" sz="2000" i="0" u="none" strike="noStrike" kern="1200" cap="none" spc="0" normalizeH="0" baseline="0" noProof="0" dirty="0">
              <a:ln>
                <a:noFill/>
              </a:ln>
              <a:effectLst/>
              <a:uLnTx/>
              <a:uFillTx/>
              <a:ea typeface="+mn-ea"/>
              <a:cs typeface="+mn-cs"/>
            </a:endParaRPr>
          </a:p>
          <a:p>
            <a:pPr marR="0" lvl="0" algn="l" defTabSz="914400" rtl="0" eaLnBrk="1" fontAlgn="auto" latinLnBrk="0" hangingPunct="1">
              <a:lnSpc>
                <a:spcPct val="100000"/>
              </a:lnSpc>
              <a:spcBef>
                <a:spcPct val="20000"/>
              </a:spcBef>
              <a:spcAft>
                <a:spcPts val="0"/>
              </a:spcAft>
              <a:buClrTx/>
              <a:buSzTx/>
              <a:tabLst/>
              <a:defRPr/>
            </a:pPr>
            <a:endParaRPr kumimoji="0" lang="en-IE" sz="3200" b="1" i="0" u="none" strike="noStrike" kern="1200" cap="none" spc="0" normalizeH="0" baseline="0" noProof="0" dirty="0">
              <a:ln>
                <a:noFill/>
              </a:ln>
              <a:solidFill>
                <a:srgbClr val="0033CC"/>
              </a:solidFill>
              <a:effectLst/>
              <a:uLnTx/>
              <a:uFillTx/>
              <a:ea typeface="+mn-ea"/>
              <a:cs typeface="+mn-cs"/>
            </a:endParaRPr>
          </a:p>
        </p:txBody>
      </p:sp>
    </p:spTree>
    <p:extLst>
      <p:ext uri="{BB962C8B-B14F-4D97-AF65-F5344CB8AC3E}">
        <p14:creationId xmlns:p14="http://schemas.microsoft.com/office/powerpoint/2010/main" val="38641233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0" y="618639"/>
            <a:ext cx="8964613" cy="70788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1938" indent="-261938"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98438" marR="0" lvl="0" indent="-198438"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IE" altLang="en-US" sz="1600" i="0" u="none" strike="noStrike" kern="1200" cap="none" spc="0" normalizeH="0" baseline="0" noProof="0" dirty="0" err="1" smtClean="0">
                <a:ln>
                  <a:noFill/>
                </a:ln>
                <a:solidFill>
                  <a:srgbClr val="000066"/>
                </a:solidFill>
                <a:effectLst/>
                <a:uLnTx/>
                <a:uFillTx/>
                <a:latin typeface="Arial" charset="0"/>
                <a:ea typeface="+mn-ea"/>
                <a:cs typeface="+mn-cs"/>
              </a:rPr>
              <a:t>Lönsamheten</a:t>
            </a:r>
            <a:r>
              <a:rPr kumimoji="0" lang="en-IE" altLang="en-US" sz="1600" i="0" u="none" strike="noStrike" kern="1200" cap="none" spc="0" normalizeH="0" baseline="0" noProof="0" dirty="0" smtClean="0">
                <a:ln>
                  <a:noFill/>
                </a:ln>
                <a:solidFill>
                  <a:srgbClr val="000066"/>
                </a:solidFill>
                <a:effectLst/>
                <a:uLnTx/>
                <a:uFillTx/>
                <a:latin typeface="Arial" charset="0"/>
                <a:ea typeface="+mn-ea"/>
                <a:cs typeface="+mn-cs"/>
              </a:rPr>
              <a:t> </a:t>
            </a:r>
            <a:r>
              <a:rPr kumimoji="0" lang="en-IE" altLang="en-US" sz="1600" i="0" u="none" strike="noStrike" kern="1200" cap="none" spc="0" normalizeH="0" baseline="0" noProof="0" dirty="0" err="1" smtClean="0">
                <a:ln>
                  <a:noFill/>
                </a:ln>
                <a:solidFill>
                  <a:srgbClr val="000066"/>
                </a:solidFill>
                <a:effectLst/>
                <a:uLnTx/>
                <a:uFillTx/>
                <a:latin typeface="Arial" charset="0"/>
                <a:ea typeface="+mn-ea"/>
                <a:cs typeface="+mn-cs"/>
              </a:rPr>
              <a:t>i</a:t>
            </a:r>
            <a:r>
              <a:rPr kumimoji="0" lang="en-IE" altLang="en-US" sz="1600" i="0" u="none" strike="noStrike" kern="1200" cap="none" spc="0" normalizeH="0" baseline="0" noProof="0" dirty="0" smtClean="0">
                <a:ln>
                  <a:noFill/>
                </a:ln>
                <a:solidFill>
                  <a:srgbClr val="000066"/>
                </a:solidFill>
                <a:effectLst/>
                <a:uLnTx/>
                <a:uFillTx/>
                <a:latin typeface="Arial" charset="0"/>
                <a:ea typeface="+mn-ea"/>
                <a:cs typeface="+mn-cs"/>
              </a:rPr>
              <a:t> </a:t>
            </a:r>
            <a:r>
              <a:rPr kumimoji="0" lang="en-IE" altLang="en-US" sz="1600" i="0" u="none" strike="noStrike" kern="1200" cap="none" spc="0" normalizeH="0" baseline="0" noProof="0" dirty="0" err="1" smtClean="0">
                <a:ln>
                  <a:noFill/>
                </a:ln>
                <a:solidFill>
                  <a:srgbClr val="000066"/>
                </a:solidFill>
                <a:effectLst/>
                <a:uLnTx/>
                <a:uFillTx/>
                <a:latin typeface="Arial" charset="0"/>
                <a:ea typeface="+mn-ea"/>
                <a:cs typeface="+mn-cs"/>
              </a:rPr>
              <a:t>mjölkproduktionen</a:t>
            </a:r>
            <a:r>
              <a:rPr kumimoji="0" lang="en-IE" altLang="en-US" sz="1600" i="0" u="none" strike="noStrike" kern="1200" cap="none" spc="0" normalizeH="0" baseline="0" noProof="0" dirty="0" smtClean="0">
                <a:ln>
                  <a:noFill/>
                </a:ln>
                <a:solidFill>
                  <a:srgbClr val="000066"/>
                </a:solidFill>
                <a:effectLst/>
                <a:uLnTx/>
                <a:uFillTx/>
                <a:latin typeface="Arial" charset="0"/>
                <a:ea typeface="+mn-ea"/>
                <a:cs typeface="+mn-cs"/>
              </a:rPr>
              <a:t> </a:t>
            </a:r>
            <a:r>
              <a:rPr kumimoji="0" lang="en-IE" altLang="en-US" sz="1600" i="0" u="none" strike="noStrike" kern="1200" cap="none" spc="0" normalizeH="0" baseline="0" noProof="0" dirty="0" err="1" smtClean="0">
                <a:ln>
                  <a:noFill/>
                </a:ln>
                <a:solidFill>
                  <a:srgbClr val="000066"/>
                </a:solidFill>
                <a:effectLst/>
                <a:uLnTx/>
                <a:uFillTx/>
                <a:latin typeface="Arial" charset="0"/>
                <a:ea typeface="+mn-ea"/>
                <a:cs typeface="+mn-cs"/>
              </a:rPr>
              <a:t>är</a:t>
            </a:r>
            <a:r>
              <a:rPr kumimoji="0" lang="en-IE" altLang="en-US" sz="1600" i="0" u="none" strike="noStrike" kern="1200" cap="none" spc="0" normalizeH="0" baseline="0" noProof="0" dirty="0" smtClean="0">
                <a:ln>
                  <a:noFill/>
                </a:ln>
                <a:solidFill>
                  <a:srgbClr val="000066"/>
                </a:solidFill>
                <a:effectLst/>
                <a:uLnTx/>
                <a:uFillTx/>
                <a:latin typeface="Arial" charset="0"/>
                <a:ea typeface="+mn-ea"/>
                <a:cs typeface="+mn-cs"/>
              </a:rPr>
              <a:t> </a:t>
            </a:r>
            <a:r>
              <a:rPr kumimoji="0" lang="en-IE" altLang="en-US" sz="1600" i="0" u="none" strike="noStrike" kern="1200" cap="none" spc="0" normalizeH="0" baseline="0" noProof="0" dirty="0" err="1" smtClean="0">
                <a:ln>
                  <a:noFill/>
                </a:ln>
                <a:solidFill>
                  <a:srgbClr val="000066"/>
                </a:solidFill>
                <a:effectLst/>
                <a:uLnTx/>
                <a:uFillTx/>
                <a:latin typeface="Arial" charset="0"/>
                <a:ea typeface="+mn-ea"/>
                <a:cs typeface="+mn-cs"/>
              </a:rPr>
              <a:t>starkt</a:t>
            </a:r>
            <a:r>
              <a:rPr kumimoji="0" lang="en-IE" altLang="en-US" sz="1600" i="0" u="none" strike="noStrike" kern="1200" cap="none" spc="0" normalizeH="0" baseline="0" noProof="0" dirty="0" smtClean="0">
                <a:ln>
                  <a:noFill/>
                </a:ln>
                <a:solidFill>
                  <a:srgbClr val="000066"/>
                </a:solidFill>
                <a:effectLst/>
                <a:uLnTx/>
                <a:uFillTx/>
                <a:latin typeface="Arial" charset="0"/>
                <a:ea typeface="+mn-ea"/>
                <a:cs typeface="+mn-cs"/>
              </a:rPr>
              <a:t> </a:t>
            </a:r>
            <a:r>
              <a:rPr kumimoji="0" lang="en-IE" altLang="en-US" sz="1600" i="0" u="none" strike="noStrike" kern="1200" cap="none" spc="0" normalizeH="0" baseline="0" noProof="0" dirty="0" err="1" smtClean="0">
                <a:ln>
                  <a:noFill/>
                </a:ln>
                <a:solidFill>
                  <a:srgbClr val="000066"/>
                </a:solidFill>
                <a:effectLst/>
                <a:uLnTx/>
                <a:uFillTx/>
                <a:latin typeface="Arial" charset="0"/>
                <a:ea typeface="+mn-ea"/>
                <a:cs typeface="+mn-cs"/>
              </a:rPr>
              <a:t>bunden</a:t>
            </a:r>
            <a:r>
              <a:rPr kumimoji="0" lang="en-IE" altLang="en-US" sz="1600" i="0" u="none" strike="noStrike" kern="1200" cap="none" spc="0" normalizeH="0" baseline="0" noProof="0" dirty="0" smtClean="0">
                <a:ln>
                  <a:noFill/>
                </a:ln>
                <a:solidFill>
                  <a:srgbClr val="000066"/>
                </a:solidFill>
                <a:effectLst/>
                <a:uLnTx/>
                <a:uFillTx/>
                <a:latin typeface="Arial" charset="0"/>
                <a:ea typeface="+mn-ea"/>
                <a:cs typeface="+mn-cs"/>
              </a:rPr>
              <a:t> till </a:t>
            </a:r>
            <a:r>
              <a:rPr kumimoji="0" lang="en-IE" altLang="en-US" sz="1600" i="0" u="none" strike="noStrike" kern="1200" cap="none" spc="0" normalizeH="0" baseline="0" noProof="0" dirty="0" err="1" smtClean="0">
                <a:ln>
                  <a:noFill/>
                </a:ln>
                <a:solidFill>
                  <a:srgbClr val="000066"/>
                </a:solidFill>
                <a:effectLst/>
                <a:uLnTx/>
                <a:uFillTx/>
                <a:latin typeface="Arial" charset="0"/>
                <a:ea typeface="+mn-ea"/>
                <a:cs typeface="+mn-cs"/>
              </a:rPr>
              <a:t>betesutnyttjandet</a:t>
            </a:r>
            <a:r>
              <a:rPr kumimoji="0" lang="en-IE" altLang="en-US" sz="1600" i="0" u="none" strike="noStrike" kern="1200" cap="none" spc="0" normalizeH="0" noProof="0" dirty="0" smtClean="0">
                <a:ln>
                  <a:noFill/>
                </a:ln>
                <a:solidFill>
                  <a:srgbClr val="000066"/>
                </a:solidFill>
                <a:effectLst/>
                <a:uLnTx/>
                <a:uFillTx/>
                <a:latin typeface="Arial" charset="0"/>
                <a:ea typeface="+mn-ea"/>
                <a:cs typeface="+mn-cs"/>
              </a:rPr>
              <a:t> (ton </a:t>
            </a:r>
            <a:r>
              <a:rPr kumimoji="0" lang="en-IE" altLang="en-US" sz="1600" i="0" u="none" strike="noStrike" kern="1200" cap="none" spc="0" normalizeH="0" noProof="0" dirty="0" err="1" smtClean="0">
                <a:ln>
                  <a:noFill/>
                </a:ln>
                <a:solidFill>
                  <a:srgbClr val="000066"/>
                </a:solidFill>
                <a:effectLst/>
                <a:uLnTx/>
                <a:uFillTx/>
                <a:latin typeface="Arial" charset="0"/>
                <a:ea typeface="+mn-ea"/>
                <a:cs typeface="+mn-cs"/>
              </a:rPr>
              <a:t>ts</a:t>
            </a:r>
            <a:r>
              <a:rPr kumimoji="0" lang="en-IE" altLang="en-US" sz="1600" i="0" u="none" strike="noStrike" kern="1200" cap="none" spc="0" normalizeH="0" noProof="0" dirty="0" smtClean="0">
                <a:ln>
                  <a:noFill/>
                </a:ln>
                <a:solidFill>
                  <a:srgbClr val="000066"/>
                </a:solidFill>
                <a:effectLst/>
                <a:uLnTx/>
                <a:uFillTx/>
                <a:latin typeface="Arial" charset="0"/>
                <a:ea typeface="+mn-ea"/>
                <a:cs typeface="+mn-cs"/>
              </a:rPr>
              <a:t>/ha)</a:t>
            </a:r>
            <a:endParaRPr kumimoji="0" lang="en-IE" altLang="en-US" sz="1600" i="0" u="none" strike="noStrike" kern="1200" cap="none" spc="0" normalizeH="0" baseline="0" noProof="0" dirty="0" smtClean="0">
              <a:ln>
                <a:noFill/>
              </a:ln>
              <a:solidFill>
                <a:srgbClr val="000066"/>
              </a:solidFill>
              <a:effectLst/>
              <a:uLnTx/>
              <a:uFillTx/>
              <a:latin typeface="Arial" charset="0"/>
              <a:ea typeface="+mn-ea"/>
              <a:cs typeface="+mn-cs"/>
            </a:endParaRPr>
          </a:p>
          <a:p>
            <a:pPr marL="198438" marR="0" lvl="0" indent="-198438"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IE" altLang="en-US" sz="1600" i="0" u="none" strike="noStrike" kern="1200" cap="none" spc="0" normalizeH="0" baseline="0" noProof="0" dirty="0" err="1" smtClean="0">
                <a:ln>
                  <a:noFill/>
                </a:ln>
                <a:solidFill>
                  <a:srgbClr val="000066"/>
                </a:solidFill>
                <a:effectLst/>
                <a:uLnTx/>
                <a:uFillTx/>
                <a:latin typeface="Arial" charset="0"/>
                <a:ea typeface="+mn-ea"/>
                <a:cs typeface="+mn-cs"/>
              </a:rPr>
              <a:t>Ökad</a:t>
            </a:r>
            <a:r>
              <a:rPr kumimoji="0" lang="en-IE" altLang="en-US" sz="1600" i="0" u="none" strike="noStrike" kern="1200" cap="none" spc="0" normalizeH="0" baseline="0" noProof="0" dirty="0" smtClean="0">
                <a:ln>
                  <a:noFill/>
                </a:ln>
                <a:solidFill>
                  <a:srgbClr val="000066"/>
                </a:solidFill>
                <a:effectLst/>
                <a:uLnTx/>
                <a:uFillTx/>
                <a:latin typeface="Arial" charset="0"/>
                <a:ea typeface="+mn-ea"/>
                <a:cs typeface="+mn-cs"/>
              </a:rPr>
              <a:t> </a:t>
            </a:r>
            <a:r>
              <a:rPr kumimoji="0" lang="en-IE" altLang="en-US" sz="1600" i="0" u="none" strike="noStrike" kern="1200" cap="none" spc="0" normalizeH="0" baseline="0" noProof="0" dirty="0" err="1" smtClean="0">
                <a:ln>
                  <a:noFill/>
                </a:ln>
                <a:solidFill>
                  <a:srgbClr val="000066"/>
                </a:solidFill>
                <a:effectLst/>
                <a:uLnTx/>
                <a:uFillTx/>
                <a:latin typeface="Arial" charset="0"/>
                <a:ea typeface="+mn-ea"/>
                <a:cs typeface="+mn-cs"/>
              </a:rPr>
              <a:t>beläggningsgrad</a:t>
            </a:r>
            <a:r>
              <a:rPr kumimoji="0" lang="en-IE" altLang="en-US" sz="1600" i="0" u="none" strike="noStrike" kern="1200" cap="none" spc="0" normalizeH="0" baseline="0" noProof="0" dirty="0" smtClean="0">
                <a:ln>
                  <a:noFill/>
                </a:ln>
                <a:solidFill>
                  <a:srgbClr val="000066"/>
                </a:solidFill>
                <a:effectLst/>
                <a:uLnTx/>
                <a:uFillTx/>
                <a:latin typeface="Arial" charset="0"/>
                <a:ea typeface="+mn-ea"/>
                <a:cs typeface="+mn-cs"/>
              </a:rPr>
              <a:t> </a:t>
            </a:r>
            <a:r>
              <a:rPr kumimoji="0" lang="en-IE" altLang="en-US" sz="1600" i="0" u="none" strike="noStrike" kern="1200" cap="none" spc="0" normalizeH="0" baseline="0" noProof="0" dirty="0" err="1" smtClean="0">
                <a:ln>
                  <a:noFill/>
                </a:ln>
                <a:solidFill>
                  <a:srgbClr val="000066"/>
                </a:solidFill>
                <a:effectLst/>
                <a:uLnTx/>
                <a:uFillTx/>
                <a:latin typeface="Arial" charset="0"/>
                <a:ea typeface="+mn-ea"/>
                <a:cs typeface="+mn-cs"/>
              </a:rPr>
              <a:t>endast</a:t>
            </a:r>
            <a:r>
              <a:rPr kumimoji="0" lang="en-IE" altLang="en-US" sz="1600" i="0" u="none" strike="noStrike" kern="1200" cap="none" spc="0" normalizeH="0" baseline="0" noProof="0" dirty="0" smtClean="0">
                <a:ln>
                  <a:noFill/>
                </a:ln>
                <a:solidFill>
                  <a:srgbClr val="000066"/>
                </a:solidFill>
                <a:effectLst/>
                <a:uLnTx/>
                <a:uFillTx/>
                <a:latin typeface="Arial" charset="0"/>
                <a:ea typeface="+mn-ea"/>
                <a:cs typeface="+mn-cs"/>
              </a:rPr>
              <a:t> </a:t>
            </a:r>
            <a:r>
              <a:rPr kumimoji="0" lang="en-IE" altLang="en-US" sz="1600" i="0" u="none" strike="noStrike" kern="1200" cap="none" spc="0" normalizeH="0" baseline="0" noProof="0" dirty="0" err="1" smtClean="0">
                <a:ln>
                  <a:noFill/>
                </a:ln>
                <a:solidFill>
                  <a:srgbClr val="000066"/>
                </a:solidFill>
                <a:effectLst/>
                <a:uLnTx/>
                <a:uFillTx/>
                <a:latin typeface="Arial" charset="0"/>
                <a:ea typeface="+mn-ea"/>
                <a:cs typeface="+mn-cs"/>
              </a:rPr>
              <a:t>lönsam</a:t>
            </a:r>
            <a:r>
              <a:rPr kumimoji="0" lang="en-IE" altLang="en-US" sz="1600" i="0" u="none" strike="noStrike" kern="1200" cap="none" spc="0" normalizeH="0" noProof="0" dirty="0" smtClean="0">
                <a:ln>
                  <a:noFill/>
                </a:ln>
                <a:solidFill>
                  <a:srgbClr val="000066"/>
                </a:solidFill>
                <a:effectLst/>
                <a:uLnTx/>
                <a:uFillTx/>
                <a:latin typeface="Arial" charset="0"/>
                <a:ea typeface="+mn-ea"/>
                <a:cs typeface="+mn-cs"/>
              </a:rPr>
              <a:t> </a:t>
            </a:r>
            <a:r>
              <a:rPr kumimoji="0" lang="en-IE" altLang="en-US" sz="1600" i="0" u="none" strike="noStrike" kern="1200" cap="none" spc="0" normalizeH="0" noProof="0" dirty="0" err="1" smtClean="0">
                <a:ln>
                  <a:noFill/>
                </a:ln>
                <a:solidFill>
                  <a:srgbClr val="000066"/>
                </a:solidFill>
                <a:effectLst/>
                <a:uLnTx/>
                <a:uFillTx/>
                <a:latin typeface="Arial" charset="0"/>
                <a:ea typeface="+mn-ea"/>
                <a:cs typeface="+mn-cs"/>
              </a:rPr>
              <a:t>när</a:t>
            </a:r>
            <a:r>
              <a:rPr kumimoji="0" lang="en-IE" altLang="en-US" sz="1600" i="0" u="none" strike="noStrike" kern="1200" cap="none" spc="0" normalizeH="0" noProof="0" dirty="0" smtClean="0">
                <a:ln>
                  <a:noFill/>
                </a:ln>
                <a:solidFill>
                  <a:srgbClr val="000066"/>
                </a:solidFill>
                <a:effectLst/>
                <a:uLnTx/>
                <a:uFillTx/>
                <a:latin typeface="Arial" charset="0"/>
                <a:ea typeface="+mn-ea"/>
                <a:cs typeface="+mn-cs"/>
              </a:rPr>
              <a:t> </a:t>
            </a:r>
            <a:r>
              <a:rPr kumimoji="0" lang="en-IE" altLang="en-US" sz="1600" i="0" u="none" strike="noStrike" kern="1200" cap="none" spc="0" normalizeH="0" noProof="0" dirty="0" err="1" smtClean="0">
                <a:ln>
                  <a:noFill/>
                </a:ln>
                <a:solidFill>
                  <a:srgbClr val="000066"/>
                </a:solidFill>
                <a:effectLst/>
                <a:uLnTx/>
                <a:uFillTx/>
                <a:latin typeface="Arial" charset="0"/>
                <a:ea typeface="+mn-ea"/>
                <a:cs typeface="+mn-cs"/>
              </a:rPr>
              <a:t>betesutnyttjandet</a:t>
            </a:r>
            <a:r>
              <a:rPr kumimoji="0" lang="en-IE" altLang="en-US" sz="1600" i="0" u="none" strike="noStrike" kern="1200" cap="none" spc="0" normalizeH="0" noProof="0" dirty="0" smtClean="0">
                <a:ln>
                  <a:noFill/>
                </a:ln>
                <a:solidFill>
                  <a:srgbClr val="000066"/>
                </a:solidFill>
                <a:effectLst/>
                <a:uLnTx/>
                <a:uFillTx/>
                <a:latin typeface="Arial" charset="0"/>
                <a:ea typeface="+mn-ea"/>
                <a:cs typeface="+mn-cs"/>
              </a:rPr>
              <a:t> (ton </a:t>
            </a:r>
            <a:r>
              <a:rPr kumimoji="0" lang="en-IE" altLang="en-US" sz="1600" i="0" u="none" strike="noStrike" kern="1200" cap="none" spc="0" normalizeH="0" noProof="0" dirty="0" err="1" smtClean="0">
                <a:ln>
                  <a:noFill/>
                </a:ln>
                <a:solidFill>
                  <a:srgbClr val="000066"/>
                </a:solidFill>
                <a:effectLst/>
                <a:uLnTx/>
                <a:uFillTx/>
                <a:latin typeface="Arial" charset="0"/>
                <a:ea typeface="+mn-ea"/>
                <a:cs typeface="+mn-cs"/>
              </a:rPr>
              <a:t>ts</a:t>
            </a:r>
            <a:r>
              <a:rPr kumimoji="0" lang="en-IE" altLang="en-US" sz="1600" i="0" u="none" strike="noStrike" kern="1200" cap="none" spc="0" normalizeH="0" noProof="0" dirty="0" smtClean="0">
                <a:ln>
                  <a:noFill/>
                </a:ln>
                <a:solidFill>
                  <a:srgbClr val="000066"/>
                </a:solidFill>
                <a:effectLst/>
                <a:uLnTx/>
                <a:uFillTx/>
                <a:latin typeface="Arial" charset="0"/>
                <a:ea typeface="+mn-ea"/>
                <a:cs typeface="+mn-cs"/>
              </a:rPr>
              <a:t>/ha) </a:t>
            </a:r>
            <a:r>
              <a:rPr kumimoji="0" lang="en-IE" altLang="en-US" sz="1600" i="0" u="none" strike="noStrike" kern="1200" cap="none" spc="0" normalizeH="0" noProof="0" dirty="0" err="1" smtClean="0">
                <a:ln>
                  <a:noFill/>
                </a:ln>
                <a:solidFill>
                  <a:srgbClr val="000066"/>
                </a:solidFill>
                <a:effectLst/>
                <a:uLnTx/>
                <a:uFillTx/>
                <a:latin typeface="Arial" charset="0"/>
                <a:ea typeface="+mn-ea"/>
                <a:cs typeface="+mn-cs"/>
              </a:rPr>
              <a:t>ökar</a:t>
            </a:r>
            <a:r>
              <a:rPr kumimoji="0" lang="en-IE" altLang="en-US" sz="1600" i="0" u="none" strike="noStrike" kern="1200" cap="none" spc="0" normalizeH="0" baseline="0" noProof="0" dirty="0" smtClean="0">
                <a:ln>
                  <a:noFill/>
                </a:ln>
                <a:solidFill>
                  <a:srgbClr val="000066"/>
                </a:solidFill>
                <a:effectLst/>
                <a:uLnTx/>
                <a:uFillTx/>
                <a:latin typeface="Arial" charset="0"/>
                <a:ea typeface="+mn-ea"/>
                <a:cs typeface="+mn-cs"/>
              </a:rPr>
              <a:t> </a:t>
            </a:r>
            <a:endParaRPr kumimoji="0" lang="en-IE" altLang="en-US" sz="1600" i="0" u="none" strike="noStrike" kern="1200" cap="none" spc="0" normalizeH="0" baseline="0" noProof="0" dirty="0">
              <a:ln>
                <a:noFill/>
              </a:ln>
              <a:solidFill>
                <a:srgbClr val="000066"/>
              </a:solidFill>
              <a:effectLst/>
              <a:uLnTx/>
              <a:uFillTx/>
              <a:latin typeface="Arial" charset="0"/>
              <a:ea typeface="+mn-ea"/>
              <a:cs typeface="+mn-cs"/>
            </a:endParaRPr>
          </a:p>
        </p:txBody>
      </p:sp>
      <p:pic>
        <p:nvPicPr>
          <p:cNvPr id="7171" name="Picture 2" descr="cows graz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79625" y="1504950"/>
            <a:ext cx="4795838" cy="217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Rectangle 1"/>
          <p:cNvSpPr>
            <a:spLocks noChangeArrowheads="1"/>
          </p:cNvSpPr>
          <p:nvPr/>
        </p:nvSpPr>
        <p:spPr bwMode="auto">
          <a:xfrm>
            <a:off x="2079625" y="1530350"/>
            <a:ext cx="4795838" cy="2133600"/>
          </a:xfrm>
          <a:prstGeom prst="rect">
            <a:avLst/>
          </a:prstGeom>
          <a:solidFill>
            <a:schemeClr val="accent1">
              <a:alpha val="5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7173" name="Text Box 5"/>
          <p:cNvSpPr txBox="1">
            <a:spLocks noChangeArrowheads="1"/>
          </p:cNvSpPr>
          <p:nvPr/>
        </p:nvSpPr>
        <p:spPr bwMode="auto">
          <a:xfrm>
            <a:off x="425738" y="68131"/>
            <a:ext cx="9074150" cy="4616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IE" altLang="en-US" sz="2400" b="1" i="0" strike="noStrike" kern="1200" cap="none" spc="0" normalizeH="0" baseline="0" noProof="0" dirty="0" err="1" smtClean="0">
                <a:ln>
                  <a:noFill/>
                </a:ln>
                <a:solidFill>
                  <a:srgbClr val="000000"/>
                </a:solidFill>
                <a:effectLst/>
                <a:uLnTx/>
                <a:uFillTx/>
                <a:latin typeface="Calibri" pitchFamily="34" charset="0"/>
                <a:ea typeface="+mn-ea"/>
                <a:cs typeface="+mn-cs"/>
              </a:rPr>
              <a:t>Beläggningsgrad</a:t>
            </a:r>
            <a:r>
              <a:rPr kumimoji="0" lang="en-IE" altLang="en-US" sz="2400" b="1" i="0" strike="noStrike" kern="1200" cap="none" spc="0" normalizeH="0" baseline="0" noProof="0" dirty="0" smtClean="0">
                <a:ln>
                  <a:noFill/>
                </a:ln>
                <a:solidFill>
                  <a:srgbClr val="000000"/>
                </a:solidFill>
                <a:effectLst/>
                <a:uLnTx/>
                <a:uFillTx/>
                <a:latin typeface="Calibri" pitchFamily="34" charset="0"/>
                <a:ea typeface="+mn-ea"/>
                <a:cs typeface="+mn-cs"/>
              </a:rPr>
              <a:t> </a:t>
            </a:r>
            <a:r>
              <a:rPr kumimoji="0" lang="en-IE" altLang="en-US" sz="2400" b="1" i="0" strike="noStrike" kern="1200" cap="none" spc="0" normalizeH="0" baseline="0" noProof="0" dirty="0" err="1" smtClean="0">
                <a:ln>
                  <a:noFill/>
                </a:ln>
                <a:solidFill>
                  <a:srgbClr val="000000"/>
                </a:solidFill>
                <a:effectLst/>
                <a:uLnTx/>
                <a:uFillTx/>
                <a:latin typeface="Calibri" pitchFamily="34" charset="0"/>
                <a:ea typeface="+mn-ea"/>
                <a:cs typeface="+mn-cs"/>
              </a:rPr>
              <a:t>och</a:t>
            </a:r>
            <a:r>
              <a:rPr kumimoji="0" lang="en-IE" altLang="en-US" sz="2400" b="1" i="0" strike="noStrike" kern="1200" cap="none" spc="0" normalizeH="0" baseline="0" noProof="0" dirty="0" smtClean="0">
                <a:ln>
                  <a:noFill/>
                </a:ln>
                <a:solidFill>
                  <a:srgbClr val="000000"/>
                </a:solidFill>
                <a:effectLst/>
                <a:uLnTx/>
                <a:uFillTx/>
                <a:latin typeface="Calibri" pitchFamily="34" charset="0"/>
                <a:ea typeface="+mn-ea"/>
                <a:cs typeface="+mn-cs"/>
              </a:rPr>
              <a:t> </a:t>
            </a:r>
            <a:r>
              <a:rPr lang="en-IE" altLang="en-US" sz="2400" b="1" dirty="0" err="1" smtClean="0">
                <a:solidFill>
                  <a:srgbClr val="000000"/>
                </a:solidFill>
                <a:latin typeface="Calibri" pitchFamily="34" charset="0"/>
              </a:rPr>
              <a:t>betesutnyttjande</a:t>
            </a:r>
            <a:endParaRPr kumimoji="0" lang="en-US" altLang="en-US" sz="2400" b="1" i="0" strike="noStrike" kern="1200" cap="none" spc="0" normalizeH="0" baseline="0" noProof="0" dirty="0">
              <a:ln>
                <a:noFill/>
              </a:ln>
              <a:solidFill>
                <a:srgbClr val="000000"/>
              </a:solidFill>
              <a:effectLst/>
              <a:uLnTx/>
              <a:uFillTx/>
              <a:latin typeface="Calibri" pitchFamily="34" charset="0"/>
              <a:ea typeface="+mn-ea"/>
              <a:cs typeface="+mn-cs"/>
            </a:endParaRPr>
          </a:p>
        </p:txBody>
      </p:sp>
      <p:graphicFrame>
        <p:nvGraphicFramePr>
          <p:cNvPr id="7174" name="Object 5"/>
          <p:cNvGraphicFramePr>
            <a:graphicFrameLocks noChangeAspect="1"/>
          </p:cNvGraphicFramePr>
          <p:nvPr>
            <p:extLst>
              <p:ext uri="{D42A27DB-BD31-4B8C-83A1-F6EECF244321}">
                <p14:modId xmlns:p14="http://schemas.microsoft.com/office/powerpoint/2010/main" val="2709637296"/>
              </p:ext>
            </p:extLst>
          </p:nvPr>
        </p:nvGraphicFramePr>
        <p:xfrm>
          <a:off x="1258888" y="1377211"/>
          <a:ext cx="5834062" cy="2943225"/>
        </p:xfrm>
        <a:graphic>
          <a:graphicData uri="http://schemas.openxmlformats.org/presentationml/2006/ole">
            <mc:AlternateContent xmlns:mc="http://schemas.openxmlformats.org/markup-compatibility/2006">
              <mc:Choice xmlns:v="urn:schemas-microsoft-com:vml" Requires="v">
                <p:oleObj spid="_x0000_s38011" name="Chart" r:id="rId4" imgW="5305425" imgH="2724150" progId="MSGraph.Chart.8">
                  <p:embed/>
                </p:oleObj>
              </mc:Choice>
              <mc:Fallback>
                <p:oleObj name="Chart" r:id="rId4" imgW="5305425" imgH="2724150" progId="MSGraph.Chart.8">
                  <p:embed/>
                  <p:pic>
                    <p:nvPicPr>
                      <p:cNvPr id="7174"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1377211"/>
                        <a:ext cx="5834062"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5" name="Text Box 6"/>
          <p:cNvSpPr txBox="1">
            <a:spLocks noChangeArrowheads="1"/>
          </p:cNvSpPr>
          <p:nvPr/>
        </p:nvSpPr>
        <p:spPr bwMode="auto">
          <a:xfrm>
            <a:off x="2045494" y="1315134"/>
            <a:ext cx="5053012" cy="369332"/>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1" i="0" u="none" strike="noStrike" kern="1200" cap="none" spc="0" normalizeH="0" baseline="0" noProof="0" dirty="0" err="1" smtClean="0">
                <a:ln>
                  <a:noFill/>
                </a:ln>
                <a:solidFill>
                  <a:srgbClr val="000000"/>
                </a:solidFill>
                <a:effectLst/>
                <a:uLnTx/>
                <a:uFillTx/>
                <a:latin typeface="Times New Roman" pitchFamily="18" charset="0"/>
                <a:ea typeface="+mn-ea"/>
                <a:cs typeface="+mn-cs"/>
              </a:rPr>
              <a:t>Varje</a:t>
            </a:r>
            <a:r>
              <a:rPr kumimoji="0" lang="en-IE" altLang="en-US" sz="1800" b="1" i="0" u="none" strike="noStrike" kern="1200" cap="none" spc="0" normalizeH="0" noProof="0" dirty="0" smtClean="0">
                <a:ln>
                  <a:noFill/>
                </a:ln>
                <a:solidFill>
                  <a:srgbClr val="000000"/>
                </a:solidFill>
                <a:effectLst/>
                <a:uLnTx/>
                <a:uFillTx/>
                <a:latin typeface="Times New Roman" pitchFamily="18" charset="0"/>
                <a:ea typeface="+mn-ea"/>
                <a:cs typeface="+mn-cs"/>
              </a:rPr>
              <a:t> extra ton </a:t>
            </a:r>
            <a:r>
              <a:rPr lang="en-IE" altLang="en-US" b="1" noProof="0" dirty="0" err="1" smtClean="0">
                <a:solidFill>
                  <a:srgbClr val="000000"/>
                </a:solidFill>
                <a:latin typeface="Times New Roman" pitchFamily="18" charset="0"/>
              </a:rPr>
              <a:t>ts</a:t>
            </a:r>
            <a:r>
              <a:rPr lang="en-IE" altLang="en-US" b="1" dirty="0" smtClean="0">
                <a:solidFill>
                  <a:srgbClr val="000000"/>
                </a:solidFill>
                <a:latin typeface="Times New Roman" pitchFamily="18" charset="0"/>
              </a:rPr>
              <a:t>/ha </a:t>
            </a:r>
            <a:r>
              <a:rPr lang="en-IE" altLang="en-US" b="1" dirty="0" err="1" smtClean="0">
                <a:solidFill>
                  <a:srgbClr val="000000"/>
                </a:solidFill>
                <a:latin typeface="Times New Roman" pitchFamily="18" charset="0"/>
              </a:rPr>
              <a:t>är</a:t>
            </a:r>
            <a:r>
              <a:rPr lang="en-IE" altLang="en-US" b="1" dirty="0" smtClean="0">
                <a:solidFill>
                  <a:srgbClr val="000000"/>
                </a:solidFill>
                <a:latin typeface="Times New Roman" pitchFamily="18" charset="0"/>
              </a:rPr>
              <a:t> </a:t>
            </a:r>
            <a:r>
              <a:rPr lang="en-IE" altLang="en-US" b="1" dirty="0" err="1" smtClean="0">
                <a:solidFill>
                  <a:srgbClr val="000000"/>
                </a:solidFill>
                <a:latin typeface="Times New Roman" pitchFamily="18" charset="0"/>
              </a:rPr>
              <a:t>värt</a:t>
            </a:r>
            <a:r>
              <a:rPr lang="en-IE" altLang="en-US" b="1" dirty="0" smtClean="0">
                <a:solidFill>
                  <a:srgbClr val="000000"/>
                </a:solidFill>
                <a:latin typeface="Times New Roman" pitchFamily="18" charset="0"/>
              </a:rPr>
              <a:t> 161 Euro/ha</a:t>
            </a:r>
            <a:endParaRPr kumimoji="0" lang="en-GB" altLang="en-US" sz="18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2288797062"/>
              </p:ext>
            </p:extLst>
          </p:nvPr>
        </p:nvGraphicFramePr>
        <p:xfrm>
          <a:off x="593725" y="4809426"/>
          <a:ext cx="7650164" cy="1951036"/>
        </p:xfrm>
        <a:graphic>
          <a:graphicData uri="http://schemas.openxmlformats.org/drawingml/2006/table">
            <a:tbl>
              <a:tblPr/>
              <a:tblGrid>
                <a:gridCol w="2977454">
                  <a:extLst>
                    <a:ext uri="{9D8B030D-6E8A-4147-A177-3AD203B41FA5}">
                      <a16:colId xmlns:a16="http://schemas.microsoft.com/office/drawing/2014/main" val="20000"/>
                    </a:ext>
                  </a:extLst>
                </a:gridCol>
                <a:gridCol w="1186720">
                  <a:extLst>
                    <a:ext uri="{9D8B030D-6E8A-4147-A177-3AD203B41FA5}">
                      <a16:colId xmlns:a16="http://schemas.microsoft.com/office/drawing/2014/main" val="20001"/>
                    </a:ext>
                  </a:extLst>
                </a:gridCol>
                <a:gridCol w="1186720">
                  <a:extLst>
                    <a:ext uri="{9D8B030D-6E8A-4147-A177-3AD203B41FA5}">
                      <a16:colId xmlns:a16="http://schemas.microsoft.com/office/drawing/2014/main" val="20002"/>
                    </a:ext>
                  </a:extLst>
                </a:gridCol>
                <a:gridCol w="1112550">
                  <a:extLst>
                    <a:ext uri="{9D8B030D-6E8A-4147-A177-3AD203B41FA5}">
                      <a16:colId xmlns:a16="http://schemas.microsoft.com/office/drawing/2014/main" val="20003"/>
                    </a:ext>
                  </a:extLst>
                </a:gridCol>
                <a:gridCol w="1186720">
                  <a:extLst>
                    <a:ext uri="{9D8B030D-6E8A-4147-A177-3AD203B41FA5}">
                      <a16:colId xmlns:a16="http://schemas.microsoft.com/office/drawing/2014/main" val="20004"/>
                    </a:ext>
                  </a:extLst>
                </a:gridCol>
              </a:tblGrid>
              <a:tr h="243880">
                <a:tc>
                  <a:txBody>
                    <a:bodyPr/>
                    <a:lstStyle/>
                    <a:p>
                      <a:pPr>
                        <a:spcAft>
                          <a:spcPts val="0"/>
                        </a:spcAft>
                      </a:pPr>
                      <a:r>
                        <a:rPr lang="en-GB" sz="1600" i="1" dirty="0">
                          <a:effectLst/>
                          <a:latin typeface="Arial"/>
                          <a:ea typeface="Times New Roman"/>
                        </a:rPr>
                        <a:t> </a:t>
                      </a:r>
                      <a:endParaRPr lang="en-IE" sz="1600" dirty="0">
                        <a:effectLst/>
                        <a:latin typeface="Times New Roman"/>
                        <a:ea typeface="Times New Roman"/>
                      </a:endParaRPr>
                    </a:p>
                  </a:txBody>
                  <a:tcPr marL="68582" marR="68582" marT="0" marB="0">
                    <a:lnL>
                      <a:noFill/>
                    </a:lnL>
                    <a:lnR>
                      <a:noFill/>
                    </a:lnR>
                    <a:lnT w="19050" cap="flat" cmpd="sng" algn="ctr">
                      <a:solidFill>
                        <a:srgbClr val="000000"/>
                      </a:solidFill>
                      <a:prstDash val="solid"/>
                      <a:round/>
                      <a:headEnd type="none" w="med" len="med"/>
                      <a:tailEnd type="none" w="med" len="med"/>
                    </a:lnT>
                    <a:lnB>
                      <a:noFill/>
                    </a:lnB>
                  </a:tcPr>
                </a:tc>
                <a:tc gridSpan="4">
                  <a:txBody>
                    <a:bodyPr/>
                    <a:lstStyle/>
                    <a:p>
                      <a:pPr algn="ctr">
                        <a:spcAft>
                          <a:spcPts val="0"/>
                        </a:spcAft>
                      </a:pPr>
                      <a:r>
                        <a:rPr lang="en-GB" sz="1600" i="1" dirty="0" err="1" smtClean="0">
                          <a:effectLst/>
                          <a:latin typeface="Arial"/>
                          <a:ea typeface="Times New Roman"/>
                        </a:rPr>
                        <a:t>Betesmängd</a:t>
                      </a:r>
                      <a:r>
                        <a:rPr lang="en-GB" sz="1600" i="1" dirty="0" smtClean="0">
                          <a:effectLst/>
                          <a:latin typeface="Arial"/>
                          <a:ea typeface="Times New Roman"/>
                        </a:rPr>
                        <a:t>, </a:t>
                      </a:r>
                      <a:r>
                        <a:rPr lang="en-GB" sz="1600" i="1" dirty="0">
                          <a:effectLst/>
                          <a:latin typeface="Arial"/>
                          <a:ea typeface="Times New Roman"/>
                        </a:rPr>
                        <a:t>t</a:t>
                      </a:r>
                      <a:endParaRPr lang="en-IE" sz="1600" dirty="0">
                        <a:effectLst/>
                        <a:latin typeface="Times New Roman"/>
                        <a:ea typeface="Times New Roman"/>
                      </a:endParaRPr>
                    </a:p>
                  </a:txBody>
                  <a:tcPr marL="68582" marR="68582" marT="0" marB="0">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10000"/>
                  </a:ext>
                </a:extLst>
              </a:tr>
              <a:tr h="243880">
                <a:tc>
                  <a:txBody>
                    <a:bodyPr/>
                    <a:lstStyle/>
                    <a:p>
                      <a:pPr algn="ctr">
                        <a:spcAft>
                          <a:spcPts val="0"/>
                        </a:spcAft>
                      </a:pPr>
                      <a:r>
                        <a:rPr lang="en-GB" sz="1600" dirty="0">
                          <a:effectLst/>
                          <a:latin typeface="Arial"/>
                          <a:ea typeface="Times New Roman"/>
                        </a:rPr>
                        <a:t>t </a:t>
                      </a:r>
                      <a:r>
                        <a:rPr lang="en-GB" sz="1600" dirty="0" smtClean="0">
                          <a:effectLst/>
                          <a:latin typeface="Arial"/>
                          <a:ea typeface="Times New Roman"/>
                        </a:rPr>
                        <a:t>supplement </a:t>
                      </a:r>
                      <a:r>
                        <a:rPr lang="en-GB" sz="1600" dirty="0" err="1" smtClean="0">
                          <a:effectLst/>
                          <a:latin typeface="Arial"/>
                          <a:ea typeface="Times New Roman"/>
                        </a:rPr>
                        <a:t>ts</a:t>
                      </a:r>
                      <a:r>
                        <a:rPr lang="en-GB" sz="1600" dirty="0" smtClean="0">
                          <a:effectLst/>
                          <a:latin typeface="Arial"/>
                          <a:ea typeface="Times New Roman"/>
                        </a:rPr>
                        <a:t>/</a:t>
                      </a:r>
                      <a:r>
                        <a:rPr lang="en-GB" sz="1600" dirty="0" err="1" smtClean="0">
                          <a:effectLst/>
                          <a:latin typeface="Arial"/>
                          <a:ea typeface="Times New Roman"/>
                        </a:rPr>
                        <a:t>ko</a:t>
                      </a:r>
                      <a:endParaRPr lang="en-IE" sz="1600" dirty="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10</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12</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14</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16</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5819">
                <a:tc>
                  <a:txBody>
                    <a:bodyPr/>
                    <a:lstStyle/>
                    <a:p>
                      <a:pPr algn="ctr">
                        <a:lnSpc>
                          <a:spcPct val="150000"/>
                        </a:lnSpc>
                        <a:spcAft>
                          <a:spcPts val="0"/>
                        </a:spcAft>
                      </a:pPr>
                      <a:r>
                        <a:rPr lang="en-GB" sz="1600" dirty="0">
                          <a:effectLst/>
                          <a:latin typeface="Arial" pitchFamily="34" charset="0"/>
                          <a:ea typeface="Times New Roman"/>
                          <a:cs typeface="Arial" pitchFamily="34" charset="0"/>
                        </a:rPr>
                        <a:t>0.00</a:t>
                      </a:r>
                      <a:endParaRPr lang="en-IE" sz="1600" dirty="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1.5</a:t>
                      </a:r>
                      <a:endParaRPr lang="en-IE" sz="1600" dirty="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2.0</a:t>
                      </a:r>
                      <a:endParaRPr lang="en-IE" sz="1600" dirty="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2.3</a:t>
                      </a:r>
                      <a:endParaRPr lang="en-IE" sz="1600" dirty="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2.6</a:t>
                      </a:r>
                      <a:endParaRPr lang="en-IE" sz="160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2"/>
                  </a:ext>
                </a:extLst>
              </a:tr>
              <a:tr h="365819">
                <a:tc>
                  <a:txBody>
                    <a:bodyPr/>
                    <a:lstStyle/>
                    <a:p>
                      <a:pPr algn="ctr">
                        <a:lnSpc>
                          <a:spcPct val="150000"/>
                        </a:lnSpc>
                        <a:spcAft>
                          <a:spcPts val="0"/>
                        </a:spcAft>
                      </a:pPr>
                      <a:r>
                        <a:rPr lang="en-GB" sz="1600" dirty="0">
                          <a:effectLst/>
                          <a:latin typeface="Arial" pitchFamily="34" charset="0"/>
                          <a:ea typeface="Times New Roman"/>
                          <a:cs typeface="Arial" pitchFamily="34" charset="0"/>
                        </a:rPr>
                        <a:t>0.25</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1.7</a:t>
                      </a:r>
                      <a:endParaRPr lang="en-IE" sz="160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2.1</a:t>
                      </a:r>
                      <a:endParaRPr lang="en-IE" sz="160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2.4</a:t>
                      </a:r>
                      <a:endParaRPr lang="en-IE" sz="160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2.8</a:t>
                      </a:r>
                      <a:endParaRPr lang="en-IE" sz="160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extLst>
                  <a:ext uri="{0D108BD9-81ED-4DB2-BD59-A6C34878D82A}">
                    <a16:rowId xmlns:a16="http://schemas.microsoft.com/office/drawing/2014/main" val="10003"/>
                  </a:ext>
                </a:extLst>
              </a:tr>
              <a:tr h="365819">
                <a:tc>
                  <a:txBody>
                    <a:bodyPr/>
                    <a:lstStyle/>
                    <a:p>
                      <a:pPr algn="ctr">
                        <a:lnSpc>
                          <a:spcPct val="150000"/>
                        </a:lnSpc>
                        <a:spcAft>
                          <a:spcPts val="0"/>
                        </a:spcAft>
                      </a:pPr>
                      <a:r>
                        <a:rPr lang="en-GB" sz="1600" dirty="0">
                          <a:effectLst/>
                          <a:latin typeface="Arial" pitchFamily="34" charset="0"/>
                          <a:ea typeface="Times New Roman"/>
                          <a:cs typeface="Arial" pitchFamily="34" charset="0"/>
                        </a:rPr>
                        <a:t>0.50</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1.8</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2.2</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2.5</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3.0</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extLst>
                  <a:ext uri="{0D108BD9-81ED-4DB2-BD59-A6C34878D82A}">
                    <a16:rowId xmlns:a16="http://schemas.microsoft.com/office/drawing/2014/main" val="10004"/>
                  </a:ext>
                </a:extLst>
              </a:tr>
              <a:tr h="365819">
                <a:tc>
                  <a:txBody>
                    <a:bodyPr/>
                    <a:lstStyle/>
                    <a:p>
                      <a:pPr algn="ctr">
                        <a:lnSpc>
                          <a:spcPct val="150000"/>
                        </a:lnSpc>
                        <a:spcAft>
                          <a:spcPts val="0"/>
                        </a:spcAft>
                      </a:pPr>
                      <a:r>
                        <a:rPr lang="en-IE" sz="1600" dirty="0" smtClean="0">
                          <a:effectLst/>
                          <a:latin typeface="Arial" pitchFamily="34" charset="0"/>
                          <a:ea typeface="Times New Roman"/>
                          <a:cs typeface="Arial" pitchFamily="34" charset="0"/>
                        </a:rPr>
                        <a:t>0.75</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smtClean="0">
                          <a:effectLst/>
                          <a:latin typeface="Arial" pitchFamily="34" charset="0"/>
                          <a:ea typeface="Times New Roman"/>
                          <a:cs typeface="Arial" pitchFamily="34" charset="0"/>
                        </a:rPr>
                        <a:t>1.9</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smtClean="0">
                          <a:effectLst/>
                          <a:latin typeface="Arial" pitchFamily="34" charset="0"/>
                          <a:ea typeface="Times New Roman"/>
                          <a:cs typeface="Arial" pitchFamily="34" charset="0"/>
                        </a:rPr>
                        <a:t>2.3</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smtClean="0">
                          <a:effectLst/>
                          <a:latin typeface="Arial" pitchFamily="34" charset="0"/>
                          <a:ea typeface="Times New Roman"/>
                          <a:cs typeface="Arial" pitchFamily="34" charset="0"/>
                        </a:rPr>
                        <a:t>2.7</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smtClean="0">
                          <a:effectLst/>
                          <a:latin typeface="Arial" pitchFamily="34" charset="0"/>
                          <a:ea typeface="Times New Roman"/>
                          <a:cs typeface="Arial" pitchFamily="34" charset="0"/>
                        </a:rPr>
                        <a:t>3.1</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5159" name="AutoShape 1"/>
          <p:cNvSpPr>
            <a:spLocks noChangeArrowheads="1"/>
          </p:cNvSpPr>
          <p:nvPr/>
        </p:nvSpPr>
        <p:spPr bwMode="auto">
          <a:xfrm>
            <a:off x="912812" y="6060485"/>
            <a:ext cx="7129463" cy="287337"/>
          </a:xfrm>
          <a:prstGeom prst="roundRect">
            <a:avLst>
              <a:gd name="adj" fmla="val 16667"/>
            </a:avLst>
          </a:prstGeom>
          <a:noFill/>
          <a:ln w="444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 name="Rectangle 1"/>
          <p:cNvSpPr>
            <a:spLocks noChangeArrowheads="1"/>
          </p:cNvSpPr>
          <p:nvPr/>
        </p:nvSpPr>
        <p:spPr bwMode="auto">
          <a:xfrm>
            <a:off x="182563" y="4392191"/>
            <a:ext cx="8277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rtl="0" eaLnBrk="0" fontAlgn="auto" latinLnBrk="0" hangingPunct="0">
              <a:lnSpc>
                <a:spcPct val="100000"/>
              </a:lnSpc>
              <a:spcBef>
                <a:spcPct val="50000"/>
              </a:spcBef>
              <a:spcAft>
                <a:spcPts val="0"/>
              </a:spcAft>
              <a:buClrTx/>
              <a:buSzTx/>
              <a:tabLst/>
              <a:defRPr/>
            </a:pPr>
            <a:r>
              <a:rPr kumimoji="0" lang="en-GB" altLang="en-US" sz="1800" b="1" i="0" u="none" strike="noStrike" kern="1200" cap="none" spc="0" normalizeH="0" baseline="0" noProof="0" dirty="0" smtClean="0">
                <a:ln>
                  <a:noFill/>
                </a:ln>
                <a:solidFill>
                  <a:srgbClr val="002060"/>
                </a:solidFill>
                <a:effectLst/>
                <a:uLnTx/>
                <a:uFillTx/>
                <a:latin typeface="Arial" charset="0"/>
                <a:ea typeface="Times New Roman" pitchFamily="18" charset="0"/>
                <a:cs typeface="Arial" charset="0"/>
              </a:rPr>
              <a:t>     </a:t>
            </a:r>
            <a:r>
              <a:rPr kumimoji="0" lang="en-GB" altLang="en-US" sz="1600" b="1" i="0" u="none" strike="noStrike" kern="1200" cap="none" spc="0" normalizeH="0" baseline="0" noProof="0" dirty="0" smtClean="0">
                <a:ln>
                  <a:noFill/>
                </a:ln>
                <a:solidFill>
                  <a:srgbClr val="002060"/>
                </a:solidFill>
                <a:effectLst/>
                <a:uLnTx/>
                <a:uFillTx/>
                <a:latin typeface="Arial" charset="0"/>
                <a:ea typeface="Times New Roman" pitchFamily="18" charset="0"/>
                <a:cs typeface="Arial" charset="0"/>
              </a:rPr>
              <a:t>Optimal </a:t>
            </a:r>
            <a:r>
              <a:rPr kumimoji="0" lang="en-GB" altLang="en-US" sz="1600" b="1" i="0" u="none" strike="noStrike" kern="1200" cap="none" spc="0" normalizeH="0" baseline="0" noProof="0" dirty="0" err="1" smtClean="0">
                <a:ln>
                  <a:noFill/>
                </a:ln>
                <a:solidFill>
                  <a:srgbClr val="002060"/>
                </a:solidFill>
                <a:effectLst/>
                <a:uLnTx/>
                <a:uFillTx/>
                <a:latin typeface="Arial" charset="0"/>
                <a:ea typeface="Times New Roman" pitchFamily="18" charset="0"/>
                <a:cs typeface="Arial" charset="0"/>
              </a:rPr>
              <a:t>beläggningsgrad</a:t>
            </a:r>
            <a:r>
              <a:rPr kumimoji="0" lang="en-GB" altLang="en-US" sz="1600" b="1" i="0" u="none" strike="noStrike" kern="1200" cap="none" spc="0" normalizeH="0" baseline="0" noProof="0" dirty="0" smtClean="0">
                <a:ln>
                  <a:noFill/>
                </a:ln>
                <a:solidFill>
                  <a:srgbClr val="002060"/>
                </a:solidFill>
                <a:effectLst/>
                <a:uLnTx/>
                <a:uFillTx/>
                <a:latin typeface="Arial" charset="0"/>
                <a:ea typeface="Times New Roman" pitchFamily="18" charset="0"/>
                <a:cs typeface="Arial" charset="0"/>
              </a:rPr>
              <a:t> </a:t>
            </a:r>
            <a:r>
              <a:rPr kumimoji="0" lang="en-GB" altLang="en-US" sz="1600" b="1" i="0" u="none" strike="noStrike" kern="1200" cap="none" spc="0" normalizeH="0" baseline="0" noProof="0" dirty="0" err="1" smtClean="0">
                <a:ln>
                  <a:noFill/>
                </a:ln>
                <a:solidFill>
                  <a:srgbClr val="002060"/>
                </a:solidFill>
                <a:effectLst/>
                <a:uLnTx/>
                <a:uFillTx/>
                <a:latin typeface="Arial" charset="0"/>
                <a:ea typeface="Times New Roman" pitchFamily="18" charset="0"/>
                <a:cs typeface="Arial" charset="0"/>
              </a:rPr>
              <a:t>för</a:t>
            </a:r>
            <a:r>
              <a:rPr kumimoji="0" lang="en-GB" altLang="en-US" sz="1600" b="1" i="0" u="none" strike="noStrike" kern="1200" cap="none" spc="0" normalizeH="0" baseline="0" noProof="0" dirty="0" smtClean="0">
                <a:ln>
                  <a:noFill/>
                </a:ln>
                <a:solidFill>
                  <a:srgbClr val="002060"/>
                </a:solidFill>
                <a:effectLst/>
                <a:uLnTx/>
                <a:uFillTx/>
                <a:latin typeface="Arial" charset="0"/>
                <a:ea typeface="Times New Roman" pitchFamily="18" charset="0"/>
                <a:cs typeface="Arial" charset="0"/>
              </a:rPr>
              <a:t> </a:t>
            </a:r>
            <a:r>
              <a:rPr kumimoji="0" lang="en-GB" altLang="en-US" sz="1600" b="1" i="0" u="none" strike="noStrike" kern="1200" cap="none" spc="0" normalizeH="0" baseline="0" noProof="0" dirty="0" err="1" smtClean="0">
                <a:ln>
                  <a:noFill/>
                </a:ln>
                <a:solidFill>
                  <a:srgbClr val="002060"/>
                </a:solidFill>
                <a:effectLst/>
                <a:uLnTx/>
                <a:uFillTx/>
                <a:latin typeface="Arial" charset="0"/>
                <a:ea typeface="Times New Roman" pitchFamily="18" charset="0"/>
                <a:cs typeface="Arial" charset="0"/>
              </a:rPr>
              <a:t>mjölkgårdar</a:t>
            </a:r>
            <a:r>
              <a:rPr lang="en-GB" altLang="en-US" sz="1600" b="1" dirty="0">
                <a:solidFill>
                  <a:srgbClr val="002060"/>
                </a:solidFill>
                <a:ea typeface="Times New Roman" pitchFamily="18" charset="0"/>
                <a:cs typeface="Arial" charset="0"/>
              </a:rPr>
              <a:t> </a:t>
            </a:r>
            <a:r>
              <a:rPr kumimoji="0" lang="en-GB" altLang="en-US" sz="1600" b="1" i="0" u="none" strike="noStrike" kern="1200" cap="none" spc="0" normalizeH="0" baseline="0" noProof="0" dirty="0" smtClean="0">
                <a:ln>
                  <a:noFill/>
                </a:ln>
                <a:solidFill>
                  <a:srgbClr val="002060"/>
                </a:solidFill>
                <a:effectLst/>
                <a:uLnTx/>
                <a:uFillTx/>
                <a:latin typeface="Arial" charset="0"/>
                <a:ea typeface="Times New Roman" pitchFamily="18" charset="0"/>
                <a:cs typeface="Arial" charset="0"/>
              </a:rPr>
              <a:t>2015</a:t>
            </a:r>
            <a:endParaRPr kumimoji="0" lang="en-IE" altLang="en-US" sz="1600" b="1" i="0" u="none" strike="noStrike" kern="1200" cap="none" spc="0" normalizeH="0" baseline="0" noProof="0" dirty="0">
              <a:ln>
                <a:noFill/>
              </a:ln>
              <a:effectLst/>
              <a:uLnTx/>
              <a:uFillTx/>
              <a:latin typeface="Arial" charset="0"/>
              <a:ea typeface="Times New Roman" pitchFamily="18" charset="0"/>
              <a:cs typeface="Arial" charset="0"/>
            </a:endParaRPr>
          </a:p>
        </p:txBody>
      </p:sp>
    </p:spTree>
    <p:extLst>
      <p:ext uri="{BB962C8B-B14F-4D97-AF65-F5344CB8AC3E}">
        <p14:creationId xmlns:p14="http://schemas.microsoft.com/office/powerpoint/2010/main" val="2017224659"/>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 grpId="0" animBg="1"/>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ctrTitle" idx="4294967295"/>
          </p:nvPr>
        </p:nvSpPr>
        <p:spPr>
          <a:xfrm>
            <a:off x="53831" y="180975"/>
            <a:ext cx="7399914" cy="410152"/>
          </a:xfrm>
          <a:prstGeom prst="rect">
            <a:avLst/>
          </a:prstGeom>
        </p:spPr>
        <p:txBody>
          <a:bodyPr/>
          <a:lstStyle/>
          <a:p>
            <a:pPr eaLnBrk="1" hangingPunct="1"/>
            <a:r>
              <a:rPr lang="sv-SE" sz="2400" b="1" dirty="0" smtClean="0">
                <a:solidFill>
                  <a:schemeClr val="tx1"/>
                </a:solidFill>
              </a:rPr>
              <a:t>Växthusgaser per kg </a:t>
            </a:r>
            <a:r>
              <a:rPr lang="sv-SE" sz="2400" dirty="0" smtClean="0">
                <a:solidFill>
                  <a:schemeClr val="tx1"/>
                </a:solidFill>
              </a:rPr>
              <a:t>producerad mjölk i olika EU-länder</a:t>
            </a:r>
            <a:endParaRPr lang="sv-SE" sz="2400" b="1" dirty="0" smtClean="0">
              <a:solidFill>
                <a:schemeClr val="tx1"/>
              </a:solidFill>
            </a:endParaRPr>
          </a:p>
        </p:txBody>
      </p:sp>
      <p:pic>
        <p:nvPicPr>
          <p:cNvPr id="8601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1613" y="981075"/>
            <a:ext cx="894238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756" name="Oval 4"/>
          <p:cNvSpPr>
            <a:spLocks noChangeArrowheads="1"/>
          </p:cNvSpPr>
          <p:nvPr/>
        </p:nvSpPr>
        <p:spPr bwMode="auto">
          <a:xfrm>
            <a:off x="2627313" y="2781300"/>
            <a:ext cx="215900" cy="17287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srgbClr val="000000"/>
              </a:solidFill>
              <a:effectLst/>
              <a:uLnTx/>
              <a:uFillTx/>
              <a:latin typeface="Calibri"/>
              <a:ea typeface="+mn-ea"/>
              <a:cs typeface="+mn-cs"/>
            </a:endParaRPr>
          </a:p>
        </p:txBody>
      </p:sp>
      <p:sp>
        <p:nvSpPr>
          <p:cNvPr id="202758" name="Rectangle 6"/>
          <p:cNvSpPr>
            <a:spLocks noChangeArrowheads="1"/>
          </p:cNvSpPr>
          <p:nvPr/>
        </p:nvSpPr>
        <p:spPr bwMode="auto">
          <a:xfrm>
            <a:off x="53831" y="5372100"/>
            <a:ext cx="8496300"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sz="1400" b="0" i="0" u="none" strike="noStrike" kern="1200" cap="none" spc="0" normalizeH="0" baseline="0" noProof="0" dirty="0" err="1" smtClean="0">
                <a:ln>
                  <a:noFill/>
                </a:ln>
                <a:solidFill>
                  <a:srgbClr val="000000"/>
                </a:solidFill>
                <a:effectLst/>
                <a:uLnTx/>
                <a:uFillTx/>
                <a:latin typeface="Calibri"/>
                <a:ea typeface="+mn-ea"/>
                <a:cs typeface="+mn-cs"/>
              </a:rPr>
              <a:t>Källa</a:t>
            </a:r>
            <a:r>
              <a:rPr kumimoji="0" lang="en-IE" sz="1400" b="0" i="0" u="none" strike="noStrike" kern="1200" cap="none" spc="0" normalizeH="0" baseline="0" noProof="0" dirty="0" smtClean="0">
                <a:ln>
                  <a:noFill/>
                </a:ln>
                <a:solidFill>
                  <a:srgbClr val="000000"/>
                </a:solidFill>
                <a:effectLst/>
                <a:uLnTx/>
                <a:uFillTx/>
                <a:latin typeface="Calibri"/>
                <a:ea typeface="+mn-ea"/>
                <a:cs typeface="+mn-cs"/>
              </a:rPr>
              <a:t>:</a:t>
            </a:r>
            <a:r>
              <a:rPr kumimoji="0" lang="en-IE" sz="1600" b="0" i="0" u="none" strike="noStrike" kern="1200" cap="none" spc="0" normalizeH="0" baseline="0" noProof="0" dirty="0" smtClean="0">
                <a:ln>
                  <a:noFill/>
                </a:ln>
                <a:solidFill>
                  <a:srgbClr val="000000"/>
                </a:solidFill>
                <a:effectLst/>
                <a:uLnTx/>
                <a:uFillTx/>
                <a:latin typeface="Calibri"/>
                <a:ea typeface="+mn-ea"/>
                <a:cs typeface="+mn-cs"/>
              </a:rPr>
              <a:t> </a:t>
            </a:r>
            <a:r>
              <a:rPr kumimoji="0" lang="en-IE" sz="1400" b="0" i="0" u="none" strike="noStrike" kern="1200" cap="none" spc="0" normalizeH="0" baseline="0" noProof="0" dirty="0">
                <a:ln>
                  <a:noFill/>
                </a:ln>
                <a:solidFill>
                  <a:srgbClr val="000000"/>
                </a:solidFill>
                <a:effectLst/>
                <a:uLnTx/>
                <a:uFillTx/>
                <a:latin typeface="Calibri"/>
                <a:ea typeface="+mn-ea"/>
                <a:cs typeface="+mn-cs"/>
              </a:rPr>
              <a:t>Evaluation of the livestock sector’s contribution to the EU GHG emissions (GGELS) </a:t>
            </a:r>
            <a:endParaRPr kumimoji="0" lang="en-IE" sz="1400" b="0" i="0" u="none" strike="noStrike" kern="1200" cap="none" spc="0" normalizeH="0" baseline="0" noProof="0" dirty="0" smtClean="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sz="1400" b="1" i="0" u="none" strike="noStrike" kern="1200" cap="none" spc="0" normalizeH="0" baseline="0" noProof="0" dirty="0" smtClean="0">
                <a:ln>
                  <a:noFill/>
                </a:ln>
                <a:solidFill>
                  <a:srgbClr val="000000"/>
                </a:solidFill>
                <a:effectLst/>
                <a:uLnTx/>
                <a:uFillTx/>
                <a:latin typeface="Calibri"/>
                <a:ea typeface="+mn-ea"/>
                <a:cs typeface="+mn-cs"/>
              </a:rPr>
              <a:t>EC</a:t>
            </a:r>
            <a:r>
              <a:rPr kumimoji="0" lang="en-IE" sz="1400" b="1" i="0" u="none" strike="noStrike" kern="1200" cap="none" spc="0" normalizeH="0" baseline="0" noProof="0" dirty="0">
                <a:ln>
                  <a:noFill/>
                </a:ln>
                <a:solidFill>
                  <a:srgbClr val="000000"/>
                </a:solidFill>
                <a:effectLst/>
                <a:uLnTx/>
                <a:uFillTx/>
                <a:latin typeface="Calibri"/>
                <a:ea typeface="+mn-ea"/>
                <a:cs typeface="+mn-cs"/>
              </a:rPr>
              <a:t>, Joint Research centre, </a:t>
            </a:r>
            <a:r>
              <a:rPr kumimoji="0" lang="en-IE" sz="1400" b="1" i="0" u="none" strike="noStrike" kern="1200" cap="none" spc="0" normalizeH="0" baseline="0" noProof="0" dirty="0" smtClean="0">
                <a:ln>
                  <a:noFill/>
                </a:ln>
                <a:solidFill>
                  <a:srgbClr val="000000"/>
                </a:solidFill>
                <a:effectLst/>
                <a:uLnTx/>
                <a:uFillTx/>
                <a:latin typeface="Calibri"/>
                <a:ea typeface="+mn-ea"/>
                <a:cs typeface="+mn-cs"/>
              </a:rPr>
              <a:t>2010</a:t>
            </a:r>
            <a:endParaRPr kumimoji="0" lang="en-IE" sz="1400" b="1" i="0" u="none" strike="noStrike" kern="1200" cap="none" spc="0" normalizeH="0" baseline="0" noProof="0" dirty="0">
              <a:ln>
                <a:noFill/>
              </a:ln>
              <a:solidFill>
                <a:srgbClr val="000066"/>
              </a:solidFill>
              <a:effectLst/>
              <a:uLnTx/>
              <a:uFillTx/>
              <a:latin typeface="Calibri"/>
              <a:ea typeface="+mn-ea"/>
              <a:cs typeface="+mn-cs"/>
            </a:endParaRPr>
          </a:p>
        </p:txBody>
      </p:sp>
      <p:sp>
        <p:nvSpPr>
          <p:cNvPr id="86022" name="Text Box 7"/>
          <p:cNvSpPr txBox="1">
            <a:spLocks noChangeArrowheads="1"/>
          </p:cNvSpPr>
          <p:nvPr/>
        </p:nvSpPr>
        <p:spPr bwMode="auto">
          <a:xfrm>
            <a:off x="1333500" y="1341438"/>
            <a:ext cx="215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mn-cs"/>
              </a:rPr>
              <a:t>LCA </a:t>
            </a:r>
            <a:r>
              <a:rPr kumimoji="0" lang="en-GB" sz="2400" b="1" i="0" u="none" strike="noStrike" kern="1200" cap="none" spc="0" normalizeH="0" baseline="0" noProof="0" dirty="0" err="1" smtClean="0">
                <a:ln>
                  <a:noFill/>
                </a:ln>
                <a:solidFill>
                  <a:srgbClr val="000000"/>
                </a:solidFill>
                <a:effectLst/>
                <a:uLnTx/>
                <a:uFillTx/>
                <a:latin typeface="Arial" pitchFamily="34" charset="0"/>
                <a:ea typeface="ヒラギノ角ゴ Pro W3" charset="-128"/>
                <a:cs typeface="+mn-cs"/>
              </a:rPr>
              <a:t>metod</a:t>
            </a:r>
            <a:endParaRPr kumimoji="0" lang="en-GB" sz="2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3112495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6"/>
                                        </p:tgtEl>
                                        <p:attrNameLst>
                                          <p:attrName>style.visibility</p:attrName>
                                        </p:attrNameLst>
                                      </p:cBhvr>
                                      <p:to>
                                        <p:strVal val="visible"/>
                                      </p:to>
                                    </p:set>
                                  </p:childTnLst>
                                </p:cTn>
                              </p:par>
                              <p:par>
                                <p:cTn id="7" presetID="3" presetClass="exit" presetSubtype="10" fill="hold" grpId="0" nodeType="withEffect">
                                  <p:stCondLst>
                                    <p:cond delay="0"/>
                                  </p:stCondLst>
                                  <p:childTnLst>
                                    <p:animEffect transition="out" filter="blinds(horizontal)">
                                      <p:cBhvr>
                                        <p:cTn id="8" dur="500"/>
                                        <p:tgtEl>
                                          <p:spTgt spid="202758"/>
                                        </p:tgtEl>
                                      </p:cBhvr>
                                    </p:animEffect>
                                    <p:set>
                                      <p:cBhvr>
                                        <p:cTn id="9" dur="1" fill="hold">
                                          <p:stCondLst>
                                            <p:cond delay="499"/>
                                          </p:stCondLst>
                                        </p:cTn>
                                        <p:tgtEl>
                                          <p:spTgt spid="2027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animBg="1"/>
      <p:bldP spid="20275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bwMode="auto">
          <a:xfrm>
            <a:off x="444212" y="1141413"/>
            <a:ext cx="7896225" cy="5126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97849" y="204788"/>
            <a:ext cx="7250545" cy="936625"/>
          </a:xfrm>
          <a:prstGeom prst="rect">
            <a:avLst/>
          </a:prstGeom>
        </p:spPr>
        <p:txBody>
          <a:bodyPr/>
          <a:lstStyle/>
          <a:p>
            <a:pPr algn="l"/>
            <a:r>
              <a:rPr lang="sv-SE" sz="2400" dirty="0" smtClean="0">
                <a:solidFill>
                  <a:schemeClr val="tx1"/>
                </a:solidFill>
              </a:rPr>
              <a:t>Produktion av bete respektive ensilage på irländska mjölkgårdar, kg ts per hektar (</a:t>
            </a:r>
            <a:r>
              <a:rPr lang="sv-SE" sz="2400" dirty="0" err="1" smtClean="0">
                <a:solidFill>
                  <a:schemeClr val="tx1"/>
                </a:solidFill>
              </a:rPr>
              <a:t>PastureBase</a:t>
            </a:r>
            <a:r>
              <a:rPr lang="sv-SE" sz="2400" dirty="0" smtClean="0">
                <a:solidFill>
                  <a:schemeClr val="tx1"/>
                </a:solidFill>
              </a:rPr>
              <a:t> </a:t>
            </a:r>
            <a:r>
              <a:rPr lang="sv-SE" sz="2400" dirty="0" err="1" smtClean="0">
                <a:solidFill>
                  <a:schemeClr val="tx1"/>
                </a:solidFill>
              </a:rPr>
              <a:t>Ireland</a:t>
            </a:r>
            <a:r>
              <a:rPr lang="sv-SE" sz="2400" dirty="0" smtClean="0">
                <a:solidFill>
                  <a:schemeClr val="tx1"/>
                </a:solidFill>
              </a:rPr>
              <a:t>)</a:t>
            </a:r>
            <a:endParaRPr lang="sv-SE" sz="2400" dirty="0">
              <a:solidFill>
                <a:schemeClr val="tx1"/>
              </a:solidFill>
            </a:endParaRPr>
          </a:p>
        </p:txBody>
      </p:sp>
    </p:spTree>
    <p:extLst>
      <p:ext uri="{BB962C8B-B14F-4D97-AF65-F5344CB8AC3E}">
        <p14:creationId xmlns:p14="http://schemas.microsoft.com/office/powerpoint/2010/main" val="38708170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5"/>
          <p:cNvSpPr>
            <a:spLocks noGrp="1"/>
          </p:cNvSpPr>
          <p:nvPr>
            <p:ph type="title" idx="4294967295"/>
          </p:nvPr>
        </p:nvSpPr>
        <p:spPr/>
        <p:txBody>
          <a:bodyPr/>
          <a:lstStyle/>
          <a:p>
            <a:pPr algn="l"/>
            <a:endParaRPr lang="sv-SE" altLang="en-US" sz="2400" dirty="0" smtClean="0">
              <a:solidFill>
                <a:schemeClr val="tx1"/>
              </a:solidFill>
            </a:endParaRPr>
          </a:p>
        </p:txBody>
      </p:sp>
      <p:sp>
        <p:nvSpPr>
          <p:cNvPr id="3" name="Tijdelijke aanduiding voor inhoud 2"/>
          <p:cNvSpPr>
            <a:spLocks noGrp="1"/>
          </p:cNvSpPr>
          <p:nvPr>
            <p:ph idx="4294967295"/>
          </p:nvPr>
        </p:nvSpPr>
        <p:spPr/>
        <p:txBody>
          <a:bodyPr/>
          <a:lstStyle/>
          <a:p>
            <a:pPr marL="0" indent="0">
              <a:buNone/>
            </a:pPr>
            <a:endParaRPr lang="nl-NL" dirty="0"/>
          </a:p>
        </p:txBody>
      </p:sp>
      <p:graphicFrame>
        <p:nvGraphicFramePr>
          <p:cNvPr id="25604" name="Object 6"/>
          <p:cNvGraphicFramePr>
            <a:graphicFrameLocks noGrp="1"/>
          </p:cNvGraphicFramePr>
          <p:nvPr>
            <p:extLst>
              <p:ext uri="{D42A27DB-BD31-4B8C-83A1-F6EECF244321}">
                <p14:modId xmlns:p14="http://schemas.microsoft.com/office/powerpoint/2010/main" val="2913401468"/>
              </p:ext>
            </p:extLst>
          </p:nvPr>
        </p:nvGraphicFramePr>
        <p:xfrm>
          <a:off x="286326" y="1268760"/>
          <a:ext cx="8743373" cy="4688695"/>
        </p:xfrm>
        <a:graphic>
          <a:graphicData uri="http://schemas.openxmlformats.org/presentationml/2006/ole">
            <mc:AlternateContent xmlns:mc="http://schemas.openxmlformats.org/markup-compatibility/2006">
              <mc:Choice xmlns:v="urn:schemas-microsoft-com:vml" Requires="v">
                <p:oleObj spid="_x0000_s39034" name="Worksheet" r:id="rId3" imgW="8096256" imgH="4276751" progId="Excel.Sheet.8">
                  <p:embed/>
                </p:oleObj>
              </mc:Choice>
              <mc:Fallback>
                <p:oleObj name="Worksheet" r:id="rId3" imgW="8096256" imgH="4276751" progId="Excel.Sheet.8">
                  <p:embed/>
                  <p:pic>
                    <p:nvPicPr>
                      <p:cNvPr id="25604" name="Object 6"/>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326" y="1268760"/>
                        <a:ext cx="8743373" cy="4688695"/>
                      </a:xfrm>
                      <a:prstGeom prst="rect">
                        <a:avLst/>
                      </a:prstGeom>
                      <a:noFill/>
                      <a:ln w="12700">
                        <a:solidFill>
                          <a:schemeClr val="accent3"/>
                        </a:solidFill>
                      </a:ln>
                      <a:extLst/>
                    </p:spPr>
                  </p:pic>
                </p:oleObj>
              </mc:Fallback>
            </mc:AlternateContent>
          </a:graphicData>
        </a:graphic>
      </p:graphicFrame>
      <p:sp>
        <p:nvSpPr>
          <p:cNvPr id="2" name="Rechthoek 1"/>
          <p:cNvSpPr/>
          <p:nvPr/>
        </p:nvSpPr>
        <p:spPr>
          <a:xfrm>
            <a:off x="173055" y="519122"/>
            <a:ext cx="6581417" cy="830997"/>
          </a:xfrm>
          <a:prstGeom prst="rect">
            <a:avLst/>
          </a:prstGeom>
        </p:spPr>
        <p:txBody>
          <a:bodyPr wrap="none">
            <a:spAutoFit/>
          </a:bodyPr>
          <a:lstStyle/>
          <a:p>
            <a:r>
              <a:rPr lang="en-IE" sz="2400" dirty="0" err="1"/>
              <a:t>Produktion</a:t>
            </a:r>
            <a:r>
              <a:rPr lang="en-IE" sz="2400" dirty="0"/>
              <a:t> </a:t>
            </a:r>
            <a:r>
              <a:rPr lang="en-IE" sz="2400" dirty="0" err="1"/>
              <a:t>av</a:t>
            </a:r>
            <a:r>
              <a:rPr lang="en-IE" sz="2400" dirty="0"/>
              <a:t> </a:t>
            </a:r>
            <a:r>
              <a:rPr lang="en-IE" sz="2400" dirty="0" err="1"/>
              <a:t>bete</a:t>
            </a:r>
            <a:r>
              <a:rPr lang="en-IE" sz="2400" dirty="0"/>
              <a:t> </a:t>
            </a:r>
            <a:r>
              <a:rPr lang="en-IE" sz="2400" dirty="0" err="1" smtClean="0"/>
              <a:t>respektive</a:t>
            </a:r>
            <a:r>
              <a:rPr lang="en-IE" sz="2400" dirty="0" smtClean="0"/>
              <a:t> </a:t>
            </a:r>
            <a:r>
              <a:rPr lang="en-IE" sz="2400" dirty="0"/>
              <a:t>ensilage </a:t>
            </a:r>
            <a:r>
              <a:rPr lang="en-IE" sz="2400" dirty="0" err="1"/>
              <a:t>på</a:t>
            </a:r>
            <a:r>
              <a:rPr lang="en-IE" sz="2400" dirty="0"/>
              <a:t> </a:t>
            </a:r>
            <a:r>
              <a:rPr lang="en-IE" sz="2400" dirty="0" err="1"/>
              <a:t>i</a:t>
            </a:r>
            <a:r>
              <a:rPr lang="en-IE" sz="2400" dirty="0" err="1" smtClean="0"/>
              <a:t>rländska</a:t>
            </a:r>
            <a:endParaRPr lang="en-IE" sz="2400" dirty="0" smtClean="0"/>
          </a:p>
          <a:p>
            <a:r>
              <a:rPr lang="en-IE" sz="2400" dirty="0" err="1" smtClean="0"/>
              <a:t>nötköttsgårdar</a:t>
            </a:r>
            <a:r>
              <a:rPr lang="en-IE" sz="2400" dirty="0"/>
              <a:t>, kg </a:t>
            </a:r>
            <a:r>
              <a:rPr lang="en-IE" sz="2400" dirty="0" err="1"/>
              <a:t>ts</a:t>
            </a:r>
            <a:r>
              <a:rPr lang="en-IE" sz="2400" dirty="0"/>
              <a:t> per </a:t>
            </a:r>
            <a:r>
              <a:rPr lang="en-IE" sz="2400" dirty="0" err="1"/>
              <a:t>hektar</a:t>
            </a:r>
            <a:endParaRPr lang="en-IE" altLang="en-US" sz="2400" dirty="0"/>
          </a:p>
        </p:txBody>
      </p:sp>
    </p:spTree>
    <p:extLst>
      <p:ext uri="{BB962C8B-B14F-4D97-AF65-F5344CB8AC3E}">
        <p14:creationId xmlns:p14="http://schemas.microsoft.com/office/powerpoint/2010/main" val="33665961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5"/>
          <p:cNvSpPr>
            <a:spLocks noGrp="1"/>
          </p:cNvSpPr>
          <p:nvPr>
            <p:ph type="title" idx="4294967295"/>
          </p:nvPr>
        </p:nvSpPr>
        <p:spPr/>
        <p:txBody>
          <a:bodyPr/>
          <a:lstStyle/>
          <a:p>
            <a:pPr algn="l"/>
            <a:endParaRPr lang="sv-SE" altLang="en-US" sz="2400" dirty="0" smtClean="0">
              <a:solidFill>
                <a:schemeClr val="tx1"/>
              </a:solidFill>
            </a:endParaRPr>
          </a:p>
        </p:txBody>
      </p:sp>
      <p:graphicFrame>
        <p:nvGraphicFramePr>
          <p:cNvPr id="26628" name="Object 6"/>
          <p:cNvGraphicFramePr>
            <a:graphicFrameLocks noGrp="1"/>
          </p:cNvGraphicFramePr>
          <p:nvPr>
            <p:extLst>
              <p:ext uri="{D42A27DB-BD31-4B8C-83A1-F6EECF244321}">
                <p14:modId xmlns:p14="http://schemas.microsoft.com/office/powerpoint/2010/main" val="1926612215"/>
              </p:ext>
            </p:extLst>
          </p:nvPr>
        </p:nvGraphicFramePr>
        <p:xfrm>
          <a:off x="166254" y="1027907"/>
          <a:ext cx="8863445" cy="4652457"/>
        </p:xfrm>
        <a:graphic>
          <a:graphicData uri="http://schemas.openxmlformats.org/presentationml/2006/ole">
            <mc:AlternateContent xmlns:mc="http://schemas.openxmlformats.org/markup-compatibility/2006">
              <mc:Choice xmlns:v="urn:schemas-microsoft-com:vml" Requires="v">
                <p:oleObj spid="_x0000_s40057" name="Worksheet" r:id="rId3" imgW="8096256" imgH="4276751" progId="Excel.Sheet.8">
                  <p:embed/>
                </p:oleObj>
              </mc:Choice>
              <mc:Fallback>
                <p:oleObj name="Worksheet" r:id="rId3" imgW="8096256" imgH="4276751" progId="Excel.Sheet.8">
                  <p:embed/>
                  <p:pic>
                    <p:nvPicPr>
                      <p:cNvPr id="26628" name="Object 6"/>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54" y="1027907"/>
                        <a:ext cx="8863445" cy="4652457"/>
                      </a:xfrm>
                      <a:prstGeom prst="rect">
                        <a:avLst/>
                      </a:prstGeom>
                      <a:noFill/>
                      <a:ln>
                        <a:solidFill>
                          <a:schemeClr val="accent3"/>
                        </a:solidFill>
                      </a:ln>
                      <a:extLst/>
                    </p:spPr>
                  </p:pic>
                </p:oleObj>
              </mc:Fallback>
            </mc:AlternateContent>
          </a:graphicData>
        </a:graphic>
      </p:graphicFrame>
      <p:sp>
        <p:nvSpPr>
          <p:cNvPr id="2" name="Rechthoek 1"/>
          <p:cNvSpPr/>
          <p:nvPr/>
        </p:nvSpPr>
        <p:spPr>
          <a:xfrm>
            <a:off x="166254" y="265915"/>
            <a:ext cx="6650347" cy="830997"/>
          </a:xfrm>
          <a:prstGeom prst="rect">
            <a:avLst/>
          </a:prstGeom>
        </p:spPr>
        <p:txBody>
          <a:bodyPr wrap="none">
            <a:spAutoFit/>
          </a:bodyPr>
          <a:lstStyle/>
          <a:p>
            <a:r>
              <a:rPr lang="en-IE" sz="2400" dirty="0" err="1"/>
              <a:t>Produktion</a:t>
            </a:r>
            <a:r>
              <a:rPr lang="en-IE" sz="2400" dirty="0"/>
              <a:t> </a:t>
            </a:r>
            <a:r>
              <a:rPr lang="en-IE" sz="2400" dirty="0" err="1"/>
              <a:t>av</a:t>
            </a:r>
            <a:r>
              <a:rPr lang="en-IE" sz="2400" dirty="0"/>
              <a:t> </a:t>
            </a:r>
            <a:r>
              <a:rPr lang="en-IE" sz="2400" dirty="0" err="1"/>
              <a:t>bete</a:t>
            </a:r>
            <a:r>
              <a:rPr lang="en-IE" sz="2400" dirty="0"/>
              <a:t> </a:t>
            </a:r>
            <a:r>
              <a:rPr lang="en-IE" sz="2400" dirty="0" err="1" smtClean="0"/>
              <a:t>respektive</a:t>
            </a:r>
            <a:r>
              <a:rPr lang="en-IE" sz="2400" dirty="0" smtClean="0"/>
              <a:t> </a:t>
            </a:r>
            <a:r>
              <a:rPr lang="en-IE" sz="2400" dirty="0"/>
              <a:t>ensilage </a:t>
            </a:r>
            <a:r>
              <a:rPr lang="en-IE" sz="2400" dirty="0" err="1"/>
              <a:t>på</a:t>
            </a:r>
            <a:r>
              <a:rPr lang="en-IE" sz="2400" dirty="0"/>
              <a:t> </a:t>
            </a:r>
            <a:r>
              <a:rPr lang="en-IE" sz="2400" dirty="0" err="1"/>
              <a:t>i</a:t>
            </a:r>
            <a:r>
              <a:rPr lang="en-IE" sz="2400" dirty="0" err="1" smtClean="0"/>
              <a:t>rländska</a:t>
            </a:r>
            <a:r>
              <a:rPr lang="en-IE" sz="2400" dirty="0" smtClean="0"/>
              <a:t> </a:t>
            </a:r>
          </a:p>
          <a:p>
            <a:r>
              <a:rPr lang="en-IE" sz="2400" dirty="0" err="1" smtClean="0"/>
              <a:t>fårgårdar</a:t>
            </a:r>
            <a:r>
              <a:rPr lang="en-IE" sz="2400" dirty="0" smtClean="0"/>
              <a:t>, </a:t>
            </a:r>
            <a:r>
              <a:rPr lang="en-IE" sz="2400" dirty="0"/>
              <a:t>kg </a:t>
            </a:r>
            <a:r>
              <a:rPr lang="en-IE" sz="2400" dirty="0" err="1"/>
              <a:t>ts</a:t>
            </a:r>
            <a:r>
              <a:rPr lang="en-IE" sz="2400" dirty="0"/>
              <a:t> per </a:t>
            </a:r>
            <a:r>
              <a:rPr lang="en-IE" sz="2400" dirty="0" err="1"/>
              <a:t>hektar</a:t>
            </a:r>
            <a:endParaRPr lang="en-IE" altLang="en-US" sz="2400" b="1" dirty="0"/>
          </a:p>
        </p:txBody>
      </p:sp>
    </p:spTree>
    <p:extLst>
      <p:ext uri="{BB962C8B-B14F-4D97-AF65-F5344CB8AC3E}">
        <p14:creationId xmlns:p14="http://schemas.microsoft.com/office/powerpoint/2010/main" val="12604240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2773" y="1409656"/>
            <a:ext cx="5177814" cy="48357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7653" name="TextBox 3"/>
          <p:cNvSpPr txBox="1">
            <a:spLocks noChangeArrowheads="1"/>
          </p:cNvSpPr>
          <p:nvPr/>
        </p:nvSpPr>
        <p:spPr bwMode="auto">
          <a:xfrm>
            <a:off x="641927" y="317768"/>
            <a:ext cx="73521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ltLang="en-US" sz="2400" dirty="0" smtClean="0">
                <a:solidFill>
                  <a:schemeClr val="tx1"/>
                </a:solidFill>
              </a:rPr>
              <a:t>Ton </a:t>
            </a:r>
            <a:r>
              <a:rPr lang="en-IE" altLang="en-US" sz="2400" dirty="0" err="1" smtClean="0">
                <a:solidFill>
                  <a:schemeClr val="tx1"/>
                </a:solidFill>
              </a:rPr>
              <a:t>vallproduktion</a:t>
            </a:r>
            <a:r>
              <a:rPr lang="en-IE" altLang="en-US" sz="2400" dirty="0" smtClean="0">
                <a:solidFill>
                  <a:schemeClr val="tx1"/>
                </a:solidFill>
              </a:rPr>
              <a:t> (</a:t>
            </a:r>
            <a:r>
              <a:rPr lang="en-IE" altLang="en-US" sz="2400" dirty="0" err="1" smtClean="0">
                <a:solidFill>
                  <a:schemeClr val="tx1"/>
                </a:solidFill>
              </a:rPr>
              <a:t>ts</a:t>
            </a:r>
            <a:r>
              <a:rPr lang="en-IE" altLang="en-US" sz="2400" dirty="0" smtClean="0">
                <a:solidFill>
                  <a:schemeClr val="tx1"/>
                </a:solidFill>
              </a:rPr>
              <a:t>) </a:t>
            </a:r>
            <a:r>
              <a:rPr lang="en-IE" altLang="en-US" sz="2400" dirty="0" err="1" smtClean="0">
                <a:solidFill>
                  <a:schemeClr val="tx1"/>
                </a:solidFill>
              </a:rPr>
              <a:t>på</a:t>
            </a:r>
            <a:r>
              <a:rPr lang="en-IE" altLang="en-US" sz="2400" dirty="0" smtClean="0">
                <a:solidFill>
                  <a:schemeClr val="tx1"/>
                </a:solidFill>
              </a:rPr>
              <a:t> </a:t>
            </a:r>
            <a:r>
              <a:rPr lang="en-IE" altLang="en-US" sz="2400" dirty="0" err="1" smtClean="0">
                <a:solidFill>
                  <a:schemeClr val="tx1"/>
                </a:solidFill>
              </a:rPr>
              <a:t>mjölkgårdar</a:t>
            </a:r>
            <a:r>
              <a:rPr lang="en-IE" altLang="en-US" sz="2400" dirty="0" smtClean="0">
                <a:solidFill>
                  <a:schemeClr val="tx1"/>
                </a:solidFill>
              </a:rPr>
              <a:t> 2016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err="1" smtClean="0">
                <a:ln>
                  <a:noFill/>
                </a:ln>
                <a:solidFill>
                  <a:schemeClr val="tx1"/>
                </a:solidFill>
                <a:effectLst/>
                <a:uLnTx/>
                <a:uFillTx/>
                <a:latin typeface="Arial" charset="0"/>
                <a:ea typeface="+mn-ea"/>
                <a:cs typeface="+mn-cs"/>
              </a:rPr>
              <a:t>Genomsnitt</a:t>
            </a:r>
            <a:r>
              <a:rPr lang="en-IE" altLang="en-US" sz="2400" dirty="0">
                <a:solidFill>
                  <a:schemeClr val="tx1"/>
                </a:solidFill>
              </a:rPr>
              <a:t> </a:t>
            </a:r>
            <a:r>
              <a:rPr kumimoji="0" lang="en-IE" altLang="en-US" sz="2400" b="1" i="0" u="none" strike="noStrike" kern="1200" cap="none" spc="0" normalizeH="0" baseline="0" noProof="0" dirty="0" smtClean="0">
                <a:ln>
                  <a:noFill/>
                </a:ln>
                <a:solidFill>
                  <a:schemeClr val="tx1"/>
                </a:solidFill>
                <a:effectLst/>
                <a:uLnTx/>
                <a:uFillTx/>
                <a:latin typeface="Arial" charset="0"/>
                <a:ea typeface="+mn-ea"/>
                <a:cs typeface="+mn-cs"/>
              </a:rPr>
              <a:t>13,9 ton </a:t>
            </a:r>
            <a:r>
              <a:rPr lang="en-IE" altLang="en-US" sz="2400" dirty="0" err="1" smtClean="0">
                <a:solidFill>
                  <a:schemeClr val="tx1"/>
                </a:solidFill>
              </a:rPr>
              <a:t>ts</a:t>
            </a:r>
            <a:r>
              <a:rPr lang="en-IE" altLang="en-US" sz="2400" dirty="0" smtClean="0">
                <a:solidFill>
                  <a:schemeClr val="tx1"/>
                </a:solidFill>
              </a:rPr>
              <a:t>/h</a:t>
            </a:r>
            <a:r>
              <a:rPr kumimoji="0" lang="en-IE" altLang="en-US" sz="2400" b="1" i="0" u="none" strike="noStrike" kern="1200" cap="none" spc="0" normalizeH="0" baseline="0" noProof="0" dirty="0" smtClean="0">
                <a:ln>
                  <a:noFill/>
                </a:ln>
                <a:solidFill>
                  <a:schemeClr val="tx1"/>
                </a:solidFill>
                <a:effectLst/>
                <a:uLnTx/>
                <a:uFillTx/>
                <a:latin typeface="Arial" charset="0"/>
                <a:ea typeface="+mn-ea"/>
                <a:cs typeface="+mn-cs"/>
              </a:rPr>
              <a:t>a</a:t>
            </a:r>
            <a:endParaRPr kumimoji="0" lang="en-IE" altLang="en-US" sz="2400" b="1" i="0" u="none" strike="noStrike" kern="1200" cap="none" spc="0" normalizeH="0" baseline="0" noProof="0" dirty="0">
              <a:ln>
                <a:noFill/>
              </a:ln>
              <a:solidFill>
                <a:schemeClr val="tx1"/>
              </a:solidFill>
              <a:effectLst/>
              <a:uLnTx/>
              <a:uFillTx/>
              <a:latin typeface="Arial" charset="0"/>
              <a:ea typeface="+mn-ea"/>
              <a:cs typeface="+mn-cs"/>
            </a:endParaRPr>
          </a:p>
        </p:txBody>
      </p:sp>
      <p:pic>
        <p:nvPicPr>
          <p:cNvPr id="3481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44145" y="5179747"/>
            <a:ext cx="2299855" cy="823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56239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1981" y="1377922"/>
            <a:ext cx="5184775" cy="4308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8677" name="TextBox 3"/>
          <p:cNvSpPr txBox="1">
            <a:spLocks noChangeArrowheads="1"/>
          </p:cNvSpPr>
          <p:nvPr/>
        </p:nvSpPr>
        <p:spPr bwMode="auto">
          <a:xfrm>
            <a:off x="261938" y="285201"/>
            <a:ext cx="84248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lvl="0" defTabSz="914400">
              <a:defRPr/>
            </a:pPr>
            <a:r>
              <a:rPr lang="en-IE" altLang="en-US" sz="2400" dirty="0">
                <a:solidFill>
                  <a:schemeClr val="tx1"/>
                </a:solidFill>
              </a:rPr>
              <a:t>Ton </a:t>
            </a:r>
            <a:r>
              <a:rPr lang="en-IE" altLang="en-US" sz="2400" dirty="0" err="1" smtClean="0">
                <a:solidFill>
                  <a:schemeClr val="tx1"/>
                </a:solidFill>
              </a:rPr>
              <a:t>vallproduktion</a:t>
            </a:r>
            <a:r>
              <a:rPr lang="en-IE" altLang="en-US" sz="2400" dirty="0" smtClean="0">
                <a:solidFill>
                  <a:schemeClr val="tx1"/>
                </a:solidFill>
              </a:rPr>
              <a:t> (</a:t>
            </a:r>
            <a:r>
              <a:rPr lang="en-IE" altLang="en-US" sz="2400" dirty="0" err="1" smtClean="0">
                <a:solidFill>
                  <a:schemeClr val="tx1"/>
                </a:solidFill>
              </a:rPr>
              <a:t>ts</a:t>
            </a:r>
            <a:r>
              <a:rPr lang="en-IE" altLang="en-US" sz="2400" dirty="0" smtClean="0">
                <a:solidFill>
                  <a:schemeClr val="tx1"/>
                </a:solidFill>
              </a:rPr>
              <a:t>) </a:t>
            </a:r>
            <a:r>
              <a:rPr lang="en-IE" altLang="en-US" sz="2400" dirty="0" err="1">
                <a:solidFill>
                  <a:schemeClr val="tx1"/>
                </a:solidFill>
              </a:rPr>
              <a:t>på</a:t>
            </a:r>
            <a:r>
              <a:rPr lang="en-IE" altLang="en-US" sz="2400" dirty="0">
                <a:solidFill>
                  <a:schemeClr val="tx1"/>
                </a:solidFill>
              </a:rPr>
              <a:t> </a:t>
            </a:r>
            <a:r>
              <a:rPr lang="en-IE" altLang="en-US" sz="2400" dirty="0" err="1" smtClean="0">
                <a:solidFill>
                  <a:schemeClr val="tx1"/>
                </a:solidFill>
              </a:rPr>
              <a:t>nötkötts</a:t>
            </a:r>
            <a:r>
              <a:rPr lang="en-IE" altLang="en-US" sz="2400" dirty="0" smtClean="0">
                <a:solidFill>
                  <a:schemeClr val="tx1"/>
                </a:solidFill>
              </a:rPr>
              <a:t>- </a:t>
            </a:r>
            <a:r>
              <a:rPr lang="en-IE" altLang="en-US" sz="2400" dirty="0" err="1" smtClean="0">
                <a:solidFill>
                  <a:schemeClr val="tx1"/>
                </a:solidFill>
              </a:rPr>
              <a:t>och</a:t>
            </a:r>
            <a:r>
              <a:rPr lang="en-IE" altLang="en-US" sz="2400" dirty="0" smtClean="0">
                <a:solidFill>
                  <a:schemeClr val="tx1"/>
                </a:solidFill>
              </a:rPr>
              <a:t> </a:t>
            </a:r>
            <a:r>
              <a:rPr lang="en-IE" altLang="en-US" sz="2400" dirty="0" err="1" smtClean="0">
                <a:solidFill>
                  <a:schemeClr val="tx1"/>
                </a:solidFill>
              </a:rPr>
              <a:t>fårgårdar</a:t>
            </a:r>
            <a:r>
              <a:rPr lang="en-IE" altLang="en-US" sz="2400" dirty="0" smtClean="0">
                <a:solidFill>
                  <a:schemeClr val="tx1"/>
                </a:solidFill>
              </a:rPr>
              <a:t> </a:t>
            </a:r>
          </a:p>
          <a:p>
            <a:pPr lvl="0" defTabSz="914400">
              <a:defRPr/>
            </a:pPr>
            <a:r>
              <a:rPr lang="en-IE" altLang="en-US" sz="2400" dirty="0" smtClean="0">
                <a:solidFill>
                  <a:schemeClr val="tx1"/>
                </a:solidFill>
              </a:rPr>
              <a:t>2016. </a:t>
            </a:r>
            <a:r>
              <a:rPr lang="en-IE" altLang="en-US" sz="2400" dirty="0" err="1" smtClean="0">
                <a:solidFill>
                  <a:schemeClr val="tx1"/>
                </a:solidFill>
              </a:rPr>
              <a:t>Genomsnitt</a:t>
            </a:r>
            <a:r>
              <a:rPr lang="en-IE" altLang="en-US" sz="2400" dirty="0" smtClean="0">
                <a:solidFill>
                  <a:schemeClr val="tx1"/>
                </a:solidFill>
              </a:rPr>
              <a:t> 12,2  </a:t>
            </a:r>
            <a:r>
              <a:rPr lang="en-IE" altLang="en-US" sz="2400" dirty="0">
                <a:solidFill>
                  <a:schemeClr val="tx1"/>
                </a:solidFill>
              </a:rPr>
              <a:t>ton </a:t>
            </a:r>
            <a:r>
              <a:rPr lang="en-IE" altLang="en-US" sz="2400" dirty="0" err="1" smtClean="0">
                <a:solidFill>
                  <a:schemeClr val="tx1"/>
                </a:solidFill>
              </a:rPr>
              <a:t>ts</a:t>
            </a:r>
            <a:r>
              <a:rPr lang="en-IE" altLang="en-US" sz="2400" dirty="0" smtClean="0">
                <a:solidFill>
                  <a:schemeClr val="tx1"/>
                </a:solidFill>
              </a:rPr>
              <a:t>/ha</a:t>
            </a:r>
            <a:endParaRPr lang="en-IE" altLang="en-US" sz="2400" dirty="0">
              <a:solidFill>
                <a:schemeClr val="tx1"/>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1812" y="5872741"/>
            <a:ext cx="8047097" cy="829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97540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michael.odonovan\AppData\Local\Microsoft\Windows\Temporary Internet Files\Content.Outlook\URATYSO0\PBI_Heade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9150" y="5705253"/>
            <a:ext cx="7484974" cy="115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p:cNvSpPr txBox="1">
            <a:spLocks noChangeArrowheads="1"/>
          </p:cNvSpPr>
          <p:nvPr/>
        </p:nvSpPr>
        <p:spPr bwMode="auto">
          <a:xfrm>
            <a:off x="1476375" y="18446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9700" name="TextBox 4"/>
          <p:cNvSpPr txBox="1">
            <a:spLocks noChangeArrowheads="1"/>
          </p:cNvSpPr>
          <p:nvPr/>
        </p:nvSpPr>
        <p:spPr bwMode="auto">
          <a:xfrm>
            <a:off x="1258888" y="1844675"/>
            <a:ext cx="18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9701" name="TextBox 5"/>
          <p:cNvSpPr txBox="1">
            <a:spLocks noChangeArrowheads="1"/>
          </p:cNvSpPr>
          <p:nvPr/>
        </p:nvSpPr>
        <p:spPr bwMode="auto">
          <a:xfrm>
            <a:off x="1908175" y="18446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graphicFrame>
        <p:nvGraphicFramePr>
          <p:cNvPr id="29702" name="Object 1"/>
          <p:cNvGraphicFramePr>
            <a:graphicFrameLocks noGrp="1"/>
          </p:cNvGraphicFramePr>
          <p:nvPr>
            <p:extLst/>
          </p:nvPr>
        </p:nvGraphicFramePr>
        <p:xfrm>
          <a:off x="311085" y="1264362"/>
          <a:ext cx="7993039" cy="4440891"/>
        </p:xfrm>
        <a:graphic>
          <a:graphicData uri="http://schemas.openxmlformats.org/presentationml/2006/ole">
            <mc:AlternateContent xmlns:mc="http://schemas.openxmlformats.org/markup-compatibility/2006">
              <mc:Choice xmlns:v="urn:schemas-microsoft-com:vml" Requires="v">
                <p:oleObj spid="_x0000_s41080" name="Worksheet" r:id="rId5" imgW="9220174" imgH="4905478" progId="Excel.Sheet.8">
                  <p:embed/>
                </p:oleObj>
              </mc:Choice>
              <mc:Fallback>
                <p:oleObj name="Worksheet" r:id="rId5" imgW="9220174" imgH="4905478" progId="Excel.Sheet.8">
                  <p:embed/>
                  <p:pic>
                    <p:nvPicPr>
                      <p:cNvPr id="29702" name="Object 1"/>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085" y="1264362"/>
                        <a:ext cx="7993039" cy="4440891"/>
                      </a:xfrm>
                      <a:prstGeom prst="rect">
                        <a:avLst/>
                      </a:prstGeom>
                      <a:noFill/>
                      <a:ln>
                        <a:noFill/>
                      </a:ln>
                      <a:extLst/>
                    </p:spPr>
                  </p:pic>
                </p:oleObj>
              </mc:Fallback>
            </mc:AlternateContent>
          </a:graphicData>
        </a:graphic>
      </p:graphicFrame>
      <p:sp>
        <p:nvSpPr>
          <p:cNvPr id="29703" name="TextBox 5"/>
          <p:cNvSpPr txBox="1">
            <a:spLocks noChangeArrowheads="1"/>
          </p:cNvSpPr>
          <p:nvPr/>
        </p:nvSpPr>
        <p:spPr bwMode="auto">
          <a:xfrm>
            <a:off x="416560" y="331788"/>
            <a:ext cx="57708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err="1" smtClean="0">
                <a:ln>
                  <a:noFill/>
                </a:ln>
                <a:solidFill>
                  <a:schemeClr val="tx1"/>
                </a:solidFill>
                <a:effectLst/>
                <a:uLnTx/>
                <a:uFillTx/>
                <a:latin typeface="Arial" charset="0"/>
                <a:ea typeface="+mn-ea"/>
                <a:cs typeface="+mn-cs"/>
              </a:rPr>
              <a:t>Nationell</a:t>
            </a:r>
            <a:r>
              <a:rPr kumimoji="0" lang="en-IE" altLang="en-US" sz="2400" b="1" i="0" u="none" strike="noStrike" kern="1200" cap="none" spc="0" normalizeH="0" baseline="0" noProof="0" dirty="0" smtClean="0">
                <a:ln>
                  <a:noFill/>
                </a:ln>
                <a:solidFill>
                  <a:schemeClr val="tx1"/>
                </a:solidFill>
                <a:effectLst/>
                <a:uLnTx/>
                <a:uFillTx/>
                <a:latin typeface="Arial" charset="0"/>
                <a:ea typeface="+mn-ea"/>
                <a:cs typeface="+mn-cs"/>
              </a:rPr>
              <a:t> </a:t>
            </a:r>
            <a:r>
              <a:rPr lang="en-IE" altLang="en-US" sz="2400" dirty="0" err="1" smtClean="0">
                <a:solidFill>
                  <a:schemeClr val="tx1"/>
                </a:solidFill>
              </a:rPr>
              <a:t>tillväxtkurva</a:t>
            </a:r>
            <a:r>
              <a:rPr lang="en-IE" altLang="en-US" sz="2400" dirty="0" smtClean="0">
                <a:solidFill>
                  <a:schemeClr val="tx1"/>
                </a:solidFill>
              </a:rPr>
              <a:t> </a:t>
            </a:r>
            <a:r>
              <a:rPr lang="en-IE" altLang="en-US" sz="2400" dirty="0" err="1" smtClean="0">
                <a:solidFill>
                  <a:schemeClr val="tx1"/>
                </a:solidFill>
              </a:rPr>
              <a:t>för</a:t>
            </a:r>
            <a:r>
              <a:rPr lang="en-IE" altLang="en-US" sz="2400" dirty="0" smtClean="0">
                <a:solidFill>
                  <a:schemeClr val="tx1"/>
                </a:solidFill>
              </a:rPr>
              <a:t> </a:t>
            </a:r>
            <a:r>
              <a:rPr lang="en-IE" altLang="en-US" sz="2400" dirty="0" err="1" smtClean="0">
                <a:solidFill>
                  <a:schemeClr val="tx1"/>
                </a:solidFill>
              </a:rPr>
              <a:t>vall</a:t>
            </a:r>
            <a:r>
              <a:rPr lang="en-IE" altLang="en-US" sz="2400" dirty="0" smtClean="0">
                <a:solidFill>
                  <a:schemeClr val="tx1"/>
                </a:solidFill>
              </a:rPr>
              <a:t>, </a:t>
            </a:r>
            <a:r>
              <a:rPr lang="en-IE" altLang="en-US" sz="2400" dirty="0" err="1" smtClean="0">
                <a:solidFill>
                  <a:schemeClr val="tx1"/>
                </a:solidFill>
              </a:rPr>
              <a:t>Irland</a:t>
            </a:r>
            <a:endParaRPr lang="en-IE" altLang="en-US" sz="240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600" b="1" i="0" u="none" strike="noStrike" kern="1200" cap="none" spc="0" normalizeH="0" baseline="0" noProof="0" dirty="0">
              <a:ln>
                <a:noFill/>
              </a:ln>
              <a:solidFill>
                <a:schemeClr val="tx1"/>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altLang="en-US" sz="1600" dirty="0">
                <a:solidFill>
                  <a:schemeClr val="tx1"/>
                </a:solidFill>
              </a:rPr>
              <a:t>k</a:t>
            </a:r>
            <a:r>
              <a:rPr lang="en-IE" altLang="en-US" sz="1600" dirty="0" smtClean="0">
                <a:solidFill>
                  <a:schemeClr val="tx1"/>
                </a:solidFill>
              </a:rPr>
              <a:t>g </a:t>
            </a:r>
            <a:r>
              <a:rPr lang="en-IE" altLang="en-US" sz="1600" dirty="0" err="1" smtClean="0">
                <a:solidFill>
                  <a:schemeClr val="tx1"/>
                </a:solidFill>
              </a:rPr>
              <a:t>ts</a:t>
            </a:r>
            <a:r>
              <a:rPr lang="en-IE" altLang="en-US" sz="1600" dirty="0" smtClean="0">
                <a:solidFill>
                  <a:schemeClr val="tx1"/>
                </a:solidFill>
              </a:rPr>
              <a:t> </a:t>
            </a:r>
            <a:r>
              <a:rPr lang="en-IE" altLang="en-US" sz="1600" dirty="0" err="1" smtClean="0">
                <a:solidFill>
                  <a:schemeClr val="tx1"/>
                </a:solidFill>
              </a:rPr>
              <a:t>tillväxt</a:t>
            </a:r>
            <a:r>
              <a:rPr lang="en-IE" altLang="en-US" sz="1600" dirty="0" smtClean="0">
                <a:solidFill>
                  <a:schemeClr val="tx1"/>
                </a:solidFill>
              </a:rPr>
              <a:t> per dag per </a:t>
            </a:r>
            <a:r>
              <a:rPr lang="en-IE" altLang="en-US" sz="1600" dirty="0" err="1" smtClean="0">
                <a:solidFill>
                  <a:schemeClr val="tx1"/>
                </a:solidFill>
              </a:rPr>
              <a:t>hektar</a:t>
            </a:r>
            <a:endParaRPr kumimoji="0" lang="en-IE" altLang="en-US" sz="1600" b="1" i="0" u="none" strike="noStrike" kern="1200" cap="none" spc="0" normalizeH="0" baseline="0" noProof="0" dirty="0">
              <a:ln>
                <a:noFill/>
              </a:ln>
              <a:solidFill>
                <a:schemeClr val="tx1"/>
              </a:solidFill>
              <a:effectLst/>
              <a:uLnTx/>
              <a:uFillTx/>
              <a:latin typeface="Arial" charset="0"/>
              <a:ea typeface="+mn-ea"/>
              <a:cs typeface="+mn-cs"/>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84974" y="181769"/>
            <a:ext cx="16383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6956810"/>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41" y="0"/>
            <a:ext cx="5700916" cy="3604264"/>
          </a:xfrm>
          <a:prstGeom prst="rect">
            <a:avLst/>
          </a:prstGeom>
        </p:spPr>
      </p:pic>
      <p:pic>
        <p:nvPicPr>
          <p:cNvPr id="6" name="Bildobjekt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57" y="3809221"/>
            <a:ext cx="4061651" cy="3048777"/>
          </a:xfrm>
          <a:prstGeom prst="rect">
            <a:avLst/>
          </a:prstGeom>
        </p:spPr>
      </p:pic>
      <p:pic>
        <p:nvPicPr>
          <p:cNvPr id="7" name="Bildobjekt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8961" y="3809222"/>
            <a:ext cx="4065039" cy="3048778"/>
          </a:xfrm>
          <a:prstGeom prst="rect">
            <a:avLst/>
          </a:prstGeom>
        </p:spPr>
      </p:pic>
      <p:sp>
        <p:nvSpPr>
          <p:cNvPr id="8" name="textruta 7"/>
          <p:cNvSpPr txBox="1"/>
          <p:nvPr/>
        </p:nvSpPr>
        <p:spPr>
          <a:xfrm>
            <a:off x="3734553" y="3342485"/>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Timbro.se</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ruta 8"/>
          <p:cNvSpPr txBox="1"/>
          <p:nvPr/>
        </p:nvSpPr>
        <p:spPr>
          <a:xfrm>
            <a:off x="7632442" y="6598553"/>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ruta 9"/>
          <p:cNvSpPr txBox="1"/>
          <p:nvPr/>
        </p:nvSpPr>
        <p:spPr>
          <a:xfrm>
            <a:off x="-19097" y="6598552"/>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2" descr="C:\Users\rolfs\AppData\Local\Microsoft\Windows\Temporary Internet Files\Content.Outlook\XHTVPAEW\Blandvall 068.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08428" y="1123487"/>
            <a:ext cx="3221038" cy="2420938"/>
          </a:xfrm>
          <a:prstGeom prst="rect">
            <a:avLst/>
          </a:prstGeom>
          <a:noFill/>
          <a:ln w="9525" cap="sq">
            <a:solidFill>
              <a:schemeClr val="tx1"/>
            </a:solidFill>
            <a:bevel/>
            <a:headEnd/>
            <a:tailEnd/>
          </a:ln>
          <a:extLst>
            <a:ext uri="{909E8E84-426E-40DD-AFC4-6F175D3DCCD1}">
              <a14:hiddenFill xmlns:a14="http://schemas.microsoft.com/office/drawing/2010/main">
                <a:solidFill>
                  <a:srgbClr val="FFFFFF"/>
                </a:solidFill>
              </a14:hiddenFill>
            </a:ext>
          </a:extLst>
        </p:spPr>
      </p:pic>
      <p:sp>
        <p:nvSpPr>
          <p:cNvPr id="12" name="textruta 11"/>
          <p:cNvSpPr txBox="1"/>
          <p:nvPr/>
        </p:nvSpPr>
        <p:spPr>
          <a:xfrm>
            <a:off x="7362497" y="3289927"/>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Foto: Nilla Nilsdotter-Linde</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951361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17816" y="290982"/>
            <a:ext cx="4673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GB" altLang="en-US" sz="2400" b="1" i="0" u="none" strike="noStrike" kern="1200" cap="none" spc="0" normalizeH="0" baseline="0" noProof="0" dirty="0" err="1" smtClean="0">
                <a:ln>
                  <a:noFill/>
                </a:ln>
                <a:effectLst/>
                <a:uLnTx/>
                <a:uFillTx/>
                <a:latin typeface="+mn-lt"/>
                <a:ea typeface="+mn-ea"/>
                <a:cs typeface="Arial" charset="0"/>
              </a:rPr>
              <a:t>Mjölkproduktion</a:t>
            </a:r>
            <a:r>
              <a:rPr lang="en-GB" altLang="en-US" sz="2400" b="1" dirty="0" smtClean="0">
                <a:latin typeface="+mn-lt"/>
                <a:cs typeface="Arial" charset="0"/>
              </a:rPr>
              <a:t> (kg/ha/</a:t>
            </a:r>
            <a:r>
              <a:rPr lang="en-GB" altLang="en-US" sz="2400" b="1" dirty="0" err="1" smtClean="0">
                <a:latin typeface="+mn-lt"/>
                <a:cs typeface="Arial" charset="0"/>
              </a:rPr>
              <a:t>vecka</a:t>
            </a:r>
            <a:r>
              <a:rPr lang="en-GB" altLang="en-US" sz="2400" b="1" dirty="0" smtClean="0">
                <a:latin typeface="+mn-lt"/>
                <a:cs typeface="Arial" charset="0"/>
              </a:rPr>
              <a:t>) </a:t>
            </a:r>
            <a:r>
              <a:rPr lang="en-GB" altLang="en-US" sz="2400" b="1" dirty="0" err="1" smtClean="0">
                <a:latin typeface="+mn-lt"/>
                <a:cs typeface="Arial" charset="0"/>
              </a:rPr>
              <a:t>och</a:t>
            </a:r>
            <a:r>
              <a:rPr lang="en-GB" altLang="en-US" sz="2400" b="1" dirty="0" smtClean="0">
                <a:latin typeface="+mn-lt"/>
                <a:cs typeface="Arial" charset="0"/>
              </a:rPr>
              <a:t> </a:t>
            </a:r>
            <a:r>
              <a:rPr lang="en-GB" altLang="en-US" sz="2400" b="1" dirty="0" err="1" smtClean="0">
                <a:latin typeface="+mn-lt"/>
                <a:cs typeface="Arial" charset="0"/>
              </a:rPr>
              <a:t>foderintag</a:t>
            </a:r>
            <a:r>
              <a:rPr lang="en-GB" altLang="en-US" sz="2400" b="1" dirty="0" smtClean="0">
                <a:latin typeface="+mn-lt"/>
                <a:cs typeface="Arial" charset="0"/>
              </a:rPr>
              <a:t> (kg </a:t>
            </a:r>
            <a:r>
              <a:rPr lang="en-GB" altLang="en-US" sz="2400" b="1" dirty="0" err="1" smtClean="0">
                <a:latin typeface="+mn-lt"/>
                <a:cs typeface="Arial" charset="0"/>
              </a:rPr>
              <a:t>ts</a:t>
            </a:r>
            <a:r>
              <a:rPr lang="en-GB" altLang="en-US" sz="2400" b="1" dirty="0" smtClean="0">
                <a:latin typeface="+mn-lt"/>
                <a:cs typeface="Arial" charset="0"/>
              </a:rPr>
              <a:t>/</a:t>
            </a:r>
            <a:r>
              <a:rPr lang="en-GB" altLang="en-US" sz="2400" b="1" dirty="0" err="1" smtClean="0">
                <a:latin typeface="+mn-lt"/>
                <a:cs typeface="Arial" charset="0"/>
              </a:rPr>
              <a:t>ko</a:t>
            </a:r>
            <a:r>
              <a:rPr lang="en-GB" altLang="en-US" sz="2400" b="1" dirty="0" smtClean="0">
                <a:latin typeface="+mn-lt"/>
                <a:cs typeface="Arial" charset="0"/>
              </a:rPr>
              <a:t>/dag), </a:t>
            </a:r>
            <a:r>
              <a:rPr lang="en-GB" altLang="en-US" sz="2400" b="1" dirty="0" err="1" smtClean="0">
                <a:latin typeface="+mn-lt"/>
                <a:cs typeface="Arial" charset="0"/>
              </a:rPr>
              <a:t>vårkalvare</a:t>
            </a:r>
            <a:endParaRPr kumimoji="0" lang="en-GB" altLang="en-US" sz="1600" b="1" i="0" u="none" strike="noStrike" kern="1200" cap="none" spc="0" normalizeH="0" baseline="0" noProof="0" dirty="0">
              <a:ln>
                <a:noFill/>
              </a:ln>
              <a:effectLst/>
              <a:uLnTx/>
              <a:uFillTx/>
              <a:latin typeface="+mn-lt"/>
              <a:ea typeface="+mn-ea"/>
              <a:cs typeface="Arial" charset="0"/>
            </a:endParaRPr>
          </a:p>
        </p:txBody>
      </p:sp>
      <p:graphicFrame>
        <p:nvGraphicFramePr>
          <p:cNvPr id="8195" name="Object 3"/>
          <p:cNvGraphicFramePr>
            <a:graphicFrameLocks/>
          </p:cNvGraphicFramePr>
          <p:nvPr>
            <p:extLst/>
          </p:nvPr>
        </p:nvGraphicFramePr>
        <p:xfrm>
          <a:off x="300181" y="1447800"/>
          <a:ext cx="8520545" cy="5193145"/>
        </p:xfrm>
        <a:graphic>
          <a:graphicData uri="http://schemas.openxmlformats.org/presentationml/2006/ole">
            <mc:AlternateContent xmlns:mc="http://schemas.openxmlformats.org/markup-compatibility/2006">
              <mc:Choice xmlns:v="urn:schemas-microsoft-com:vml" Requires="v">
                <p:oleObj spid="_x0000_s42105" name="Chart" r:id="rId4" imgW="8562975" imgH="5505450" progId="Excel.Chart.8">
                  <p:embed/>
                </p:oleObj>
              </mc:Choice>
              <mc:Fallback>
                <p:oleObj name="Chart" r:id="rId4" imgW="8562975" imgH="5505450" progId="Excel.Chart.8">
                  <p:embed/>
                  <p:pic>
                    <p:nvPicPr>
                      <p:cNvPr id="8195"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181" y="1447800"/>
                        <a:ext cx="8520545" cy="5193145"/>
                      </a:xfrm>
                      <a:prstGeom prst="rect">
                        <a:avLst/>
                      </a:prstGeom>
                      <a:noFill/>
                      <a:ln>
                        <a:solidFill>
                          <a:schemeClr val="accent3"/>
                        </a:solidFill>
                      </a:ln>
                      <a:extLst/>
                    </p:spPr>
                  </p:pic>
                </p:oleObj>
              </mc:Fallback>
            </mc:AlternateContent>
          </a:graphicData>
        </a:graphic>
      </p:graphicFrame>
      <p:sp>
        <p:nvSpPr>
          <p:cNvPr id="8196" name="Line 4"/>
          <p:cNvSpPr>
            <a:spLocks noChangeShapeType="1"/>
          </p:cNvSpPr>
          <p:nvPr/>
        </p:nvSpPr>
        <p:spPr bwMode="auto">
          <a:xfrm>
            <a:off x="533400" y="1371600"/>
            <a:ext cx="7848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 name="Line 5"/>
          <p:cNvSpPr>
            <a:spLocks noChangeShapeType="1"/>
          </p:cNvSpPr>
          <p:nvPr/>
        </p:nvSpPr>
        <p:spPr bwMode="auto">
          <a:xfrm>
            <a:off x="762000" y="1447800"/>
            <a:ext cx="7620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8198" name="Rectangle 7"/>
          <p:cNvSpPr>
            <a:spLocks noChangeArrowheads="1"/>
          </p:cNvSpPr>
          <p:nvPr/>
        </p:nvSpPr>
        <p:spPr bwMode="auto">
          <a:xfrm>
            <a:off x="5571547" y="352426"/>
            <a:ext cx="20748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Milk     </a:t>
            </a:r>
            <a:r>
              <a:rPr kumimoji="0" lang="en-IE" altLang="en-US" sz="1400" b="1" i="1" u="none" strike="noStrike" kern="1200" cap="none" spc="0" normalizeH="0" baseline="0" noProof="0" dirty="0" smtClean="0">
                <a:ln>
                  <a:noFill/>
                </a:ln>
                <a:solidFill>
                  <a:prstClr val="black"/>
                </a:solidFill>
                <a:effectLst/>
                <a:uLnTx/>
                <a:uFillTx/>
                <a:latin typeface="Times New Roman" pitchFamily="18" charset="0"/>
                <a:ea typeface="+mn-ea"/>
                <a:cs typeface="Arial" charset="0"/>
              </a:rPr>
              <a:t>5</a:t>
            </a:r>
            <a:r>
              <a:rPr kumimoji="0" lang="en-IE" altLang="en-US" sz="1400" b="1" i="1" u="none" strike="noStrike" kern="1200" cap="none" spc="0" normalizeH="0" noProof="0" dirty="0" smtClean="0">
                <a:ln>
                  <a:noFill/>
                </a:ln>
                <a:solidFill>
                  <a:prstClr val="black"/>
                </a:solidFill>
                <a:effectLst/>
                <a:uLnTx/>
                <a:uFillTx/>
                <a:latin typeface="Times New Roman" pitchFamily="18" charset="0"/>
                <a:ea typeface="+mn-ea"/>
                <a:cs typeface="Arial" charset="0"/>
              </a:rPr>
              <a:t> </a:t>
            </a:r>
            <a:r>
              <a:rPr kumimoji="0" lang="en-IE" altLang="en-US" sz="1400" b="1" i="1" u="none" strike="noStrike" kern="1200" cap="none" spc="0" normalizeH="0" baseline="0" noProof="0" dirty="0" smtClean="0">
                <a:ln>
                  <a:noFill/>
                </a:ln>
                <a:solidFill>
                  <a:prstClr val="black"/>
                </a:solidFill>
                <a:effectLst/>
                <a:uLnTx/>
                <a:uFillTx/>
                <a:latin typeface="Times New Roman" pitchFamily="18" charset="0"/>
                <a:ea typeface="+mn-ea"/>
                <a:cs typeface="Arial" charset="0"/>
              </a:rPr>
              <a:t>750 kg/</a:t>
            </a:r>
            <a:r>
              <a:rPr kumimoji="0" lang="en-IE" altLang="en-US" sz="1400" b="1" i="1" u="none" strike="noStrike" kern="1200" cap="none" spc="0" normalizeH="0" baseline="0" noProof="0" dirty="0" err="1" smtClean="0">
                <a:ln>
                  <a:noFill/>
                </a:ln>
                <a:solidFill>
                  <a:prstClr val="black"/>
                </a:solidFill>
                <a:effectLst/>
                <a:uLnTx/>
                <a:uFillTx/>
                <a:latin typeface="Times New Roman" pitchFamily="18" charset="0"/>
                <a:ea typeface="+mn-ea"/>
                <a:cs typeface="Arial" charset="0"/>
              </a:rPr>
              <a:t>ko</a:t>
            </a:r>
            <a:endPar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Fat        </a:t>
            </a:r>
            <a:r>
              <a:rPr kumimoji="0" lang="en-IE" altLang="en-US" sz="1400" b="1" i="1" u="none" strike="noStrike" kern="1200" cap="none" spc="0" normalizeH="0" baseline="0" noProof="0" dirty="0" smtClean="0">
                <a:ln>
                  <a:noFill/>
                </a:ln>
                <a:solidFill>
                  <a:prstClr val="black"/>
                </a:solidFill>
                <a:effectLst/>
                <a:uLnTx/>
                <a:uFillTx/>
                <a:latin typeface="Times New Roman" pitchFamily="18" charset="0"/>
                <a:ea typeface="+mn-ea"/>
                <a:cs typeface="Arial" charset="0"/>
              </a:rPr>
              <a:t>4,40</a:t>
            </a: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Protein  </a:t>
            </a:r>
            <a:r>
              <a:rPr kumimoji="0" lang="en-IE" altLang="en-US" sz="1400" b="1" i="1" u="none" strike="noStrike" kern="1200" cap="none" spc="0" normalizeH="0" baseline="0" noProof="0" dirty="0" smtClean="0">
                <a:ln>
                  <a:noFill/>
                </a:ln>
                <a:solidFill>
                  <a:prstClr val="black"/>
                </a:solidFill>
                <a:effectLst/>
                <a:uLnTx/>
                <a:uFillTx/>
                <a:latin typeface="Times New Roman" pitchFamily="18" charset="0"/>
                <a:ea typeface="+mn-ea"/>
                <a:cs typeface="Arial" charset="0"/>
              </a:rPr>
              <a:t>3,60</a:t>
            </a: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Milk solids </a:t>
            </a:r>
            <a:r>
              <a:rPr kumimoji="0" lang="en-IE" altLang="en-US" sz="1400" b="1" i="1" u="none" strike="noStrike" kern="1200" cap="none" spc="0" normalizeH="0" baseline="0" noProof="0" dirty="0" smtClean="0">
                <a:ln>
                  <a:noFill/>
                </a:ln>
                <a:solidFill>
                  <a:prstClr val="black"/>
                </a:solidFill>
                <a:effectLst/>
                <a:uLnTx/>
                <a:uFillTx/>
                <a:latin typeface="Times New Roman" pitchFamily="18" charset="0"/>
                <a:ea typeface="+mn-ea"/>
                <a:cs typeface="Arial" charset="0"/>
              </a:rPr>
              <a:t>1</a:t>
            </a:r>
            <a:r>
              <a:rPr kumimoji="0" lang="en-IE" altLang="en-US" sz="1400" b="1" i="1" u="none" strike="noStrike" kern="1200" cap="none" spc="0" normalizeH="0" noProof="0" dirty="0" smtClean="0">
                <a:ln>
                  <a:noFill/>
                </a:ln>
                <a:solidFill>
                  <a:prstClr val="black"/>
                </a:solidFill>
                <a:effectLst/>
                <a:uLnTx/>
                <a:uFillTx/>
                <a:latin typeface="Times New Roman" pitchFamily="18" charset="0"/>
                <a:ea typeface="+mn-ea"/>
                <a:cs typeface="Arial" charset="0"/>
              </a:rPr>
              <a:t> </a:t>
            </a:r>
            <a:r>
              <a:rPr kumimoji="0" lang="en-IE" altLang="en-US" sz="1400" b="1" i="1" u="none" strike="noStrike" kern="1200" cap="none" spc="0" normalizeH="0" baseline="0" noProof="0" dirty="0" smtClean="0">
                <a:ln>
                  <a:noFill/>
                </a:ln>
                <a:solidFill>
                  <a:prstClr val="black"/>
                </a:solidFill>
                <a:effectLst/>
                <a:uLnTx/>
                <a:uFillTx/>
                <a:latin typeface="Times New Roman" pitchFamily="18" charset="0"/>
                <a:ea typeface="+mn-ea"/>
                <a:cs typeface="Arial" charset="0"/>
              </a:rPr>
              <a:t>350 kg/ha</a:t>
            </a:r>
            <a:endPar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474953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4"/>
          <p:cNvGraphicFramePr>
            <a:graphicFrameLocks noChangeAspect="1"/>
          </p:cNvGraphicFramePr>
          <p:nvPr>
            <p:extLst>
              <p:ext uri="{D42A27DB-BD31-4B8C-83A1-F6EECF244321}">
                <p14:modId xmlns:p14="http://schemas.microsoft.com/office/powerpoint/2010/main" val="245145329"/>
              </p:ext>
            </p:extLst>
          </p:nvPr>
        </p:nvGraphicFramePr>
        <p:xfrm>
          <a:off x="-17563" y="455463"/>
          <a:ext cx="11482727" cy="5645449"/>
        </p:xfrm>
        <a:graphic>
          <a:graphicData uri="http://schemas.openxmlformats.org/presentationml/2006/ole">
            <mc:AlternateContent xmlns:mc="http://schemas.openxmlformats.org/markup-compatibility/2006">
              <mc:Choice xmlns:v="urn:schemas-microsoft-com:vml" Requires="v">
                <p:oleObj spid="_x0000_s43131" name="Chart" r:id="rId3" imgW="11418304" imgH="6441368" progId="MSGraph.Chart.8">
                  <p:embed followColorScheme="full"/>
                </p:oleObj>
              </mc:Choice>
              <mc:Fallback>
                <p:oleObj name="Chart" r:id="rId3" imgW="11418304" imgH="6441368" progId="MSGraph.Chart.8">
                  <p:embed followColorScheme="full"/>
                  <p:pic>
                    <p:nvPicPr>
                      <p:cNvPr id="9218" name="Object 4"/>
                      <p:cNvPicPr>
                        <a:picLocks noChangeAspect="1" noChangeArrowheads="1"/>
                      </p:cNvPicPr>
                      <p:nvPr/>
                    </p:nvPicPr>
                    <p:blipFill>
                      <a:blip r:embed="rId4"/>
                      <a:srcRect/>
                      <a:stretch>
                        <a:fillRect/>
                      </a:stretch>
                    </p:blipFill>
                    <p:spPr bwMode="auto">
                      <a:xfrm>
                        <a:off x="-17563" y="455463"/>
                        <a:ext cx="11482727" cy="5645449"/>
                      </a:xfrm>
                      <a:prstGeom prst="rect">
                        <a:avLst/>
                      </a:prstGeom>
                      <a:noFill/>
                      <a:ln>
                        <a:noFill/>
                      </a:ln>
                      <a:effectLst/>
                      <a:extLst/>
                    </p:spPr>
                  </p:pic>
                </p:oleObj>
              </mc:Fallback>
            </mc:AlternateContent>
          </a:graphicData>
        </a:graphic>
      </p:graphicFrame>
      <p:sp>
        <p:nvSpPr>
          <p:cNvPr id="9219" name="Text Box 22"/>
          <p:cNvSpPr txBox="1">
            <a:spLocks noChangeArrowheads="1"/>
          </p:cNvSpPr>
          <p:nvPr/>
        </p:nvSpPr>
        <p:spPr bwMode="auto">
          <a:xfrm>
            <a:off x="7680960" y="4627563"/>
            <a:ext cx="1426528"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IE" alt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mn-cs"/>
              </a:rPr>
              <a:t>Sinläggn</a:t>
            </a:r>
            <a:endParaRPr kumimoji="0" lang="en-GB" altLang="en-US" sz="24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220" name="Rectangle 7"/>
          <p:cNvSpPr>
            <a:spLocks noGrp="1" noChangeArrowheads="1"/>
          </p:cNvSpPr>
          <p:nvPr>
            <p:ph type="title"/>
          </p:nvPr>
        </p:nvSpPr>
        <p:spPr>
          <a:xfrm>
            <a:off x="303848" y="9526"/>
            <a:ext cx="7942104" cy="549275"/>
          </a:xfrm>
          <a:solidFill>
            <a:schemeClr val="bg1"/>
          </a:solidFill>
          <a:extLst/>
        </p:spPr>
        <p:txBody>
          <a:bodyPr/>
          <a:lstStyle/>
          <a:p>
            <a:pPr algn="ctr"/>
            <a:r>
              <a:rPr lang="sv-SE" altLang="en-US" sz="1600" dirty="0" smtClean="0">
                <a:solidFill>
                  <a:schemeClr val="tx1"/>
                </a:solidFill>
                <a:latin typeface="Tahoma" pitchFamily="34" charset="0"/>
              </a:rPr>
              <a:t>Betesåret </a:t>
            </a:r>
            <a:r>
              <a:rPr lang="sv-SE" altLang="en-US" sz="1600" dirty="0" smtClean="0">
                <a:solidFill>
                  <a:schemeClr val="tx1"/>
                </a:solidFill>
              </a:rPr>
              <a:t>–</a:t>
            </a:r>
            <a:r>
              <a:rPr lang="sv-SE" altLang="en-US" sz="1600" dirty="0" smtClean="0">
                <a:solidFill>
                  <a:schemeClr val="tx1"/>
                </a:solidFill>
                <a:latin typeface="Tahoma" pitchFamily="34" charset="0"/>
              </a:rPr>
              <a:t> </a:t>
            </a:r>
            <a:r>
              <a:rPr lang="sv-SE" altLang="en-US" sz="1600" dirty="0" err="1" smtClean="0">
                <a:solidFill>
                  <a:schemeClr val="tx1"/>
                </a:solidFill>
                <a:latin typeface="Tahoma" pitchFamily="34" charset="0"/>
              </a:rPr>
              <a:t>Vårkalvande</a:t>
            </a:r>
            <a:r>
              <a:rPr lang="sv-SE" altLang="en-US" sz="1600" dirty="0" smtClean="0">
                <a:solidFill>
                  <a:schemeClr val="tx1"/>
                </a:solidFill>
                <a:latin typeface="Tahoma" pitchFamily="34" charset="0"/>
              </a:rPr>
              <a:t> besättning</a:t>
            </a:r>
            <a:br>
              <a:rPr lang="sv-SE" altLang="en-US" sz="1600" dirty="0" smtClean="0">
                <a:solidFill>
                  <a:schemeClr val="tx1"/>
                </a:solidFill>
                <a:latin typeface="Tahoma" pitchFamily="34" charset="0"/>
              </a:rPr>
            </a:br>
            <a:r>
              <a:rPr lang="sv-SE" altLang="en-US" sz="1600" dirty="0" smtClean="0">
                <a:solidFill>
                  <a:schemeClr val="tx1"/>
                </a:solidFill>
                <a:latin typeface="Tahoma" pitchFamily="34" charset="0"/>
              </a:rPr>
              <a:t>Beläggningsgrad = 2,47 kor/ha</a:t>
            </a:r>
          </a:p>
        </p:txBody>
      </p:sp>
      <p:sp>
        <p:nvSpPr>
          <p:cNvPr id="9221" name="Freeform 2"/>
          <p:cNvSpPr>
            <a:spLocks/>
          </p:cNvSpPr>
          <p:nvPr/>
        </p:nvSpPr>
        <p:spPr bwMode="auto">
          <a:xfrm>
            <a:off x="7543800" y="3324225"/>
            <a:ext cx="1243013" cy="547688"/>
          </a:xfrm>
          <a:custGeom>
            <a:avLst/>
            <a:gdLst>
              <a:gd name="T0" fmla="*/ 2147483647 w 783"/>
              <a:gd name="T1" fmla="*/ 2147483647 h 384"/>
              <a:gd name="T2" fmla="*/ 2147483647 w 783"/>
              <a:gd name="T3" fmla="*/ 2147483647 h 384"/>
              <a:gd name="T4" fmla="*/ 2147483647 w 783"/>
              <a:gd name="T5" fmla="*/ 2147483647 h 384"/>
              <a:gd name="T6" fmla="*/ 2147483647 w 783"/>
              <a:gd name="T7" fmla="*/ 2147483647 h 384"/>
              <a:gd name="T8" fmla="*/ 0 w 783"/>
              <a:gd name="T9" fmla="*/ 0 h 384"/>
              <a:gd name="T10" fmla="*/ 2147483647 w 783"/>
              <a:gd name="T11" fmla="*/ 2147483647 h 384"/>
              <a:gd name="T12" fmla="*/ 2147483647 w 783"/>
              <a:gd name="T13" fmla="*/ 2147483647 h 384"/>
              <a:gd name="T14" fmla="*/ 2147483647 w 783"/>
              <a:gd name="T15" fmla="*/ 2147483647 h 384"/>
              <a:gd name="T16" fmla="*/ 2147483647 w 783"/>
              <a:gd name="T17" fmla="*/ 2147483647 h 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83" h="384">
                <a:moveTo>
                  <a:pt x="783" y="369"/>
                </a:moveTo>
                <a:lnTo>
                  <a:pt x="783" y="18"/>
                </a:lnTo>
                <a:lnTo>
                  <a:pt x="450" y="27"/>
                </a:lnTo>
                <a:lnTo>
                  <a:pt x="99" y="18"/>
                </a:lnTo>
                <a:lnTo>
                  <a:pt x="0" y="0"/>
                </a:lnTo>
                <a:lnTo>
                  <a:pt x="153" y="171"/>
                </a:lnTo>
                <a:lnTo>
                  <a:pt x="306" y="315"/>
                </a:lnTo>
                <a:lnTo>
                  <a:pt x="432" y="384"/>
                </a:lnTo>
                <a:lnTo>
                  <a:pt x="783" y="369"/>
                </a:lnTo>
                <a:close/>
              </a:path>
            </a:pathLst>
          </a:cu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2" name="Freeform 3"/>
          <p:cNvSpPr>
            <a:spLocks/>
          </p:cNvSpPr>
          <p:nvPr/>
        </p:nvSpPr>
        <p:spPr bwMode="auto">
          <a:xfrm>
            <a:off x="1414463" y="2874963"/>
            <a:ext cx="1714500" cy="963612"/>
          </a:xfrm>
          <a:custGeom>
            <a:avLst/>
            <a:gdLst>
              <a:gd name="T0" fmla="*/ 2147483647 w 1080"/>
              <a:gd name="T1" fmla="*/ 2147483647 h 675"/>
              <a:gd name="T2" fmla="*/ 2147483647 w 1080"/>
              <a:gd name="T3" fmla="*/ 2147483647 h 675"/>
              <a:gd name="T4" fmla="*/ 2147483647 w 1080"/>
              <a:gd name="T5" fmla="*/ 2147483647 h 675"/>
              <a:gd name="T6" fmla="*/ 2147483647 w 1080"/>
              <a:gd name="T7" fmla="*/ 2147483647 h 675"/>
              <a:gd name="T8" fmla="*/ 2147483647 w 1080"/>
              <a:gd name="T9" fmla="*/ 2147483647 h 675"/>
              <a:gd name="T10" fmla="*/ 2147483647 w 1080"/>
              <a:gd name="T11" fmla="*/ 0 h 675"/>
              <a:gd name="T12" fmla="*/ 2147483647 w 1080"/>
              <a:gd name="T13" fmla="*/ 2147483647 h 675"/>
              <a:gd name="T14" fmla="*/ 2147483647 w 1080"/>
              <a:gd name="T15" fmla="*/ 2147483647 h 675"/>
              <a:gd name="T16" fmla="*/ 2147483647 w 1080"/>
              <a:gd name="T17" fmla="*/ 2147483647 h 675"/>
              <a:gd name="T18" fmla="*/ 2147483647 w 1080"/>
              <a:gd name="T19" fmla="*/ 2147483647 h 675"/>
              <a:gd name="T20" fmla="*/ 2147483647 w 1080"/>
              <a:gd name="T21" fmla="*/ 2147483647 h 675"/>
              <a:gd name="T22" fmla="*/ 0 w 1080"/>
              <a:gd name="T23" fmla="*/ 2147483647 h 675"/>
              <a:gd name="T24" fmla="*/ 0 w 1080"/>
              <a:gd name="T25" fmla="*/ 2147483647 h 675"/>
              <a:gd name="T26" fmla="*/ 2147483647 w 1080"/>
              <a:gd name="T27" fmla="*/ 2147483647 h 6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80" h="675">
                <a:moveTo>
                  <a:pt x="72" y="306"/>
                </a:moveTo>
                <a:lnTo>
                  <a:pt x="414" y="306"/>
                </a:lnTo>
                <a:lnTo>
                  <a:pt x="711" y="252"/>
                </a:lnTo>
                <a:lnTo>
                  <a:pt x="810" y="216"/>
                </a:lnTo>
                <a:lnTo>
                  <a:pt x="999" y="72"/>
                </a:lnTo>
                <a:lnTo>
                  <a:pt x="1080" y="0"/>
                </a:lnTo>
                <a:lnTo>
                  <a:pt x="927" y="225"/>
                </a:lnTo>
                <a:lnTo>
                  <a:pt x="729" y="441"/>
                </a:lnTo>
                <a:lnTo>
                  <a:pt x="558" y="585"/>
                </a:lnTo>
                <a:lnTo>
                  <a:pt x="432" y="639"/>
                </a:lnTo>
                <a:lnTo>
                  <a:pt x="279" y="675"/>
                </a:lnTo>
                <a:lnTo>
                  <a:pt x="0" y="666"/>
                </a:lnTo>
                <a:lnTo>
                  <a:pt x="0" y="306"/>
                </a:lnTo>
                <a:lnTo>
                  <a:pt x="72" y="306"/>
                </a:lnTo>
                <a:close/>
              </a:path>
            </a:pathLst>
          </a:cu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3" name="Freeform 6"/>
          <p:cNvSpPr>
            <a:spLocks/>
          </p:cNvSpPr>
          <p:nvPr/>
        </p:nvSpPr>
        <p:spPr bwMode="auto">
          <a:xfrm>
            <a:off x="3257550" y="1204913"/>
            <a:ext cx="4229100" cy="2093912"/>
          </a:xfrm>
          <a:custGeom>
            <a:avLst/>
            <a:gdLst>
              <a:gd name="T0" fmla="*/ 2147483647 w 2664"/>
              <a:gd name="T1" fmla="*/ 2147483647 h 1467"/>
              <a:gd name="T2" fmla="*/ 2147483647 w 2664"/>
              <a:gd name="T3" fmla="*/ 2147483647 h 1467"/>
              <a:gd name="T4" fmla="*/ 2147483647 w 2664"/>
              <a:gd name="T5" fmla="*/ 2147483647 h 1467"/>
              <a:gd name="T6" fmla="*/ 2147483647 w 2664"/>
              <a:gd name="T7" fmla="*/ 2147483647 h 1467"/>
              <a:gd name="T8" fmla="*/ 2147483647 w 2664"/>
              <a:gd name="T9" fmla="*/ 2147483647 h 1467"/>
              <a:gd name="T10" fmla="*/ 2147483647 w 2664"/>
              <a:gd name="T11" fmla="*/ 2147483647 h 1467"/>
              <a:gd name="T12" fmla="*/ 2147483647 w 2664"/>
              <a:gd name="T13" fmla="*/ 2147483647 h 1467"/>
              <a:gd name="T14" fmla="*/ 2147483647 w 2664"/>
              <a:gd name="T15" fmla="*/ 2147483647 h 1467"/>
              <a:gd name="T16" fmla="*/ 2147483647 w 2664"/>
              <a:gd name="T17" fmla="*/ 2147483647 h 1467"/>
              <a:gd name="T18" fmla="*/ 2147483647 w 2664"/>
              <a:gd name="T19" fmla="*/ 2147483647 h 1467"/>
              <a:gd name="T20" fmla="*/ 2147483647 w 2664"/>
              <a:gd name="T21" fmla="*/ 2147483647 h 1467"/>
              <a:gd name="T22" fmla="*/ 0 w 2664"/>
              <a:gd name="T23" fmla="*/ 2147483647 h 1467"/>
              <a:gd name="T24" fmla="*/ 2147483647 w 2664"/>
              <a:gd name="T25" fmla="*/ 2147483647 h 1467"/>
              <a:gd name="T26" fmla="*/ 2147483647 w 2664"/>
              <a:gd name="T27" fmla="*/ 2147483647 h 1467"/>
              <a:gd name="T28" fmla="*/ 2147483647 w 2664"/>
              <a:gd name="T29" fmla="*/ 2147483647 h 1467"/>
              <a:gd name="T30" fmla="*/ 2147483647 w 2664"/>
              <a:gd name="T31" fmla="*/ 2147483647 h 1467"/>
              <a:gd name="T32" fmla="*/ 2147483647 w 2664"/>
              <a:gd name="T33" fmla="*/ 2147483647 h 1467"/>
              <a:gd name="T34" fmla="*/ 2147483647 w 2664"/>
              <a:gd name="T35" fmla="*/ 2147483647 h 1467"/>
              <a:gd name="T36" fmla="*/ 2147483647 w 2664"/>
              <a:gd name="T37" fmla="*/ 2147483647 h 1467"/>
              <a:gd name="T38" fmla="*/ 2147483647 w 2664"/>
              <a:gd name="T39" fmla="*/ 2147483647 h 1467"/>
              <a:gd name="T40" fmla="*/ 2147483647 w 2664"/>
              <a:gd name="T41" fmla="*/ 2147483647 h 1467"/>
              <a:gd name="T42" fmla="*/ 2147483647 w 2664"/>
              <a:gd name="T43" fmla="*/ 2147483647 h 1467"/>
              <a:gd name="T44" fmla="*/ 2147483647 w 2664"/>
              <a:gd name="T45" fmla="*/ 0 h 1467"/>
              <a:gd name="T46" fmla="*/ 2147483647 w 2664"/>
              <a:gd name="T47" fmla="*/ 2147483647 h 1467"/>
              <a:gd name="T48" fmla="*/ 2147483647 w 2664"/>
              <a:gd name="T49" fmla="*/ 2147483647 h 1467"/>
              <a:gd name="T50" fmla="*/ 2147483647 w 2664"/>
              <a:gd name="T51" fmla="*/ 2147483647 h 1467"/>
              <a:gd name="T52" fmla="*/ 2147483647 w 2664"/>
              <a:gd name="T53" fmla="*/ 2147483647 h 1467"/>
              <a:gd name="T54" fmla="*/ 2147483647 w 2664"/>
              <a:gd name="T55" fmla="*/ 2147483647 h 1467"/>
              <a:gd name="T56" fmla="*/ 2147483647 w 2664"/>
              <a:gd name="T57" fmla="*/ 2147483647 h 1467"/>
              <a:gd name="T58" fmla="*/ 2147483647 w 2664"/>
              <a:gd name="T59" fmla="*/ 2147483647 h 1467"/>
              <a:gd name="T60" fmla="*/ 2147483647 w 2664"/>
              <a:gd name="T61" fmla="*/ 2147483647 h 1467"/>
              <a:gd name="T62" fmla="*/ 2147483647 w 2664"/>
              <a:gd name="T63" fmla="*/ 2147483647 h 1467"/>
              <a:gd name="T64" fmla="*/ 2147483647 w 2664"/>
              <a:gd name="T65" fmla="*/ 2147483647 h 1467"/>
              <a:gd name="T66" fmla="*/ 2147483647 w 2664"/>
              <a:gd name="T67" fmla="*/ 2147483647 h 1467"/>
              <a:gd name="T68" fmla="*/ 2147483647 w 2664"/>
              <a:gd name="T69" fmla="*/ 2147483647 h 1467"/>
              <a:gd name="T70" fmla="*/ 2147483647 w 2664"/>
              <a:gd name="T71" fmla="*/ 2147483647 h 1467"/>
              <a:gd name="T72" fmla="*/ 2147483647 w 2664"/>
              <a:gd name="T73" fmla="*/ 2147483647 h 1467"/>
              <a:gd name="T74" fmla="*/ 2147483647 w 2664"/>
              <a:gd name="T75" fmla="*/ 2147483647 h 1467"/>
              <a:gd name="T76" fmla="*/ 2147483647 w 2664"/>
              <a:gd name="T77" fmla="*/ 2147483647 h 1467"/>
              <a:gd name="T78" fmla="*/ 2147483647 w 2664"/>
              <a:gd name="T79" fmla="*/ 2147483647 h 1467"/>
              <a:gd name="T80" fmla="*/ 2147483647 w 2664"/>
              <a:gd name="T81" fmla="*/ 2147483647 h 1467"/>
              <a:gd name="T82" fmla="*/ 2147483647 w 2664"/>
              <a:gd name="T83" fmla="*/ 2147483647 h 1467"/>
              <a:gd name="T84" fmla="*/ 2147483647 w 2664"/>
              <a:gd name="T85" fmla="*/ 2147483647 h 1467"/>
              <a:gd name="T86" fmla="*/ 2147483647 w 2664"/>
              <a:gd name="T87" fmla="*/ 2147483647 h 1467"/>
              <a:gd name="T88" fmla="*/ 2147483647 w 2664"/>
              <a:gd name="T89" fmla="*/ 2147483647 h 14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664" h="1467">
                <a:moveTo>
                  <a:pt x="2664" y="1467"/>
                </a:moveTo>
                <a:lnTo>
                  <a:pt x="2511" y="1404"/>
                </a:lnTo>
                <a:lnTo>
                  <a:pt x="2268" y="1245"/>
                </a:lnTo>
                <a:lnTo>
                  <a:pt x="1980" y="1101"/>
                </a:lnTo>
                <a:lnTo>
                  <a:pt x="1692" y="1005"/>
                </a:lnTo>
                <a:lnTo>
                  <a:pt x="1341" y="936"/>
                </a:lnTo>
                <a:lnTo>
                  <a:pt x="1080" y="900"/>
                </a:lnTo>
                <a:lnTo>
                  <a:pt x="648" y="855"/>
                </a:lnTo>
                <a:lnTo>
                  <a:pt x="396" y="873"/>
                </a:lnTo>
                <a:lnTo>
                  <a:pt x="252" y="909"/>
                </a:lnTo>
                <a:lnTo>
                  <a:pt x="108" y="972"/>
                </a:lnTo>
                <a:lnTo>
                  <a:pt x="0" y="1053"/>
                </a:lnTo>
                <a:lnTo>
                  <a:pt x="117" y="846"/>
                </a:lnTo>
                <a:lnTo>
                  <a:pt x="189" y="729"/>
                </a:lnTo>
                <a:lnTo>
                  <a:pt x="216" y="639"/>
                </a:lnTo>
                <a:lnTo>
                  <a:pt x="261" y="558"/>
                </a:lnTo>
                <a:lnTo>
                  <a:pt x="279" y="495"/>
                </a:lnTo>
                <a:lnTo>
                  <a:pt x="315" y="387"/>
                </a:lnTo>
                <a:lnTo>
                  <a:pt x="351" y="288"/>
                </a:lnTo>
                <a:lnTo>
                  <a:pt x="387" y="225"/>
                </a:lnTo>
                <a:lnTo>
                  <a:pt x="423" y="126"/>
                </a:lnTo>
                <a:lnTo>
                  <a:pt x="486" y="54"/>
                </a:lnTo>
                <a:lnTo>
                  <a:pt x="567" y="0"/>
                </a:lnTo>
                <a:lnTo>
                  <a:pt x="630" y="36"/>
                </a:lnTo>
                <a:lnTo>
                  <a:pt x="675" y="99"/>
                </a:lnTo>
                <a:lnTo>
                  <a:pt x="765" y="234"/>
                </a:lnTo>
                <a:lnTo>
                  <a:pt x="810" y="351"/>
                </a:lnTo>
                <a:lnTo>
                  <a:pt x="891" y="486"/>
                </a:lnTo>
                <a:lnTo>
                  <a:pt x="990" y="567"/>
                </a:lnTo>
                <a:lnTo>
                  <a:pt x="1143" y="495"/>
                </a:lnTo>
                <a:lnTo>
                  <a:pt x="1188" y="450"/>
                </a:lnTo>
                <a:lnTo>
                  <a:pt x="1278" y="378"/>
                </a:lnTo>
                <a:lnTo>
                  <a:pt x="1404" y="360"/>
                </a:lnTo>
                <a:lnTo>
                  <a:pt x="1530" y="504"/>
                </a:lnTo>
                <a:lnTo>
                  <a:pt x="1629" y="657"/>
                </a:lnTo>
                <a:lnTo>
                  <a:pt x="1701" y="747"/>
                </a:lnTo>
                <a:lnTo>
                  <a:pt x="1800" y="837"/>
                </a:lnTo>
                <a:lnTo>
                  <a:pt x="1908" y="900"/>
                </a:lnTo>
                <a:lnTo>
                  <a:pt x="1989" y="927"/>
                </a:lnTo>
                <a:lnTo>
                  <a:pt x="2115" y="954"/>
                </a:lnTo>
                <a:lnTo>
                  <a:pt x="2214" y="993"/>
                </a:lnTo>
                <a:lnTo>
                  <a:pt x="2412" y="1179"/>
                </a:lnTo>
                <a:lnTo>
                  <a:pt x="2502" y="1287"/>
                </a:lnTo>
                <a:lnTo>
                  <a:pt x="2574" y="1359"/>
                </a:lnTo>
                <a:lnTo>
                  <a:pt x="2664" y="1467"/>
                </a:lnTo>
                <a:close/>
              </a:path>
            </a:pathLst>
          </a:cu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4" name="Line 8"/>
          <p:cNvSpPr>
            <a:spLocks noChangeShapeType="1"/>
          </p:cNvSpPr>
          <p:nvPr/>
        </p:nvSpPr>
        <p:spPr bwMode="auto">
          <a:xfrm flipV="1">
            <a:off x="4648200" y="2501900"/>
            <a:ext cx="0" cy="342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5" name="Text Box 9"/>
          <p:cNvSpPr txBox="1">
            <a:spLocks noChangeArrowheads="1"/>
          </p:cNvSpPr>
          <p:nvPr/>
        </p:nvSpPr>
        <p:spPr bwMode="auto">
          <a:xfrm>
            <a:off x="3657600" y="28448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IE" altLang="en-US" sz="24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Foderbehov</a:t>
            </a:r>
            <a:endParaRPr kumimoji="0" lang="en-GB" alt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226" name="Text Box 10"/>
          <p:cNvSpPr txBox="1">
            <a:spLocks noChangeArrowheads="1"/>
          </p:cNvSpPr>
          <p:nvPr/>
        </p:nvSpPr>
        <p:spPr bwMode="auto">
          <a:xfrm>
            <a:off x="3992880" y="2022475"/>
            <a:ext cx="14935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IE" altLang="en-US" sz="24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Överskott</a:t>
            </a:r>
            <a:endParaRPr kumimoji="0" lang="en-GB" alt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227" name="Text Box 11"/>
          <p:cNvSpPr txBox="1">
            <a:spLocks noChangeArrowheads="1"/>
          </p:cNvSpPr>
          <p:nvPr/>
        </p:nvSpPr>
        <p:spPr bwMode="auto">
          <a:xfrm>
            <a:off x="1331913" y="3278188"/>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24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Brist</a:t>
            </a:r>
            <a:endParaRPr kumimoji="0" lang="en-GB" alt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228" name="Freeform 14"/>
          <p:cNvSpPr>
            <a:spLocks/>
          </p:cNvSpPr>
          <p:nvPr/>
        </p:nvSpPr>
        <p:spPr bwMode="auto">
          <a:xfrm>
            <a:off x="1828800" y="3940175"/>
            <a:ext cx="222250" cy="685800"/>
          </a:xfrm>
          <a:custGeom>
            <a:avLst/>
            <a:gdLst>
              <a:gd name="T0" fmla="*/ 0 w 240"/>
              <a:gd name="T1" fmla="*/ 2147483647 h 480"/>
              <a:gd name="T2" fmla="*/ 0 w 240"/>
              <a:gd name="T3" fmla="*/ 2147483647 h 480"/>
              <a:gd name="T4" fmla="*/ 2147483647 w 240"/>
              <a:gd name="T5" fmla="*/ 2147483647 h 480"/>
              <a:gd name="T6" fmla="*/ 2147483647 w 240"/>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480">
                <a:moveTo>
                  <a:pt x="0" y="480"/>
                </a:moveTo>
                <a:lnTo>
                  <a:pt x="0" y="144"/>
                </a:lnTo>
                <a:lnTo>
                  <a:pt x="240" y="144"/>
                </a:lnTo>
                <a:lnTo>
                  <a:pt x="240" y="0"/>
                </a:lnTo>
              </a:path>
            </a:pathLst>
          </a:custGeom>
          <a:noFill/>
          <a:ln w="381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9" name="Text Box 15"/>
          <p:cNvSpPr txBox="1">
            <a:spLocks noChangeArrowheads="1"/>
          </p:cNvSpPr>
          <p:nvPr/>
        </p:nvSpPr>
        <p:spPr bwMode="auto">
          <a:xfrm>
            <a:off x="971550" y="4625975"/>
            <a:ext cx="1543050"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IE" altLang="en-US" b="1" dirty="0" err="1" smtClean="0">
                <a:solidFill>
                  <a:prstClr val="black"/>
                </a:solidFill>
                <a:latin typeface="Times New Roman" pitchFamily="18" charset="0"/>
              </a:rPr>
              <a:t>Kalvning</a:t>
            </a:r>
            <a:r>
              <a:rPr lang="en-IE" altLang="en-US" b="1" dirty="0" smtClean="0">
                <a:solidFill>
                  <a:prstClr val="black"/>
                </a:solidFill>
                <a:latin typeface="Times New Roman" pitchFamily="18" charset="0"/>
              </a:rPr>
              <a:t> &amp; </a:t>
            </a:r>
            <a:r>
              <a:rPr lang="en-IE" altLang="en-US" b="1" dirty="0" err="1" smtClean="0">
                <a:solidFill>
                  <a:prstClr val="black"/>
                </a:solidFill>
                <a:latin typeface="Times New Roman" pitchFamily="18" charset="0"/>
              </a:rPr>
              <a:t>betessläpp</a:t>
            </a:r>
            <a:endParaRPr kumimoji="0" lang="en-GB" altLang="en-US" sz="18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230" name="Freeform 18"/>
          <p:cNvSpPr>
            <a:spLocks/>
          </p:cNvSpPr>
          <p:nvPr/>
        </p:nvSpPr>
        <p:spPr bwMode="auto">
          <a:xfrm>
            <a:off x="7812088" y="3940175"/>
            <a:ext cx="527050" cy="685800"/>
          </a:xfrm>
          <a:custGeom>
            <a:avLst/>
            <a:gdLst>
              <a:gd name="T0" fmla="*/ 0 w 240"/>
              <a:gd name="T1" fmla="*/ 2147483647 h 480"/>
              <a:gd name="T2" fmla="*/ 0 w 240"/>
              <a:gd name="T3" fmla="*/ 2147483647 h 480"/>
              <a:gd name="T4" fmla="*/ 2147483647 w 240"/>
              <a:gd name="T5" fmla="*/ 2147483647 h 480"/>
              <a:gd name="T6" fmla="*/ 2147483647 w 240"/>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480">
                <a:moveTo>
                  <a:pt x="0" y="480"/>
                </a:moveTo>
                <a:lnTo>
                  <a:pt x="0" y="144"/>
                </a:lnTo>
                <a:lnTo>
                  <a:pt x="240" y="144"/>
                </a:lnTo>
                <a:lnTo>
                  <a:pt x="240" y="0"/>
                </a:lnTo>
              </a:path>
            </a:pathLst>
          </a:custGeom>
          <a:noFill/>
          <a:ln w="381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31" name="Freeform 19"/>
          <p:cNvSpPr>
            <a:spLocks/>
          </p:cNvSpPr>
          <p:nvPr/>
        </p:nvSpPr>
        <p:spPr bwMode="auto">
          <a:xfrm flipH="1">
            <a:off x="8763000" y="3940175"/>
            <a:ext cx="273050" cy="641350"/>
          </a:xfrm>
          <a:custGeom>
            <a:avLst/>
            <a:gdLst>
              <a:gd name="T0" fmla="*/ 0 w 240"/>
              <a:gd name="T1" fmla="*/ 2147483647 h 480"/>
              <a:gd name="T2" fmla="*/ 0 w 240"/>
              <a:gd name="T3" fmla="*/ 2147483647 h 480"/>
              <a:gd name="T4" fmla="*/ 2147483647 w 240"/>
              <a:gd name="T5" fmla="*/ 2147483647 h 480"/>
              <a:gd name="T6" fmla="*/ 2147483647 w 240"/>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480">
                <a:moveTo>
                  <a:pt x="0" y="480"/>
                </a:moveTo>
                <a:lnTo>
                  <a:pt x="0" y="144"/>
                </a:lnTo>
                <a:lnTo>
                  <a:pt x="240" y="144"/>
                </a:lnTo>
                <a:lnTo>
                  <a:pt x="240" y="0"/>
                </a:lnTo>
              </a:path>
            </a:pathLst>
          </a:custGeom>
          <a:noFill/>
          <a:ln w="381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32" name="Text Box 20"/>
          <p:cNvSpPr txBox="1">
            <a:spLocks noChangeArrowheads="1"/>
          </p:cNvSpPr>
          <p:nvPr/>
        </p:nvSpPr>
        <p:spPr bwMode="auto">
          <a:xfrm>
            <a:off x="6253956" y="4647852"/>
            <a:ext cx="1610519"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mn-cs"/>
              </a:rPr>
              <a:t>Installning</a:t>
            </a:r>
            <a:endParaRPr kumimoji="0" lang="en-GB" altLang="en-US" sz="24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233" name="AutoShape 27"/>
          <p:cNvSpPr>
            <a:spLocks/>
          </p:cNvSpPr>
          <p:nvPr/>
        </p:nvSpPr>
        <p:spPr bwMode="auto">
          <a:xfrm rot="5400000">
            <a:off x="2015332" y="4688681"/>
            <a:ext cx="144462" cy="1800225"/>
          </a:xfrm>
          <a:prstGeom prst="rightBrace">
            <a:avLst>
              <a:gd name="adj1" fmla="val 10384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34" name="Text Box 28"/>
          <p:cNvSpPr txBox="1">
            <a:spLocks noChangeArrowheads="1"/>
          </p:cNvSpPr>
          <p:nvPr/>
        </p:nvSpPr>
        <p:spPr bwMode="auto">
          <a:xfrm>
            <a:off x="395288" y="5661025"/>
            <a:ext cx="3311525"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dirty="0" err="1" smtClean="0">
                <a:ln>
                  <a:noFill/>
                </a:ln>
                <a:solidFill>
                  <a:prstClr val="black"/>
                </a:solidFill>
                <a:effectLst/>
                <a:uLnTx/>
                <a:uFillTx/>
                <a:latin typeface="Arial" charset="0"/>
                <a:ea typeface="+mn-ea"/>
                <a:cs typeface="+mn-cs"/>
              </a:rPr>
              <a:t>Vår</a:t>
            </a:r>
            <a:endParaRPr kumimoji="0" lang="en-IE" alt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dirty="0" err="1" smtClean="0">
                <a:ln>
                  <a:noFill/>
                </a:ln>
                <a:solidFill>
                  <a:prstClr val="black"/>
                </a:solidFill>
                <a:effectLst/>
                <a:uLnTx/>
                <a:uFillTx/>
                <a:latin typeface="Arial" charset="0"/>
                <a:ea typeface="+mn-ea"/>
                <a:cs typeface="+mn-cs"/>
              </a:rPr>
              <a:t>Vår-rotationsplan</a:t>
            </a:r>
            <a:endParaRPr kumimoji="0" lang="en-GB" alt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9235" name="AutoShape 29"/>
          <p:cNvSpPr>
            <a:spLocks/>
          </p:cNvSpPr>
          <p:nvPr/>
        </p:nvSpPr>
        <p:spPr bwMode="auto">
          <a:xfrm rot="5400000">
            <a:off x="4464050" y="3249613"/>
            <a:ext cx="144463" cy="2808287"/>
          </a:xfrm>
          <a:prstGeom prst="rightBrace">
            <a:avLst>
              <a:gd name="adj1" fmla="val 16199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36" name="Text Box 30"/>
          <p:cNvSpPr txBox="1">
            <a:spLocks noChangeArrowheads="1"/>
          </p:cNvSpPr>
          <p:nvPr/>
        </p:nvSpPr>
        <p:spPr bwMode="auto">
          <a:xfrm>
            <a:off x="7864475" y="3284538"/>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24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Brist</a:t>
            </a:r>
            <a:endParaRPr kumimoji="0" lang="en-GB" alt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237" name="Text Box 31"/>
          <p:cNvSpPr txBox="1">
            <a:spLocks noChangeArrowheads="1"/>
          </p:cNvSpPr>
          <p:nvPr/>
        </p:nvSpPr>
        <p:spPr bwMode="auto">
          <a:xfrm>
            <a:off x="2844800" y="4665663"/>
            <a:ext cx="33115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dirty="0" smtClean="0">
                <a:ln>
                  <a:noFill/>
                </a:ln>
                <a:solidFill>
                  <a:prstClr val="black"/>
                </a:solidFill>
                <a:effectLst/>
                <a:uLnTx/>
                <a:uFillTx/>
                <a:latin typeface="Arial" charset="0"/>
                <a:ea typeface="+mn-ea"/>
                <a:cs typeface="+mn-cs"/>
              </a:rPr>
              <a:t>Mitt-</a:t>
            </a:r>
            <a:r>
              <a:rPr kumimoji="0" lang="en-IE" altLang="en-US" sz="1800" b="0" i="0" u="none" strike="noStrike" kern="1200" cap="none" spc="0" normalizeH="0" baseline="0" noProof="0" dirty="0" err="1" smtClean="0">
                <a:ln>
                  <a:noFill/>
                </a:ln>
                <a:solidFill>
                  <a:prstClr val="black"/>
                </a:solidFill>
                <a:effectLst/>
                <a:uLnTx/>
                <a:uFillTx/>
                <a:latin typeface="Arial" charset="0"/>
                <a:ea typeface="+mn-ea"/>
                <a:cs typeface="+mn-cs"/>
              </a:rPr>
              <a:t>säsong</a:t>
            </a:r>
            <a:endParaRPr kumimoji="0" lang="en-IE" alt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dirty="0">
                <a:ln>
                  <a:noFill/>
                </a:ln>
                <a:solidFill>
                  <a:prstClr val="black"/>
                </a:solidFill>
                <a:effectLst/>
                <a:uLnTx/>
                <a:uFillTx/>
                <a:latin typeface="Arial" charset="0"/>
                <a:ea typeface="+mn-ea"/>
                <a:cs typeface="+mn-cs"/>
              </a:rPr>
              <a:t>The Feed </a:t>
            </a:r>
            <a:r>
              <a:rPr kumimoji="0" lang="en-IE" altLang="en-US" sz="1800" b="0" i="0" u="none" strike="noStrike" kern="1200" cap="none" spc="0" normalizeH="0" baseline="0" noProof="0" dirty="0" smtClean="0">
                <a:ln>
                  <a:noFill/>
                </a:ln>
                <a:solidFill>
                  <a:prstClr val="black"/>
                </a:solidFill>
                <a:effectLst/>
                <a:uLnTx/>
                <a:uFillTx/>
                <a:latin typeface="Arial" charset="0"/>
                <a:ea typeface="+mn-ea"/>
                <a:cs typeface="+mn-cs"/>
              </a:rPr>
              <a:t>Wedge</a:t>
            </a:r>
          </a:p>
          <a:p>
            <a:pPr marL="0" marR="0" lvl="0" indent="0" algn="ctr" defTabSz="914400" rtl="0" eaLnBrk="1" fontAlgn="auto" latinLnBrk="0" hangingPunct="1">
              <a:lnSpc>
                <a:spcPct val="100000"/>
              </a:lnSpc>
              <a:spcBef>
                <a:spcPct val="50000"/>
              </a:spcBef>
              <a:spcAft>
                <a:spcPts val="0"/>
              </a:spcAft>
              <a:buClrTx/>
              <a:buSzTx/>
              <a:buFontTx/>
              <a:buNone/>
              <a:tabLst/>
              <a:defRPr/>
            </a:pPr>
            <a:r>
              <a:rPr lang="en-IE" altLang="en-US" dirty="0" smtClean="0">
                <a:solidFill>
                  <a:prstClr val="black"/>
                </a:solidFill>
              </a:rPr>
              <a:t>“</a:t>
            </a:r>
            <a:r>
              <a:rPr lang="en-IE" altLang="en-US" dirty="0" err="1" smtClean="0">
                <a:solidFill>
                  <a:prstClr val="black"/>
                </a:solidFill>
              </a:rPr>
              <a:t>Beteskilen</a:t>
            </a:r>
            <a:r>
              <a:rPr lang="en-IE" altLang="en-US" dirty="0" smtClean="0">
                <a:solidFill>
                  <a:prstClr val="black"/>
                </a:solidFill>
              </a:rPr>
              <a:t>”</a:t>
            </a:r>
            <a:endParaRPr kumimoji="0" lang="en-GB" alt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9238" name="AutoShape 32"/>
          <p:cNvSpPr>
            <a:spLocks/>
          </p:cNvSpPr>
          <p:nvPr/>
        </p:nvSpPr>
        <p:spPr bwMode="auto">
          <a:xfrm rot="5400000">
            <a:off x="7164388" y="4437063"/>
            <a:ext cx="144462" cy="2303462"/>
          </a:xfrm>
          <a:prstGeom prst="rightBrace">
            <a:avLst>
              <a:gd name="adj1" fmla="val 13287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39" name="Text Box 33"/>
          <p:cNvSpPr txBox="1">
            <a:spLocks noChangeArrowheads="1"/>
          </p:cNvSpPr>
          <p:nvPr/>
        </p:nvSpPr>
        <p:spPr bwMode="auto">
          <a:xfrm>
            <a:off x="4648201" y="5661025"/>
            <a:ext cx="424338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dirty="0" err="1" smtClean="0">
                <a:ln>
                  <a:noFill/>
                </a:ln>
                <a:solidFill>
                  <a:prstClr val="black"/>
                </a:solidFill>
                <a:effectLst/>
                <a:uLnTx/>
                <a:uFillTx/>
                <a:latin typeface="Arial" charset="0"/>
                <a:ea typeface="+mn-ea"/>
                <a:cs typeface="+mn-cs"/>
              </a:rPr>
              <a:t>Höst</a:t>
            </a:r>
            <a:r>
              <a:rPr kumimoji="0" lang="en-IE" altLang="en-US" sz="1800" b="0"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IE" alt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dirty="0" err="1" smtClean="0">
                <a:ln>
                  <a:noFill/>
                </a:ln>
                <a:solidFill>
                  <a:prstClr val="black"/>
                </a:solidFill>
                <a:effectLst/>
                <a:uLnTx/>
                <a:uFillTx/>
                <a:latin typeface="Arial" charset="0"/>
                <a:ea typeface="+mn-ea"/>
                <a:cs typeface="+mn-cs"/>
              </a:rPr>
              <a:t>Foderbudget</a:t>
            </a:r>
            <a:r>
              <a:rPr kumimoji="0" lang="en-IE" altLang="en-US" sz="1800" b="0" i="0" u="none" strike="noStrike" kern="1200" cap="none" spc="0" normalizeH="0" baseline="0" noProof="0" dirty="0" smtClean="0">
                <a:ln>
                  <a:noFill/>
                </a:ln>
                <a:solidFill>
                  <a:prstClr val="black"/>
                </a:solidFill>
                <a:effectLst/>
                <a:uLnTx/>
                <a:uFillTx/>
                <a:latin typeface="Arial" charset="0"/>
                <a:ea typeface="+mn-ea"/>
                <a:cs typeface="+mn-cs"/>
              </a:rPr>
              <a:t> (60:40 </a:t>
            </a:r>
            <a:r>
              <a:rPr kumimoji="0" lang="en-IE" altLang="en-US" sz="1800" b="0" i="0" u="none" strike="noStrike" kern="1200" cap="none" spc="0" normalizeH="0" baseline="0" noProof="0" dirty="0">
                <a:ln>
                  <a:noFill/>
                </a:ln>
                <a:solidFill>
                  <a:prstClr val="black"/>
                </a:solidFill>
                <a:effectLst/>
                <a:uLnTx/>
                <a:uFillTx/>
                <a:latin typeface="Arial" charset="0"/>
                <a:ea typeface="+mn-ea"/>
                <a:cs typeface="+mn-cs"/>
              </a:rPr>
              <a:t>plan)</a:t>
            </a:r>
            <a:endParaRPr kumimoji="0" lang="en-GB" alt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118778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457200"/>
          </a:xfrm>
        </p:spPr>
        <p:txBody>
          <a:bodyPr/>
          <a:lstStyle/>
          <a:p>
            <a:pPr algn="ctr">
              <a:defRPr/>
            </a:pPr>
            <a:r>
              <a:rPr lang="sv-SE" sz="2400" kern="1200" dirty="0" smtClean="0">
                <a:solidFill>
                  <a:schemeClr val="tx1"/>
                </a:solidFill>
              </a:rPr>
              <a:t>Integrerat betesbaserat produktionssystem</a:t>
            </a:r>
            <a:endParaRPr lang="sv-SE" sz="2400" dirty="0">
              <a:solidFill>
                <a:schemeClr val="tx1"/>
              </a:solidFill>
            </a:endParaRPr>
          </a:p>
        </p:txBody>
      </p:sp>
      <p:sp>
        <p:nvSpPr>
          <p:cNvPr id="167" name="Rectangle 2"/>
          <p:cNvSpPr txBox="1">
            <a:spLocks noChangeArrowheads="1"/>
          </p:cNvSpPr>
          <p:nvPr/>
        </p:nvSpPr>
        <p:spPr>
          <a:xfrm>
            <a:off x="190500" y="1011238"/>
            <a:ext cx="3286125" cy="1614487"/>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err="1" smtClean="0">
                <a:ln>
                  <a:noFill/>
                </a:ln>
                <a:solidFill>
                  <a:prstClr val="black"/>
                </a:solidFill>
                <a:effectLst/>
                <a:uLnTx/>
                <a:uFillTx/>
                <a:latin typeface="Calibri"/>
                <a:ea typeface="+mn-ea"/>
                <a:cs typeface="+mn-cs"/>
              </a:rPr>
              <a:t>Integrerade</a:t>
            </a:r>
            <a:r>
              <a:rPr kumimoji="0" lang="en-NZ" sz="1800" b="0" i="0" u="none" strike="noStrike" kern="1200" cap="none" spc="0" normalizeH="0" noProof="0" dirty="0" smtClean="0">
                <a:ln>
                  <a:noFill/>
                </a:ln>
                <a:solidFill>
                  <a:prstClr val="black"/>
                </a:solidFill>
                <a:effectLst/>
                <a:uLnTx/>
                <a:uFillTx/>
                <a:latin typeface="Calibri"/>
                <a:ea typeface="+mn-ea"/>
                <a:cs typeface="+mn-cs"/>
              </a:rPr>
              <a:t> </a:t>
            </a:r>
            <a:r>
              <a:rPr kumimoji="0" lang="en-NZ" sz="1800" b="0" i="0" u="none" strike="noStrike" kern="1200" cap="none" spc="0" normalizeH="0" noProof="0" dirty="0" err="1" smtClean="0">
                <a:ln>
                  <a:noFill/>
                </a:ln>
                <a:solidFill>
                  <a:prstClr val="black"/>
                </a:solidFill>
                <a:effectLst/>
                <a:uLnTx/>
                <a:uFillTx/>
                <a:latin typeface="Calibri"/>
                <a:ea typeface="+mn-ea"/>
                <a:cs typeface="+mn-cs"/>
              </a:rPr>
              <a:t>beslut</a:t>
            </a: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err="1" smtClean="0">
                <a:ln>
                  <a:noFill/>
                </a:ln>
                <a:solidFill>
                  <a:prstClr val="black"/>
                </a:solidFill>
                <a:effectLst/>
                <a:uLnTx/>
                <a:uFillTx/>
                <a:latin typeface="Calibri"/>
                <a:ea typeface="+mn-ea"/>
                <a:cs typeface="+mn-cs"/>
              </a:rPr>
              <a:t>Betesförsörjning</a:t>
            </a:r>
            <a:r>
              <a:rPr kumimoji="0" lang="en-NZ"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a:ea typeface="+mn-ea"/>
                <a:cs typeface="+mn-cs"/>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err="1" smtClean="0">
                <a:ln>
                  <a:noFill/>
                </a:ln>
                <a:solidFill>
                  <a:prstClr val="black"/>
                </a:solidFill>
                <a:effectLst/>
                <a:uLnTx/>
                <a:uFillTx/>
                <a:latin typeface="Calibri"/>
                <a:ea typeface="+mn-ea"/>
                <a:cs typeface="+mn-cs"/>
              </a:rPr>
              <a:t>djurens</a:t>
            </a:r>
            <a:r>
              <a:rPr kumimoji="0" lang="en-NZ" sz="1800" b="0" i="0" u="none" strike="noStrike" kern="1200" cap="none" spc="0" normalizeH="0" noProof="0" dirty="0" smtClean="0">
                <a:ln>
                  <a:noFill/>
                </a:ln>
                <a:solidFill>
                  <a:prstClr val="black"/>
                </a:solidFill>
                <a:effectLst/>
                <a:uLnTx/>
                <a:uFillTx/>
                <a:latin typeface="Calibri"/>
                <a:ea typeface="+mn-ea"/>
                <a:cs typeface="+mn-cs"/>
              </a:rPr>
              <a:t> </a:t>
            </a:r>
            <a:r>
              <a:rPr kumimoji="0" lang="en-NZ" sz="1800" b="0" i="0" u="none" strike="noStrike" kern="1200" cap="none" spc="0" normalizeH="0" noProof="0" dirty="0" err="1" smtClean="0">
                <a:ln>
                  <a:noFill/>
                </a:ln>
                <a:solidFill>
                  <a:prstClr val="black"/>
                </a:solidFill>
                <a:effectLst/>
                <a:uLnTx/>
                <a:uFillTx/>
                <a:latin typeface="Calibri"/>
                <a:ea typeface="+mn-ea"/>
                <a:cs typeface="+mn-cs"/>
              </a:rPr>
              <a:t>behov</a:t>
            </a: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148" name="Groupe 14"/>
          <p:cNvGrpSpPr>
            <a:grpSpLocks/>
          </p:cNvGrpSpPr>
          <p:nvPr/>
        </p:nvGrpSpPr>
        <p:grpSpPr bwMode="auto">
          <a:xfrm>
            <a:off x="3333750" y="696913"/>
            <a:ext cx="5810250" cy="2732087"/>
            <a:chOff x="1504877" y="2129835"/>
            <a:chExt cx="6077024" cy="3250673"/>
          </a:xfrm>
        </p:grpSpPr>
        <p:sp>
          <p:nvSpPr>
            <p:cNvPr id="6228" name="Rectangle 7"/>
            <p:cNvSpPr>
              <a:spLocks noChangeArrowheads="1"/>
            </p:cNvSpPr>
            <p:nvPr/>
          </p:nvSpPr>
          <p:spPr bwMode="auto">
            <a:xfrm>
              <a:off x="2238376" y="2590800"/>
              <a:ext cx="9525" cy="2409825"/>
            </a:xfrm>
            <a:prstGeom prst="rect">
              <a:avLst/>
            </a:prstGeom>
            <a:solidFill>
              <a:srgbClr val="000000"/>
            </a:solidFill>
            <a:ln w="9525">
              <a:solidFill>
                <a:srgbClr val="000000"/>
              </a:solidFill>
              <a:bevel/>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29" name="Freeform 8"/>
            <p:cNvSpPr>
              <a:spLocks noEditPoints="1"/>
            </p:cNvSpPr>
            <p:nvPr/>
          </p:nvSpPr>
          <p:spPr bwMode="auto">
            <a:xfrm>
              <a:off x="2205038" y="2586038"/>
              <a:ext cx="38100" cy="2419350"/>
            </a:xfrm>
            <a:custGeom>
              <a:avLst/>
              <a:gdLst>
                <a:gd name="T0" fmla="*/ 0 w 24"/>
                <a:gd name="T1" fmla="*/ 2147483647 h 1524"/>
                <a:gd name="T2" fmla="*/ 2147483647 w 24"/>
                <a:gd name="T3" fmla="*/ 2147483647 h 1524"/>
                <a:gd name="T4" fmla="*/ 2147483647 w 24"/>
                <a:gd name="T5" fmla="*/ 2147483647 h 1524"/>
                <a:gd name="T6" fmla="*/ 0 w 24"/>
                <a:gd name="T7" fmla="*/ 2147483647 h 1524"/>
                <a:gd name="T8" fmla="*/ 0 w 24"/>
                <a:gd name="T9" fmla="*/ 2147483647 h 1524"/>
                <a:gd name="T10" fmla="*/ 0 w 24"/>
                <a:gd name="T11" fmla="*/ 2147483647 h 1524"/>
                <a:gd name="T12" fmla="*/ 2147483647 w 24"/>
                <a:gd name="T13" fmla="*/ 2147483647 h 1524"/>
                <a:gd name="T14" fmla="*/ 2147483647 w 24"/>
                <a:gd name="T15" fmla="*/ 2147483647 h 1524"/>
                <a:gd name="T16" fmla="*/ 0 w 24"/>
                <a:gd name="T17" fmla="*/ 2147483647 h 1524"/>
                <a:gd name="T18" fmla="*/ 0 w 24"/>
                <a:gd name="T19" fmla="*/ 2147483647 h 1524"/>
                <a:gd name="T20" fmla="*/ 0 w 24"/>
                <a:gd name="T21" fmla="*/ 2147483647 h 1524"/>
                <a:gd name="T22" fmla="*/ 2147483647 w 24"/>
                <a:gd name="T23" fmla="*/ 2147483647 h 1524"/>
                <a:gd name="T24" fmla="*/ 2147483647 w 24"/>
                <a:gd name="T25" fmla="*/ 2147483647 h 1524"/>
                <a:gd name="T26" fmla="*/ 0 w 24"/>
                <a:gd name="T27" fmla="*/ 2147483647 h 1524"/>
                <a:gd name="T28" fmla="*/ 0 w 24"/>
                <a:gd name="T29" fmla="*/ 2147483647 h 1524"/>
                <a:gd name="T30" fmla="*/ 0 w 24"/>
                <a:gd name="T31" fmla="*/ 2147483647 h 1524"/>
                <a:gd name="T32" fmla="*/ 2147483647 w 24"/>
                <a:gd name="T33" fmla="*/ 2147483647 h 1524"/>
                <a:gd name="T34" fmla="*/ 2147483647 w 24"/>
                <a:gd name="T35" fmla="*/ 2147483647 h 1524"/>
                <a:gd name="T36" fmla="*/ 0 w 24"/>
                <a:gd name="T37" fmla="*/ 2147483647 h 1524"/>
                <a:gd name="T38" fmla="*/ 0 w 24"/>
                <a:gd name="T39" fmla="*/ 2147483647 h 1524"/>
                <a:gd name="T40" fmla="*/ 0 w 24"/>
                <a:gd name="T41" fmla="*/ 2147483647 h 1524"/>
                <a:gd name="T42" fmla="*/ 2147483647 w 24"/>
                <a:gd name="T43" fmla="*/ 2147483647 h 1524"/>
                <a:gd name="T44" fmla="*/ 2147483647 w 24"/>
                <a:gd name="T45" fmla="*/ 2147483647 h 1524"/>
                <a:gd name="T46" fmla="*/ 0 w 24"/>
                <a:gd name="T47" fmla="*/ 2147483647 h 1524"/>
                <a:gd name="T48" fmla="*/ 0 w 24"/>
                <a:gd name="T49" fmla="*/ 2147483647 h 1524"/>
                <a:gd name="T50" fmla="*/ 0 w 24"/>
                <a:gd name="T51" fmla="*/ 2147483647 h 1524"/>
                <a:gd name="T52" fmla="*/ 2147483647 w 24"/>
                <a:gd name="T53" fmla="*/ 2147483647 h 1524"/>
                <a:gd name="T54" fmla="*/ 2147483647 w 24"/>
                <a:gd name="T55" fmla="*/ 2147483647 h 1524"/>
                <a:gd name="T56" fmla="*/ 0 w 24"/>
                <a:gd name="T57" fmla="*/ 2147483647 h 1524"/>
                <a:gd name="T58" fmla="*/ 0 w 24"/>
                <a:gd name="T59" fmla="*/ 2147483647 h 1524"/>
                <a:gd name="T60" fmla="*/ 0 w 24"/>
                <a:gd name="T61" fmla="*/ 2147483647 h 1524"/>
                <a:gd name="T62" fmla="*/ 2147483647 w 24"/>
                <a:gd name="T63" fmla="*/ 2147483647 h 1524"/>
                <a:gd name="T64" fmla="*/ 2147483647 w 24"/>
                <a:gd name="T65" fmla="*/ 2147483647 h 1524"/>
                <a:gd name="T66" fmla="*/ 0 w 24"/>
                <a:gd name="T67" fmla="*/ 2147483647 h 1524"/>
                <a:gd name="T68" fmla="*/ 0 w 24"/>
                <a:gd name="T69" fmla="*/ 2147483647 h 1524"/>
                <a:gd name="T70" fmla="*/ 0 w 24"/>
                <a:gd name="T71" fmla="*/ 2147483647 h 1524"/>
                <a:gd name="T72" fmla="*/ 2147483647 w 24"/>
                <a:gd name="T73" fmla="*/ 2147483647 h 1524"/>
                <a:gd name="T74" fmla="*/ 2147483647 w 24"/>
                <a:gd name="T75" fmla="*/ 2147483647 h 1524"/>
                <a:gd name="T76" fmla="*/ 0 w 24"/>
                <a:gd name="T77" fmla="*/ 2147483647 h 1524"/>
                <a:gd name="T78" fmla="*/ 0 w 24"/>
                <a:gd name="T79" fmla="*/ 2147483647 h 1524"/>
                <a:gd name="T80" fmla="*/ 0 w 24"/>
                <a:gd name="T81" fmla="*/ 2147483647 h 1524"/>
                <a:gd name="T82" fmla="*/ 2147483647 w 24"/>
                <a:gd name="T83" fmla="*/ 2147483647 h 1524"/>
                <a:gd name="T84" fmla="*/ 2147483647 w 24"/>
                <a:gd name="T85" fmla="*/ 2147483647 h 1524"/>
                <a:gd name="T86" fmla="*/ 0 w 24"/>
                <a:gd name="T87" fmla="*/ 2147483647 h 1524"/>
                <a:gd name="T88" fmla="*/ 0 w 24"/>
                <a:gd name="T89" fmla="*/ 2147483647 h 1524"/>
                <a:gd name="T90" fmla="*/ 0 w 24"/>
                <a:gd name="T91" fmla="*/ 2147483647 h 1524"/>
                <a:gd name="T92" fmla="*/ 2147483647 w 24"/>
                <a:gd name="T93" fmla="*/ 2147483647 h 1524"/>
                <a:gd name="T94" fmla="*/ 2147483647 w 24"/>
                <a:gd name="T95" fmla="*/ 2147483647 h 1524"/>
                <a:gd name="T96" fmla="*/ 0 w 24"/>
                <a:gd name="T97" fmla="*/ 2147483647 h 1524"/>
                <a:gd name="T98" fmla="*/ 0 w 24"/>
                <a:gd name="T99" fmla="*/ 2147483647 h 1524"/>
                <a:gd name="T100" fmla="*/ 0 w 24"/>
                <a:gd name="T101" fmla="*/ 0 h 1524"/>
                <a:gd name="T102" fmla="*/ 2147483647 w 24"/>
                <a:gd name="T103" fmla="*/ 0 h 1524"/>
                <a:gd name="T104" fmla="*/ 2147483647 w 24"/>
                <a:gd name="T105" fmla="*/ 2147483647 h 1524"/>
                <a:gd name="T106" fmla="*/ 0 w 24"/>
                <a:gd name="T107" fmla="*/ 2147483647 h 1524"/>
                <a:gd name="T108" fmla="*/ 0 w 24"/>
                <a:gd name="T109" fmla="*/ 0 h 15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4" h="1524">
                  <a:moveTo>
                    <a:pt x="0" y="1518"/>
                  </a:moveTo>
                  <a:lnTo>
                    <a:pt x="24" y="1518"/>
                  </a:lnTo>
                  <a:lnTo>
                    <a:pt x="24" y="1524"/>
                  </a:lnTo>
                  <a:lnTo>
                    <a:pt x="0" y="1524"/>
                  </a:lnTo>
                  <a:lnTo>
                    <a:pt x="0" y="1518"/>
                  </a:lnTo>
                  <a:close/>
                  <a:moveTo>
                    <a:pt x="0" y="1368"/>
                  </a:moveTo>
                  <a:lnTo>
                    <a:pt x="24" y="1368"/>
                  </a:lnTo>
                  <a:lnTo>
                    <a:pt x="24" y="1374"/>
                  </a:lnTo>
                  <a:lnTo>
                    <a:pt x="0" y="1374"/>
                  </a:lnTo>
                  <a:lnTo>
                    <a:pt x="0" y="1368"/>
                  </a:lnTo>
                  <a:close/>
                  <a:moveTo>
                    <a:pt x="0" y="1212"/>
                  </a:moveTo>
                  <a:lnTo>
                    <a:pt x="24" y="1212"/>
                  </a:lnTo>
                  <a:lnTo>
                    <a:pt x="24" y="1218"/>
                  </a:lnTo>
                  <a:lnTo>
                    <a:pt x="0" y="1218"/>
                  </a:lnTo>
                  <a:lnTo>
                    <a:pt x="0" y="1212"/>
                  </a:lnTo>
                  <a:close/>
                  <a:moveTo>
                    <a:pt x="0" y="1062"/>
                  </a:moveTo>
                  <a:lnTo>
                    <a:pt x="24" y="1062"/>
                  </a:lnTo>
                  <a:lnTo>
                    <a:pt x="24" y="1068"/>
                  </a:lnTo>
                  <a:lnTo>
                    <a:pt x="0" y="1068"/>
                  </a:lnTo>
                  <a:lnTo>
                    <a:pt x="0" y="1062"/>
                  </a:lnTo>
                  <a:close/>
                  <a:moveTo>
                    <a:pt x="0" y="912"/>
                  </a:moveTo>
                  <a:lnTo>
                    <a:pt x="24" y="912"/>
                  </a:lnTo>
                  <a:lnTo>
                    <a:pt x="24" y="918"/>
                  </a:lnTo>
                  <a:lnTo>
                    <a:pt x="0" y="918"/>
                  </a:lnTo>
                  <a:lnTo>
                    <a:pt x="0" y="912"/>
                  </a:lnTo>
                  <a:close/>
                  <a:moveTo>
                    <a:pt x="0" y="762"/>
                  </a:moveTo>
                  <a:lnTo>
                    <a:pt x="24" y="762"/>
                  </a:lnTo>
                  <a:lnTo>
                    <a:pt x="24" y="768"/>
                  </a:lnTo>
                  <a:lnTo>
                    <a:pt x="0" y="768"/>
                  </a:lnTo>
                  <a:lnTo>
                    <a:pt x="0" y="762"/>
                  </a:lnTo>
                  <a:close/>
                  <a:moveTo>
                    <a:pt x="0" y="606"/>
                  </a:moveTo>
                  <a:lnTo>
                    <a:pt x="24" y="606"/>
                  </a:lnTo>
                  <a:lnTo>
                    <a:pt x="24" y="612"/>
                  </a:lnTo>
                  <a:lnTo>
                    <a:pt x="0" y="612"/>
                  </a:lnTo>
                  <a:lnTo>
                    <a:pt x="0" y="606"/>
                  </a:lnTo>
                  <a:close/>
                  <a:moveTo>
                    <a:pt x="0" y="456"/>
                  </a:moveTo>
                  <a:lnTo>
                    <a:pt x="24" y="456"/>
                  </a:lnTo>
                  <a:lnTo>
                    <a:pt x="24" y="462"/>
                  </a:lnTo>
                  <a:lnTo>
                    <a:pt x="0" y="462"/>
                  </a:lnTo>
                  <a:lnTo>
                    <a:pt x="0" y="456"/>
                  </a:lnTo>
                  <a:close/>
                  <a:moveTo>
                    <a:pt x="0" y="306"/>
                  </a:moveTo>
                  <a:lnTo>
                    <a:pt x="24" y="306"/>
                  </a:lnTo>
                  <a:lnTo>
                    <a:pt x="24" y="312"/>
                  </a:lnTo>
                  <a:lnTo>
                    <a:pt x="0" y="312"/>
                  </a:lnTo>
                  <a:lnTo>
                    <a:pt x="0" y="306"/>
                  </a:lnTo>
                  <a:close/>
                  <a:moveTo>
                    <a:pt x="0" y="150"/>
                  </a:moveTo>
                  <a:lnTo>
                    <a:pt x="24" y="150"/>
                  </a:lnTo>
                  <a:lnTo>
                    <a:pt x="24" y="156"/>
                  </a:lnTo>
                  <a:lnTo>
                    <a:pt x="0" y="156"/>
                  </a:lnTo>
                  <a:lnTo>
                    <a:pt x="0" y="150"/>
                  </a:lnTo>
                  <a:close/>
                  <a:moveTo>
                    <a:pt x="0" y="0"/>
                  </a:moveTo>
                  <a:lnTo>
                    <a:pt x="24" y="0"/>
                  </a:lnTo>
                  <a:lnTo>
                    <a:pt x="24" y="6"/>
                  </a:lnTo>
                  <a:lnTo>
                    <a:pt x="0" y="6"/>
                  </a:lnTo>
                  <a:lnTo>
                    <a:pt x="0" y="0"/>
                  </a:lnTo>
                  <a:close/>
                </a:path>
              </a:pathLst>
            </a:custGeom>
            <a:solidFill>
              <a:srgbClr val="000000"/>
            </a:solidFill>
            <a:ln w="9525" cap="flat">
              <a:solidFill>
                <a:srgbClr val="000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0" name="Rectangle 9"/>
            <p:cNvSpPr>
              <a:spLocks noChangeArrowheads="1"/>
            </p:cNvSpPr>
            <p:nvPr/>
          </p:nvSpPr>
          <p:spPr bwMode="auto">
            <a:xfrm>
              <a:off x="2243138" y="4995863"/>
              <a:ext cx="5124450" cy="9525"/>
            </a:xfrm>
            <a:prstGeom prst="rect">
              <a:avLst/>
            </a:prstGeom>
            <a:solidFill>
              <a:srgbClr val="000000"/>
            </a:solidFill>
            <a:ln w="9525">
              <a:solidFill>
                <a:srgbClr val="000000"/>
              </a:solidFill>
              <a:bevel/>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31" name="Freeform 10"/>
            <p:cNvSpPr>
              <a:spLocks noEditPoints="1"/>
            </p:cNvSpPr>
            <p:nvPr/>
          </p:nvSpPr>
          <p:spPr bwMode="auto">
            <a:xfrm>
              <a:off x="2238376" y="5000625"/>
              <a:ext cx="5133975" cy="47625"/>
            </a:xfrm>
            <a:custGeom>
              <a:avLst/>
              <a:gdLst>
                <a:gd name="T0" fmla="*/ 2147483647 w 3234"/>
                <a:gd name="T1" fmla="*/ 2147483647 h 30"/>
                <a:gd name="T2" fmla="*/ 0 w 3234"/>
                <a:gd name="T3" fmla="*/ 0 h 30"/>
                <a:gd name="T4" fmla="*/ 2147483647 w 3234"/>
                <a:gd name="T5" fmla="*/ 0 h 30"/>
                <a:gd name="T6" fmla="*/ 2147483647 w 3234"/>
                <a:gd name="T7" fmla="*/ 2147483647 h 30"/>
                <a:gd name="T8" fmla="*/ 2147483647 w 3234"/>
                <a:gd name="T9" fmla="*/ 0 h 30"/>
                <a:gd name="T10" fmla="*/ 2147483647 w 3234"/>
                <a:gd name="T11" fmla="*/ 2147483647 h 30"/>
                <a:gd name="T12" fmla="*/ 2147483647 w 3234"/>
                <a:gd name="T13" fmla="*/ 0 h 30"/>
                <a:gd name="T14" fmla="*/ 2147483647 w 3234"/>
                <a:gd name="T15" fmla="*/ 0 h 30"/>
                <a:gd name="T16" fmla="*/ 2147483647 w 3234"/>
                <a:gd name="T17" fmla="*/ 2147483647 h 30"/>
                <a:gd name="T18" fmla="*/ 2147483647 w 3234"/>
                <a:gd name="T19" fmla="*/ 0 h 30"/>
                <a:gd name="T20" fmla="*/ 2147483647 w 3234"/>
                <a:gd name="T21" fmla="*/ 2147483647 h 30"/>
                <a:gd name="T22" fmla="*/ 2147483647 w 3234"/>
                <a:gd name="T23" fmla="*/ 0 h 30"/>
                <a:gd name="T24" fmla="*/ 2147483647 w 3234"/>
                <a:gd name="T25" fmla="*/ 0 h 30"/>
                <a:gd name="T26" fmla="*/ 2147483647 w 3234"/>
                <a:gd name="T27" fmla="*/ 2147483647 h 30"/>
                <a:gd name="T28" fmla="*/ 2147483647 w 3234"/>
                <a:gd name="T29" fmla="*/ 0 h 30"/>
                <a:gd name="T30" fmla="*/ 2147483647 w 3234"/>
                <a:gd name="T31" fmla="*/ 2147483647 h 30"/>
                <a:gd name="T32" fmla="*/ 2147483647 w 3234"/>
                <a:gd name="T33" fmla="*/ 0 h 30"/>
                <a:gd name="T34" fmla="*/ 2147483647 w 3234"/>
                <a:gd name="T35" fmla="*/ 0 h 30"/>
                <a:gd name="T36" fmla="*/ 2147483647 w 3234"/>
                <a:gd name="T37" fmla="*/ 2147483647 h 30"/>
                <a:gd name="T38" fmla="*/ 2147483647 w 3234"/>
                <a:gd name="T39" fmla="*/ 0 h 30"/>
                <a:gd name="T40" fmla="*/ 2147483647 w 3234"/>
                <a:gd name="T41" fmla="*/ 2147483647 h 30"/>
                <a:gd name="T42" fmla="*/ 2147483647 w 3234"/>
                <a:gd name="T43" fmla="*/ 0 h 30"/>
                <a:gd name="T44" fmla="*/ 2147483647 w 3234"/>
                <a:gd name="T45" fmla="*/ 0 h 30"/>
                <a:gd name="T46" fmla="*/ 2147483647 w 3234"/>
                <a:gd name="T47" fmla="*/ 2147483647 h 30"/>
                <a:gd name="T48" fmla="*/ 2147483647 w 3234"/>
                <a:gd name="T49" fmla="*/ 0 h 30"/>
                <a:gd name="T50" fmla="*/ 2147483647 w 3234"/>
                <a:gd name="T51" fmla="*/ 2147483647 h 30"/>
                <a:gd name="T52" fmla="*/ 2147483647 w 3234"/>
                <a:gd name="T53" fmla="*/ 0 h 30"/>
                <a:gd name="T54" fmla="*/ 2147483647 w 3234"/>
                <a:gd name="T55" fmla="*/ 0 h 30"/>
                <a:gd name="T56" fmla="*/ 2147483647 w 3234"/>
                <a:gd name="T57" fmla="*/ 2147483647 h 30"/>
                <a:gd name="T58" fmla="*/ 2147483647 w 3234"/>
                <a:gd name="T59" fmla="*/ 0 h 30"/>
                <a:gd name="T60" fmla="*/ 2147483647 w 3234"/>
                <a:gd name="T61" fmla="*/ 2147483647 h 30"/>
                <a:gd name="T62" fmla="*/ 2147483647 w 3234"/>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34" h="30">
                  <a:moveTo>
                    <a:pt x="6" y="0"/>
                  </a:moveTo>
                  <a:lnTo>
                    <a:pt x="6" y="30"/>
                  </a:lnTo>
                  <a:lnTo>
                    <a:pt x="0" y="30"/>
                  </a:lnTo>
                  <a:lnTo>
                    <a:pt x="0" y="0"/>
                  </a:lnTo>
                  <a:lnTo>
                    <a:pt x="6" y="0"/>
                  </a:lnTo>
                  <a:close/>
                  <a:moveTo>
                    <a:pt x="276" y="0"/>
                  </a:moveTo>
                  <a:lnTo>
                    <a:pt x="276" y="30"/>
                  </a:lnTo>
                  <a:lnTo>
                    <a:pt x="270" y="30"/>
                  </a:lnTo>
                  <a:lnTo>
                    <a:pt x="270" y="0"/>
                  </a:lnTo>
                  <a:lnTo>
                    <a:pt x="276" y="0"/>
                  </a:lnTo>
                  <a:close/>
                  <a:moveTo>
                    <a:pt x="546" y="0"/>
                  </a:moveTo>
                  <a:lnTo>
                    <a:pt x="546" y="30"/>
                  </a:lnTo>
                  <a:lnTo>
                    <a:pt x="540" y="30"/>
                  </a:lnTo>
                  <a:lnTo>
                    <a:pt x="540" y="0"/>
                  </a:lnTo>
                  <a:lnTo>
                    <a:pt x="546" y="0"/>
                  </a:lnTo>
                  <a:close/>
                  <a:moveTo>
                    <a:pt x="810" y="0"/>
                  </a:moveTo>
                  <a:lnTo>
                    <a:pt x="810" y="30"/>
                  </a:lnTo>
                  <a:lnTo>
                    <a:pt x="804" y="30"/>
                  </a:lnTo>
                  <a:lnTo>
                    <a:pt x="804" y="0"/>
                  </a:lnTo>
                  <a:lnTo>
                    <a:pt x="810" y="0"/>
                  </a:lnTo>
                  <a:close/>
                  <a:moveTo>
                    <a:pt x="1080" y="0"/>
                  </a:moveTo>
                  <a:lnTo>
                    <a:pt x="1080" y="30"/>
                  </a:lnTo>
                  <a:lnTo>
                    <a:pt x="1074" y="30"/>
                  </a:lnTo>
                  <a:lnTo>
                    <a:pt x="1074" y="0"/>
                  </a:lnTo>
                  <a:lnTo>
                    <a:pt x="1080" y="0"/>
                  </a:lnTo>
                  <a:close/>
                  <a:moveTo>
                    <a:pt x="1350" y="0"/>
                  </a:moveTo>
                  <a:lnTo>
                    <a:pt x="1350" y="30"/>
                  </a:lnTo>
                  <a:lnTo>
                    <a:pt x="1344" y="30"/>
                  </a:lnTo>
                  <a:lnTo>
                    <a:pt x="1344" y="0"/>
                  </a:lnTo>
                  <a:lnTo>
                    <a:pt x="1350" y="0"/>
                  </a:lnTo>
                  <a:close/>
                  <a:moveTo>
                    <a:pt x="1620" y="0"/>
                  </a:moveTo>
                  <a:lnTo>
                    <a:pt x="1620" y="30"/>
                  </a:lnTo>
                  <a:lnTo>
                    <a:pt x="1614" y="30"/>
                  </a:lnTo>
                  <a:lnTo>
                    <a:pt x="1614" y="0"/>
                  </a:lnTo>
                  <a:lnTo>
                    <a:pt x="1620" y="0"/>
                  </a:lnTo>
                  <a:close/>
                  <a:moveTo>
                    <a:pt x="1890" y="0"/>
                  </a:moveTo>
                  <a:lnTo>
                    <a:pt x="1890" y="30"/>
                  </a:lnTo>
                  <a:lnTo>
                    <a:pt x="1884" y="30"/>
                  </a:lnTo>
                  <a:lnTo>
                    <a:pt x="1884" y="0"/>
                  </a:lnTo>
                  <a:lnTo>
                    <a:pt x="1890" y="0"/>
                  </a:lnTo>
                  <a:close/>
                  <a:moveTo>
                    <a:pt x="2154" y="0"/>
                  </a:moveTo>
                  <a:lnTo>
                    <a:pt x="2154" y="30"/>
                  </a:lnTo>
                  <a:lnTo>
                    <a:pt x="2148" y="30"/>
                  </a:lnTo>
                  <a:lnTo>
                    <a:pt x="2148" y="0"/>
                  </a:lnTo>
                  <a:lnTo>
                    <a:pt x="2154" y="0"/>
                  </a:lnTo>
                  <a:close/>
                  <a:moveTo>
                    <a:pt x="2424" y="0"/>
                  </a:moveTo>
                  <a:lnTo>
                    <a:pt x="2424" y="30"/>
                  </a:lnTo>
                  <a:lnTo>
                    <a:pt x="2418" y="30"/>
                  </a:lnTo>
                  <a:lnTo>
                    <a:pt x="2418" y="0"/>
                  </a:lnTo>
                  <a:lnTo>
                    <a:pt x="2424" y="0"/>
                  </a:lnTo>
                  <a:close/>
                  <a:moveTo>
                    <a:pt x="2694" y="0"/>
                  </a:moveTo>
                  <a:lnTo>
                    <a:pt x="2694" y="30"/>
                  </a:lnTo>
                  <a:lnTo>
                    <a:pt x="2688" y="30"/>
                  </a:lnTo>
                  <a:lnTo>
                    <a:pt x="2688" y="0"/>
                  </a:lnTo>
                  <a:lnTo>
                    <a:pt x="2694" y="0"/>
                  </a:lnTo>
                  <a:close/>
                  <a:moveTo>
                    <a:pt x="2964" y="0"/>
                  </a:moveTo>
                  <a:lnTo>
                    <a:pt x="2964" y="30"/>
                  </a:lnTo>
                  <a:lnTo>
                    <a:pt x="2958" y="30"/>
                  </a:lnTo>
                  <a:lnTo>
                    <a:pt x="2958" y="0"/>
                  </a:lnTo>
                  <a:lnTo>
                    <a:pt x="2964" y="0"/>
                  </a:lnTo>
                  <a:close/>
                  <a:moveTo>
                    <a:pt x="3234" y="0"/>
                  </a:moveTo>
                  <a:lnTo>
                    <a:pt x="3234" y="30"/>
                  </a:lnTo>
                  <a:lnTo>
                    <a:pt x="3228" y="30"/>
                  </a:lnTo>
                  <a:lnTo>
                    <a:pt x="3228" y="0"/>
                  </a:lnTo>
                  <a:lnTo>
                    <a:pt x="3234" y="0"/>
                  </a:lnTo>
                  <a:close/>
                </a:path>
              </a:pathLst>
            </a:custGeom>
            <a:solidFill>
              <a:srgbClr val="000000"/>
            </a:solidFill>
            <a:ln w="9525" cap="flat">
              <a:solidFill>
                <a:srgbClr val="000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2" name="Freeform 11"/>
            <p:cNvSpPr>
              <a:spLocks/>
            </p:cNvSpPr>
            <p:nvPr/>
          </p:nvSpPr>
          <p:spPr bwMode="auto">
            <a:xfrm>
              <a:off x="2238376" y="2824163"/>
              <a:ext cx="4706938" cy="2116138"/>
            </a:xfrm>
            <a:custGeom>
              <a:avLst/>
              <a:gdLst>
                <a:gd name="T0" fmla="*/ 2147483647 w 7907"/>
                <a:gd name="T1" fmla="*/ 2147483647 h 3554"/>
                <a:gd name="T2" fmla="*/ 2147483647 w 7907"/>
                <a:gd name="T3" fmla="*/ 2147483647 h 3554"/>
                <a:gd name="T4" fmla="*/ 2147483647 w 7907"/>
                <a:gd name="T5" fmla="*/ 2147483647 h 3554"/>
                <a:gd name="T6" fmla="*/ 2147483647 w 7907"/>
                <a:gd name="T7" fmla="*/ 2147483647 h 3554"/>
                <a:gd name="T8" fmla="*/ 2147483647 w 7907"/>
                <a:gd name="T9" fmla="*/ 2147483647 h 3554"/>
                <a:gd name="T10" fmla="*/ 2147483647 w 7907"/>
                <a:gd name="T11" fmla="*/ 2147483647 h 3554"/>
                <a:gd name="T12" fmla="*/ 2147483647 w 7907"/>
                <a:gd name="T13" fmla="*/ 2147483647 h 3554"/>
                <a:gd name="T14" fmla="*/ 2147483647 w 7907"/>
                <a:gd name="T15" fmla="*/ 2147483647 h 3554"/>
                <a:gd name="T16" fmla="*/ 2147483647 w 7907"/>
                <a:gd name="T17" fmla="*/ 2147483647 h 3554"/>
                <a:gd name="T18" fmla="*/ 2147483647 w 7907"/>
                <a:gd name="T19" fmla="*/ 2147483647 h 3554"/>
                <a:gd name="T20" fmla="*/ 2147483647 w 7907"/>
                <a:gd name="T21" fmla="*/ 2147483647 h 3554"/>
                <a:gd name="T22" fmla="*/ 2147483647 w 7907"/>
                <a:gd name="T23" fmla="*/ 2147483647 h 3554"/>
                <a:gd name="T24" fmla="*/ 2147483647 w 7907"/>
                <a:gd name="T25" fmla="*/ 2147483647 h 3554"/>
                <a:gd name="T26" fmla="*/ 2147483647 w 7907"/>
                <a:gd name="T27" fmla="*/ 2147483647 h 3554"/>
                <a:gd name="T28" fmla="*/ 2147483647 w 7907"/>
                <a:gd name="T29" fmla="*/ 2147483647 h 3554"/>
                <a:gd name="T30" fmla="*/ 2147483647 w 7907"/>
                <a:gd name="T31" fmla="*/ 2147483647 h 3554"/>
                <a:gd name="T32" fmla="*/ 2147483647 w 7907"/>
                <a:gd name="T33" fmla="*/ 2147483647 h 3554"/>
                <a:gd name="T34" fmla="*/ 2147483647 w 7907"/>
                <a:gd name="T35" fmla="*/ 2147483647 h 3554"/>
                <a:gd name="T36" fmla="*/ 2147483647 w 7907"/>
                <a:gd name="T37" fmla="*/ 2147483647 h 3554"/>
                <a:gd name="T38" fmla="*/ 2147483647 w 7907"/>
                <a:gd name="T39" fmla="*/ 2147483647 h 3554"/>
                <a:gd name="T40" fmla="*/ 2147483647 w 7907"/>
                <a:gd name="T41" fmla="*/ 2147483647 h 3554"/>
                <a:gd name="T42" fmla="*/ 2147483647 w 7907"/>
                <a:gd name="T43" fmla="*/ 2147483647 h 3554"/>
                <a:gd name="T44" fmla="*/ 2147483647 w 7907"/>
                <a:gd name="T45" fmla="*/ 2147483647 h 3554"/>
                <a:gd name="T46" fmla="*/ 2147483647 w 7907"/>
                <a:gd name="T47" fmla="*/ 2147483647 h 3554"/>
                <a:gd name="T48" fmla="*/ 2147483647 w 7907"/>
                <a:gd name="T49" fmla="*/ 2147483647 h 3554"/>
                <a:gd name="T50" fmla="*/ 2147483647 w 7907"/>
                <a:gd name="T51" fmla="*/ 2147483647 h 3554"/>
                <a:gd name="T52" fmla="*/ 2147483647 w 7907"/>
                <a:gd name="T53" fmla="*/ 2147483647 h 3554"/>
                <a:gd name="T54" fmla="*/ 2147483647 w 7907"/>
                <a:gd name="T55" fmla="*/ 2147483647 h 3554"/>
                <a:gd name="T56" fmla="*/ 2147483647 w 7907"/>
                <a:gd name="T57" fmla="*/ 2147483647 h 3554"/>
                <a:gd name="T58" fmla="*/ 2147483647 w 7907"/>
                <a:gd name="T59" fmla="*/ 2147483647 h 3554"/>
                <a:gd name="T60" fmla="*/ 2147483647 w 7907"/>
                <a:gd name="T61" fmla="*/ 2147483647 h 3554"/>
                <a:gd name="T62" fmla="*/ 2147483647 w 7907"/>
                <a:gd name="T63" fmla="*/ 2147483647 h 3554"/>
                <a:gd name="T64" fmla="*/ 2147483647 w 7907"/>
                <a:gd name="T65" fmla="*/ 2147483647 h 3554"/>
                <a:gd name="T66" fmla="*/ 2147483647 w 7907"/>
                <a:gd name="T67" fmla="*/ 2147483647 h 3554"/>
                <a:gd name="T68" fmla="*/ 2147483647 w 7907"/>
                <a:gd name="T69" fmla="*/ 2147483647 h 3554"/>
                <a:gd name="T70" fmla="*/ 2147483647 w 7907"/>
                <a:gd name="T71" fmla="*/ 2147483647 h 3554"/>
                <a:gd name="T72" fmla="*/ 2147483647 w 7907"/>
                <a:gd name="T73" fmla="*/ 2147483647 h 3554"/>
                <a:gd name="T74" fmla="*/ 2147483647 w 7907"/>
                <a:gd name="T75" fmla="*/ 2147483647 h 3554"/>
                <a:gd name="T76" fmla="*/ 2147483647 w 7907"/>
                <a:gd name="T77" fmla="*/ 2147483647 h 3554"/>
                <a:gd name="T78" fmla="*/ 2147483647 w 7907"/>
                <a:gd name="T79" fmla="*/ 2147483647 h 3554"/>
                <a:gd name="T80" fmla="*/ 2147483647 w 7907"/>
                <a:gd name="T81" fmla="*/ 2147483647 h 3554"/>
                <a:gd name="T82" fmla="*/ 2147483647 w 7907"/>
                <a:gd name="T83" fmla="*/ 2147483647 h 3554"/>
                <a:gd name="T84" fmla="*/ 2147483647 w 7907"/>
                <a:gd name="T85" fmla="*/ 2147483647 h 3554"/>
                <a:gd name="T86" fmla="*/ 2147483647 w 7907"/>
                <a:gd name="T87" fmla="*/ 2147483647 h 3554"/>
                <a:gd name="T88" fmla="*/ 2147483647 w 7907"/>
                <a:gd name="T89" fmla="*/ 2147483647 h 35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907" h="3554">
                  <a:moveTo>
                    <a:pt x="15" y="3521"/>
                  </a:moveTo>
                  <a:lnTo>
                    <a:pt x="719" y="3393"/>
                  </a:lnTo>
                  <a:lnTo>
                    <a:pt x="713" y="3395"/>
                  </a:lnTo>
                  <a:lnTo>
                    <a:pt x="1433" y="2947"/>
                  </a:lnTo>
                  <a:lnTo>
                    <a:pt x="1426" y="2956"/>
                  </a:lnTo>
                  <a:lnTo>
                    <a:pt x="2146" y="476"/>
                  </a:lnTo>
                  <a:cubicBezTo>
                    <a:pt x="2147" y="472"/>
                    <a:pt x="2150" y="469"/>
                    <a:pt x="2153" y="467"/>
                  </a:cubicBezTo>
                  <a:lnTo>
                    <a:pt x="2873" y="3"/>
                  </a:lnTo>
                  <a:cubicBezTo>
                    <a:pt x="2876" y="1"/>
                    <a:pt x="2881" y="0"/>
                    <a:pt x="2885" y="1"/>
                  </a:cubicBezTo>
                  <a:lnTo>
                    <a:pt x="3605" y="161"/>
                  </a:lnTo>
                  <a:lnTo>
                    <a:pt x="4310" y="369"/>
                  </a:lnTo>
                  <a:cubicBezTo>
                    <a:pt x="4311" y="369"/>
                    <a:pt x="4312" y="370"/>
                    <a:pt x="4313" y="371"/>
                  </a:cubicBezTo>
                  <a:lnTo>
                    <a:pt x="5033" y="787"/>
                  </a:lnTo>
                  <a:cubicBezTo>
                    <a:pt x="5035" y="787"/>
                    <a:pt x="5036" y="789"/>
                    <a:pt x="5037" y="790"/>
                  </a:cubicBezTo>
                  <a:lnTo>
                    <a:pt x="5757" y="1590"/>
                  </a:lnTo>
                  <a:cubicBezTo>
                    <a:pt x="5758" y="1591"/>
                    <a:pt x="5759" y="1592"/>
                    <a:pt x="5759" y="1593"/>
                  </a:cubicBezTo>
                  <a:lnTo>
                    <a:pt x="6479" y="2889"/>
                  </a:lnTo>
                  <a:lnTo>
                    <a:pt x="6475" y="2884"/>
                  </a:lnTo>
                  <a:lnTo>
                    <a:pt x="7179" y="3396"/>
                  </a:lnTo>
                  <a:lnTo>
                    <a:pt x="7172" y="3393"/>
                  </a:lnTo>
                  <a:lnTo>
                    <a:pt x="7892" y="3521"/>
                  </a:lnTo>
                  <a:cubicBezTo>
                    <a:pt x="7901" y="3522"/>
                    <a:pt x="7907" y="3531"/>
                    <a:pt x="7905" y="3539"/>
                  </a:cubicBezTo>
                  <a:cubicBezTo>
                    <a:pt x="7904" y="3548"/>
                    <a:pt x="7895" y="3554"/>
                    <a:pt x="7887" y="3552"/>
                  </a:cubicBezTo>
                  <a:lnTo>
                    <a:pt x="7167" y="3424"/>
                  </a:lnTo>
                  <a:cubicBezTo>
                    <a:pt x="7164" y="3424"/>
                    <a:pt x="7162" y="3423"/>
                    <a:pt x="7160" y="3421"/>
                  </a:cubicBezTo>
                  <a:lnTo>
                    <a:pt x="6456" y="2909"/>
                  </a:lnTo>
                  <a:cubicBezTo>
                    <a:pt x="6454" y="2908"/>
                    <a:pt x="6453" y="2906"/>
                    <a:pt x="6451" y="2904"/>
                  </a:cubicBezTo>
                  <a:lnTo>
                    <a:pt x="5731" y="1608"/>
                  </a:lnTo>
                  <a:lnTo>
                    <a:pt x="5734" y="1611"/>
                  </a:lnTo>
                  <a:lnTo>
                    <a:pt x="5014" y="811"/>
                  </a:lnTo>
                  <a:lnTo>
                    <a:pt x="5017" y="814"/>
                  </a:lnTo>
                  <a:lnTo>
                    <a:pt x="4297" y="398"/>
                  </a:lnTo>
                  <a:lnTo>
                    <a:pt x="4301" y="400"/>
                  </a:lnTo>
                  <a:lnTo>
                    <a:pt x="3598" y="192"/>
                  </a:lnTo>
                  <a:lnTo>
                    <a:pt x="2878" y="32"/>
                  </a:lnTo>
                  <a:lnTo>
                    <a:pt x="2890" y="30"/>
                  </a:lnTo>
                  <a:lnTo>
                    <a:pt x="2170" y="494"/>
                  </a:lnTo>
                  <a:lnTo>
                    <a:pt x="2177" y="485"/>
                  </a:lnTo>
                  <a:lnTo>
                    <a:pt x="1457" y="2965"/>
                  </a:lnTo>
                  <a:cubicBezTo>
                    <a:pt x="1456" y="2969"/>
                    <a:pt x="1453" y="2972"/>
                    <a:pt x="1450" y="2974"/>
                  </a:cubicBezTo>
                  <a:lnTo>
                    <a:pt x="730" y="3422"/>
                  </a:lnTo>
                  <a:cubicBezTo>
                    <a:pt x="728" y="3423"/>
                    <a:pt x="726" y="3424"/>
                    <a:pt x="724" y="3424"/>
                  </a:cubicBezTo>
                  <a:lnTo>
                    <a:pt x="20" y="3552"/>
                  </a:lnTo>
                  <a:cubicBezTo>
                    <a:pt x="12" y="3554"/>
                    <a:pt x="3" y="3548"/>
                    <a:pt x="2" y="3539"/>
                  </a:cubicBezTo>
                  <a:cubicBezTo>
                    <a:pt x="0" y="3531"/>
                    <a:pt x="6" y="3522"/>
                    <a:pt x="15" y="3521"/>
                  </a:cubicBezTo>
                  <a:close/>
                </a:path>
              </a:pathLst>
            </a:custGeom>
            <a:solidFill>
              <a:srgbClr val="008000"/>
            </a:solidFill>
            <a:ln w="9525" cap="flat">
              <a:solidFill>
                <a:srgbClr val="008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3" name="Freeform 12"/>
            <p:cNvSpPr>
              <a:spLocks/>
            </p:cNvSpPr>
            <p:nvPr/>
          </p:nvSpPr>
          <p:spPr bwMode="auto">
            <a:xfrm>
              <a:off x="2208213" y="48910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4" name="Freeform 13"/>
            <p:cNvSpPr>
              <a:spLocks noEditPoints="1"/>
            </p:cNvSpPr>
            <p:nvPr/>
          </p:nvSpPr>
          <p:spPr bwMode="auto">
            <a:xfrm>
              <a:off x="2203451" y="4886325"/>
              <a:ext cx="85725" cy="85725"/>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1"/>
                    <a:pt x="3" y="68"/>
                  </a:cubicBezTo>
                  <a:lnTo>
                    <a:pt x="67" y="4"/>
                  </a:lnTo>
                  <a:cubicBezTo>
                    <a:pt x="70" y="0"/>
                    <a:pt x="75" y="0"/>
                    <a:pt x="78" y="4"/>
                  </a:cubicBezTo>
                  <a:lnTo>
                    <a:pt x="142" y="68"/>
                  </a:lnTo>
                  <a:cubicBezTo>
                    <a:pt x="145" y="71"/>
                    <a:pt x="145" y="76"/>
                    <a:pt x="142" y="79"/>
                  </a:cubicBezTo>
                  <a:lnTo>
                    <a:pt x="78" y="143"/>
                  </a:lnTo>
                  <a:close/>
                  <a:moveTo>
                    <a:pt x="131" y="68"/>
                  </a:moveTo>
                  <a:lnTo>
                    <a:pt x="131" y="79"/>
                  </a:lnTo>
                  <a:lnTo>
                    <a:pt x="67" y="15"/>
                  </a:lnTo>
                  <a:lnTo>
                    <a:pt x="78" y="15"/>
                  </a:lnTo>
                  <a:lnTo>
                    <a:pt x="14" y="79"/>
                  </a:lnTo>
                  <a:lnTo>
                    <a:pt x="14" y="68"/>
                  </a:lnTo>
                  <a:lnTo>
                    <a:pt x="78" y="132"/>
                  </a:lnTo>
                  <a:lnTo>
                    <a:pt x="67" y="132"/>
                  </a:lnTo>
                  <a:lnTo>
                    <a:pt x="131" y="68"/>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5" name="Freeform 14"/>
            <p:cNvSpPr>
              <a:spLocks/>
            </p:cNvSpPr>
            <p:nvPr/>
          </p:nvSpPr>
          <p:spPr bwMode="auto">
            <a:xfrm>
              <a:off x="2635251" y="481965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6" name="Freeform 15"/>
            <p:cNvSpPr>
              <a:spLocks noEditPoints="1"/>
            </p:cNvSpPr>
            <p:nvPr/>
          </p:nvSpPr>
          <p:spPr bwMode="auto">
            <a:xfrm>
              <a:off x="2628901" y="4813300"/>
              <a:ext cx="87313" cy="87313"/>
            </a:xfrm>
            <a:custGeom>
              <a:avLst/>
              <a:gdLst>
                <a:gd name="T0" fmla="*/ 2147483647 w 146"/>
                <a:gd name="T1" fmla="*/ 2147483647 h 146"/>
                <a:gd name="T2" fmla="*/ 2147483647 w 146"/>
                <a:gd name="T3" fmla="*/ 2147483647 h 146"/>
                <a:gd name="T4" fmla="*/ 2147483647 w 146"/>
                <a:gd name="T5" fmla="*/ 2147483647 h 146"/>
                <a:gd name="T6" fmla="*/ 2147483647 w 146"/>
                <a:gd name="T7" fmla="*/ 2147483647 h 146"/>
                <a:gd name="T8" fmla="*/ 2147483647 w 146"/>
                <a:gd name="T9" fmla="*/ 2147483647 h 146"/>
                <a:gd name="T10" fmla="*/ 2147483647 w 146"/>
                <a:gd name="T11" fmla="*/ 2147483647 h 146"/>
                <a:gd name="T12" fmla="*/ 2147483647 w 146"/>
                <a:gd name="T13" fmla="*/ 2147483647 h 146"/>
                <a:gd name="T14" fmla="*/ 2147483647 w 146"/>
                <a:gd name="T15" fmla="*/ 2147483647 h 146"/>
                <a:gd name="T16" fmla="*/ 2147483647 w 146"/>
                <a:gd name="T17" fmla="*/ 2147483647 h 146"/>
                <a:gd name="T18" fmla="*/ 2147483647 w 146"/>
                <a:gd name="T19" fmla="*/ 2147483647 h 146"/>
                <a:gd name="T20" fmla="*/ 2147483647 w 146"/>
                <a:gd name="T21" fmla="*/ 2147483647 h 146"/>
                <a:gd name="T22" fmla="*/ 2147483647 w 146"/>
                <a:gd name="T23" fmla="*/ 2147483647 h 146"/>
                <a:gd name="T24" fmla="*/ 2147483647 w 146"/>
                <a:gd name="T25" fmla="*/ 2147483647 h 146"/>
                <a:gd name="T26" fmla="*/ 2147483647 w 146"/>
                <a:gd name="T27" fmla="*/ 2147483647 h 146"/>
                <a:gd name="T28" fmla="*/ 2147483647 w 146"/>
                <a:gd name="T29" fmla="*/ 2147483647 h 146"/>
                <a:gd name="T30" fmla="*/ 2147483647 w 146"/>
                <a:gd name="T31" fmla="*/ 2147483647 h 146"/>
                <a:gd name="T32" fmla="*/ 2147483647 w 146"/>
                <a:gd name="T33" fmla="*/ 2147483647 h 146"/>
                <a:gd name="T34" fmla="*/ 2147483647 w 146"/>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6">
                  <a:moveTo>
                    <a:pt x="79" y="142"/>
                  </a:moveTo>
                  <a:cubicBezTo>
                    <a:pt x="75" y="146"/>
                    <a:pt x="70" y="146"/>
                    <a:pt x="67" y="142"/>
                  </a:cubicBezTo>
                  <a:lnTo>
                    <a:pt x="3" y="78"/>
                  </a:lnTo>
                  <a:cubicBezTo>
                    <a:pt x="0" y="75"/>
                    <a:pt x="0" y="70"/>
                    <a:pt x="3" y="67"/>
                  </a:cubicBezTo>
                  <a:lnTo>
                    <a:pt x="67" y="3"/>
                  </a:lnTo>
                  <a:cubicBezTo>
                    <a:pt x="70" y="0"/>
                    <a:pt x="75"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7" name="Freeform 16"/>
            <p:cNvSpPr>
              <a:spLocks/>
            </p:cNvSpPr>
            <p:nvPr/>
          </p:nvSpPr>
          <p:spPr bwMode="auto">
            <a:xfrm>
              <a:off x="3060701" y="454660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8" name="Freeform 17"/>
            <p:cNvSpPr>
              <a:spLocks noEditPoints="1"/>
            </p:cNvSpPr>
            <p:nvPr/>
          </p:nvSpPr>
          <p:spPr bwMode="auto">
            <a:xfrm>
              <a:off x="3055938" y="4541838"/>
              <a:ext cx="87313"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1"/>
                    <a:pt x="3" y="68"/>
                  </a:cubicBezTo>
                  <a:lnTo>
                    <a:pt x="67" y="4"/>
                  </a:lnTo>
                  <a:cubicBezTo>
                    <a:pt x="70" y="0"/>
                    <a:pt x="75" y="0"/>
                    <a:pt x="78" y="4"/>
                  </a:cubicBezTo>
                  <a:lnTo>
                    <a:pt x="142" y="68"/>
                  </a:lnTo>
                  <a:cubicBezTo>
                    <a:pt x="145" y="71"/>
                    <a:pt x="145" y="76"/>
                    <a:pt x="142" y="79"/>
                  </a:cubicBezTo>
                  <a:lnTo>
                    <a:pt x="78" y="143"/>
                  </a:lnTo>
                  <a:close/>
                  <a:moveTo>
                    <a:pt x="131" y="68"/>
                  </a:moveTo>
                  <a:lnTo>
                    <a:pt x="131" y="79"/>
                  </a:lnTo>
                  <a:lnTo>
                    <a:pt x="67" y="15"/>
                  </a:lnTo>
                  <a:lnTo>
                    <a:pt x="78" y="15"/>
                  </a:lnTo>
                  <a:lnTo>
                    <a:pt x="14" y="79"/>
                  </a:lnTo>
                  <a:lnTo>
                    <a:pt x="14" y="68"/>
                  </a:lnTo>
                  <a:lnTo>
                    <a:pt x="78" y="132"/>
                  </a:lnTo>
                  <a:lnTo>
                    <a:pt x="67" y="132"/>
                  </a:lnTo>
                  <a:lnTo>
                    <a:pt x="131" y="68"/>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9" name="Freeform 18"/>
            <p:cNvSpPr>
              <a:spLocks/>
            </p:cNvSpPr>
            <p:nvPr/>
          </p:nvSpPr>
          <p:spPr bwMode="auto">
            <a:xfrm>
              <a:off x="3487738" y="3071813"/>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0" name="Freeform 19"/>
            <p:cNvSpPr>
              <a:spLocks noEditPoints="1"/>
            </p:cNvSpPr>
            <p:nvPr/>
          </p:nvSpPr>
          <p:spPr bwMode="auto">
            <a:xfrm>
              <a:off x="3482976" y="3067050"/>
              <a:ext cx="85725" cy="87313"/>
            </a:xfrm>
            <a:custGeom>
              <a:avLst/>
              <a:gdLst>
                <a:gd name="T0" fmla="*/ 2147483647 w 146"/>
                <a:gd name="T1" fmla="*/ 2147483647 h 146"/>
                <a:gd name="T2" fmla="*/ 2147483647 w 146"/>
                <a:gd name="T3" fmla="*/ 2147483647 h 146"/>
                <a:gd name="T4" fmla="*/ 2147483647 w 146"/>
                <a:gd name="T5" fmla="*/ 2147483647 h 146"/>
                <a:gd name="T6" fmla="*/ 2147483647 w 146"/>
                <a:gd name="T7" fmla="*/ 2147483647 h 146"/>
                <a:gd name="T8" fmla="*/ 2147483647 w 146"/>
                <a:gd name="T9" fmla="*/ 2147483647 h 146"/>
                <a:gd name="T10" fmla="*/ 2147483647 w 146"/>
                <a:gd name="T11" fmla="*/ 2147483647 h 146"/>
                <a:gd name="T12" fmla="*/ 2147483647 w 146"/>
                <a:gd name="T13" fmla="*/ 2147483647 h 146"/>
                <a:gd name="T14" fmla="*/ 2147483647 w 146"/>
                <a:gd name="T15" fmla="*/ 2147483647 h 146"/>
                <a:gd name="T16" fmla="*/ 2147483647 w 146"/>
                <a:gd name="T17" fmla="*/ 2147483647 h 146"/>
                <a:gd name="T18" fmla="*/ 2147483647 w 146"/>
                <a:gd name="T19" fmla="*/ 2147483647 h 146"/>
                <a:gd name="T20" fmla="*/ 2147483647 w 146"/>
                <a:gd name="T21" fmla="*/ 2147483647 h 146"/>
                <a:gd name="T22" fmla="*/ 2147483647 w 146"/>
                <a:gd name="T23" fmla="*/ 2147483647 h 146"/>
                <a:gd name="T24" fmla="*/ 2147483647 w 146"/>
                <a:gd name="T25" fmla="*/ 2147483647 h 146"/>
                <a:gd name="T26" fmla="*/ 2147483647 w 146"/>
                <a:gd name="T27" fmla="*/ 2147483647 h 146"/>
                <a:gd name="T28" fmla="*/ 2147483647 w 146"/>
                <a:gd name="T29" fmla="*/ 2147483647 h 146"/>
                <a:gd name="T30" fmla="*/ 2147483647 w 146"/>
                <a:gd name="T31" fmla="*/ 2147483647 h 146"/>
                <a:gd name="T32" fmla="*/ 2147483647 w 146"/>
                <a:gd name="T33" fmla="*/ 2147483647 h 146"/>
                <a:gd name="T34" fmla="*/ 2147483647 w 146"/>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6">
                  <a:moveTo>
                    <a:pt x="79" y="142"/>
                  </a:moveTo>
                  <a:cubicBezTo>
                    <a:pt x="75" y="146"/>
                    <a:pt x="70" y="146"/>
                    <a:pt x="67" y="142"/>
                  </a:cubicBezTo>
                  <a:lnTo>
                    <a:pt x="3" y="78"/>
                  </a:lnTo>
                  <a:cubicBezTo>
                    <a:pt x="0" y="75"/>
                    <a:pt x="0" y="70"/>
                    <a:pt x="3" y="67"/>
                  </a:cubicBezTo>
                  <a:lnTo>
                    <a:pt x="67" y="3"/>
                  </a:lnTo>
                  <a:cubicBezTo>
                    <a:pt x="70" y="0"/>
                    <a:pt x="75"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1" name="Freeform 20"/>
            <p:cNvSpPr>
              <a:spLocks/>
            </p:cNvSpPr>
            <p:nvPr/>
          </p:nvSpPr>
          <p:spPr bwMode="auto">
            <a:xfrm>
              <a:off x="3914776" y="279400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2" name="Freeform 21"/>
            <p:cNvSpPr>
              <a:spLocks noEditPoints="1"/>
            </p:cNvSpPr>
            <p:nvPr/>
          </p:nvSpPr>
          <p:spPr bwMode="auto">
            <a:xfrm>
              <a:off x="3910013" y="2789238"/>
              <a:ext cx="85725" cy="85725"/>
            </a:xfrm>
            <a:custGeom>
              <a:avLst/>
              <a:gdLst>
                <a:gd name="T0" fmla="*/ 2147483647 w 145"/>
                <a:gd name="T1" fmla="*/ 2147483647 h 145"/>
                <a:gd name="T2" fmla="*/ 2147483647 w 145"/>
                <a:gd name="T3" fmla="*/ 2147483647 h 145"/>
                <a:gd name="T4" fmla="*/ 2147483647 w 145"/>
                <a:gd name="T5" fmla="*/ 2147483647 h 145"/>
                <a:gd name="T6" fmla="*/ 2147483647 w 145"/>
                <a:gd name="T7" fmla="*/ 2147483647 h 145"/>
                <a:gd name="T8" fmla="*/ 2147483647 w 145"/>
                <a:gd name="T9" fmla="*/ 2147483647 h 145"/>
                <a:gd name="T10" fmla="*/ 2147483647 w 145"/>
                <a:gd name="T11" fmla="*/ 2147483647 h 145"/>
                <a:gd name="T12" fmla="*/ 2147483647 w 145"/>
                <a:gd name="T13" fmla="*/ 2147483647 h 145"/>
                <a:gd name="T14" fmla="*/ 2147483647 w 145"/>
                <a:gd name="T15" fmla="*/ 2147483647 h 145"/>
                <a:gd name="T16" fmla="*/ 2147483647 w 145"/>
                <a:gd name="T17" fmla="*/ 2147483647 h 145"/>
                <a:gd name="T18" fmla="*/ 2147483647 w 145"/>
                <a:gd name="T19" fmla="*/ 2147483647 h 145"/>
                <a:gd name="T20" fmla="*/ 2147483647 w 145"/>
                <a:gd name="T21" fmla="*/ 2147483647 h 145"/>
                <a:gd name="T22" fmla="*/ 2147483647 w 145"/>
                <a:gd name="T23" fmla="*/ 2147483647 h 145"/>
                <a:gd name="T24" fmla="*/ 2147483647 w 145"/>
                <a:gd name="T25" fmla="*/ 2147483647 h 145"/>
                <a:gd name="T26" fmla="*/ 2147483647 w 145"/>
                <a:gd name="T27" fmla="*/ 2147483647 h 145"/>
                <a:gd name="T28" fmla="*/ 2147483647 w 145"/>
                <a:gd name="T29" fmla="*/ 2147483647 h 145"/>
                <a:gd name="T30" fmla="*/ 2147483647 w 145"/>
                <a:gd name="T31" fmla="*/ 2147483647 h 145"/>
                <a:gd name="T32" fmla="*/ 2147483647 w 145"/>
                <a:gd name="T33" fmla="*/ 2147483647 h 145"/>
                <a:gd name="T34" fmla="*/ 2147483647 w 145"/>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5">
                  <a:moveTo>
                    <a:pt x="78" y="142"/>
                  </a:moveTo>
                  <a:cubicBezTo>
                    <a:pt x="75" y="145"/>
                    <a:pt x="70" y="145"/>
                    <a:pt x="67" y="142"/>
                  </a:cubicBezTo>
                  <a:lnTo>
                    <a:pt x="3" y="78"/>
                  </a:lnTo>
                  <a:cubicBezTo>
                    <a:pt x="0" y="75"/>
                    <a:pt x="0" y="70"/>
                    <a:pt x="3" y="67"/>
                  </a:cubicBezTo>
                  <a:lnTo>
                    <a:pt x="67" y="3"/>
                  </a:lnTo>
                  <a:cubicBezTo>
                    <a:pt x="70" y="0"/>
                    <a:pt x="75" y="0"/>
                    <a:pt x="78" y="3"/>
                  </a:cubicBezTo>
                  <a:lnTo>
                    <a:pt x="142" y="67"/>
                  </a:lnTo>
                  <a:cubicBezTo>
                    <a:pt x="145" y="70"/>
                    <a:pt x="145" y="75"/>
                    <a:pt x="142" y="78"/>
                  </a:cubicBezTo>
                  <a:lnTo>
                    <a:pt x="78" y="142"/>
                  </a:lnTo>
                  <a:close/>
                  <a:moveTo>
                    <a:pt x="131" y="67"/>
                  </a:moveTo>
                  <a:lnTo>
                    <a:pt x="131" y="78"/>
                  </a:lnTo>
                  <a:lnTo>
                    <a:pt x="67" y="14"/>
                  </a:lnTo>
                  <a:lnTo>
                    <a:pt x="78" y="14"/>
                  </a:lnTo>
                  <a:lnTo>
                    <a:pt x="14" y="78"/>
                  </a:lnTo>
                  <a:lnTo>
                    <a:pt x="14" y="67"/>
                  </a:lnTo>
                  <a:lnTo>
                    <a:pt x="78"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3" name="Freeform 22"/>
            <p:cNvSpPr>
              <a:spLocks/>
            </p:cNvSpPr>
            <p:nvPr/>
          </p:nvSpPr>
          <p:spPr bwMode="auto">
            <a:xfrm>
              <a:off x="4340226" y="2894013"/>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4" name="Freeform 23"/>
            <p:cNvSpPr>
              <a:spLocks noEditPoints="1"/>
            </p:cNvSpPr>
            <p:nvPr/>
          </p:nvSpPr>
          <p:spPr bwMode="auto">
            <a:xfrm>
              <a:off x="4335463" y="2889250"/>
              <a:ext cx="87313" cy="85725"/>
            </a:xfrm>
            <a:custGeom>
              <a:avLst/>
              <a:gdLst>
                <a:gd name="T0" fmla="*/ 2147483647 w 146"/>
                <a:gd name="T1" fmla="*/ 2147483647 h 145"/>
                <a:gd name="T2" fmla="*/ 2147483647 w 146"/>
                <a:gd name="T3" fmla="*/ 2147483647 h 145"/>
                <a:gd name="T4" fmla="*/ 2147483647 w 146"/>
                <a:gd name="T5" fmla="*/ 2147483647 h 145"/>
                <a:gd name="T6" fmla="*/ 2147483647 w 146"/>
                <a:gd name="T7" fmla="*/ 2147483647 h 145"/>
                <a:gd name="T8" fmla="*/ 2147483647 w 146"/>
                <a:gd name="T9" fmla="*/ 2147483647 h 145"/>
                <a:gd name="T10" fmla="*/ 2147483647 w 146"/>
                <a:gd name="T11" fmla="*/ 2147483647 h 145"/>
                <a:gd name="T12" fmla="*/ 2147483647 w 146"/>
                <a:gd name="T13" fmla="*/ 2147483647 h 145"/>
                <a:gd name="T14" fmla="*/ 2147483647 w 146"/>
                <a:gd name="T15" fmla="*/ 2147483647 h 145"/>
                <a:gd name="T16" fmla="*/ 2147483647 w 146"/>
                <a:gd name="T17" fmla="*/ 2147483647 h 145"/>
                <a:gd name="T18" fmla="*/ 2147483647 w 146"/>
                <a:gd name="T19" fmla="*/ 2147483647 h 145"/>
                <a:gd name="T20" fmla="*/ 2147483647 w 146"/>
                <a:gd name="T21" fmla="*/ 2147483647 h 145"/>
                <a:gd name="T22" fmla="*/ 2147483647 w 146"/>
                <a:gd name="T23" fmla="*/ 2147483647 h 145"/>
                <a:gd name="T24" fmla="*/ 2147483647 w 146"/>
                <a:gd name="T25" fmla="*/ 2147483647 h 145"/>
                <a:gd name="T26" fmla="*/ 2147483647 w 146"/>
                <a:gd name="T27" fmla="*/ 2147483647 h 145"/>
                <a:gd name="T28" fmla="*/ 2147483647 w 146"/>
                <a:gd name="T29" fmla="*/ 2147483647 h 145"/>
                <a:gd name="T30" fmla="*/ 2147483647 w 146"/>
                <a:gd name="T31" fmla="*/ 2147483647 h 145"/>
                <a:gd name="T32" fmla="*/ 2147483647 w 146"/>
                <a:gd name="T33" fmla="*/ 2147483647 h 145"/>
                <a:gd name="T34" fmla="*/ 2147483647 w 146"/>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5">
                  <a:moveTo>
                    <a:pt x="79" y="142"/>
                  </a:moveTo>
                  <a:cubicBezTo>
                    <a:pt x="76" y="145"/>
                    <a:pt x="70" y="145"/>
                    <a:pt x="67" y="142"/>
                  </a:cubicBezTo>
                  <a:lnTo>
                    <a:pt x="3" y="78"/>
                  </a:lnTo>
                  <a:cubicBezTo>
                    <a:pt x="0" y="75"/>
                    <a:pt x="0" y="70"/>
                    <a:pt x="3" y="67"/>
                  </a:cubicBezTo>
                  <a:lnTo>
                    <a:pt x="67" y="3"/>
                  </a:lnTo>
                  <a:cubicBezTo>
                    <a:pt x="70" y="0"/>
                    <a:pt x="76"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5" name="Freeform 24"/>
            <p:cNvSpPr>
              <a:spLocks/>
            </p:cNvSpPr>
            <p:nvPr/>
          </p:nvSpPr>
          <p:spPr bwMode="auto">
            <a:xfrm>
              <a:off x="4767263" y="30114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6" name="Freeform 25"/>
            <p:cNvSpPr>
              <a:spLocks noEditPoints="1"/>
            </p:cNvSpPr>
            <p:nvPr/>
          </p:nvSpPr>
          <p:spPr bwMode="auto">
            <a:xfrm>
              <a:off x="4762501" y="3005138"/>
              <a:ext cx="85725"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0"/>
                    <a:pt x="3" y="67"/>
                  </a:cubicBezTo>
                  <a:lnTo>
                    <a:pt x="67" y="3"/>
                  </a:lnTo>
                  <a:cubicBezTo>
                    <a:pt x="70" y="0"/>
                    <a:pt x="75" y="0"/>
                    <a:pt x="78" y="3"/>
                  </a:cubicBezTo>
                  <a:lnTo>
                    <a:pt x="142" y="67"/>
                  </a:lnTo>
                  <a:cubicBezTo>
                    <a:pt x="145" y="70"/>
                    <a:pt x="145" y="76"/>
                    <a:pt x="142" y="79"/>
                  </a:cubicBezTo>
                  <a:lnTo>
                    <a:pt x="78" y="143"/>
                  </a:lnTo>
                  <a:close/>
                  <a:moveTo>
                    <a:pt x="131" y="67"/>
                  </a:moveTo>
                  <a:lnTo>
                    <a:pt x="131" y="79"/>
                  </a:lnTo>
                  <a:lnTo>
                    <a:pt x="67" y="15"/>
                  </a:lnTo>
                  <a:lnTo>
                    <a:pt x="78" y="15"/>
                  </a:lnTo>
                  <a:lnTo>
                    <a:pt x="14" y="79"/>
                  </a:lnTo>
                  <a:lnTo>
                    <a:pt x="14" y="67"/>
                  </a:lnTo>
                  <a:lnTo>
                    <a:pt x="78"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7" name="Freeform 26"/>
            <p:cNvSpPr>
              <a:spLocks/>
            </p:cNvSpPr>
            <p:nvPr/>
          </p:nvSpPr>
          <p:spPr bwMode="auto">
            <a:xfrm>
              <a:off x="5194301" y="32654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8" name="Freeform 27"/>
            <p:cNvSpPr>
              <a:spLocks noEditPoints="1"/>
            </p:cNvSpPr>
            <p:nvPr/>
          </p:nvSpPr>
          <p:spPr bwMode="auto">
            <a:xfrm>
              <a:off x="5187951" y="3259138"/>
              <a:ext cx="87313" cy="87313"/>
            </a:xfrm>
            <a:custGeom>
              <a:avLst/>
              <a:gdLst>
                <a:gd name="T0" fmla="*/ 2147483647 w 146"/>
                <a:gd name="T1" fmla="*/ 2147483647 h 145"/>
                <a:gd name="T2" fmla="*/ 2147483647 w 146"/>
                <a:gd name="T3" fmla="*/ 2147483647 h 145"/>
                <a:gd name="T4" fmla="*/ 2147483647 w 146"/>
                <a:gd name="T5" fmla="*/ 2147483647 h 145"/>
                <a:gd name="T6" fmla="*/ 2147483647 w 146"/>
                <a:gd name="T7" fmla="*/ 2147483647 h 145"/>
                <a:gd name="T8" fmla="*/ 2147483647 w 146"/>
                <a:gd name="T9" fmla="*/ 2147483647 h 145"/>
                <a:gd name="T10" fmla="*/ 2147483647 w 146"/>
                <a:gd name="T11" fmla="*/ 2147483647 h 145"/>
                <a:gd name="T12" fmla="*/ 2147483647 w 146"/>
                <a:gd name="T13" fmla="*/ 2147483647 h 145"/>
                <a:gd name="T14" fmla="*/ 2147483647 w 146"/>
                <a:gd name="T15" fmla="*/ 2147483647 h 145"/>
                <a:gd name="T16" fmla="*/ 2147483647 w 146"/>
                <a:gd name="T17" fmla="*/ 2147483647 h 145"/>
                <a:gd name="T18" fmla="*/ 2147483647 w 146"/>
                <a:gd name="T19" fmla="*/ 2147483647 h 145"/>
                <a:gd name="T20" fmla="*/ 2147483647 w 146"/>
                <a:gd name="T21" fmla="*/ 2147483647 h 145"/>
                <a:gd name="T22" fmla="*/ 2147483647 w 146"/>
                <a:gd name="T23" fmla="*/ 2147483647 h 145"/>
                <a:gd name="T24" fmla="*/ 2147483647 w 146"/>
                <a:gd name="T25" fmla="*/ 2147483647 h 145"/>
                <a:gd name="T26" fmla="*/ 2147483647 w 146"/>
                <a:gd name="T27" fmla="*/ 2147483647 h 145"/>
                <a:gd name="T28" fmla="*/ 2147483647 w 146"/>
                <a:gd name="T29" fmla="*/ 2147483647 h 145"/>
                <a:gd name="T30" fmla="*/ 2147483647 w 146"/>
                <a:gd name="T31" fmla="*/ 2147483647 h 145"/>
                <a:gd name="T32" fmla="*/ 2147483647 w 146"/>
                <a:gd name="T33" fmla="*/ 2147483647 h 145"/>
                <a:gd name="T34" fmla="*/ 2147483647 w 146"/>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5">
                  <a:moveTo>
                    <a:pt x="79" y="142"/>
                  </a:moveTo>
                  <a:cubicBezTo>
                    <a:pt x="76" y="145"/>
                    <a:pt x="70" y="145"/>
                    <a:pt x="67" y="142"/>
                  </a:cubicBezTo>
                  <a:lnTo>
                    <a:pt x="3" y="78"/>
                  </a:lnTo>
                  <a:cubicBezTo>
                    <a:pt x="0" y="75"/>
                    <a:pt x="0" y="70"/>
                    <a:pt x="3" y="67"/>
                  </a:cubicBezTo>
                  <a:lnTo>
                    <a:pt x="67" y="3"/>
                  </a:lnTo>
                  <a:cubicBezTo>
                    <a:pt x="70" y="0"/>
                    <a:pt x="76"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9" name="Freeform 28"/>
            <p:cNvSpPr>
              <a:spLocks/>
            </p:cNvSpPr>
            <p:nvPr/>
          </p:nvSpPr>
          <p:spPr bwMode="auto">
            <a:xfrm>
              <a:off x="5621338" y="3736975"/>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0" name="Freeform 29"/>
            <p:cNvSpPr>
              <a:spLocks noEditPoints="1"/>
            </p:cNvSpPr>
            <p:nvPr/>
          </p:nvSpPr>
          <p:spPr bwMode="auto">
            <a:xfrm>
              <a:off x="5614988" y="3730625"/>
              <a:ext cx="87313"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1"/>
                    <a:pt x="3" y="68"/>
                  </a:cubicBezTo>
                  <a:lnTo>
                    <a:pt x="67" y="4"/>
                  </a:lnTo>
                  <a:cubicBezTo>
                    <a:pt x="70" y="0"/>
                    <a:pt x="75" y="0"/>
                    <a:pt x="78" y="4"/>
                  </a:cubicBezTo>
                  <a:lnTo>
                    <a:pt x="142" y="68"/>
                  </a:lnTo>
                  <a:cubicBezTo>
                    <a:pt x="145" y="71"/>
                    <a:pt x="145" y="76"/>
                    <a:pt x="142" y="79"/>
                  </a:cubicBezTo>
                  <a:lnTo>
                    <a:pt x="78" y="143"/>
                  </a:lnTo>
                  <a:close/>
                  <a:moveTo>
                    <a:pt x="131" y="68"/>
                  </a:moveTo>
                  <a:lnTo>
                    <a:pt x="131" y="79"/>
                  </a:lnTo>
                  <a:lnTo>
                    <a:pt x="67" y="15"/>
                  </a:lnTo>
                  <a:lnTo>
                    <a:pt x="78" y="15"/>
                  </a:lnTo>
                  <a:lnTo>
                    <a:pt x="14" y="79"/>
                  </a:lnTo>
                  <a:lnTo>
                    <a:pt x="14" y="68"/>
                  </a:lnTo>
                  <a:lnTo>
                    <a:pt x="78" y="132"/>
                  </a:lnTo>
                  <a:lnTo>
                    <a:pt x="67" y="132"/>
                  </a:lnTo>
                  <a:lnTo>
                    <a:pt x="131" y="68"/>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1" name="Freeform 30"/>
            <p:cNvSpPr>
              <a:spLocks/>
            </p:cNvSpPr>
            <p:nvPr/>
          </p:nvSpPr>
          <p:spPr bwMode="auto">
            <a:xfrm>
              <a:off x="6046788" y="4513263"/>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2" name="Freeform 31"/>
            <p:cNvSpPr>
              <a:spLocks noEditPoints="1"/>
            </p:cNvSpPr>
            <p:nvPr/>
          </p:nvSpPr>
          <p:spPr bwMode="auto">
            <a:xfrm>
              <a:off x="6042026" y="4508500"/>
              <a:ext cx="87313" cy="85725"/>
            </a:xfrm>
            <a:custGeom>
              <a:avLst/>
              <a:gdLst>
                <a:gd name="T0" fmla="*/ 2147483647 w 146"/>
                <a:gd name="T1" fmla="*/ 2147483647 h 145"/>
                <a:gd name="T2" fmla="*/ 2147483647 w 146"/>
                <a:gd name="T3" fmla="*/ 2147483647 h 145"/>
                <a:gd name="T4" fmla="*/ 2147483647 w 146"/>
                <a:gd name="T5" fmla="*/ 2147483647 h 145"/>
                <a:gd name="T6" fmla="*/ 2147483647 w 146"/>
                <a:gd name="T7" fmla="*/ 2147483647 h 145"/>
                <a:gd name="T8" fmla="*/ 2147483647 w 146"/>
                <a:gd name="T9" fmla="*/ 2147483647 h 145"/>
                <a:gd name="T10" fmla="*/ 2147483647 w 146"/>
                <a:gd name="T11" fmla="*/ 2147483647 h 145"/>
                <a:gd name="T12" fmla="*/ 2147483647 w 146"/>
                <a:gd name="T13" fmla="*/ 2147483647 h 145"/>
                <a:gd name="T14" fmla="*/ 2147483647 w 146"/>
                <a:gd name="T15" fmla="*/ 2147483647 h 145"/>
                <a:gd name="T16" fmla="*/ 2147483647 w 146"/>
                <a:gd name="T17" fmla="*/ 2147483647 h 145"/>
                <a:gd name="T18" fmla="*/ 2147483647 w 146"/>
                <a:gd name="T19" fmla="*/ 2147483647 h 145"/>
                <a:gd name="T20" fmla="*/ 2147483647 w 146"/>
                <a:gd name="T21" fmla="*/ 2147483647 h 145"/>
                <a:gd name="T22" fmla="*/ 2147483647 w 146"/>
                <a:gd name="T23" fmla="*/ 2147483647 h 145"/>
                <a:gd name="T24" fmla="*/ 2147483647 w 146"/>
                <a:gd name="T25" fmla="*/ 2147483647 h 145"/>
                <a:gd name="T26" fmla="*/ 2147483647 w 146"/>
                <a:gd name="T27" fmla="*/ 2147483647 h 145"/>
                <a:gd name="T28" fmla="*/ 2147483647 w 146"/>
                <a:gd name="T29" fmla="*/ 2147483647 h 145"/>
                <a:gd name="T30" fmla="*/ 2147483647 w 146"/>
                <a:gd name="T31" fmla="*/ 2147483647 h 145"/>
                <a:gd name="T32" fmla="*/ 2147483647 w 146"/>
                <a:gd name="T33" fmla="*/ 2147483647 h 145"/>
                <a:gd name="T34" fmla="*/ 2147483647 w 146"/>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5">
                  <a:moveTo>
                    <a:pt x="79" y="142"/>
                  </a:moveTo>
                  <a:cubicBezTo>
                    <a:pt x="76" y="145"/>
                    <a:pt x="71" y="145"/>
                    <a:pt x="67" y="142"/>
                  </a:cubicBezTo>
                  <a:lnTo>
                    <a:pt x="3" y="78"/>
                  </a:lnTo>
                  <a:cubicBezTo>
                    <a:pt x="0" y="75"/>
                    <a:pt x="0" y="70"/>
                    <a:pt x="3" y="67"/>
                  </a:cubicBezTo>
                  <a:lnTo>
                    <a:pt x="67" y="3"/>
                  </a:lnTo>
                  <a:cubicBezTo>
                    <a:pt x="71" y="0"/>
                    <a:pt x="76"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3" name="Freeform 32"/>
            <p:cNvSpPr>
              <a:spLocks/>
            </p:cNvSpPr>
            <p:nvPr/>
          </p:nvSpPr>
          <p:spPr bwMode="auto">
            <a:xfrm>
              <a:off x="6473826" y="481965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4" name="Freeform 33"/>
            <p:cNvSpPr>
              <a:spLocks noEditPoints="1"/>
            </p:cNvSpPr>
            <p:nvPr/>
          </p:nvSpPr>
          <p:spPr bwMode="auto">
            <a:xfrm>
              <a:off x="6469063" y="4813300"/>
              <a:ext cx="85725"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2"/>
                  </a:moveTo>
                  <a:cubicBezTo>
                    <a:pt x="75" y="146"/>
                    <a:pt x="70" y="146"/>
                    <a:pt x="67" y="142"/>
                  </a:cubicBezTo>
                  <a:lnTo>
                    <a:pt x="3" y="78"/>
                  </a:lnTo>
                  <a:cubicBezTo>
                    <a:pt x="0" y="75"/>
                    <a:pt x="0" y="70"/>
                    <a:pt x="3" y="67"/>
                  </a:cubicBezTo>
                  <a:lnTo>
                    <a:pt x="67" y="3"/>
                  </a:lnTo>
                  <a:cubicBezTo>
                    <a:pt x="70" y="0"/>
                    <a:pt x="75" y="0"/>
                    <a:pt x="78" y="3"/>
                  </a:cubicBezTo>
                  <a:lnTo>
                    <a:pt x="142" y="67"/>
                  </a:lnTo>
                  <a:cubicBezTo>
                    <a:pt x="145" y="70"/>
                    <a:pt x="145" y="75"/>
                    <a:pt x="142" y="78"/>
                  </a:cubicBezTo>
                  <a:lnTo>
                    <a:pt x="78" y="142"/>
                  </a:lnTo>
                  <a:close/>
                  <a:moveTo>
                    <a:pt x="131" y="67"/>
                  </a:moveTo>
                  <a:lnTo>
                    <a:pt x="131" y="78"/>
                  </a:lnTo>
                  <a:lnTo>
                    <a:pt x="67" y="14"/>
                  </a:lnTo>
                  <a:lnTo>
                    <a:pt x="78" y="14"/>
                  </a:lnTo>
                  <a:lnTo>
                    <a:pt x="14" y="78"/>
                  </a:lnTo>
                  <a:lnTo>
                    <a:pt x="14" y="67"/>
                  </a:lnTo>
                  <a:lnTo>
                    <a:pt x="78"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5" name="Freeform 34"/>
            <p:cNvSpPr>
              <a:spLocks/>
            </p:cNvSpPr>
            <p:nvPr/>
          </p:nvSpPr>
          <p:spPr bwMode="auto">
            <a:xfrm>
              <a:off x="6900863" y="48910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6" name="Freeform 35"/>
            <p:cNvSpPr>
              <a:spLocks noEditPoints="1"/>
            </p:cNvSpPr>
            <p:nvPr/>
          </p:nvSpPr>
          <p:spPr bwMode="auto">
            <a:xfrm>
              <a:off x="6894513" y="4886325"/>
              <a:ext cx="87313" cy="85725"/>
            </a:xfrm>
            <a:custGeom>
              <a:avLst/>
              <a:gdLst>
                <a:gd name="T0" fmla="*/ 2147483647 w 146"/>
                <a:gd name="T1" fmla="*/ 2147483647 h 146"/>
                <a:gd name="T2" fmla="*/ 2147483647 w 146"/>
                <a:gd name="T3" fmla="*/ 2147483647 h 146"/>
                <a:gd name="T4" fmla="*/ 2147483647 w 146"/>
                <a:gd name="T5" fmla="*/ 2147483647 h 146"/>
                <a:gd name="T6" fmla="*/ 2147483647 w 146"/>
                <a:gd name="T7" fmla="*/ 2147483647 h 146"/>
                <a:gd name="T8" fmla="*/ 2147483647 w 146"/>
                <a:gd name="T9" fmla="*/ 2147483647 h 146"/>
                <a:gd name="T10" fmla="*/ 2147483647 w 146"/>
                <a:gd name="T11" fmla="*/ 2147483647 h 146"/>
                <a:gd name="T12" fmla="*/ 2147483647 w 146"/>
                <a:gd name="T13" fmla="*/ 2147483647 h 146"/>
                <a:gd name="T14" fmla="*/ 2147483647 w 146"/>
                <a:gd name="T15" fmla="*/ 2147483647 h 146"/>
                <a:gd name="T16" fmla="*/ 2147483647 w 146"/>
                <a:gd name="T17" fmla="*/ 2147483647 h 146"/>
                <a:gd name="T18" fmla="*/ 2147483647 w 146"/>
                <a:gd name="T19" fmla="*/ 2147483647 h 146"/>
                <a:gd name="T20" fmla="*/ 2147483647 w 146"/>
                <a:gd name="T21" fmla="*/ 2147483647 h 146"/>
                <a:gd name="T22" fmla="*/ 2147483647 w 146"/>
                <a:gd name="T23" fmla="*/ 2147483647 h 146"/>
                <a:gd name="T24" fmla="*/ 2147483647 w 146"/>
                <a:gd name="T25" fmla="*/ 2147483647 h 146"/>
                <a:gd name="T26" fmla="*/ 2147483647 w 146"/>
                <a:gd name="T27" fmla="*/ 2147483647 h 146"/>
                <a:gd name="T28" fmla="*/ 2147483647 w 146"/>
                <a:gd name="T29" fmla="*/ 2147483647 h 146"/>
                <a:gd name="T30" fmla="*/ 2147483647 w 146"/>
                <a:gd name="T31" fmla="*/ 2147483647 h 146"/>
                <a:gd name="T32" fmla="*/ 2147483647 w 146"/>
                <a:gd name="T33" fmla="*/ 2147483647 h 146"/>
                <a:gd name="T34" fmla="*/ 2147483647 w 146"/>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6">
                  <a:moveTo>
                    <a:pt x="79" y="143"/>
                  </a:moveTo>
                  <a:cubicBezTo>
                    <a:pt x="76" y="146"/>
                    <a:pt x="71" y="146"/>
                    <a:pt x="67" y="143"/>
                  </a:cubicBezTo>
                  <a:lnTo>
                    <a:pt x="3" y="79"/>
                  </a:lnTo>
                  <a:cubicBezTo>
                    <a:pt x="0" y="76"/>
                    <a:pt x="0" y="71"/>
                    <a:pt x="3" y="68"/>
                  </a:cubicBezTo>
                  <a:lnTo>
                    <a:pt x="67" y="4"/>
                  </a:lnTo>
                  <a:cubicBezTo>
                    <a:pt x="71" y="0"/>
                    <a:pt x="76" y="0"/>
                    <a:pt x="79" y="4"/>
                  </a:cubicBezTo>
                  <a:lnTo>
                    <a:pt x="143" y="68"/>
                  </a:lnTo>
                  <a:cubicBezTo>
                    <a:pt x="146" y="71"/>
                    <a:pt x="146" y="76"/>
                    <a:pt x="143" y="79"/>
                  </a:cubicBezTo>
                  <a:lnTo>
                    <a:pt x="79" y="143"/>
                  </a:lnTo>
                  <a:close/>
                  <a:moveTo>
                    <a:pt x="131" y="68"/>
                  </a:moveTo>
                  <a:lnTo>
                    <a:pt x="131" y="79"/>
                  </a:lnTo>
                  <a:lnTo>
                    <a:pt x="67" y="15"/>
                  </a:lnTo>
                  <a:lnTo>
                    <a:pt x="79" y="15"/>
                  </a:lnTo>
                  <a:lnTo>
                    <a:pt x="15" y="79"/>
                  </a:lnTo>
                  <a:lnTo>
                    <a:pt x="15" y="68"/>
                  </a:lnTo>
                  <a:lnTo>
                    <a:pt x="79" y="132"/>
                  </a:lnTo>
                  <a:lnTo>
                    <a:pt x="67" y="132"/>
                  </a:lnTo>
                  <a:lnTo>
                    <a:pt x="131" y="68"/>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7" name="Freeform 36"/>
            <p:cNvSpPr>
              <a:spLocks/>
            </p:cNvSpPr>
            <p:nvPr/>
          </p:nvSpPr>
          <p:spPr bwMode="auto">
            <a:xfrm>
              <a:off x="2238376" y="3138488"/>
              <a:ext cx="4706938" cy="1868488"/>
            </a:xfrm>
            <a:custGeom>
              <a:avLst/>
              <a:gdLst>
                <a:gd name="T0" fmla="*/ 2147483647 w 7907"/>
                <a:gd name="T1" fmla="*/ 2147483647 h 3138"/>
                <a:gd name="T2" fmla="*/ 2147483647 w 7907"/>
                <a:gd name="T3" fmla="*/ 2147483647 h 3138"/>
                <a:gd name="T4" fmla="*/ 2147483647 w 7907"/>
                <a:gd name="T5" fmla="*/ 2147483647 h 3138"/>
                <a:gd name="T6" fmla="*/ 2147483647 w 7907"/>
                <a:gd name="T7" fmla="*/ 2147483647 h 3138"/>
                <a:gd name="T8" fmla="*/ 2147483647 w 7907"/>
                <a:gd name="T9" fmla="*/ 2147483647 h 3138"/>
                <a:gd name="T10" fmla="*/ 2147483647 w 7907"/>
                <a:gd name="T11" fmla="*/ 2147483647 h 3138"/>
                <a:gd name="T12" fmla="*/ 2147483647 w 7907"/>
                <a:gd name="T13" fmla="*/ 2147483647 h 3138"/>
                <a:gd name="T14" fmla="*/ 2147483647 w 7907"/>
                <a:gd name="T15" fmla="*/ 2147483647 h 3138"/>
                <a:gd name="T16" fmla="*/ 2147483647 w 7907"/>
                <a:gd name="T17" fmla="*/ 2147483647 h 3138"/>
                <a:gd name="T18" fmla="*/ 2147483647 w 7907"/>
                <a:gd name="T19" fmla="*/ 2147483647 h 3138"/>
                <a:gd name="T20" fmla="*/ 2147483647 w 7907"/>
                <a:gd name="T21" fmla="*/ 2147483647 h 3138"/>
                <a:gd name="T22" fmla="*/ 2147483647 w 7907"/>
                <a:gd name="T23" fmla="*/ 2147483647 h 3138"/>
                <a:gd name="T24" fmla="*/ 2147483647 w 7907"/>
                <a:gd name="T25" fmla="*/ 2147483647 h 3138"/>
                <a:gd name="T26" fmla="*/ 2147483647 w 7907"/>
                <a:gd name="T27" fmla="*/ 2147483647 h 3138"/>
                <a:gd name="T28" fmla="*/ 2147483647 w 7907"/>
                <a:gd name="T29" fmla="*/ 2147483647 h 3138"/>
                <a:gd name="T30" fmla="*/ 2147483647 w 7907"/>
                <a:gd name="T31" fmla="*/ 2147483647 h 3138"/>
                <a:gd name="T32" fmla="*/ 2147483647 w 7907"/>
                <a:gd name="T33" fmla="*/ 2147483647 h 3138"/>
                <a:gd name="T34" fmla="*/ 2147483647 w 7907"/>
                <a:gd name="T35" fmla="*/ 2147483647 h 3138"/>
                <a:gd name="T36" fmla="*/ 2147483647 w 7907"/>
                <a:gd name="T37" fmla="*/ 2147483647 h 3138"/>
                <a:gd name="T38" fmla="*/ 2147483647 w 7907"/>
                <a:gd name="T39" fmla="*/ 2147483647 h 3138"/>
                <a:gd name="T40" fmla="*/ 2147483647 w 7907"/>
                <a:gd name="T41" fmla="*/ 2147483647 h 3138"/>
                <a:gd name="T42" fmla="*/ 2147483647 w 7907"/>
                <a:gd name="T43" fmla="*/ 2147483647 h 3138"/>
                <a:gd name="T44" fmla="*/ 2147483647 w 7907"/>
                <a:gd name="T45" fmla="*/ 2147483647 h 3138"/>
                <a:gd name="T46" fmla="*/ 2147483647 w 7907"/>
                <a:gd name="T47" fmla="*/ 2147483647 h 3138"/>
                <a:gd name="T48" fmla="*/ 2147483647 w 7907"/>
                <a:gd name="T49" fmla="*/ 2147483647 h 3138"/>
                <a:gd name="T50" fmla="*/ 2147483647 w 7907"/>
                <a:gd name="T51" fmla="*/ 2147483647 h 3138"/>
                <a:gd name="T52" fmla="*/ 2147483647 w 7907"/>
                <a:gd name="T53" fmla="*/ 2147483647 h 3138"/>
                <a:gd name="T54" fmla="*/ 2147483647 w 7907"/>
                <a:gd name="T55" fmla="*/ 2147483647 h 3138"/>
                <a:gd name="T56" fmla="*/ 2147483647 w 7907"/>
                <a:gd name="T57" fmla="*/ 2147483647 h 3138"/>
                <a:gd name="T58" fmla="*/ 2147483647 w 7907"/>
                <a:gd name="T59" fmla="*/ 2147483647 h 3138"/>
                <a:gd name="T60" fmla="*/ 2147483647 w 7907"/>
                <a:gd name="T61" fmla="*/ 2147483647 h 3138"/>
                <a:gd name="T62" fmla="*/ 2147483647 w 7907"/>
                <a:gd name="T63" fmla="*/ 2147483647 h 3138"/>
                <a:gd name="T64" fmla="*/ 2147483647 w 7907"/>
                <a:gd name="T65" fmla="*/ 2147483647 h 3138"/>
                <a:gd name="T66" fmla="*/ 2147483647 w 7907"/>
                <a:gd name="T67" fmla="*/ 2147483647 h 3138"/>
                <a:gd name="T68" fmla="*/ 2147483647 w 7907"/>
                <a:gd name="T69" fmla="*/ 2147483647 h 3138"/>
                <a:gd name="T70" fmla="*/ 2147483647 w 7907"/>
                <a:gd name="T71" fmla="*/ 2147483647 h 3138"/>
                <a:gd name="T72" fmla="*/ 2147483647 w 7907"/>
                <a:gd name="T73" fmla="*/ 2147483647 h 3138"/>
                <a:gd name="T74" fmla="*/ 2147483647 w 7907"/>
                <a:gd name="T75" fmla="*/ 2147483647 h 3138"/>
                <a:gd name="T76" fmla="*/ 2147483647 w 7907"/>
                <a:gd name="T77" fmla="*/ 2147483647 h 3138"/>
                <a:gd name="T78" fmla="*/ 2147483647 w 7907"/>
                <a:gd name="T79" fmla="*/ 2147483647 h 3138"/>
                <a:gd name="T80" fmla="*/ 2147483647 w 7907"/>
                <a:gd name="T81" fmla="*/ 2147483647 h 3138"/>
                <a:gd name="T82" fmla="*/ 2147483647 w 7907"/>
                <a:gd name="T83" fmla="*/ 2147483647 h 3138"/>
                <a:gd name="T84" fmla="*/ 2147483647 w 7907"/>
                <a:gd name="T85" fmla="*/ 2147483647 h 3138"/>
                <a:gd name="T86" fmla="*/ 2147483647 w 7907"/>
                <a:gd name="T87" fmla="*/ 2147483647 h 3138"/>
                <a:gd name="T88" fmla="*/ 2147483647 w 7907"/>
                <a:gd name="T89" fmla="*/ 2147483647 h 313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907" h="3138">
                  <a:moveTo>
                    <a:pt x="5" y="3122"/>
                  </a:moveTo>
                  <a:lnTo>
                    <a:pt x="725" y="2674"/>
                  </a:lnTo>
                  <a:lnTo>
                    <a:pt x="723" y="2676"/>
                  </a:lnTo>
                  <a:lnTo>
                    <a:pt x="1443" y="1748"/>
                  </a:lnTo>
                  <a:lnTo>
                    <a:pt x="1442" y="1749"/>
                  </a:lnTo>
                  <a:lnTo>
                    <a:pt x="2146" y="453"/>
                  </a:lnTo>
                  <a:cubicBezTo>
                    <a:pt x="2147" y="451"/>
                    <a:pt x="2148" y="450"/>
                    <a:pt x="2149" y="450"/>
                  </a:cubicBezTo>
                  <a:lnTo>
                    <a:pt x="2869" y="2"/>
                  </a:lnTo>
                  <a:cubicBezTo>
                    <a:pt x="2871" y="1"/>
                    <a:pt x="2873" y="0"/>
                    <a:pt x="2875" y="1"/>
                  </a:cubicBezTo>
                  <a:lnTo>
                    <a:pt x="3595" y="129"/>
                  </a:lnTo>
                  <a:lnTo>
                    <a:pt x="4315" y="289"/>
                  </a:lnTo>
                  <a:cubicBezTo>
                    <a:pt x="4317" y="289"/>
                    <a:pt x="4318" y="290"/>
                    <a:pt x="4319" y="291"/>
                  </a:cubicBezTo>
                  <a:lnTo>
                    <a:pt x="5039" y="1011"/>
                  </a:lnTo>
                  <a:lnTo>
                    <a:pt x="5038" y="1010"/>
                  </a:lnTo>
                  <a:lnTo>
                    <a:pt x="5742" y="1426"/>
                  </a:lnTo>
                  <a:lnTo>
                    <a:pt x="5740" y="1425"/>
                  </a:lnTo>
                  <a:lnTo>
                    <a:pt x="6460" y="1617"/>
                  </a:lnTo>
                  <a:cubicBezTo>
                    <a:pt x="6460" y="1617"/>
                    <a:pt x="6461" y="1617"/>
                    <a:pt x="6462" y="1618"/>
                  </a:cubicBezTo>
                  <a:lnTo>
                    <a:pt x="7182" y="2114"/>
                  </a:lnTo>
                  <a:cubicBezTo>
                    <a:pt x="7183" y="2114"/>
                    <a:pt x="7183" y="2115"/>
                    <a:pt x="7184" y="2116"/>
                  </a:cubicBezTo>
                  <a:lnTo>
                    <a:pt x="7904" y="3124"/>
                  </a:lnTo>
                  <a:cubicBezTo>
                    <a:pt x="7907" y="3127"/>
                    <a:pt x="7906" y="3132"/>
                    <a:pt x="7902" y="3135"/>
                  </a:cubicBezTo>
                  <a:cubicBezTo>
                    <a:pt x="7899" y="3138"/>
                    <a:pt x="7894" y="3137"/>
                    <a:pt x="7891" y="3133"/>
                  </a:cubicBezTo>
                  <a:lnTo>
                    <a:pt x="7171" y="2125"/>
                  </a:lnTo>
                  <a:lnTo>
                    <a:pt x="7173" y="2127"/>
                  </a:lnTo>
                  <a:lnTo>
                    <a:pt x="6453" y="1631"/>
                  </a:lnTo>
                  <a:lnTo>
                    <a:pt x="6455" y="1632"/>
                  </a:lnTo>
                  <a:lnTo>
                    <a:pt x="5735" y="1440"/>
                  </a:lnTo>
                  <a:cubicBezTo>
                    <a:pt x="5735" y="1440"/>
                    <a:pt x="5734" y="1440"/>
                    <a:pt x="5733" y="1439"/>
                  </a:cubicBezTo>
                  <a:lnTo>
                    <a:pt x="5029" y="1023"/>
                  </a:lnTo>
                  <a:cubicBezTo>
                    <a:pt x="5029" y="1023"/>
                    <a:pt x="5028" y="1023"/>
                    <a:pt x="5028" y="1022"/>
                  </a:cubicBezTo>
                  <a:lnTo>
                    <a:pt x="4308" y="302"/>
                  </a:lnTo>
                  <a:lnTo>
                    <a:pt x="4312" y="304"/>
                  </a:lnTo>
                  <a:lnTo>
                    <a:pt x="3592" y="144"/>
                  </a:lnTo>
                  <a:lnTo>
                    <a:pt x="2872" y="16"/>
                  </a:lnTo>
                  <a:lnTo>
                    <a:pt x="2878" y="15"/>
                  </a:lnTo>
                  <a:lnTo>
                    <a:pt x="2158" y="463"/>
                  </a:lnTo>
                  <a:lnTo>
                    <a:pt x="2160" y="460"/>
                  </a:lnTo>
                  <a:lnTo>
                    <a:pt x="1456" y="1756"/>
                  </a:lnTo>
                  <a:cubicBezTo>
                    <a:pt x="1456" y="1757"/>
                    <a:pt x="1456" y="1757"/>
                    <a:pt x="1456" y="1757"/>
                  </a:cubicBezTo>
                  <a:lnTo>
                    <a:pt x="736" y="2685"/>
                  </a:lnTo>
                  <a:cubicBezTo>
                    <a:pt x="735" y="2686"/>
                    <a:pt x="734" y="2687"/>
                    <a:pt x="734" y="2687"/>
                  </a:cubicBezTo>
                  <a:lnTo>
                    <a:pt x="14" y="3135"/>
                  </a:lnTo>
                  <a:cubicBezTo>
                    <a:pt x="10" y="3138"/>
                    <a:pt x="5" y="3136"/>
                    <a:pt x="3" y="3133"/>
                  </a:cubicBezTo>
                  <a:cubicBezTo>
                    <a:pt x="0" y="3129"/>
                    <a:pt x="1" y="3124"/>
                    <a:pt x="5" y="3122"/>
                  </a:cubicBezTo>
                  <a:close/>
                </a:path>
              </a:pathLst>
            </a:custGeom>
            <a:solidFill>
              <a:srgbClr val="953735"/>
            </a:solidFill>
            <a:ln w="9525" cap="flat">
              <a:solidFill>
                <a:srgbClr val="953735"/>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8" name="Oval 37"/>
            <p:cNvSpPr>
              <a:spLocks noChangeArrowheads="1"/>
            </p:cNvSpPr>
            <p:nvPr/>
          </p:nvSpPr>
          <p:spPr bwMode="auto">
            <a:xfrm>
              <a:off x="2198688" y="495458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59" name="Freeform 38"/>
            <p:cNvSpPr>
              <a:spLocks noEditPoints="1"/>
            </p:cNvSpPr>
            <p:nvPr/>
          </p:nvSpPr>
          <p:spPr bwMode="auto">
            <a:xfrm>
              <a:off x="2193926" y="4949825"/>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0" name="Oval 39"/>
            <p:cNvSpPr>
              <a:spLocks noChangeArrowheads="1"/>
            </p:cNvSpPr>
            <p:nvPr/>
          </p:nvSpPr>
          <p:spPr bwMode="auto">
            <a:xfrm>
              <a:off x="2625726" y="4689475"/>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1" name="Freeform 40"/>
            <p:cNvSpPr>
              <a:spLocks noEditPoints="1"/>
            </p:cNvSpPr>
            <p:nvPr/>
          </p:nvSpPr>
          <p:spPr bwMode="auto">
            <a:xfrm>
              <a:off x="2620963" y="4684713"/>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2" name="Oval 41"/>
            <p:cNvSpPr>
              <a:spLocks noChangeArrowheads="1"/>
            </p:cNvSpPr>
            <p:nvPr/>
          </p:nvSpPr>
          <p:spPr bwMode="auto">
            <a:xfrm>
              <a:off x="3051176" y="4133850"/>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3" name="Freeform 42"/>
            <p:cNvSpPr>
              <a:spLocks noEditPoints="1"/>
            </p:cNvSpPr>
            <p:nvPr/>
          </p:nvSpPr>
          <p:spPr bwMode="auto">
            <a:xfrm>
              <a:off x="3046413" y="4129088"/>
              <a:ext cx="106363" cy="106363"/>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4" name="Oval 43"/>
            <p:cNvSpPr>
              <a:spLocks noChangeArrowheads="1"/>
            </p:cNvSpPr>
            <p:nvPr/>
          </p:nvSpPr>
          <p:spPr bwMode="auto">
            <a:xfrm>
              <a:off x="3478213" y="3362325"/>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5" name="Freeform 44"/>
            <p:cNvSpPr>
              <a:spLocks noEditPoints="1"/>
            </p:cNvSpPr>
            <p:nvPr/>
          </p:nvSpPr>
          <p:spPr bwMode="auto">
            <a:xfrm>
              <a:off x="3473451" y="3357563"/>
              <a:ext cx="104775" cy="106363"/>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6" name="Oval 45"/>
            <p:cNvSpPr>
              <a:spLocks noChangeArrowheads="1"/>
            </p:cNvSpPr>
            <p:nvPr/>
          </p:nvSpPr>
          <p:spPr bwMode="auto">
            <a:xfrm>
              <a:off x="3905251" y="3098800"/>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7" name="Freeform 46"/>
            <p:cNvSpPr>
              <a:spLocks noEditPoints="1"/>
            </p:cNvSpPr>
            <p:nvPr/>
          </p:nvSpPr>
          <p:spPr bwMode="auto">
            <a:xfrm>
              <a:off x="3900488" y="3094038"/>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7"/>
                  </a:lnTo>
                  <a:cubicBezTo>
                    <a:pt x="26" y="26"/>
                    <a:pt x="27" y="25"/>
                    <a:pt x="28" y="25"/>
                  </a:cubicBezTo>
                  <a:lnTo>
                    <a:pt x="53" y="8"/>
                  </a:lnTo>
                  <a:cubicBezTo>
                    <a:pt x="54" y="7"/>
                    <a:pt x="55" y="7"/>
                    <a:pt x="56" y="7"/>
                  </a:cubicBezTo>
                  <a:lnTo>
                    <a:pt x="87" y="1"/>
                  </a:lnTo>
                  <a:cubicBezTo>
                    <a:pt x="88" y="0"/>
                    <a:pt x="89" y="0"/>
                    <a:pt x="90" y="1"/>
                  </a:cubicBezTo>
                  <a:lnTo>
                    <a:pt x="121" y="7"/>
                  </a:lnTo>
                  <a:cubicBezTo>
                    <a:pt x="122" y="7"/>
                    <a:pt x="123" y="7"/>
                    <a:pt x="124" y="8"/>
                  </a:cubicBezTo>
                  <a:lnTo>
                    <a:pt x="150" y="25"/>
                  </a:lnTo>
                  <a:cubicBezTo>
                    <a:pt x="151" y="25"/>
                    <a:pt x="152" y="26"/>
                    <a:pt x="152" y="27"/>
                  </a:cubicBezTo>
                  <a:lnTo>
                    <a:pt x="169" y="53"/>
                  </a:lnTo>
                  <a:cubicBezTo>
                    <a:pt x="170" y="54"/>
                    <a:pt x="170" y="55"/>
                    <a:pt x="170" y="56"/>
                  </a:cubicBezTo>
                  <a:lnTo>
                    <a:pt x="176" y="87"/>
                  </a:lnTo>
                  <a:close/>
                  <a:moveTo>
                    <a:pt x="155" y="59"/>
                  </a:moveTo>
                  <a:lnTo>
                    <a:pt x="156" y="62"/>
                  </a:lnTo>
                  <a:lnTo>
                    <a:pt x="139" y="36"/>
                  </a:lnTo>
                  <a:lnTo>
                    <a:pt x="141" y="38"/>
                  </a:lnTo>
                  <a:lnTo>
                    <a:pt x="115" y="21"/>
                  </a:lnTo>
                  <a:lnTo>
                    <a:pt x="118" y="22"/>
                  </a:lnTo>
                  <a:lnTo>
                    <a:pt x="87" y="16"/>
                  </a:lnTo>
                  <a:lnTo>
                    <a:pt x="90" y="16"/>
                  </a:lnTo>
                  <a:lnTo>
                    <a:pt x="59" y="22"/>
                  </a:lnTo>
                  <a:lnTo>
                    <a:pt x="62" y="21"/>
                  </a:lnTo>
                  <a:lnTo>
                    <a:pt x="37" y="38"/>
                  </a:lnTo>
                  <a:lnTo>
                    <a:pt x="39" y="36"/>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8" name="Oval 47"/>
            <p:cNvSpPr>
              <a:spLocks noChangeArrowheads="1"/>
            </p:cNvSpPr>
            <p:nvPr/>
          </p:nvSpPr>
          <p:spPr bwMode="auto">
            <a:xfrm>
              <a:off x="4330701" y="317023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9" name="Freeform 48"/>
            <p:cNvSpPr>
              <a:spLocks noEditPoints="1"/>
            </p:cNvSpPr>
            <p:nvPr/>
          </p:nvSpPr>
          <p:spPr bwMode="auto">
            <a:xfrm>
              <a:off x="4325938" y="3165475"/>
              <a:ext cx="106363"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0" name="Oval 49"/>
            <p:cNvSpPr>
              <a:spLocks noChangeArrowheads="1"/>
            </p:cNvSpPr>
            <p:nvPr/>
          </p:nvSpPr>
          <p:spPr bwMode="auto">
            <a:xfrm>
              <a:off x="4757738" y="3267075"/>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1" name="Freeform 50"/>
            <p:cNvSpPr>
              <a:spLocks noEditPoints="1"/>
            </p:cNvSpPr>
            <p:nvPr/>
          </p:nvSpPr>
          <p:spPr bwMode="auto">
            <a:xfrm>
              <a:off x="4752976" y="3262313"/>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2" name="Oval 51"/>
            <p:cNvSpPr>
              <a:spLocks noChangeArrowheads="1"/>
            </p:cNvSpPr>
            <p:nvPr/>
          </p:nvSpPr>
          <p:spPr bwMode="auto">
            <a:xfrm>
              <a:off x="5184776" y="3700463"/>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3" name="Freeform 52"/>
            <p:cNvSpPr>
              <a:spLocks noEditPoints="1"/>
            </p:cNvSpPr>
            <p:nvPr/>
          </p:nvSpPr>
          <p:spPr bwMode="auto">
            <a:xfrm>
              <a:off x="5180013" y="3695700"/>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4" name="Oval 53"/>
            <p:cNvSpPr>
              <a:spLocks noChangeArrowheads="1"/>
            </p:cNvSpPr>
            <p:nvPr/>
          </p:nvSpPr>
          <p:spPr bwMode="auto">
            <a:xfrm>
              <a:off x="5611813" y="3941763"/>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5" name="Freeform 54"/>
            <p:cNvSpPr>
              <a:spLocks noEditPoints="1"/>
            </p:cNvSpPr>
            <p:nvPr/>
          </p:nvSpPr>
          <p:spPr bwMode="auto">
            <a:xfrm>
              <a:off x="5607051" y="3937000"/>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7" y="152"/>
                  </a:lnTo>
                  <a:cubicBezTo>
                    <a:pt x="26" y="152"/>
                    <a:pt x="25" y="151"/>
                    <a:pt x="25" y="150"/>
                  </a:cubicBezTo>
                  <a:lnTo>
                    <a:pt x="8" y="124"/>
                  </a:lnTo>
                  <a:cubicBezTo>
                    <a:pt x="7" y="123"/>
                    <a:pt x="7" y="122"/>
                    <a:pt x="7" y="121"/>
                  </a:cubicBezTo>
                  <a:lnTo>
                    <a:pt x="1" y="90"/>
                  </a:lnTo>
                  <a:cubicBezTo>
                    <a:pt x="0" y="89"/>
                    <a:pt x="0" y="88"/>
                    <a:pt x="1" y="87"/>
                  </a:cubicBezTo>
                  <a:lnTo>
                    <a:pt x="7" y="56"/>
                  </a:lnTo>
                  <a:cubicBezTo>
                    <a:pt x="7" y="55"/>
                    <a:pt x="7" y="54"/>
                    <a:pt x="8" y="53"/>
                  </a:cubicBezTo>
                  <a:lnTo>
                    <a:pt x="25" y="28"/>
                  </a:lnTo>
                  <a:cubicBezTo>
                    <a:pt x="25" y="27"/>
                    <a:pt x="26" y="26"/>
                    <a:pt x="27"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6" y="39"/>
                  </a:lnTo>
                  <a:lnTo>
                    <a:pt x="38" y="37"/>
                  </a:lnTo>
                  <a:lnTo>
                    <a:pt x="21" y="62"/>
                  </a:lnTo>
                  <a:lnTo>
                    <a:pt x="22" y="59"/>
                  </a:lnTo>
                  <a:lnTo>
                    <a:pt x="16" y="90"/>
                  </a:lnTo>
                  <a:lnTo>
                    <a:pt x="16" y="87"/>
                  </a:lnTo>
                  <a:lnTo>
                    <a:pt x="22" y="118"/>
                  </a:lnTo>
                  <a:lnTo>
                    <a:pt x="21" y="115"/>
                  </a:lnTo>
                  <a:lnTo>
                    <a:pt x="38" y="141"/>
                  </a:lnTo>
                  <a:lnTo>
                    <a:pt x="36"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6" name="Oval 55"/>
            <p:cNvSpPr>
              <a:spLocks noChangeArrowheads="1"/>
            </p:cNvSpPr>
            <p:nvPr/>
          </p:nvSpPr>
          <p:spPr bwMode="auto">
            <a:xfrm>
              <a:off x="6037263" y="4062413"/>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7" name="Freeform 56"/>
            <p:cNvSpPr>
              <a:spLocks noEditPoints="1"/>
            </p:cNvSpPr>
            <p:nvPr/>
          </p:nvSpPr>
          <p:spPr bwMode="auto">
            <a:xfrm>
              <a:off x="6032501" y="4057650"/>
              <a:ext cx="106363"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8" name="Oval 57"/>
            <p:cNvSpPr>
              <a:spLocks noChangeArrowheads="1"/>
            </p:cNvSpPr>
            <p:nvPr/>
          </p:nvSpPr>
          <p:spPr bwMode="auto">
            <a:xfrm>
              <a:off x="6464301" y="435133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9" name="Freeform 58"/>
            <p:cNvSpPr>
              <a:spLocks noEditPoints="1"/>
            </p:cNvSpPr>
            <p:nvPr/>
          </p:nvSpPr>
          <p:spPr bwMode="auto">
            <a:xfrm>
              <a:off x="6459538" y="4346575"/>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7" y="152"/>
                  </a:lnTo>
                  <a:cubicBezTo>
                    <a:pt x="26" y="152"/>
                    <a:pt x="25" y="151"/>
                    <a:pt x="25" y="150"/>
                  </a:cubicBezTo>
                  <a:lnTo>
                    <a:pt x="8" y="124"/>
                  </a:lnTo>
                  <a:cubicBezTo>
                    <a:pt x="7" y="123"/>
                    <a:pt x="7" y="122"/>
                    <a:pt x="7" y="121"/>
                  </a:cubicBezTo>
                  <a:lnTo>
                    <a:pt x="1" y="90"/>
                  </a:lnTo>
                  <a:cubicBezTo>
                    <a:pt x="0" y="89"/>
                    <a:pt x="0" y="88"/>
                    <a:pt x="1" y="87"/>
                  </a:cubicBezTo>
                  <a:lnTo>
                    <a:pt x="7" y="56"/>
                  </a:lnTo>
                  <a:cubicBezTo>
                    <a:pt x="7" y="55"/>
                    <a:pt x="7" y="54"/>
                    <a:pt x="8" y="53"/>
                  </a:cubicBezTo>
                  <a:lnTo>
                    <a:pt x="25" y="28"/>
                  </a:lnTo>
                  <a:cubicBezTo>
                    <a:pt x="25" y="27"/>
                    <a:pt x="26" y="26"/>
                    <a:pt x="27"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6" y="39"/>
                  </a:lnTo>
                  <a:lnTo>
                    <a:pt x="38" y="37"/>
                  </a:lnTo>
                  <a:lnTo>
                    <a:pt x="21" y="62"/>
                  </a:lnTo>
                  <a:lnTo>
                    <a:pt x="22" y="59"/>
                  </a:lnTo>
                  <a:lnTo>
                    <a:pt x="16" y="90"/>
                  </a:lnTo>
                  <a:lnTo>
                    <a:pt x="16" y="87"/>
                  </a:lnTo>
                  <a:lnTo>
                    <a:pt x="22" y="118"/>
                  </a:lnTo>
                  <a:lnTo>
                    <a:pt x="21" y="115"/>
                  </a:lnTo>
                  <a:lnTo>
                    <a:pt x="38" y="141"/>
                  </a:lnTo>
                  <a:lnTo>
                    <a:pt x="36"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80" name="Oval 59"/>
            <p:cNvSpPr>
              <a:spLocks noChangeArrowheads="1"/>
            </p:cNvSpPr>
            <p:nvPr/>
          </p:nvSpPr>
          <p:spPr bwMode="auto">
            <a:xfrm>
              <a:off x="6891338" y="495458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81" name="Freeform 60"/>
            <p:cNvSpPr>
              <a:spLocks noEditPoints="1"/>
            </p:cNvSpPr>
            <p:nvPr/>
          </p:nvSpPr>
          <p:spPr bwMode="auto">
            <a:xfrm>
              <a:off x="6886576" y="4949825"/>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82" name="Rectangle 61"/>
            <p:cNvSpPr>
              <a:spLocks noChangeArrowheads="1"/>
            </p:cNvSpPr>
            <p:nvPr/>
          </p:nvSpPr>
          <p:spPr bwMode="auto">
            <a:xfrm>
              <a:off x="2024046" y="4887986"/>
              <a:ext cx="95566"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3" name="Rectangle 63"/>
            <p:cNvSpPr>
              <a:spLocks noChangeArrowheads="1"/>
            </p:cNvSpPr>
            <p:nvPr/>
          </p:nvSpPr>
          <p:spPr bwMode="auto">
            <a:xfrm>
              <a:off x="1944671" y="4405386"/>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20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4" name="Rectangle 65"/>
            <p:cNvSpPr>
              <a:spLocks noChangeArrowheads="1"/>
            </p:cNvSpPr>
            <p:nvPr/>
          </p:nvSpPr>
          <p:spPr bwMode="auto">
            <a:xfrm>
              <a:off x="1944671" y="3922785"/>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40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5" name="Rectangle 67"/>
            <p:cNvSpPr>
              <a:spLocks noChangeArrowheads="1"/>
            </p:cNvSpPr>
            <p:nvPr/>
          </p:nvSpPr>
          <p:spPr bwMode="auto">
            <a:xfrm>
              <a:off x="1944671" y="3440185"/>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60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6" name="Rectangle 69"/>
            <p:cNvSpPr>
              <a:spLocks noChangeArrowheads="1"/>
            </p:cNvSpPr>
            <p:nvPr/>
          </p:nvSpPr>
          <p:spPr bwMode="auto">
            <a:xfrm>
              <a:off x="1944671" y="2959172"/>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80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7" name="Rectangle 71"/>
            <p:cNvSpPr>
              <a:spLocks noChangeArrowheads="1"/>
            </p:cNvSpPr>
            <p:nvPr/>
          </p:nvSpPr>
          <p:spPr bwMode="auto">
            <a:xfrm>
              <a:off x="1866884" y="2476572"/>
              <a:ext cx="286696"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100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8" name="Rectangle 72"/>
            <p:cNvSpPr>
              <a:spLocks noChangeArrowheads="1"/>
            </p:cNvSpPr>
            <p:nvPr/>
          </p:nvSpPr>
          <p:spPr bwMode="auto">
            <a:xfrm>
              <a:off x="2108184" y="5102225"/>
              <a:ext cx="249811"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Jan</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9" name="Rectangle 73"/>
            <p:cNvSpPr>
              <a:spLocks noChangeArrowheads="1"/>
            </p:cNvSpPr>
            <p:nvPr/>
          </p:nvSpPr>
          <p:spPr bwMode="auto">
            <a:xfrm>
              <a:off x="2535220" y="5102225"/>
              <a:ext cx="275564"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Feb</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0" name="Rectangle 74"/>
            <p:cNvSpPr>
              <a:spLocks noChangeArrowheads="1"/>
            </p:cNvSpPr>
            <p:nvPr/>
          </p:nvSpPr>
          <p:spPr bwMode="auto">
            <a:xfrm>
              <a:off x="2951146" y="5102225"/>
              <a:ext cx="316875"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Mar</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1" name="Rectangle 75"/>
            <p:cNvSpPr>
              <a:spLocks noChangeArrowheads="1"/>
            </p:cNvSpPr>
            <p:nvPr/>
          </p:nvSpPr>
          <p:spPr bwMode="auto">
            <a:xfrm>
              <a:off x="3397233" y="5102225"/>
              <a:ext cx="273284"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Apr</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2" name="Rectangle 76"/>
            <p:cNvSpPr>
              <a:spLocks noChangeArrowheads="1"/>
            </p:cNvSpPr>
            <p:nvPr/>
          </p:nvSpPr>
          <p:spPr bwMode="auto">
            <a:xfrm>
              <a:off x="3795696" y="5102225"/>
              <a:ext cx="301789" cy="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dirty="0" smtClean="0">
                  <a:ln>
                    <a:noFill/>
                  </a:ln>
                  <a:solidFill>
                    <a:srgbClr val="000000"/>
                  </a:solidFill>
                  <a:effectLst/>
                  <a:uLnTx/>
                  <a:uFillTx/>
                  <a:latin typeface="Arial" charset="0"/>
                  <a:ea typeface="+mn-ea"/>
                  <a:cs typeface="Arial" charset="0"/>
                </a:rPr>
                <a:t>Maj</a:t>
              </a:r>
              <a:endParaRPr kumimoji="0" lang="fr-FR"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93" name="Rectangle 77"/>
            <p:cNvSpPr>
              <a:spLocks noChangeArrowheads="1"/>
            </p:cNvSpPr>
            <p:nvPr/>
          </p:nvSpPr>
          <p:spPr bwMode="auto">
            <a:xfrm>
              <a:off x="4202096" y="5102225"/>
              <a:ext cx="343704" cy="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dirty="0" smtClean="0">
                  <a:ln>
                    <a:noFill/>
                  </a:ln>
                  <a:solidFill>
                    <a:srgbClr val="000000"/>
                  </a:solidFill>
                  <a:effectLst/>
                  <a:uLnTx/>
                  <a:uFillTx/>
                  <a:latin typeface="Arial" charset="0"/>
                  <a:ea typeface="+mn-ea"/>
                  <a:cs typeface="Arial" charset="0"/>
                </a:rPr>
                <a:t>Juni</a:t>
              </a:r>
              <a:endParaRPr kumimoji="0" lang="fr-FR"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94" name="Rectangle 78"/>
            <p:cNvSpPr>
              <a:spLocks noChangeArrowheads="1"/>
            </p:cNvSpPr>
            <p:nvPr/>
          </p:nvSpPr>
          <p:spPr bwMode="auto">
            <a:xfrm>
              <a:off x="4657708" y="5102225"/>
              <a:ext cx="281669" cy="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dirty="0" err="1" smtClean="0">
                  <a:ln>
                    <a:noFill/>
                  </a:ln>
                  <a:solidFill>
                    <a:srgbClr val="000000"/>
                  </a:solidFill>
                  <a:effectLst/>
                  <a:uLnTx/>
                  <a:uFillTx/>
                  <a:latin typeface="Arial" charset="0"/>
                  <a:ea typeface="+mn-ea"/>
                  <a:cs typeface="Arial" charset="0"/>
                </a:rPr>
                <a:t>Juli</a:t>
              </a:r>
              <a:endParaRPr kumimoji="0" lang="fr-FR"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95" name="Rectangle 79"/>
            <p:cNvSpPr>
              <a:spLocks noChangeArrowheads="1"/>
            </p:cNvSpPr>
            <p:nvPr/>
          </p:nvSpPr>
          <p:spPr bwMode="auto">
            <a:xfrm>
              <a:off x="5084746" y="5102225"/>
              <a:ext cx="296756"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Aug</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6" name="Rectangle 80"/>
            <p:cNvSpPr>
              <a:spLocks noChangeArrowheads="1"/>
            </p:cNvSpPr>
            <p:nvPr/>
          </p:nvSpPr>
          <p:spPr bwMode="auto">
            <a:xfrm>
              <a:off x="5492734" y="5102225"/>
              <a:ext cx="341218"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Sept</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7" name="Rectangle 81"/>
            <p:cNvSpPr>
              <a:spLocks noChangeArrowheads="1"/>
            </p:cNvSpPr>
            <p:nvPr/>
          </p:nvSpPr>
          <p:spPr bwMode="auto">
            <a:xfrm>
              <a:off x="5946759" y="5102225"/>
              <a:ext cx="291730" cy="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dirty="0" err="1" smtClean="0">
                  <a:ln>
                    <a:noFill/>
                  </a:ln>
                  <a:solidFill>
                    <a:srgbClr val="000000"/>
                  </a:solidFill>
                  <a:effectLst/>
                  <a:uLnTx/>
                  <a:uFillTx/>
                  <a:latin typeface="Arial" charset="0"/>
                  <a:ea typeface="+mn-ea"/>
                  <a:cs typeface="Arial" charset="0"/>
                </a:rPr>
                <a:t>Okt</a:t>
              </a:r>
              <a:endParaRPr kumimoji="0" lang="fr-FR"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98" name="Rectangle 82"/>
            <p:cNvSpPr>
              <a:spLocks noChangeArrowheads="1"/>
            </p:cNvSpPr>
            <p:nvPr/>
          </p:nvSpPr>
          <p:spPr bwMode="auto">
            <a:xfrm>
              <a:off x="6364271" y="5102225"/>
              <a:ext cx="304333"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Nov</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9" name="Rectangle 83"/>
            <p:cNvSpPr>
              <a:spLocks noChangeArrowheads="1"/>
            </p:cNvSpPr>
            <p:nvPr/>
          </p:nvSpPr>
          <p:spPr bwMode="auto">
            <a:xfrm>
              <a:off x="6791308" y="5102225"/>
              <a:ext cx="288373"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Dec</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300" name="Rectangle 84"/>
            <p:cNvSpPr>
              <a:spLocks noChangeArrowheads="1"/>
            </p:cNvSpPr>
            <p:nvPr/>
          </p:nvSpPr>
          <p:spPr bwMode="auto">
            <a:xfrm>
              <a:off x="1504877" y="2129835"/>
              <a:ext cx="2652453" cy="21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200" b="0" i="0" u="none" strike="noStrike" kern="1200" cap="none" spc="0" normalizeH="0" baseline="0" noProof="0" dirty="0">
                  <a:ln>
                    <a:noFill/>
                  </a:ln>
                  <a:solidFill>
                    <a:srgbClr val="000000"/>
                  </a:solidFill>
                  <a:effectLst/>
                  <a:uLnTx/>
                  <a:uFillTx/>
                  <a:latin typeface="Arial" charset="0"/>
                  <a:ea typeface="+mn-ea"/>
                  <a:cs typeface="Arial" charset="0"/>
                </a:rPr>
                <a:t>kg </a:t>
              </a:r>
              <a:r>
                <a:rPr kumimoji="0" lang="fr-FR" altLang="en-US" sz="1200" b="0" i="0" u="none" strike="noStrike" kern="1200" cap="none" spc="0" normalizeH="0" baseline="0" noProof="0" dirty="0" err="1" smtClean="0">
                  <a:ln>
                    <a:noFill/>
                  </a:ln>
                  <a:solidFill>
                    <a:srgbClr val="000000"/>
                  </a:solidFill>
                  <a:effectLst/>
                  <a:uLnTx/>
                  <a:uFillTx/>
                  <a:latin typeface="Arial" charset="0"/>
                  <a:ea typeface="+mn-ea"/>
                  <a:cs typeface="Arial" charset="0"/>
                </a:rPr>
                <a:t>ts</a:t>
              </a:r>
              <a:r>
                <a:rPr kumimoji="0" lang="fr-FR" altLang="en-US" sz="1200" b="0" i="0" u="none" strike="noStrike" kern="1200" cap="none" spc="0" normalizeH="0" baseline="0" noProof="0" dirty="0" smtClean="0">
                  <a:ln>
                    <a:noFill/>
                  </a:ln>
                  <a:solidFill>
                    <a:srgbClr val="000000"/>
                  </a:solidFill>
                  <a:effectLst/>
                  <a:uLnTx/>
                  <a:uFillTx/>
                  <a:latin typeface="Arial" charset="0"/>
                  <a:ea typeface="+mn-ea"/>
                  <a:cs typeface="Arial" charset="0"/>
                </a:rPr>
                <a:t>/ha</a:t>
              </a:r>
              <a:r>
                <a:rPr kumimoji="0" lang="fr-FR" altLang="en-US" sz="1200" b="0" i="0" u="none" strike="noStrike" kern="1200" cap="none" spc="0" normalizeH="0" noProof="0" dirty="0" smtClean="0">
                  <a:ln>
                    <a:noFill/>
                  </a:ln>
                  <a:solidFill>
                    <a:srgbClr val="000000"/>
                  </a:solidFill>
                  <a:effectLst/>
                  <a:uLnTx/>
                  <a:uFillTx/>
                  <a:latin typeface="Arial" charset="0"/>
                  <a:ea typeface="+mn-ea"/>
                  <a:cs typeface="Arial" charset="0"/>
                </a:rPr>
                <a:t> </a:t>
              </a:r>
              <a:r>
                <a:rPr kumimoji="0" lang="fr-FR" altLang="en-US" sz="1200" b="0" i="0" u="none" strike="noStrike" kern="1200" cap="none" spc="0" normalizeH="0" baseline="0" noProof="0" dirty="0" err="1" smtClean="0">
                  <a:ln>
                    <a:noFill/>
                  </a:ln>
                  <a:solidFill>
                    <a:srgbClr val="000000"/>
                  </a:solidFill>
                  <a:effectLst/>
                  <a:uLnTx/>
                  <a:uFillTx/>
                  <a:latin typeface="Arial" charset="0"/>
                  <a:ea typeface="+mn-ea"/>
                  <a:cs typeface="Arial" charset="0"/>
                </a:rPr>
                <a:t>och</a:t>
              </a:r>
              <a:r>
                <a:rPr kumimoji="0" lang="fr-FR" altLang="en-US" sz="1200" b="0" i="0" u="none" strike="noStrike" kern="1200" cap="none" spc="0" normalizeH="0" baseline="0" noProof="0" dirty="0" smtClean="0">
                  <a:ln>
                    <a:noFill/>
                  </a:ln>
                  <a:solidFill>
                    <a:srgbClr val="000000"/>
                  </a:solidFill>
                  <a:effectLst/>
                  <a:uLnTx/>
                  <a:uFillTx/>
                  <a:latin typeface="Arial" charset="0"/>
                  <a:ea typeface="+mn-ea"/>
                  <a:cs typeface="Arial" charset="0"/>
                </a:rPr>
                <a:t> dag</a:t>
              </a:r>
              <a:endParaRPr kumimoji="0" lang="fr-FR" alt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301" name="Rectangle 85"/>
            <p:cNvSpPr>
              <a:spLocks noChangeArrowheads="1"/>
            </p:cNvSpPr>
            <p:nvPr/>
          </p:nvSpPr>
          <p:spPr bwMode="auto">
            <a:xfrm>
              <a:off x="4152901" y="2290763"/>
              <a:ext cx="3429000" cy="447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302" name="Freeform 86"/>
            <p:cNvSpPr>
              <a:spLocks/>
            </p:cNvSpPr>
            <p:nvPr/>
          </p:nvSpPr>
          <p:spPr bwMode="auto">
            <a:xfrm>
              <a:off x="4714876" y="2395538"/>
              <a:ext cx="266700" cy="19050"/>
            </a:xfrm>
            <a:custGeom>
              <a:avLst/>
              <a:gdLst>
                <a:gd name="T0" fmla="*/ 2147483647 w 448"/>
                <a:gd name="T1" fmla="*/ 0 h 32"/>
                <a:gd name="T2" fmla="*/ 2147483647 w 448"/>
                <a:gd name="T3" fmla="*/ 0 h 32"/>
                <a:gd name="T4" fmla="*/ 2147483647 w 448"/>
                <a:gd name="T5" fmla="*/ 2147483647 h 32"/>
                <a:gd name="T6" fmla="*/ 2147483647 w 448"/>
                <a:gd name="T7" fmla="*/ 2147483647 h 32"/>
                <a:gd name="T8" fmla="*/ 2147483647 w 448"/>
                <a:gd name="T9" fmla="*/ 2147483647 h 32"/>
                <a:gd name="T10" fmla="*/ 0 w 448"/>
                <a:gd name="T11" fmla="*/ 2147483647 h 32"/>
                <a:gd name="T12" fmla="*/ 2147483647 w 448"/>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8" h="32">
                  <a:moveTo>
                    <a:pt x="16" y="0"/>
                  </a:moveTo>
                  <a:lnTo>
                    <a:pt x="432" y="0"/>
                  </a:lnTo>
                  <a:cubicBezTo>
                    <a:pt x="441" y="0"/>
                    <a:pt x="448" y="8"/>
                    <a:pt x="448" y="16"/>
                  </a:cubicBezTo>
                  <a:cubicBezTo>
                    <a:pt x="448" y="25"/>
                    <a:pt x="441" y="32"/>
                    <a:pt x="432" y="32"/>
                  </a:cubicBezTo>
                  <a:lnTo>
                    <a:pt x="16" y="32"/>
                  </a:lnTo>
                  <a:cubicBezTo>
                    <a:pt x="8" y="32"/>
                    <a:pt x="0" y="25"/>
                    <a:pt x="0" y="16"/>
                  </a:cubicBezTo>
                  <a:cubicBezTo>
                    <a:pt x="0" y="8"/>
                    <a:pt x="8" y="0"/>
                    <a:pt x="16" y="0"/>
                  </a:cubicBezTo>
                  <a:close/>
                </a:path>
              </a:pathLst>
            </a:custGeom>
            <a:solidFill>
              <a:srgbClr val="008000"/>
            </a:solidFill>
            <a:ln w="9525" cap="flat">
              <a:solidFill>
                <a:srgbClr val="008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3" name="Freeform 87"/>
            <p:cNvSpPr>
              <a:spLocks/>
            </p:cNvSpPr>
            <p:nvPr/>
          </p:nvSpPr>
          <p:spPr bwMode="auto">
            <a:xfrm>
              <a:off x="4814888" y="236220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4" name="Freeform 88"/>
            <p:cNvSpPr>
              <a:spLocks noEditPoints="1"/>
            </p:cNvSpPr>
            <p:nvPr/>
          </p:nvSpPr>
          <p:spPr bwMode="auto">
            <a:xfrm>
              <a:off x="4810126" y="2357438"/>
              <a:ext cx="85725" cy="85725"/>
            </a:xfrm>
            <a:custGeom>
              <a:avLst/>
              <a:gdLst>
                <a:gd name="T0" fmla="*/ 2147483647 w 145"/>
                <a:gd name="T1" fmla="*/ 2147483647 h 145"/>
                <a:gd name="T2" fmla="*/ 2147483647 w 145"/>
                <a:gd name="T3" fmla="*/ 2147483647 h 145"/>
                <a:gd name="T4" fmla="*/ 2147483647 w 145"/>
                <a:gd name="T5" fmla="*/ 2147483647 h 145"/>
                <a:gd name="T6" fmla="*/ 2147483647 w 145"/>
                <a:gd name="T7" fmla="*/ 2147483647 h 145"/>
                <a:gd name="T8" fmla="*/ 2147483647 w 145"/>
                <a:gd name="T9" fmla="*/ 2147483647 h 145"/>
                <a:gd name="T10" fmla="*/ 2147483647 w 145"/>
                <a:gd name="T11" fmla="*/ 2147483647 h 145"/>
                <a:gd name="T12" fmla="*/ 2147483647 w 145"/>
                <a:gd name="T13" fmla="*/ 2147483647 h 145"/>
                <a:gd name="T14" fmla="*/ 2147483647 w 145"/>
                <a:gd name="T15" fmla="*/ 2147483647 h 145"/>
                <a:gd name="T16" fmla="*/ 2147483647 w 145"/>
                <a:gd name="T17" fmla="*/ 2147483647 h 145"/>
                <a:gd name="T18" fmla="*/ 2147483647 w 145"/>
                <a:gd name="T19" fmla="*/ 2147483647 h 145"/>
                <a:gd name="T20" fmla="*/ 2147483647 w 145"/>
                <a:gd name="T21" fmla="*/ 2147483647 h 145"/>
                <a:gd name="T22" fmla="*/ 2147483647 w 145"/>
                <a:gd name="T23" fmla="*/ 2147483647 h 145"/>
                <a:gd name="T24" fmla="*/ 2147483647 w 145"/>
                <a:gd name="T25" fmla="*/ 2147483647 h 145"/>
                <a:gd name="T26" fmla="*/ 2147483647 w 145"/>
                <a:gd name="T27" fmla="*/ 2147483647 h 145"/>
                <a:gd name="T28" fmla="*/ 2147483647 w 145"/>
                <a:gd name="T29" fmla="*/ 2147483647 h 145"/>
                <a:gd name="T30" fmla="*/ 2147483647 w 145"/>
                <a:gd name="T31" fmla="*/ 2147483647 h 145"/>
                <a:gd name="T32" fmla="*/ 2147483647 w 145"/>
                <a:gd name="T33" fmla="*/ 2147483647 h 145"/>
                <a:gd name="T34" fmla="*/ 2147483647 w 145"/>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5">
                  <a:moveTo>
                    <a:pt x="78" y="142"/>
                  </a:moveTo>
                  <a:cubicBezTo>
                    <a:pt x="75" y="145"/>
                    <a:pt x="70" y="145"/>
                    <a:pt x="67" y="142"/>
                  </a:cubicBezTo>
                  <a:lnTo>
                    <a:pt x="3" y="78"/>
                  </a:lnTo>
                  <a:cubicBezTo>
                    <a:pt x="0" y="75"/>
                    <a:pt x="0" y="70"/>
                    <a:pt x="3" y="67"/>
                  </a:cubicBezTo>
                  <a:lnTo>
                    <a:pt x="67" y="3"/>
                  </a:lnTo>
                  <a:cubicBezTo>
                    <a:pt x="70" y="0"/>
                    <a:pt x="75" y="0"/>
                    <a:pt x="78" y="3"/>
                  </a:cubicBezTo>
                  <a:lnTo>
                    <a:pt x="142" y="67"/>
                  </a:lnTo>
                  <a:cubicBezTo>
                    <a:pt x="145" y="70"/>
                    <a:pt x="145" y="75"/>
                    <a:pt x="142" y="78"/>
                  </a:cubicBezTo>
                  <a:lnTo>
                    <a:pt x="78" y="142"/>
                  </a:lnTo>
                  <a:close/>
                  <a:moveTo>
                    <a:pt x="131" y="67"/>
                  </a:moveTo>
                  <a:lnTo>
                    <a:pt x="131" y="78"/>
                  </a:lnTo>
                  <a:lnTo>
                    <a:pt x="67" y="14"/>
                  </a:lnTo>
                  <a:lnTo>
                    <a:pt x="78" y="14"/>
                  </a:lnTo>
                  <a:lnTo>
                    <a:pt x="14" y="78"/>
                  </a:lnTo>
                  <a:lnTo>
                    <a:pt x="14" y="67"/>
                  </a:lnTo>
                  <a:lnTo>
                    <a:pt x="78" y="131"/>
                  </a:lnTo>
                  <a:lnTo>
                    <a:pt x="67" y="131"/>
                  </a:lnTo>
                  <a:lnTo>
                    <a:pt x="131" y="67"/>
                  </a:lnTo>
                  <a:close/>
                </a:path>
              </a:pathLst>
            </a:custGeom>
            <a:solidFill>
              <a:srgbClr val="008000"/>
            </a:solidFill>
            <a:ln w="9525" cap="flat">
              <a:solidFill>
                <a:srgbClr val="008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5" name="Rectangle 89"/>
            <p:cNvSpPr>
              <a:spLocks noChangeArrowheads="1"/>
            </p:cNvSpPr>
            <p:nvPr/>
          </p:nvSpPr>
          <p:spPr bwMode="auto">
            <a:xfrm>
              <a:off x="5002212" y="2320925"/>
              <a:ext cx="1493854" cy="23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300" b="0" i="0" u="none" strike="noStrike" kern="1200" cap="none" spc="0" normalizeH="0" baseline="0" noProof="0" dirty="0" err="1" smtClean="0">
                  <a:ln>
                    <a:noFill/>
                  </a:ln>
                  <a:solidFill>
                    <a:srgbClr val="000000"/>
                  </a:solidFill>
                  <a:effectLst/>
                  <a:uLnTx/>
                  <a:uFillTx/>
                  <a:latin typeface="Arial" charset="0"/>
                  <a:ea typeface="+mn-ea"/>
                  <a:cs typeface="Arial" charset="0"/>
                </a:rPr>
                <a:t>Daglig</a:t>
              </a:r>
              <a:r>
                <a:rPr kumimoji="0" lang="fr-FR" altLang="en-US" sz="1300" b="0" i="0" u="none" strike="noStrike" kern="1200" cap="none" spc="0" normalizeH="0" baseline="0" noProof="0" dirty="0" smtClean="0">
                  <a:ln>
                    <a:noFill/>
                  </a:ln>
                  <a:solidFill>
                    <a:srgbClr val="000000"/>
                  </a:solidFill>
                  <a:effectLst/>
                  <a:uLnTx/>
                  <a:uFillTx/>
                  <a:latin typeface="Arial" charset="0"/>
                  <a:ea typeface="+mn-ea"/>
                  <a:cs typeface="Arial" charset="0"/>
                </a:rPr>
                <a:t> </a:t>
              </a:r>
              <a:r>
                <a:rPr kumimoji="0" lang="fr-FR" altLang="en-US" sz="1300" b="0" i="0" u="none" strike="noStrike" kern="1200" cap="none" spc="0" normalizeH="0" baseline="0" noProof="0" dirty="0" err="1" smtClean="0">
                  <a:ln>
                    <a:noFill/>
                  </a:ln>
                  <a:solidFill>
                    <a:srgbClr val="000000"/>
                  </a:solidFill>
                  <a:effectLst/>
                  <a:uLnTx/>
                  <a:uFillTx/>
                  <a:latin typeface="Arial" charset="0"/>
                  <a:ea typeface="+mn-ea"/>
                  <a:cs typeface="Arial" charset="0"/>
                </a:rPr>
                <a:t>betestillväxt</a:t>
              </a:r>
              <a:endParaRPr kumimoji="0" lang="fr-FR"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306" name="Freeform 90"/>
            <p:cNvSpPr>
              <a:spLocks/>
            </p:cNvSpPr>
            <p:nvPr/>
          </p:nvSpPr>
          <p:spPr bwMode="auto">
            <a:xfrm>
              <a:off x="4724401" y="2614613"/>
              <a:ext cx="247650" cy="9525"/>
            </a:xfrm>
            <a:custGeom>
              <a:avLst/>
              <a:gdLst>
                <a:gd name="T0" fmla="*/ 2147483647 w 416"/>
                <a:gd name="T1" fmla="*/ 0 h 16"/>
                <a:gd name="T2" fmla="*/ 2147483647 w 416"/>
                <a:gd name="T3" fmla="*/ 0 h 16"/>
                <a:gd name="T4" fmla="*/ 2147483647 w 416"/>
                <a:gd name="T5" fmla="*/ 2147483647 h 16"/>
                <a:gd name="T6" fmla="*/ 2147483647 w 416"/>
                <a:gd name="T7" fmla="*/ 2147483647 h 16"/>
                <a:gd name="T8" fmla="*/ 2147483647 w 416"/>
                <a:gd name="T9" fmla="*/ 2147483647 h 16"/>
                <a:gd name="T10" fmla="*/ 0 w 416"/>
                <a:gd name="T11" fmla="*/ 2147483647 h 16"/>
                <a:gd name="T12" fmla="*/ 2147483647 w 4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6" h="16">
                  <a:moveTo>
                    <a:pt x="8" y="0"/>
                  </a:moveTo>
                  <a:lnTo>
                    <a:pt x="408" y="0"/>
                  </a:lnTo>
                  <a:cubicBezTo>
                    <a:pt x="413" y="0"/>
                    <a:pt x="416" y="4"/>
                    <a:pt x="416" y="8"/>
                  </a:cubicBezTo>
                  <a:cubicBezTo>
                    <a:pt x="416" y="13"/>
                    <a:pt x="413" y="16"/>
                    <a:pt x="408" y="16"/>
                  </a:cubicBezTo>
                  <a:lnTo>
                    <a:pt x="8" y="16"/>
                  </a:lnTo>
                  <a:cubicBezTo>
                    <a:pt x="4" y="16"/>
                    <a:pt x="0" y="13"/>
                    <a:pt x="0" y="8"/>
                  </a:cubicBezTo>
                  <a:cubicBezTo>
                    <a:pt x="0" y="4"/>
                    <a:pt x="4" y="0"/>
                    <a:pt x="8" y="0"/>
                  </a:cubicBezTo>
                  <a:close/>
                </a:path>
              </a:pathLst>
            </a:custGeom>
            <a:solidFill>
              <a:srgbClr val="953735"/>
            </a:solidFill>
            <a:ln w="9525" cap="flat">
              <a:solidFill>
                <a:srgbClr val="953735"/>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7" name="Oval 91"/>
            <p:cNvSpPr>
              <a:spLocks noChangeArrowheads="1"/>
            </p:cNvSpPr>
            <p:nvPr/>
          </p:nvSpPr>
          <p:spPr bwMode="auto">
            <a:xfrm>
              <a:off x="4805363" y="2581275"/>
              <a:ext cx="85725" cy="85725"/>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308" name="Freeform 92"/>
            <p:cNvSpPr>
              <a:spLocks noEditPoints="1"/>
            </p:cNvSpPr>
            <p:nvPr/>
          </p:nvSpPr>
          <p:spPr bwMode="auto">
            <a:xfrm>
              <a:off x="4800601" y="2576513"/>
              <a:ext cx="95250" cy="95250"/>
            </a:xfrm>
            <a:custGeom>
              <a:avLst/>
              <a:gdLst>
                <a:gd name="T0" fmla="*/ 2147483647 w 161"/>
                <a:gd name="T1" fmla="*/ 2147483647 h 161"/>
                <a:gd name="T2" fmla="*/ 2147483647 w 161"/>
                <a:gd name="T3" fmla="*/ 2147483647 h 161"/>
                <a:gd name="T4" fmla="*/ 2147483647 w 161"/>
                <a:gd name="T5" fmla="*/ 2147483647 h 161"/>
                <a:gd name="T6" fmla="*/ 2147483647 w 161"/>
                <a:gd name="T7" fmla="*/ 2147483647 h 161"/>
                <a:gd name="T8" fmla="*/ 2147483647 w 161"/>
                <a:gd name="T9" fmla="*/ 2147483647 h 161"/>
                <a:gd name="T10" fmla="*/ 2147483647 w 161"/>
                <a:gd name="T11" fmla="*/ 2147483647 h 161"/>
                <a:gd name="T12" fmla="*/ 2147483647 w 161"/>
                <a:gd name="T13" fmla="*/ 2147483647 h 161"/>
                <a:gd name="T14" fmla="*/ 2147483647 w 161"/>
                <a:gd name="T15" fmla="*/ 2147483647 h 161"/>
                <a:gd name="T16" fmla="*/ 2147483647 w 161"/>
                <a:gd name="T17" fmla="*/ 2147483647 h 161"/>
                <a:gd name="T18" fmla="*/ 2147483647 w 161"/>
                <a:gd name="T19" fmla="*/ 2147483647 h 161"/>
                <a:gd name="T20" fmla="*/ 2147483647 w 161"/>
                <a:gd name="T21" fmla="*/ 2147483647 h 161"/>
                <a:gd name="T22" fmla="*/ 2147483647 w 161"/>
                <a:gd name="T23" fmla="*/ 2147483647 h 161"/>
                <a:gd name="T24" fmla="*/ 2147483647 w 161"/>
                <a:gd name="T25" fmla="*/ 2147483647 h 161"/>
                <a:gd name="T26" fmla="*/ 2147483647 w 161"/>
                <a:gd name="T27" fmla="*/ 2147483647 h 161"/>
                <a:gd name="T28" fmla="*/ 2147483647 w 161"/>
                <a:gd name="T29" fmla="*/ 2147483647 h 161"/>
                <a:gd name="T30" fmla="*/ 2147483647 w 161"/>
                <a:gd name="T31" fmla="*/ 2147483647 h 161"/>
                <a:gd name="T32" fmla="*/ 2147483647 w 161"/>
                <a:gd name="T33" fmla="*/ 2147483647 h 161"/>
                <a:gd name="T34" fmla="*/ 2147483647 w 161"/>
                <a:gd name="T35" fmla="*/ 2147483647 h 161"/>
                <a:gd name="T36" fmla="*/ 2147483647 w 161"/>
                <a:gd name="T37" fmla="*/ 2147483647 h 161"/>
                <a:gd name="T38" fmla="*/ 2147483647 w 161"/>
                <a:gd name="T39" fmla="*/ 2147483647 h 161"/>
                <a:gd name="T40" fmla="*/ 2147483647 w 161"/>
                <a:gd name="T41" fmla="*/ 2147483647 h 161"/>
                <a:gd name="T42" fmla="*/ 2147483647 w 161"/>
                <a:gd name="T43" fmla="*/ 2147483647 h 161"/>
                <a:gd name="T44" fmla="*/ 2147483647 w 161"/>
                <a:gd name="T45" fmla="*/ 2147483647 h 161"/>
                <a:gd name="T46" fmla="*/ 2147483647 w 161"/>
                <a:gd name="T47" fmla="*/ 2147483647 h 161"/>
                <a:gd name="T48" fmla="*/ 2147483647 w 161"/>
                <a:gd name="T49" fmla="*/ 2147483647 h 161"/>
                <a:gd name="T50" fmla="*/ 2147483647 w 161"/>
                <a:gd name="T51" fmla="*/ 2147483647 h 161"/>
                <a:gd name="T52" fmla="*/ 2147483647 w 161"/>
                <a:gd name="T53" fmla="*/ 2147483647 h 161"/>
                <a:gd name="T54" fmla="*/ 2147483647 w 161"/>
                <a:gd name="T55" fmla="*/ 2147483647 h 161"/>
                <a:gd name="T56" fmla="*/ 2147483647 w 161"/>
                <a:gd name="T57" fmla="*/ 2147483647 h 161"/>
                <a:gd name="T58" fmla="*/ 2147483647 w 161"/>
                <a:gd name="T59" fmla="*/ 2147483647 h 161"/>
                <a:gd name="T60" fmla="*/ 2147483647 w 161"/>
                <a:gd name="T61" fmla="*/ 2147483647 h 161"/>
                <a:gd name="T62" fmla="*/ 2147483647 w 161"/>
                <a:gd name="T63" fmla="*/ 2147483647 h 161"/>
                <a:gd name="T64" fmla="*/ 2147483647 w 161"/>
                <a:gd name="T65" fmla="*/ 2147483647 h 1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953735"/>
            </a:solidFill>
            <a:ln w="9525" cap="flat">
              <a:solidFill>
                <a:srgbClr val="953735"/>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9" name="Rectangle 93"/>
            <p:cNvSpPr>
              <a:spLocks noChangeArrowheads="1"/>
            </p:cNvSpPr>
            <p:nvPr/>
          </p:nvSpPr>
          <p:spPr bwMode="auto">
            <a:xfrm>
              <a:off x="5002212" y="2540000"/>
              <a:ext cx="1515650" cy="23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300" b="0" i="0" u="none" strike="noStrike" kern="1200" cap="none" spc="0" normalizeH="0" baseline="0" noProof="0" dirty="0" err="1" smtClean="0">
                  <a:ln>
                    <a:noFill/>
                  </a:ln>
                  <a:solidFill>
                    <a:srgbClr val="000000"/>
                  </a:solidFill>
                  <a:effectLst/>
                  <a:uLnTx/>
                  <a:uFillTx/>
                  <a:latin typeface="Arial" charset="0"/>
                  <a:ea typeface="+mn-ea"/>
                  <a:cs typeface="Arial" charset="0"/>
                </a:rPr>
                <a:t>Dagligt</a:t>
              </a:r>
              <a:r>
                <a:rPr kumimoji="0" lang="fr-FR" altLang="en-US" sz="1300" b="0" i="0" u="none" strike="noStrike" kern="1200" cap="none" spc="0" normalizeH="0" baseline="0" noProof="0" dirty="0" smtClean="0">
                  <a:ln>
                    <a:noFill/>
                  </a:ln>
                  <a:solidFill>
                    <a:srgbClr val="000000"/>
                  </a:solidFill>
                  <a:effectLst/>
                  <a:uLnTx/>
                  <a:uFillTx/>
                  <a:latin typeface="Arial" charset="0"/>
                  <a:ea typeface="+mn-ea"/>
                  <a:cs typeface="Arial" charset="0"/>
                </a:rPr>
                <a:t> </a:t>
              </a:r>
              <a:r>
                <a:rPr kumimoji="0" lang="fr-FR" altLang="en-US" sz="1300" b="0" i="0" u="none" strike="noStrike" kern="1200" cap="none" spc="0" normalizeH="0" baseline="0" noProof="0" dirty="0" err="1" smtClean="0">
                  <a:ln>
                    <a:noFill/>
                  </a:ln>
                  <a:solidFill>
                    <a:srgbClr val="000000"/>
                  </a:solidFill>
                  <a:effectLst/>
                  <a:uLnTx/>
                  <a:uFillTx/>
                  <a:latin typeface="Arial" charset="0"/>
                  <a:ea typeface="+mn-ea"/>
                  <a:cs typeface="Arial" charset="0"/>
                </a:rPr>
                <a:t>foderbehov</a:t>
              </a:r>
              <a:endParaRPr kumimoji="0" lang="fr-FR"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grpSp>
      <p:grpSp>
        <p:nvGrpSpPr>
          <p:cNvPr id="6149" name="Groupe 97"/>
          <p:cNvGrpSpPr>
            <a:grpSpLocks/>
          </p:cNvGrpSpPr>
          <p:nvPr/>
        </p:nvGrpSpPr>
        <p:grpSpPr bwMode="auto">
          <a:xfrm>
            <a:off x="3552825" y="3457575"/>
            <a:ext cx="5251450" cy="2699617"/>
            <a:chOff x="1522597" y="2351146"/>
            <a:chExt cx="5581466" cy="2858558"/>
          </a:xfrm>
        </p:grpSpPr>
        <p:sp>
          <p:nvSpPr>
            <p:cNvPr id="6152" name="Line 8"/>
            <p:cNvSpPr>
              <a:spLocks noChangeShapeType="1"/>
            </p:cNvSpPr>
            <p:nvPr/>
          </p:nvSpPr>
          <p:spPr bwMode="auto">
            <a:xfrm>
              <a:off x="2760858" y="3091486"/>
              <a:ext cx="332722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53" name="Text Box 9"/>
            <p:cNvSpPr txBox="1">
              <a:spLocks noChangeArrowheads="1"/>
            </p:cNvSpPr>
            <p:nvPr/>
          </p:nvSpPr>
          <p:spPr bwMode="auto">
            <a:xfrm>
              <a:off x="3992783" y="2830356"/>
              <a:ext cx="1078808" cy="32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dirty="0" smtClean="0">
                  <a:ln>
                    <a:noFill/>
                  </a:ln>
                  <a:solidFill>
                    <a:prstClr val="black"/>
                  </a:solidFill>
                  <a:effectLst/>
                  <a:uLnTx/>
                  <a:uFillTx/>
                  <a:latin typeface="Arial" charset="0"/>
                  <a:ea typeface="+mn-ea"/>
                  <a:cs typeface="+mn-cs"/>
                </a:rPr>
                <a:t>285 + </a:t>
              </a:r>
              <a:r>
                <a:rPr kumimoji="0" lang="en-IE" altLang="en-US" sz="1400" b="0" i="0" u="none" strike="noStrike" kern="1200" cap="none" spc="0" normalizeH="0" baseline="0" noProof="0" dirty="0">
                  <a:ln>
                    <a:noFill/>
                  </a:ln>
                  <a:solidFill>
                    <a:prstClr val="black"/>
                  </a:solidFill>
                  <a:effectLst/>
                  <a:uLnTx/>
                  <a:uFillTx/>
                  <a:latin typeface="Arial" charset="0"/>
                  <a:ea typeface="+mn-ea"/>
                  <a:cs typeface="+mn-cs"/>
                </a:rPr>
                <a:t>DIM</a:t>
              </a:r>
            </a:p>
          </p:txBody>
        </p:sp>
        <p:sp>
          <p:nvSpPr>
            <p:cNvPr id="6154" name="Rectangle 99"/>
            <p:cNvSpPr>
              <a:spLocks noChangeArrowheads="1"/>
            </p:cNvSpPr>
            <p:nvPr/>
          </p:nvSpPr>
          <p:spPr bwMode="auto">
            <a:xfrm>
              <a:off x="2279650" y="4641851"/>
              <a:ext cx="215900" cy="209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55" name="Rectangle 100"/>
            <p:cNvSpPr>
              <a:spLocks noChangeArrowheads="1"/>
            </p:cNvSpPr>
            <p:nvPr/>
          </p:nvSpPr>
          <p:spPr bwMode="auto">
            <a:xfrm>
              <a:off x="2280179" y="4642302"/>
              <a:ext cx="215970" cy="208440"/>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7938">
              <a:solidFill>
                <a:srgbClr val="000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Rectangle 101"/>
            <p:cNvSpPr>
              <a:spLocks noChangeArrowheads="1"/>
            </p:cNvSpPr>
            <p:nvPr/>
          </p:nvSpPr>
          <p:spPr bwMode="auto">
            <a:xfrm>
              <a:off x="2496148" y="3801819"/>
              <a:ext cx="205846" cy="1048922"/>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57" name="Rectangle 102"/>
            <p:cNvSpPr>
              <a:spLocks noChangeArrowheads="1"/>
            </p:cNvSpPr>
            <p:nvPr/>
          </p:nvSpPr>
          <p:spPr bwMode="auto">
            <a:xfrm>
              <a:off x="2495550" y="3802063"/>
              <a:ext cx="206375" cy="1049338"/>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58" name="Rectangle 103"/>
            <p:cNvSpPr>
              <a:spLocks noChangeArrowheads="1"/>
            </p:cNvSpPr>
            <p:nvPr/>
          </p:nvSpPr>
          <p:spPr bwMode="auto">
            <a:xfrm>
              <a:off x="2701994" y="4326280"/>
              <a:ext cx="207533" cy="524461"/>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59" name="Rectangle 104"/>
            <p:cNvSpPr>
              <a:spLocks noChangeArrowheads="1"/>
            </p:cNvSpPr>
            <p:nvPr/>
          </p:nvSpPr>
          <p:spPr bwMode="auto">
            <a:xfrm>
              <a:off x="2701925" y="4325938"/>
              <a:ext cx="207963" cy="52546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60" name="Rectangle 105"/>
            <p:cNvSpPr>
              <a:spLocks noChangeArrowheads="1"/>
            </p:cNvSpPr>
            <p:nvPr/>
          </p:nvSpPr>
          <p:spPr bwMode="auto">
            <a:xfrm>
              <a:off x="2909527" y="4642302"/>
              <a:ext cx="214283" cy="208440"/>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61" name="Rectangle 106"/>
            <p:cNvSpPr>
              <a:spLocks noChangeArrowheads="1"/>
            </p:cNvSpPr>
            <p:nvPr/>
          </p:nvSpPr>
          <p:spPr bwMode="auto">
            <a:xfrm>
              <a:off x="2909888" y="4641851"/>
              <a:ext cx="214313" cy="2095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62" name="Rectangle 107"/>
            <p:cNvSpPr>
              <a:spLocks noChangeArrowheads="1"/>
            </p:cNvSpPr>
            <p:nvPr/>
          </p:nvSpPr>
          <p:spPr bwMode="auto">
            <a:xfrm>
              <a:off x="3123810" y="4743159"/>
              <a:ext cx="207533" cy="107582"/>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63" name="Rectangle 108"/>
            <p:cNvSpPr>
              <a:spLocks noChangeArrowheads="1"/>
            </p:cNvSpPr>
            <p:nvPr/>
          </p:nvSpPr>
          <p:spPr bwMode="auto">
            <a:xfrm>
              <a:off x="3124200" y="4743451"/>
              <a:ext cx="206375" cy="1079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64" name="Picture 1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38538" y="4010026"/>
              <a:ext cx="214313"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5" name="Rectangle 110"/>
            <p:cNvSpPr>
              <a:spLocks noChangeArrowheads="1"/>
            </p:cNvSpPr>
            <p:nvPr/>
          </p:nvSpPr>
          <p:spPr bwMode="auto">
            <a:xfrm>
              <a:off x="3538538" y="4010026"/>
              <a:ext cx="214313" cy="84137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66" name="Picture 1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2850" y="4217988"/>
              <a:ext cx="20637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7" name="Rectangle 112"/>
            <p:cNvSpPr>
              <a:spLocks noChangeArrowheads="1"/>
            </p:cNvSpPr>
            <p:nvPr/>
          </p:nvSpPr>
          <p:spPr bwMode="auto">
            <a:xfrm>
              <a:off x="3752850" y="4217988"/>
              <a:ext cx="206375" cy="63341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68" name="Picture 1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59225" y="4535488"/>
              <a:ext cx="207963"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9" name="Rectangle 114"/>
            <p:cNvSpPr>
              <a:spLocks noChangeArrowheads="1"/>
            </p:cNvSpPr>
            <p:nvPr/>
          </p:nvSpPr>
          <p:spPr bwMode="auto">
            <a:xfrm>
              <a:off x="3959225" y="4535488"/>
              <a:ext cx="207963" cy="31591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70" name="Picture 11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67188" y="4641851"/>
              <a:ext cx="2143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1" name="Rectangle 116"/>
            <p:cNvSpPr>
              <a:spLocks noChangeArrowheads="1"/>
            </p:cNvSpPr>
            <p:nvPr/>
          </p:nvSpPr>
          <p:spPr bwMode="auto">
            <a:xfrm>
              <a:off x="4167188" y="4641851"/>
              <a:ext cx="214313" cy="2095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72" name="Picture 11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81500" y="4743451"/>
              <a:ext cx="2063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3" name="Rectangle 118"/>
            <p:cNvSpPr>
              <a:spLocks noChangeArrowheads="1"/>
            </p:cNvSpPr>
            <p:nvPr/>
          </p:nvSpPr>
          <p:spPr bwMode="auto">
            <a:xfrm>
              <a:off x="4381500" y="4743451"/>
              <a:ext cx="206375" cy="1079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74" name="Rectangle 273"/>
            <p:cNvSpPr>
              <a:spLocks noChangeArrowheads="1"/>
            </p:cNvSpPr>
            <p:nvPr/>
          </p:nvSpPr>
          <p:spPr bwMode="auto">
            <a:xfrm>
              <a:off x="6473027" y="4642302"/>
              <a:ext cx="209221" cy="208440"/>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w="7938">
              <a:solidFill>
                <a:srgbClr val="000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Rectangle 122"/>
            <p:cNvSpPr>
              <a:spLocks noChangeArrowheads="1"/>
            </p:cNvSpPr>
            <p:nvPr/>
          </p:nvSpPr>
          <p:spPr bwMode="auto">
            <a:xfrm>
              <a:off x="6682247" y="4010259"/>
              <a:ext cx="214283" cy="840482"/>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w="7938">
              <a:solidFill>
                <a:srgbClr val="000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Rectangle 124"/>
            <p:cNvSpPr>
              <a:spLocks noChangeArrowheads="1"/>
            </p:cNvSpPr>
            <p:nvPr/>
          </p:nvSpPr>
          <p:spPr bwMode="auto">
            <a:xfrm>
              <a:off x="6896530" y="3801819"/>
              <a:ext cx="205846" cy="1048922"/>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w="7938">
              <a:solidFill>
                <a:srgbClr val="000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77" name="Line 125"/>
            <p:cNvSpPr>
              <a:spLocks noChangeShapeType="1"/>
            </p:cNvSpPr>
            <p:nvPr/>
          </p:nvSpPr>
          <p:spPr bwMode="auto">
            <a:xfrm>
              <a:off x="2073275" y="2754313"/>
              <a:ext cx="1588" cy="20970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78" name="Line 126"/>
            <p:cNvSpPr>
              <a:spLocks noChangeShapeType="1"/>
            </p:cNvSpPr>
            <p:nvPr/>
          </p:nvSpPr>
          <p:spPr bwMode="auto">
            <a:xfrm>
              <a:off x="2028825" y="4851401"/>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79" name="Line 127"/>
            <p:cNvSpPr>
              <a:spLocks noChangeShapeType="1"/>
            </p:cNvSpPr>
            <p:nvPr/>
          </p:nvSpPr>
          <p:spPr bwMode="auto">
            <a:xfrm>
              <a:off x="2028825" y="4641851"/>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0" name="Line 128"/>
            <p:cNvSpPr>
              <a:spLocks noChangeShapeType="1"/>
            </p:cNvSpPr>
            <p:nvPr/>
          </p:nvSpPr>
          <p:spPr bwMode="auto">
            <a:xfrm>
              <a:off x="2028825" y="443388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1" name="Line 129"/>
            <p:cNvSpPr>
              <a:spLocks noChangeShapeType="1"/>
            </p:cNvSpPr>
            <p:nvPr/>
          </p:nvSpPr>
          <p:spPr bwMode="auto">
            <a:xfrm>
              <a:off x="2028825" y="421798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2" name="Line 130"/>
            <p:cNvSpPr>
              <a:spLocks noChangeShapeType="1"/>
            </p:cNvSpPr>
            <p:nvPr/>
          </p:nvSpPr>
          <p:spPr bwMode="auto">
            <a:xfrm>
              <a:off x="2028825" y="4010026"/>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3" name="Line 131"/>
            <p:cNvSpPr>
              <a:spLocks noChangeShapeType="1"/>
            </p:cNvSpPr>
            <p:nvPr/>
          </p:nvSpPr>
          <p:spPr bwMode="auto">
            <a:xfrm>
              <a:off x="2028825" y="3802063"/>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4" name="Line 132"/>
            <p:cNvSpPr>
              <a:spLocks noChangeShapeType="1"/>
            </p:cNvSpPr>
            <p:nvPr/>
          </p:nvSpPr>
          <p:spPr bwMode="auto">
            <a:xfrm>
              <a:off x="2028825" y="3594101"/>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5" name="Line 133"/>
            <p:cNvSpPr>
              <a:spLocks noChangeShapeType="1"/>
            </p:cNvSpPr>
            <p:nvPr/>
          </p:nvSpPr>
          <p:spPr bwMode="auto">
            <a:xfrm>
              <a:off x="2028825" y="338613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6" name="Line 134"/>
            <p:cNvSpPr>
              <a:spLocks noChangeShapeType="1"/>
            </p:cNvSpPr>
            <p:nvPr/>
          </p:nvSpPr>
          <p:spPr bwMode="auto">
            <a:xfrm>
              <a:off x="2028825" y="317023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7" name="Line 135"/>
            <p:cNvSpPr>
              <a:spLocks noChangeShapeType="1"/>
            </p:cNvSpPr>
            <p:nvPr/>
          </p:nvSpPr>
          <p:spPr bwMode="auto">
            <a:xfrm>
              <a:off x="2028825" y="2962276"/>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8" name="Line 136"/>
            <p:cNvSpPr>
              <a:spLocks noChangeShapeType="1"/>
            </p:cNvSpPr>
            <p:nvPr/>
          </p:nvSpPr>
          <p:spPr bwMode="auto">
            <a:xfrm>
              <a:off x="2028825" y="2754313"/>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9" name="Line 137"/>
            <p:cNvSpPr>
              <a:spLocks noChangeShapeType="1"/>
            </p:cNvSpPr>
            <p:nvPr/>
          </p:nvSpPr>
          <p:spPr bwMode="auto">
            <a:xfrm>
              <a:off x="2073275" y="4851401"/>
              <a:ext cx="50292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0" name="Line 138"/>
            <p:cNvSpPr>
              <a:spLocks noChangeShapeType="1"/>
            </p:cNvSpPr>
            <p:nvPr/>
          </p:nvSpPr>
          <p:spPr bwMode="auto">
            <a:xfrm flipV="1">
              <a:off x="20732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1" name="Line 139"/>
            <p:cNvSpPr>
              <a:spLocks noChangeShapeType="1"/>
            </p:cNvSpPr>
            <p:nvPr/>
          </p:nvSpPr>
          <p:spPr bwMode="auto">
            <a:xfrm flipV="1">
              <a:off x="24955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2" name="Line 140"/>
            <p:cNvSpPr>
              <a:spLocks noChangeShapeType="1"/>
            </p:cNvSpPr>
            <p:nvPr/>
          </p:nvSpPr>
          <p:spPr bwMode="auto">
            <a:xfrm flipV="1">
              <a:off x="29098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3" name="Line 141"/>
            <p:cNvSpPr>
              <a:spLocks noChangeShapeType="1"/>
            </p:cNvSpPr>
            <p:nvPr/>
          </p:nvSpPr>
          <p:spPr bwMode="auto">
            <a:xfrm flipV="1">
              <a:off x="33305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4" name="Line 142"/>
            <p:cNvSpPr>
              <a:spLocks noChangeShapeType="1"/>
            </p:cNvSpPr>
            <p:nvPr/>
          </p:nvSpPr>
          <p:spPr bwMode="auto">
            <a:xfrm flipV="1">
              <a:off x="37528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5" name="Line 143"/>
            <p:cNvSpPr>
              <a:spLocks noChangeShapeType="1"/>
            </p:cNvSpPr>
            <p:nvPr/>
          </p:nvSpPr>
          <p:spPr bwMode="auto">
            <a:xfrm flipV="1">
              <a:off x="41671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6" name="Line 144"/>
            <p:cNvSpPr>
              <a:spLocks noChangeShapeType="1"/>
            </p:cNvSpPr>
            <p:nvPr/>
          </p:nvSpPr>
          <p:spPr bwMode="auto">
            <a:xfrm flipV="1">
              <a:off x="45878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7" name="Line 145"/>
            <p:cNvSpPr>
              <a:spLocks noChangeShapeType="1"/>
            </p:cNvSpPr>
            <p:nvPr/>
          </p:nvSpPr>
          <p:spPr bwMode="auto">
            <a:xfrm flipV="1">
              <a:off x="50101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8" name="Line 146"/>
            <p:cNvSpPr>
              <a:spLocks noChangeShapeType="1"/>
            </p:cNvSpPr>
            <p:nvPr/>
          </p:nvSpPr>
          <p:spPr bwMode="auto">
            <a:xfrm flipV="1">
              <a:off x="54244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9" name="Line 147"/>
            <p:cNvSpPr>
              <a:spLocks noChangeShapeType="1"/>
            </p:cNvSpPr>
            <p:nvPr/>
          </p:nvSpPr>
          <p:spPr bwMode="auto">
            <a:xfrm flipV="1">
              <a:off x="58451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00" name="Line 148"/>
            <p:cNvSpPr>
              <a:spLocks noChangeShapeType="1"/>
            </p:cNvSpPr>
            <p:nvPr/>
          </p:nvSpPr>
          <p:spPr bwMode="auto">
            <a:xfrm flipV="1">
              <a:off x="62674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01" name="Line 149"/>
            <p:cNvSpPr>
              <a:spLocks noChangeShapeType="1"/>
            </p:cNvSpPr>
            <p:nvPr/>
          </p:nvSpPr>
          <p:spPr bwMode="auto">
            <a:xfrm flipV="1">
              <a:off x="66817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02" name="Line 150"/>
            <p:cNvSpPr>
              <a:spLocks noChangeShapeType="1"/>
            </p:cNvSpPr>
            <p:nvPr/>
          </p:nvSpPr>
          <p:spPr bwMode="auto">
            <a:xfrm flipV="1">
              <a:off x="71024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03" name="Rectangle 151"/>
            <p:cNvSpPr>
              <a:spLocks noChangeArrowheads="1"/>
            </p:cNvSpPr>
            <p:nvPr/>
          </p:nvSpPr>
          <p:spPr bwMode="auto">
            <a:xfrm>
              <a:off x="1881188" y="4744410"/>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4" name="Rectangle 153"/>
            <p:cNvSpPr>
              <a:spLocks noChangeArrowheads="1"/>
            </p:cNvSpPr>
            <p:nvPr/>
          </p:nvSpPr>
          <p:spPr bwMode="auto">
            <a:xfrm>
              <a:off x="1800225" y="432848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20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5" name="Rectangle 155"/>
            <p:cNvSpPr>
              <a:spLocks noChangeArrowheads="1"/>
            </p:cNvSpPr>
            <p:nvPr/>
          </p:nvSpPr>
          <p:spPr bwMode="auto">
            <a:xfrm>
              <a:off x="1800225" y="3904622"/>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40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6" name="Rectangle 157"/>
            <p:cNvSpPr>
              <a:spLocks noChangeArrowheads="1"/>
            </p:cNvSpPr>
            <p:nvPr/>
          </p:nvSpPr>
          <p:spPr bwMode="auto">
            <a:xfrm>
              <a:off x="1800225" y="3488697"/>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60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7" name="Rectangle 159"/>
            <p:cNvSpPr>
              <a:spLocks noChangeArrowheads="1"/>
            </p:cNvSpPr>
            <p:nvPr/>
          </p:nvSpPr>
          <p:spPr bwMode="auto">
            <a:xfrm>
              <a:off x="1800225" y="306483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80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8" name="Rectangle 161"/>
            <p:cNvSpPr>
              <a:spLocks noChangeArrowheads="1"/>
            </p:cNvSpPr>
            <p:nvPr/>
          </p:nvSpPr>
          <p:spPr bwMode="auto">
            <a:xfrm>
              <a:off x="1717675" y="2648910"/>
              <a:ext cx="2741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100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9" name="Rectangle 162"/>
            <p:cNvSpPr>
              <a:spLocks noChangeArrowheads="1"/>
            </p:cNvSpPr>
            <p:nvPr/>
          </p:nvSpPr>
          <p:spPr bwMode="auto">
            <a:xfrm>
              <a:off x="2065338" y="4981576"/>
              <a:ext cx="2388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Jan</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0" name="Rectangle 163"/>
            <p:cNvSpPr>
              <a:spLocks noChangeArrowheads="1"/>
            </p:cNvSpPr>
            <p:nvPr/>
          </p:nvSpPr>
          <p:spPr bwMode="auto">
            <a:xfrm>
              <a:off x="2473325" y="4981576"/>
              <a:ext cx="2634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Feb</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1" name="Rectangle 164"/>
            <p:cNvSpPr>
              <a:spLocks noChangeArrowheads="1"/>
            </p:cNvSpPr>
            <p:nvPr/>
          </p:nvSpPr>
          <p:spPr bwMode="auto">
            <a:xfrm>
              <a:off x="2909888" y="4981576"/>
              <a:ext cx="3029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Mar</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2" name="Rectangle 165"/>
            <p:cNvSpPr>
              <a:spLocks noChangeArrowheads="1"/>
            </p:cNvSpPr>
            <p:nvPr/>
          </p:nvSpPr>
          <p:spPr bwMode="auto">
            <a:xfrm>
              <a:off x="3322638" y="4981576"/>
              <a:ext cx="2612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Apr</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3" name="Rectangle 166"/>
            <p:cNvSpPr>
              <a:spLocks noChangeArrowheads="1"/>
            </p:cNvSpPr>
            <p:nvPr/>
          </p:nvSpPr>
          <p:spPr bwMode="auto">
            <a:xfrm>
              <a:off x="3730625" y="4981576"/>
              <a:ext cx="306674" cy="22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dirty="0" smtClean="0">
                  <a:ln>
                    <a:noFill/>
                  </a:ln>
                  <a:solidFill>
                    <a:srgbClr val="000000"/>
                  </a:solidFill>
                  <a:effectLst/>
                  <a:uLnTx/>
                  <a:uFillTx/>
                  <a:latin typeface="Arial" charset="0"/>
                  <a:ea typeface="+mn-ea"/>
                  <a:cs typeface="Arial" charset="0"/>
                </a:rPr>
                <a:t>Maj</a:t>
              </a:r>
              <a:endParaRPr kumimoji="0" lang="en-IE" altLang="en-US" sz="20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14" name="Rectangle 167"/>
            <p:cNvSpPr>
              <a:spLocks noChangeArrowheads="1"/>
            </p:cNvSpPr>
            <p:nvPr/>
          </p:nvSpPr>
          <p:spPr bwMode="auto">
            <a:xfrm>
              <a:off x="4129088" y="4981576"/>
              <a:ext cx="349267" cy="22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dirty="0" err="1" smtClean="0">
                  <a:ln>
                    <a:noFill/>
                  </a:ln>
                  <a:solidFill>
                    <a:srgbClr val="000000"/>
                  </a:solidFill>
                  <a:effectLst/>
                  <a:uLnTx/>
                  <a:uFillTx/>
                  <a:latin typeface="Arial" charset="0"/>
                  <a:ea typeface="+mn-ea"/>
                  <a:cs typeface="Arial" charset="0"/>
                </a:rPr>
                <a:t>Juni</a:t>
              </a:r>
              <a:endParaRPr kumimoji="0" lang="en-IE" altLang="en-US" sz="20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15" name="Rectangle 168"/>
            <p:cNvSpPr>
              <a:spLocks noChangeArrowheads="1"/>
            </p:cNvSpPr>
            <p:nvPr/>
          </p:nvSpPr>
          <p:spPr bwMode="auto">
            <a:xfrm>
              <a:off x="4573588" y="4981576"/>
              <a:ext cx="286228" cy="22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dirty="0" err="1" smtClean="0">
                  <a:ln>
                    <a:noFill/>
                  </a:ln>
                  <a:solidFill>
                    <a:srgbClr val="000000"/>
                  </a:solidFill>
                  <a:effectLst/>
                  <a:uLnTx/>
                  <a:uFillTx/>
                  <a:latin typeface="Arial" charset="0"/>
                  <a:ea typeface="+mn-ea"/>
                  <a:cs typeface="Arial" charset="0"/>
                </a:rPr>
                <a:t>Juli</a:t>
              </a:r>
              <a:endParaRPr kumimoji="0" lang="en-IE" altLang="en-US" sz="20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16" name="Rectangle 169"/>
            <p:cNvSpPr>
              <a:spLocks noChangeArrowheads="1"/>
            </p:cNvSpPr>
            <p:nvPr/>
          </p:nvSpPr>
          <p:spPr bwMode="auto">
            <a:xfrm>
              <a:off x="4987925" y="4981576"/>
              <a:ext cx="2837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dirty="0">
                  <a:ln>
                    <a:noFill/>
                  </a:ln>
                  <a:solidFill>
                    <a:srgbClr val="000000"/>
                  </a:solidFill>
                  <a:effectLst/>
                  <a:uLnTx/>
                  <a:uFillTx/>
                  <a:latin typeface="Arial" charset="0"/>
                  <a:ea typeface="+mn-ea"/>
                  <a:cs typeface="Arial" charset="0"/>
                </a:rPr>
                <a:t>Aug</a:t>
              </a:r>
              <a:endParaRPr kumimoji="0" lang="en-IE" altLang="en-US" sz="20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17" name="Rectangle 170"/>
            <p:cNvSpPr>
              <a:spLocks noChangeArrowheads="1"/>
            </p:cNvSpPr>
            <p:nvPr/>
          </p:nvSpPr>
          <p:spPr bwMode="auto">
            <a:xfrm>
              <a:off x="5386388" y="4981576"/>
              <a:ext cx="3262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Sept</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8" name="Rectangle 171"/>
            <p:cNvSpPr>
              <a:spLocks noChangeArrowheads="1"/>
            </p:cNvSpPr>
            <p:nvPr/>
          </p:nvSpPr>
          <p:spPr bwMode="auto">
            <a:xfrm>
              <a:off x="5837238" y="4981576"/>
              <a:ext cx="296451" cy="22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dirty="0" err="1" smtClean="0">
                  <a:ln>
                    <a:noFill/>
                  </a:ln>
                  <a:solidFill>
                    <a:srgbClr val="000000"/>
                  </a:solidFill>
                  <a:effectLst/>
                  <a:uLnTx/>
                  <a:uFillTx/>
                  <a:latin typeface="Arial" charset="0"/>
                  <a:ea typeface="+mn-ea"/>
                  <a:cs typeface="Arial" charset="0"/>
                </a:rPr>
                <a:t>Okt</a:t>
              </a:r>
              <a:endParaRPr kumimoji="0" lang="en-IE" altLang="en-US" sz="20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19" name="Rectangle 172"/>
            <p:cNvSpPr>
              <a:spLocks noChangeArrowheads="1"/>
            </p:cNvSpPr>
            <p:nvPr/>
          </p:nvSpPr>
          <p:spPr bwMode="auto">
            <a:xfrm>
              <a:off x="6251575" y="4981576"/>
              <a:ext cx="29097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Nov</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0" name="Rectangle 173"/>
            <p:cNvSpPr>
              <a:spLocks noChangeArrowheads="1"/>
            </p:cNvSpPr>
            <p:nvPr/>
          </p:nvSpPr>
          <p:spPr bwMode="auto">
            <a:xfrm>
              <a:off x="6665913" y="4981576"/>
              <a:ext cx="2757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Dec</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1" name="Rectangle 174"/>
            <p:cNvSpPr>
              <a:spLocks noChangeArrowheads="1"/>
            </p:cNvSpPr>
            <p:nvPr/>
          </p:nvSpPr>
          <p:spPr bwMode="auto">
            <a:xfrm>
              <a:off x="1522597" y="2351146"/>
              <a:ext cx="1695222" cy="1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IE" altLang="en-US" sz="1200" b="0" i="0" u="none" strike="noStrike" kern="1200" cap="none" spc="0" normalizeH="0" baseline="0" noProof="0" dirty="0" err="1" smtClean="0">
                  <a:ln>
                    <a:noFill/>
                  </a:ln>
                  <a:solidFill>
                    <a:srgbClr val="000000"/>
                  </a:solidFill>
                  <a:effectLst/>
                  <a:uLnTx/>
                  <a:uFillTx/>
                  <a:latin typeface="Arial" charset="0"/>
                  <a:ea typeface="+mn-ea"/>
                  <a:cs typeface="Arial" charset="0"/>
                </a:rPr>
                <a:t>av</a:t>
              </a:r>
              <a:r>
                <a:rPr kumimoji="0" lang="en-IE" altLang="en-US" sz="1200" b="0" i="0" u="none" strike="noStrike" kern="1200" cap="none" spc="0" normalizeH="0" baseline="0" noProof="0" dirty="0" smtClean="0">
                  <a:ln>
                    <a:noFill/>
                  </a:ln>
                  <a:solidFill>
                    <a:srgbClr val="000000"/>
                  </a:solidFill>
                  <a:effectLst/>
                  <a:uLnTx/>
                  <a:uFillTx/>
                  <a:latin typeface="Arial" charset="0"/>
                  <a:ea typeface="+mn-ea"/>
                  <a:cs typeface="Arial" charset="0"/>
                </a:rPr>
                <a:t> </a:t>
              </a:r>
              <a:r>
                <a:rPr kumimoji="0" lang="en-IE" altLang="en-US" sz="1200" b="0" i="0" u="none" strike="noStrike" kern="1200" cap="none" spc="0" normalizeH="0" baseline="0" noProof="0" dirty="0" err="1" smtClean="0">
                  <a:ln>
                    <a:noFill/>
                  </a:ln>
                  <a:solidFill>
                    <a:srgbClr val="000000"/>
                  </a:solidFill>
                  <a:effectLst/>
                  <a:uLnTx/>
                  <a:uFillTx/>
                  <a:latin typeface="Arial" charset="0"/>
                  <a:ea typeface="+mn-ea"/>
                  <a:cs typeface="Arial" charset="0"/>
                </a:rPr>
                <a:t>besättningens</a:t>
              </a:r>
              <a:r>
                <a:rPr kumimoji="0" lang="en-IE" altLang="en-US" sz="1200" b="0" i="0" u="none" strike="noStrike" kern="1200" cap="none" spc="0" normalizeH="0" noProof="0" dirty="0" smtClean="0">
                  <a:ln>
                    <a:noFill/>
                  </a:ln>
                  <a:solidFill>
                    <a:srgbClr val="000000"/>
                  </a:solidFill>
                  <a:effectLst/>
                  <a:uLnTx/>
                  <a:uFillTx/>
                  <a:latin typeface="Arial" charset="0"/>
                  <a:ea typeface="+mn-ea"/>
                  <a:cs typeface="Arial" charset="0"/>
                </a:rPr>
                <a:t> </a:t>
              </a:r>
              <a:r>
                <a:rPr kumimoji="0" lang="en-IE" altLang="en-US" sz="1200" b="0" i="0" u="none" strike="noStrike" kern="1200" cap="none" spc="0" normalizeH="0" noProof="0" dirty="0" err="1" smtClean="0">
                  <a:ln>
                    <a:noFill/>
                  </a:ln>
                  <a:solidFill>
                    <a:srgbClr val="000000"/>
                  </a:solidFill>
                  <a:effectLst/>
                  <a:uLnTx/>
                  <a:uFillTx/>
                  <a:latin typeface="Arial" charset="0"/>
                  <a:ea typeface="+mn-ea"/>
                  <a:cs typeface="Arial" charset="0"/>
                </a:rPr>
                <a:t>kor</a:t>
              </a:r>
              <a:endParaRPr kumimoji="0" lang="en-IE" alt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22" name="Rectangle 175"/>
            <p:cNvSpPr>
              <a:spLocks noChangeArrowheads="1"/>
            </p:cNvSpPr>
            <p:nvPr/>
          </p:nvSpPr>
          <p:spPr bwMode="auto">
            <a:xfrm>
              <a:off x="2219954" y="2600326"/>
              <a:ext cx="296451" cy="22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dirty="0" err="1" smtClean="0">
                  <a:ln>
                    <a:noFill/>
                  </a:ln>
                  <a:solidFill>
                    <a:prstClr val="black"/>
                  </a:solidFill>
                  <a:effectLst/>
                  <a:uLnTx/>
                  <a:uFillTx/>
                  <a:latin typeface="Arial" charset="0"/>
                  <a:ea typeface="+mn-ea"/>
                  <a:cs typeface="Arial" charset="0"/>
                </a:rPr>
                <a:t>Vår</a:t>
              </a:r>
              <a:endParaRPr kumimoji="0" lang="en-IE" alt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23" name="Rectangle 176"/>
            <p:cNvSpPr>
              <a:spLocks noChangeArrowheads="1"/>
            </p:cNvSpPr>
            <p:nvPr/>
          </p:nvSpPr>
          <p:spPr bwMode="auto">
            <a:xfrm>
              <a:off x="3950329" y="2600326"/>
              <a:ext cx="718978" cy="22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dirty="0" err="1" smtClean="0">
                  <a:ln>
                    <a:noFill/>
                  </a:ln>
                  <a:solidFill>
                    <a:srgbClr val="000000"/>
                  </a:solidFill>
                  <a:effectLst/>
                  <a:uLnTx/>
                  <a:uFillTx/>
                  <a:latin typeface="Arial" charset="0"/>
                  <a:ea typeface="+mn-ea"/>
                  <a:cs typeface="Arial" charset="0"/>
                </a:rPr>
                <a:t>Sommar</a:t>
              </a:r>
              <a:endParaRPr kumimoji="0" lang="en-IE" altLang="en-US" sz="20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24" name="Rectangle 177"/>
            <p:cNvSpPr>
              <a:spLocks noChangeArrowheads="1"/>
            </p:cNvSpPr>
            <p:nvPr/>
          </p:nvSpPr>
          <p:spPr bwMode="auto">
            <a:xfrm>
              <a:off x="5977567" y="2600326"/>
              <a:ext cx="494017" cy="22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dirty="0" err="1" smtClean="0">
                  <a:ln>
                    <a:noFill/>
                  </a:ln>
                  <a:solidFill>
                    <a:srgbClr val="000000"/>
                  </a:solidFill>
                  <a:effectLst/>
                  <a:uLnTx/>
                  <a:uFillTx/>
                  <a:latin typeface="Arial" charset="0"/>
                  <a:ea typeface="+mn-ea"/>
                  <a:cs typeface="Arial" charset="0"/>
                </a:rPr>
                <a:t>Vinter</a:t>
              </a:r>
              <a:endParaRPr kumimoji="0" lang="en-IE" altLang="en-US" sz="20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25" name="Rectangle 178"/>
            <p:cNvSpPr>
              <a:spLocks noChangeArrowheads="1"/>
            </p:cNvSpPr>
            <p:nvPr/>
          </p:nvSpPr>
          <p:spPr bwMode="auto">
            <a:xfrm>
              <a:off x="2198688" y="3001963"/>
              <a:ext cx="679793" cy="21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300" b="0" i="0" u="none" strike="noStrike" kern="1200" cap="none" spc="0" normalizeH="0" baseline="0" noProof="0" dirty="0" err="1" smtClean="0">
                  <a:ln>
                    <a:noFill/>
                  </a:ln>
                  <a:solidFill>
                    <a:srgbClr val="000000"/>
                  </a:solidFill>
                  <a:effectLst/>
                  <a:uLnTx/>
                  <a:uFillTx/>
                  <a:latin typeface="Arial" charset="0"/>
                  <a:ea typeface="+mn-ea"/>
                  <a:cs typeface="Arial" charset="0"/>
                </a:rPr>
                <a:t>Kalvning</a:t>
              </a:r>
              <a:endParaRPr kumimoji="0" lang="en-IE"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26" name="Rectangle 179"/>
            <p:cNvSpPr>
              <a:spLocks noChangeArrowheads="1"/>
            </p:cNvSpPr>
            <p:nvPr/>
          </p:nvSpPr>
          <p:spPr bwMode="auto">
            <a:xfrm>
              <a:off x="3589337" y="3633788"/>
              <a:ext cx="665543" cy="1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0" i="0" u="none" strike="noStrike" kern="1200" cap="none" spc="0" normalizeH="0" baseline="0" noProof="0" dirty="0" err="1" smtClean="0">
                  <a:ln>
                    <a:noFill/>
                  </a:ln>
                  <a:solidFill>
                    <a:srgbClr val="000000"/>
                  </a:solidFill>
                  <a:effectLst/>
                  <a:uLnTx/>
                  <a:uFillTx/>
                  <a:latin typeface="Arial" charset="0"/>
                  <a:ea typeface="+mn-ea"/>
                  <a:cs typeface="Arial" charset="0"/>
                </a:rPr>
                <a:t>Dräktig</a:t>
              </a:r>
              <a:endParaRPr kumimoji="0" lang="en-IE"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27" name="Rectangle 180"/>
            <p:cNvSpPr>
              <a:spLocks noChangeArrowheads="1"/>
            </p:cNvSpPr>
            <p:nvPr/>
          </p:nvSpPr>
          <p:spPr bwMode="auto">
            <a:xfrm>
              <a:off x="6182902" y="2983916"/>
              <a:ext cx="690016" cy="21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ltLang="en-US" sz="1300" dirty="0" err="1">
                  <a:solidFill>
                    <a:prstClr val="black"/>
                  </a:solidFill>
                  <a:cs typeface="Arial" charset="0"/>
                </a:rPr>
                <a:t>S</a:t>
              </a:r>
              <a:r>
                <a:rPr kumimoji="0" lang="en-IE" altLang="en-US" sz="1300" b="0" i="0" u="none" strike="noStrike" kern="1200" cap="none" spc="0" normalizeH="0" baseline="0" noProof="0" dirty="0" err="1" smtClean="0">
                  <a:ln>
                    <a:noFill/>
                  </a:ln>
                  <a:solidFill>
                    <a:prstClr val="black"/>
                  </a:solidFill>
                  <a:effectLst/>
                  <a:uLnTx/>
                  <a:uFillTx/>
                  <a:latin typeface="Arial" charset="0"/>
                  <a:ea typeface="+mn-ea"/>
                  <a:cs typeface="Arial" charset="0"/>
                </a:rPr>
                <a:t>inläggn</a:t>
              </a:r>
              <a:endParaRPr kumimoji="0" lang="en-IE" altLang="en-US" sz="1300" b="0" i="0" u="none" strike="noStrike" kern="1200" cap="none" spc="0" normalizeH="0" baseline="0" noProof="0" dirty="0">
                <a:ln>
                  <a:noFill/>
                </a:ln>
                <a:solidFill>
                  <a:prstClr val="black"/>
                </a:solidFill>
                <a:effectLst/>
                <a:uLnTx/>
                <a:uFillTx/>
                <a:latin typeface="Arial" charset="0"/>
                <a:ea typeface="+mn-ea"/>
                <a:cs typeface="Arial" charset="0"/>
              </a:endParaRPr>
            </a:p>
          </p:txBody>
        </p:sp>
      </p:grpSp>
      <p:sp>
        <p:nvSpPr>
          <p:cNvPr id="6150" name="Text Box 10"/>
          <p:cNvSpPr txBox="1">
            <a:spLocks noChangeArrowheads="1"/>
          </p:cNvSpPr>
          <p:nvPr/>
        </p:nvSpPr>
        <p:spPr bwMode="auto">
          <a:xfrm>
            <a:off x="-4209" y="4030663"/>
            <a:ext cx="34660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Kompakt</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kalvning</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a:t>
            </a:r>
            <a:r>
              <a:rPr kumimoji="0" lang="en-IE" altLang="en-US" sz="2400" b="1" i="0" u="none" strike="noStrike" kern="1200" cap="none" spc="0" normalizeH="0" noProof="0" dirty="0" smtClean="0">
                <a:ln>
                  <a:noFill/>
                </a:ln>
                <a:solidFill>
                  <a:prstClr val="black"/>
                </a:solidFill>
                <a:effectLst/>
                <a:uLnTx/>
                <a:uFillTx/>
                <a:latin typeface="Arial" charset="0"/>
                <a:ea typeface="+mn-ea"/>
                <a:cs typeface="+mn-cs"/>
              </a:rPr>
              <a:t> </a:t>
            </a:r>
          </a:p>
          <a:p>
            <a:pPr lvl="0" algn="ctr" defTabSz="914400" eaLnBrk="1" hangingPunct="1">
              <a:defRPr/>
            </a:pPr>
            <a:r>
              <a:rPr kumimoji="0" lang="en-IE" altLang="en-US" sz="2400" b="1" i="0" u="none" strike="noStrike" kern="1200" cap="none" spc="0" normalizeH="0" noProof="0" dirty="0" err="1" smtClean="0">
                <a:ln>
                  <a:noFill/>
                </a:ln>
                <a:solidFill>
                  <a:prstClr val="black"/>
                </a:solidFill>
                <a:effectLst/>
                <a:uLnTx/>
                <a:uFillTx/>
                <a:latin typeface="Arial" charset="0"/>
                <a:ea typeface="+mn-ea"/>
                <a:cs typeface="+mn-cs"/>
              </a:rPr>
              <a:t>hög</a:t>
            </a:r>
            <a:r>
              <a:rPr kumimoji="0" lang="en-IE" altLang="en-US" sz="2400" b="1" i="0" u="none" strike="noStrike" kern="1200" cap="none" spc="0" normalizeH="0" noProof="0" dirty="0" smtClean="0">
                <a:ln>
                  <a:noFill/>
                </a:ln>
                <a:solidFill>
                  <a:prstClr val="black"/>
                </a:solidFill>
                <a:effectLst/>
                <a:uLnTx/>
                <a:uFillTx/>
                <a:latin typeface="Arial" charset="0"/>
                <a:ea typeface="+mn-ea"/>
                <a:cs typeface="+mn-cs"/>
              </a:rPr>
              <a:t> </a:t>
            </a:r>
            <a:r>
              <a:rPr kumimoji="0" lang="en-IE" altLang="en-US" sz="2400" b="1" i="0" u="none" strike="noStrike" kern="1200" cap="none" spc="0" normalizeH="0" noProof="0" dirty="0" err="1" smtClean="0">
                <a:ln>
                  <a:noFill/>
                </a:ln>
                <a:solidFill>
                  <a:prstClr val="black"/>
                </a:solidFill>
                <a:effectLst/>
                <a:uLnTx/>
                <a:uFillTx/>
                <a:latin typeface="Arial" charset="0"/>
                <a:ea typeface="+mn-ea"/>
                <a:cs typeface="+mn-cs"/>
              </a:rPr>
              <a:t>fertilitetsstatus</a:t>
            </a:r>
            <a:r>
              <a:rPr lang="en-IE" altLang="en-US" sz="2400" b="1" noProof="0" dirty="0" smtClean="0">
                <a:solidFill>
                  <a:prstClr val="black"/>
                </a:solidFill>
              </a:rPr>
              <a:t> </a:t>
            </a:r>
            <a:r>
              <a:rPr lang="en-IE" altLang="en-US" sz="2400" b="1" dirty="0" smtClean="0">
                <a:solidFill>
                  <a:prstClr val="black"/>
                </a:solidFill>
              </a:rPr>
              <a:t>– </a:t>
            </a:r>
            <a:endParaRPr kumimoji="0" lang="en-IE" altLang="en-US" sz="2400" b="1" i="0" u="none" strike="noStrike" kern="1200" cap="none" spc="0" normalizeH="0" noProof="0" dirty="0" smtClean="0">
              <a:ln>
                <a:noFill/>
              </a:ln>
              <a:solidFill>
                <a:prstClr val="black"/>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IE" altLang="en-US" sz="2400" b="1" dirty="0" smtClean="0">
                <a:solidFill>
                  <a:prstClr val="black"/>
                </a:solidFill>
              </a:rPr>
              <a:t>m</a:t>
            </a:r>
            <a:r>
              <a:rPr kumimoji="0" lang="en-IE" altLang="en-US" sz="2400" b="1" i="0" u="none" strike="noStrike" kern="1200" cap="none" spc="0" normalizeH="0" noProof="0" dirty="0" err="1" smtClean="0">
                <a:ln>
                  <a:noFill/>
                </a:ln>
                <a:solidFill>
                  <a:prstClr val="black"/>
                </a:solidFill>
                <a:effectLst/>
                <a:uLnTx/>
                <a:uFillTx/>
                <a:latin typeface="Arial" charset="0"/>
                <a:ea typeface="+mn-ea"/>
                <a:cs typeface="+mn-cs"/>
              </a:rPr>
              <a:t>jölkproduktion</a:t>
            </a:r>
            <a:r>
              <a:rPr kumimoji="0" lang="en-IE" altLang="en-US" sz="2400" b="1" i="0" u="none" strike="noStrike" kern="1200" cap="none" spc="0" normalizeH="0" noProof="0" dirty="0" smtClean="0">
                <a:ln>
                  <a:noFill/>
                </a:ln>
                <a:solidFill>
                  <a:prstClr val="black"/>
                </a:solidFill>
                <a:effectLst/>
                <a:uLnTx/>
                <a:uFillTx/>
                <a:latin typeface="Arial" charset="0"/>
                <a:ea typeface="+mn-ea"/>
                <a:cs typeface="+mn-cs"/>
              </a:rPr>
              <a:t> </a:t>
            </a:r>
            <a:endParaRPr kumimoji="0" lang="en-GB" alt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65" name="Subtitle 2"/>
          <p:cNvSpPr txBox="1">
            <a:spLocks/>
          </p:cNvSpPr>
          <p:nvPr/>
        </p:nvSpPr>
        <p:spPr bwMode="auto">
          <a:xfrm>
            <a:off x="1855028" y="6321528"/>
            <a:ext cx="5291977" cy="360363"/>
          </a:xfrm>
          <a:prstGeom prst="rect">
            <a:avLst/>
          </a:prstGeom>
          <a:solidFill>
            <a:schemeClr val="accent3"/>
          </a:solidFill>
          <a:ln>
            <a:noFill/>
          </a:ln>
          <a:extLst/>
        </p:spPr>
        <p:txBody>
          <a:bodyPr/>
          <a:lstStyle>
            <a:lvl1pPr marL="342900" indent="-342900" algn="l" rtl="0" eaLnBrk="0" fontAlgn="base" hangingPunct="0">
              <a:spcBef>
                <a:spcPct val="20000"/>
              </a:spcBef>
              <a:spcAft>
                <a:spcPct val="0"/>
              </a:spcAft>
              <a:defRPr sz="1600">
                <a:solidFill>
                  <a:srgbClr val="707074"/>
                </a:solidFill>
                <a:latin typeface="+mn-lt"/>
                <a:ea typeface="+mn-ea"/>
                <a:cs typeface="+mn-cs"/>
              </a:defRPr>
            </a:lvl1pPr>
            <a:lvl2pPr marL="742950" indent="-28575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2pPr>
            <a:lvl3pPr marL="1143000" indent="-22860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3pPr>
            <a:lvl4pPr marL="1600200" indent="-22860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4pPr>
            <a:lvl5pPr marL="2057400" indent="-22860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5pPr>
            <a:lvl6pPr marL="25146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6pPr>
            <a:lvl7pPr marL="29718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7pPr>
            <a:lvl8pPr marL="34290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8pPr>
            <a:lvl9pPr marL="38862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IE" sz="1600" b="0" i="1" u="none" strike="noStrike" kern="0" cap="none" spc="0" normalizeH="0" baseline="0" noProof="0" dirty="0" smtClean="0">
                <a:ln>
                  <a:noFill/>
                </a:ln>
                <a:solidFill>
                  <a:schemeClr val="tx1"/>
                </a:solidFill>
                <a:effectLst/>
                <a:uLnTx/>
                <a:uFillTx/>
                <a:latin typeface="Calibri"/>
                <a:ea typeface="+mn-ea"/>
                <a:cs typeface="+mn-cs"/>
              </a:rPr>
              <a:t>“Simplicity is the ultimate sophistication” – Leonardo da Vinci</a:t>
            </a:r>
            <a:endParaRPr kumimoji="0" lang="en-IE" sz="1600" b="0" i="0" u="none" strike="noStrike" kern="0" cap="none" spc="0" normalizeH="0" baseline="0" noProof="0" dirty="0">
              <a:ln>
                <a:noFill/>
              </a:ln>
              <a:solidFill>
                <a:schemeClr val="tx1"/>
              </a:solidFill>
              <a:effectLst/>
              <a:uLnTx/>
              <a:uFillTx/>
              <a:latin typeface="Calibri"/>
              <a:ea typeface="+mn-ea"/>
              <a:cs typeface="+mn-cs"/>
            </a:endParaRPr>
          </a:p>
        </p:txBody>
      </p:sp>
    </p:spTree>
    <p:extLst>
      <p:ext uri="{BB962C8B-B14F-4D97-AF65-F5344CB8AC3E}">
        <p14:creationId xmlns:p14="http://schemas.microsoft.com/office/powerpoint/2010/main" val="15383697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88913"/>
            <a:ext cx="6228920" cy="533400"/>
          </a:xfrm>
        </p:spPr>
        <p:txBody>
          <a:bodyPr/>
          <a:lstStyle/>
          <a:p>
            <a:pPr algn="ctr"/>
            <a:r>
              <a:rPr lang="sv-SE" altLang="en-US" sz="2800" b="1" dirty="0" smtClean="0">
                <a:solidFill>
                  <a:schemeClr val="tx1"/>
                </a:solidFill>
              </a:rPr>
              <a:t>Betesskötsel – mål</a:t>
            </a:r>
          </a:p>
        </p:txBody>
      </p:sp>
      <p:sp>
        <p:nvSpPr>
          <p:cNvPr id="10243" name="Text Box 16"/>
          <p:cNvSpPr txBox="1">
            <a:spLocks noChangeArrowheads="1"/>
          </p:cNvSpPr>
          <p:nvPr/>
        </p:nvSpPr>
        <p:spPr bwMode="auto">
          <a:xfrm>
            <a:off x="-252413" y="1268413"/>
            <a:ext cx="3987801" cy="79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90000"/>
              </a:lnSpc>
              <a:spcBef>
                <a:spcPct val="50000"/>
              </a:spcBef>
              <a:spcAft>
                <a:spcPts val="0"/>
              </a:spcAft>
              <a:buClrTx/>
              <a:buSzTx/>
              <a:buFontTx/>
              <a:buNone/>
              <a:tabLst/>
              <a:defRPr/>
            </a:pPr>
            <a:r>
              <a:rPr kumimoji="0" lang="en-IE" altLang="en-US" sz="2400" b="0" i="0" u="none" strike="noStrike" kern="1200" cap="none" spc="0" normalizeH="0" baseline="0" noProof="0" dirty="0" err="1" smtClean="0">
                <a:ln>
                  <a:noFill/>
                </a:ln>
                <a:solidFill>
                  <a:prstClr val="black"/>
                </a:solidFill>
                <a:effectLst/>
                <a:uLnTx/>
                <a:uFillTx/>
                <a:latin typeface="Tahoma" pitchFamily="34" charset="0"/>
                <a:ea typeface="+mn-ea"/>
                <a:cs typeface="+mn-cs"/>
              </a:rPr>
              <a:t>Hög</a:t>
            </a:r>
            <a:r>
              <a:rPr kumimoji="0" lang="en-IE" altLang="en-US" sz="2400" b="0" i="0" u="none" strike="noStrike" kern="1200" cap="none" spc="0" normalizeH="0" baseline="0" noProof="0" dirty="0" smtClean="0">
                <a:ln>
                  <a:noFill/>
                </a:ln>
                <a:solidFill>
                  <a:prstClr val="black"/>
                </a:solidFill>
                <a:effectLst/>
                <a:uLnTx/>
                <a:uFillTx/>
                <a:latin typeface="Tahoma" pitchFamily="34" charset="0"/>
                <a:ea typeface="+mn-ea"/>
                <a:cs typeface="+mn-cs"/>
              </a:rPr>
              <a:t> </a:t>
            </a:r>
            <a:r>
              <a:rPr kumimoji="0" lang="en-IE" altLang="en-US" sz="2400" b="0" i="0" u="none" strike="noStrike" kern="1200" cap="none" spc="0" normalizeH="0" baseline="0" noProof="0" dirty="0" err="1" smtClean="0">
                <a:ln>
                  <a:noFill/>
                </a:ln>
                <a:solidFill>
                  <a:prstClr val="black"/>
                </a:solidFill>
                <a:effectLst/>
                <a:uLnTx/>
                <a:uFillTx/>
                <a:latin typeface="Tahoma" pitchFamily="34" charset="0"/>
                <a:ea typeface="+mn-ea"/>
                <a:cs typeface="+mn-cs"/>
              </a:rPr>
              <a:t>avk</a:t>
            </a:r>
            <a:r>
              <a:rPr kumimoji="0" lang="en-IE" altLang="en-US" sz="2400" b="0" i="0" u="none" strike="noStrike" kern="1200" cap="none" spc="0" normalizeH="0" baseline="0" noProof="0" dirty="0" smtClean="0">
                <a:ln>
                  <a:noFill/>
                </a:ln>
                <a:solidFill>
                  <a:prstClr val="black"/>
                </a:solidFill>
                <a:effectLst/>
                <a:uLnTx/>
                <a:uFillTx/>
                <a:latin typeface="Tahoma" pitchFamily="34" charset="0"/>
                <a:ea typeface="+mn-ea"/>
                <a:cs typeface="+mn-cs"/>
              </a:rPr>
              <a:t>. </a:t>
            </a:r>
            <a:r>
              <a:rPr lang="en-IE" altLang="en-US" sz="2400" noProof="0" dirty="0">
                <a:solidFill>
                  <a:prstClr val="black"/>
                </a:solidFill>
                <a:latin typeface="Tahoma" pitchFamily="34" charset="0"/>
              </a:rPr>
              <a:t>p</a:t>
            </a:r>
            <a:r>
              <a:rPr lang="en-IE" altLang="en-US" sz="2400" dirty="0" err="1" smtClean="0">
                <a:solidFill>
                  <a:prstClr val="black"/>
                </a:solidFill>
                <a:latin typeface="Tahoma" pitchFamily="34" charset="0"/>
              </a:rPr>
              <a:t>er</a:t>
            </a:r>
            <a:r>
              <a:rPr lang="en-IE" altLang="en-US" sz="2400" dirty="0" smtClean="0">
                <a:solidFill>
                  <a:prstClr val="black"/>
                </a:solidFill>
                <a:latin typeface="Tahoma" pitchFamily="34" charset="0"/>
              </a:rPr>
              <a:t> </a:t>
            </a:r>
            <a:r>
              <a:rPr lang="en-IE" altLang="en-US" sz="2400" dirty="0" err="1" smtClean="0">
                <a:solidFill>
                  <a:prstClr val="black"/>
                </a:solidFill>
                <a:latin typeface="Tahoma" pitchFamily="34" charset="0"/>
              </a:rPr>
              <a:t>djur</a:t>
            </a:r>
            <a:endParaRPr kumimoji="0" lang="en-IE" altLang="en-US" sz="2400" b="0" i="0" u="none" strike="noStrike" kern="1200" cap="none" spc="0" normalizeH="0" baseline="0" noProof="0" dirty="0">
              <a:ln>
                <a:noFill/>
              </a:ln>
              <a:solidFill>
                <a:prstClr val="black"/>
              </a:solidFill>
              <a:effectLst/>
              <a:uLnTx/>
              <a:uFillTx/>
              <a:latin typeface="Tahoma" pitchFamily="34" charset="0"/>
              <a:ea typeface="+mn-ea"/>
              <a:cs typeface="+mn-cs"/>
            </a:endParaRPr>
          </a:p>
          <a:p>
            <a:pPr marL="0" marR="0" lvl="0" indent="0" algn="ctr" defTabSz="914400" rtl="0" eaLnBrk="1" fontAlgn="auto" latinLnBrk="0" hangingPunct="1">
              <a:lnSpc>
                <a:spcPct val="50000"/>
              </a:lnSpc>
              <a:spcBef>
                <a:spcPct val="50000"/>
              </a:spcBef>
              <a:spcAft>
                <a:spcPts val="0"/>
              </a:spcAft>
              <a:buClrTx/>
              <a:buSzTx/>
              <a:buFontTx/>
              <a:buNone/>
              <a:tabLst/>
              <a:defRPr/>
            </a:pPr>
            <a:r>
              <a:rPr kumimoji="0" lang="en-IE" altLang="en-US" sz="2400" b="0" i="0" u="none" strike="noStrike" kern="1200" cap="none" spc="0" normalizeH="0" baseline="0" noProof="0" dirty="0" smtClean="0">
                <a:ln>
                  <a:noFill/>
                </a:ln>
                <a:solidFill>
                  <a:prstClr val="black"/>
                </a:solidFill>
                <a:effectLst/>
                <a:uLnTx/>
                <a:uFillTx/>
                <a:latin typeface="Tahoma" pitchFamily="34" charset="0"/>
                <a:ea typeface="+mn-ea"/>
                <a:cs typeface="+mn-cs"/>
              </a:rPr>
              <a:t>kg MS/</a:t>
            </a:r>
            <a:r>
              <a:rPr kumimoji="0" lang="en-IE" altLang="en-US" sz="2400" b="0" i="0" u="none" strike="noStrike" kern="1200" cap="none" spc="0" normalizeH="0" baseline="0" noProof="0" dirty="0" err="1" smtClean="0">
                <a:ln>
                  <a:noFill/>
                </a:ln>
                <a:solidFill>
                  <a:prstClr val="black"/>
                </a:solidFill>
                <a:effectLst/>
                <a:uLnTx/>
                <a:uFillTx/>
                <a:latin typeface="Tahoma" pitchFamily="34" charset="0"/>
                <a:ea typeface="+mn-ea"/>
                <a:cs typeface="+mn-cs"/>
              </a:rPr>
              <a:t>hektar</a:t>
            </a:r>
            <a:endParaRPr kumimoji="0" lang="en-GB" altLang="en-US" sz="24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pic>
        <p:nvPicPr>
          <p:cNvPr id="10244" name="Picture 21" descr="grass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05600" y="0"/>
            <a:ext cx="21129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5" name="Group 25"/>
          <p:cNvGrpSpPr>
            <a:grpSpLocks/>
          </p:cNvGrpSpPr>
          <p:nvPr/>
        </p:nvGrpSpPr>
        <p:grpSpPr bwMode="auto">
          <a:xfrm>
            <a:off x="1238250" y="692150"/>
            <a:ext cx="3282950" cy="576263"/>
            <a:chOff x="780" y="436"/>
            <a:chExt cx="2068" cy="817"/>
          </a:xfrm>
        </p:grpSpPr>
        <p:sp>
          <p:nvSpPr>
            <p:cNvPr id="10250" name="Line 15"/>
            <p:cNvSpPr>
              <a:spLocks noChangeShapeType="1"/>
            </p:cNvSpPr>
            <p:nvPr/>
          </p:nvSpPr>
          <p:spPr bwMode="auto">
            <a:xfrm flipH="1">
              <a:off x="780" y="436"/>
              <a:ext cx="1057" cy="807"/>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prstClr val="black"/>
                </a:solidFill>
                <a:effectLst/>
                <a:uLnTx/>
                <a:uFillTx/>
                <a:latin typeface="Calibri"/>
                <a:ea typeface="+mn-ea"/>
                <a:cs typeface="+mn-cs"/>
              </a:endParaRPr>
            </a:p>
          </p:txBody>
        </p:sp>
        <p:sp>
          <p:nvSpPr>
            <p:cNvPr id="10251" name="Line 23"/>
            <p:cNvSpPr>
              <a:spLocks noChangeShapeType="1"/>
            </p:cNvSpPr>
            <p:nvPr/>
          </p:nvSpPr>
          <p:spPr bwMode="auto">
            <a:xfrm>
              <a:off x="1791" y="446"/>
              <a:ext cx="1057" cy="807"/>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246" name="Text Box 24"/>
          <p:cNvSpPr txBox="1">
            <a:spLocks noChangeArrowheads="1"/>
          </p:cNvSpPr>
          <p:nvPr/>
        </p:nvSpPr>
        <p:spPr bwMode="auto">
          <a:xfrm>
            <a:off x="3800475" y="1268413"/>
            <a:ext cx="3219450" cy="81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90000"/>
              </a:lnSpc>
              <a:spcBef>
                <a:spcPct val="50000"/>
              </a:spcBef>
              <a:spcAft>
                <a:spcPts val="0"/>
              </a:spcAft>
              <a:buClrTx/>
              <a:buSzTx/>
              <a:buFontTx/>
              <a:buNone/>
              <a:tabLst/>
              <a:defRPr/>
            </a:pPr>
            <a:r>
              <a:rPr kumimoji="0" lang="en-IE" altLang="en-US" sz="2400" b="0" i="0" u="none" strike="noStrike" kern="1200" cap="none" spc="0" normalizeH="0" baseline="0" noProof="0" dirty="0" err="1" smtClean="0">
                <a:ln>
                  <a:noFill/>
                </a:ln>
                <a:solidFill>
                  <a:prstClr val="black"/>
                </a:solidFill>
                <a:effectLst/>
                <a:uLnTx/>
                <a:uFillTx/>
                <a:latin typeface="Tahoma" pitchFamily="34" charset="0"/>
                <a:ea typeface="+mn-ea"/>
                <a:cs typeface="+mn-cs"/>
              </a:rPr>
              <a:t>Hög</a:t>
            </a:r>
            <a:r>
              <a:rPr kumimoji="0" lang="en-IE" altLang="en-US" sz="2400" b="0" i="0" u="none" strike="noStrike" kern="1200" cap="none" spc="0" normalizeH="0" baseline="0" noProof="0" dirty="0" smtClean="0">
                <a:ln>
                  <a:noFill/>
                </a:ln>
                <a:solidFill>
                  <a:prstClr val="black"/>
                </a:solidFill>
                <a:effectLst/>
                <a:uLnTx/>
                <a:uFillTx/>
                <a:latin typeface="Tahoma" pitchFamily="34" charset="0"/>
                <a:ea typeface="+mn-ea"/>
                <a:cs typeface="+mn-cs"/>
              </a:rPr>
              <a:t> </a:t>
            </a:r>
            <a:r>
              <a:rPr kumimoji="0" lang="en-IE" altLang="en-US" sz="2400" b="0" i="0" u="none" strike="noStrike" kern="1200" cap="none" spc="0" normalizeH="0" baseline="0" noProof="0" dirty="0" err="1" smtClean="0">
                <a:ln>
                  <a:noFill/>
                </a:ln>
                <a:solidFill>
                  <a:prstClr val="black"/>
                </a:solidFill>
                <a:effectLst/>
                <a:uLnTx/>
                <a:uFillTx/>
                <a:latin typeface="Tahoma" pitchFamily="34" charset="0"/>
                <a:ea typeface="+mn-ea"/>
                <a:cs typeface="+mn-cs"/>
              </a:rPr>
              <a:t>betestillväxt</a:t>
            </a:r>
            <a:endParaRPr kumimoji="0" lang="en-IE" altLang="en-US" sz="2400" b="0" i="0" u="none" strike="noStrike" kern="1200" cap="none" spc="0" normalizeH="0" baseline="0" noProof="0" dirty="0">
              <a:ln>
                <a:noFill/>
              </a:ln>
              <a:solidFill>
                <a:prstClr val="black"/>
              </a:solidFill>
              <a:effectLst/>
              <a:uLnTx/>
              <a:uFillTx/>
              <a:latin typeface="Tahoma" pitchFamily="34" charset="0"/>
              <a:ea typeface="+mn-ea"/>
              <a:cs typeface="+mn-cs"/>
            </a:endParaRPr>
          </a:p>
          <a:p>
            <a:pPr marL="0" marR="0" lvl="0" indent="0" algn="l" defTabSz="914400" rtl="0" eaLnBrk="1" fontAlgn="auto" latinLnBrk="0" hangingPunct="1">
              <a:lnSpc>
                <a:spcPct val="50000"/>
              </a:lnSpc>
              <a:spcBef>
                <a:spcPct val="50000"/>
              </a:spcBef>
              <a:spcAft>
                <a:spcPts val="0"/>
              </a:spcAft>
              <a:buClrTx/>
              <a:buSzTx/>
              <a:buFontTx/>
              <a:buNone/>
              <a:tabLst/>
              <a:defRPr/>
            </a:pPr>
            <a:r>
              <a:rPr kumimoji="0" lang="en-IE" altLang="en-US" sz="2400" b="0" i="0" u="none" strike="noStrike" kern="1200" cap="none" spc="0" normalizeH="0" baseline="0" noProof="0" dirty="0" err="1" smtClean="0">
                <a:ln>
                  <a:noFill/>
                </a:ln>
                <a:solidFill>
                  <a:prstClr val="black"/>
                </a:solidFill>
                <a:effectLst/>
                <a:uLnTx/>
                <a:uFillTx/>
                <a:latin typeface="Tahoma" pitchFamily="34" charset="0"/>
                <a:ea typeface="+mn-ea"/>
                <a:cs typeface="+mn-cs"/>
              </a:rPr>
              <a:t>Låg</a:t>
            </a:r>
            <a:r>
              <a:rPr kumimoji="0" lang="en-IE" altLang="en-US" sz="2400" b="0" i="0" u="none" strike="noStrike" kern="1200" cap="none" spc="0" normalizeH="0" baseline="0" noProof="0" dirty="0" smtClean="0">
                <a:ln>
                  <a:noFill/>
                </a:ln>
                <a:solidFill>
                  <a:prstClr val="black"/>
                </a:solidFill>
                <a:effectLst/>
                <a:uLnTx/>
                <a:uFillTx/>
                <a:latin typeface="Tahoma" pitchFamily="34" charset="0"/>
                <a:ea typeface="+mn-ea"/>
                <a:cs typeface="+mn-cs"/>
              </a:rPr>
              <a:t> </a:t>
            </a:r>
            <a:r>
              <a:rPr kumimoji="0" lang="en-IE" altLang="en-US" sz="2400" b="0" i="0" u="none" strike="noStrike" kern="1200" cap="none" spc="0" normalizeH="0" baseline="0" noProof="0" dirty="0" err="1" smtClean="0">
                <a:ln>
                  <a:noFill/>
                </a:ln>
                <a:solidFill>
                  <a:prstClr val="black"/>
                </a:solidFill>
                <a:effectLst/>
                <a:uLnTx/>
                <a:uFillTx/>
                <a:latin typeface="Tahoma" pitchFamily="34" charset="0"/>
                <a:ea typeface="+mn-ea"/>
                <a:cs typeface="+mn-cs"/>
              </a:rPr>
              <a:t>foderkostnad</a:t>
            </a:r>
            <a:endParaRPr kumimoji="0" lang="en-GB" altLang="en-US" sz="24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0247" name="Rectangle 26"/>
          <p:cNvSpPr>
            <a:spLocks noChangeArrowheads="1"/>
          </p:cNvSpPr>
          <p:nvPr/>
        </p:nvSpPr>
        <p:spPr bwMode="auto">
          <a:xfrm>
            <a:off x="304800" y="2414588"/>
            <a:ext cx="861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628650" marR="0" lvl="0" indent="-628650" algn="l" defTabSz="914400" rtl="0" eaLnBrk="0" fontAlgn="auto" latinLnBrk="0" hangingPunct="0">
              <a:lnSpc>
                <a:spcPct val="110000"/>
              </a:lnSpc>
              <a:spcBef>
                <a:spcPct val="20000"/>
              </a:spcBef>
              <a:spcAft>
                <a:spcPts val="0"/>
              </a:spcAft>
              <a:buClr>
                <a:srgbClr val="000066"/>
              </a:buClr>
              <a:buSzPct val="75000"/>
              <a:buFont typeface="Wingdings" pitchFamily="2" charset="2"/>
              <a:buAutoNum type="arabicPeriod"/>
              <a:tabLst/>
              <a:defRPr/>
            </a:pP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Maximera</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andelen</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bete</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i</a:t>
            </a:r>
            <a:r>
              <a:rPr kumimoji="0" lang="en-GB" altLang="en-US" sz="2400" b="0" i="0" u="none" strike="noStrike" kern="1200" cap="none" spc="0" normalizeH="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noProof="0" dirty="0" err="1" smtClean="0">
                <a:ln>
                  <a:noFill/>
                </a:ln>
                <a:solidFill>
                  <a:prstClr val="black"/>
                </a:solidFill>
                <a:effectLst/>
                <a:uLnTx/>
                <a:uFillTx/>
                <a:latin typeface="Arial" charset="0"/>
                <a:ea typeface="+mn-ea"/>
                <a:cs typeface="+mn-cs"/>
              </a:rPr>
              <a:t>foderstaten</a:t>
            </a:r>
            <a:endParaRPr kumimoji="0" lang="en-GB"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33851" name="Rectangle 27" descr="Rectangle: Click to edit Master text styles&#10;Second level&#10;Third level&#10;Fourth level&#10;Fifth level"/>
          <p:cNvSpPr>
            <a:spLocks noChangeArrowheads="1"/>
          </p:cNvSpPr>
          <p:nvPr/>
        </p:nvSpPr>
        <p:spPr bwMode="auto">
          <a:xfrm>
            <a:off x="304800" y="4548188"/>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defRPr>
                <a:solidFill>
                  <a:schemeClr val="tx1"/>
                </a:solidFill>
                <a:latin typeface="Arial" charset="0"/>
              </a:defRPr>
            </a:lvl1pPr>
            <a:lvl2pPr marL="990600" indent="-5334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609600" marR="0" lvl="0" indent="-609600" algn="l" defTabSz="914400" rtl="0" eaLnBrk="0" fontAlgn="auto" latinLnBrk="0" hangingPunct="0">
              <a:lnSpc>
                <a:spcPct val="90000"/>
              </a:lnSpc>
              <a:spcBef>
                <a:spcPct val="20000"/>
              </a:spcBef>
              <a:spcAft>
                <a:spcPts val="0"/>
              </a:spcAft>
              <a:buClr>
                <a:srgbClr val="000066"/>
              </a:buClr>
              <a:buSzPct val="75000"/>
              <a:buFont typeface="Wingdings" pitchFamily="2" charset="2"/>
              <a:buAutoNum type="arabicPeriod" startAt="3"/>
              <a:tabLst/>
              <a:defRPr/>
            </a:pP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Foderbudget</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GB" altLang="en-US" sz="2400" b="0" i="0" u="none" strike="noStrike" kern="1200" cap="none" spc="0" normalizeH="0" baseline="0" noProof="0" dirty="0">
              <a:ln>
                <a:noFill/>
              </a:ln>
              <a:solidFill>
                <a:prstClr val="black"/>
              </a:solidFill>
              <a:effectLst/>
              <a:uLnTx/>
              <a:uFillTx/>
              <a:latin typeface="Arial" charset="0"/>
              <a:ea typeface="+mn-ea"/>
              <a:cs typeface="+mn-cs"/>
            </a:endParaRPr>
          </a:p>
          <a:p>
            <a:pPr marL="990600" marR="0" lvl="1" indent="-533400" algn="l" defTabSz="914400" rtl="0" eaLnBrk="0" fontAlgn="auto" latinLnBrk="0" hangingPunct="0">
              <a:lnSpc>
                <a:spcPct val="90000"/>
              </a:lnSpc>
              <a:spcBef>
                <a:spcPct val="20000"/>
              </a:spcBef>
              <a:spcAft>
                <a:spcPts val="0"/>
              </a:spcAft>
              <a:buClr>
                <a:srgbClr val="000066"/>
              </a:buClr>
              <a:buSzTx/>
              <a:buFont typeface="Wingdings" pitchFamily="2" charset="2"/>
              <a:buChar char="Ø"/>
              <a:tabLst/>
              <a:defRPr/>
            </a:pP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Sätt</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säsongsmål</a:t>
            </a:r>
            <a:endParaRPr kumimoji="0" lang="en-GB" altLang="en-US" sz="2400" b="0" i="0" u="none" strike="noStrike" kern="1200" cap="none" spc="0" normalizeH="0" baseline="0" noProof="0" dirty="0">
              <a:ln>
                <a:noFill/>
              </a:ln>
              <a:solidFill>
                <a:prstClr val="black"/>
              </a:solidFill>
              <a:effectLst/>
              <a:uLnTx/>
              <a:uFillTx/>
              <a:latin typeface="Arial" charset="0"/>
              <a:ea typeface="+mn-ea"/>
              <a:cs typeface="+mn-cs"/>
            </a:endParaRPr>
          </a:p>
          <a:p>
            <a:pPr marL="990600" marR="0" lvl="1" indent="-533400" algn="l" defTabSz="914400" rtl="0" eaLnBrk="0" fontAlgn="auto" latinLnBrk="0" hangingPunct="0">
              <a:lnSpc>
                <a:spcPct val="90000"/>
              </a:lnSpc>
              <a:spcBef>
                <a:spcPct val="20000"/>
              </a:spcBef>
              <a:spcAft>
                <a:spcPts val="0"/>
              </a:spcAft>
              <a:buClr>
                <a:srgbClr val="000066"/>
              </a:buClr>
              <a:buSzTx/>
              <a:buFont typeface="Wingdings" pitchFamily="2" charset="2"/>
              <a:buChar char="Ø"/>
              <a:tabLst/>
              <a:defRPr/>
            </a:pP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Identifiera</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och</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agera</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snabbt</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på</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överskott</a:t>
            </a:r>
            <a:r>
              <a:rPr lang="en-GB" altLang="en-US" sz="2400" dirty="0">
                <a:solidFill>
                  <a:prstClr val="black"/>
                </a:solidFill>
              </a:rPr>
              <a:t> </a:t>
            </a:r>
            <a:r>
              <a:rPr lang="en-GB" altLang="en-US" sz="2400" dirty="0" err="1" smtClean="0">
                <a:solidFill>
                  <a:prstClr val="black"/>
                </a:solidFill>
              </a:rPr>
              <a:t>respektive</a:t>
            </a:r>
            <a:r>
              <a:rPr lang="en-GB" altLang="en-US" sz="2400" dirty="0" smtClean="0">
                <a:solidFill>
                  <a:prstClr val="black"/>
                </a:solidFill>
              </a:rPr>
              <a:t> </a:t>
            </a:r>
            <a:r>
              <a:rPr lang="en-GB" altLang="en-US" sz="2400" dirty="0" err="1" smtClean="0">
                <a:solidFill>
                  <a:prstClr val="black"/>
                </a:solidFill>
              </a:rPr>
              <a:t>brist</a:t>
            </a:r>
            <a:endParaRPr kumimoji="0" lang="en-GB" altLang="en-US" sz="2400" b="0" i="0" u="none" strike="noStrike" kern="1200" cap="none" spc="0" normalizeH="0" baseline="0" noProof="0" dirty="0">
              <a:ln>
                <a:noFill/>
              </a:ln>
              <a:solidFill>
                <a:prstClr val="black"/>
              </a:solidFill>
              <a:effectLst/>
              <a:uLnTx/>
              <a:uFillTx/>
              <a:latin typeface="Arial" charset="0"/>
              <a:ea typeface="+mn-ea"/>
              <a:cs typeface="+mn-cs"/>
            </a:endParaRPr>
          </a:p>
          <a:p>
            <a:pPr marL="609600" marR="0" lvl="0" indent="-609600" algn="l" defTabSz="914400" rtl="0" eaLnBrk="0" fontAlgn="auto" latinLnBrk="0" hangingPunct="0">
              <a:lnSpc>
                <a:spcPct val="90000"/>
              </a:lnSpc>
              <a:spcBef>
                <a:spcPct val="20000"/>
              </a:spcBef>
              <a:spcAft>
                <a:spcPts val="0"/>
              </a:spcAft>
              <a:buClr>
                <a:srgbClr val="CAF278"/>
              </a:buClr>
              <a:buSzPct val="75000"/>
              <a:buFont typeface="Wingdings" pitchFamily="2" charset="2"/>
              <a:buNone/>
              <a:tabLst/>
              <a:defRPr/>
            </a:pPr>
            <a:endParaRPr kumimoji="0" lang="en-GB"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33852" name="Rectangle 28" descr="Rectangle: Click to edit Master text styles&#10;Second level&#10;Third level&#10;Fourth level&#10;Fifth level"/>
          <p:cNvSpPr>
            <a:spLocks noChangeArrowheads="1"/>
          </p:cNvSpPr>
          <p:nvPr/>
        </p:nvSpPr>
        <p:spPr bwMode="auto">
          <a:xfrm>
            <a:off x="304800" y="3252788"/>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R="0" lvl="0" algn="l" defTabSz="914400" rtl="0" eaLnBrk="0" fontAlgn="auto" latinLnBrk="0" hangingPunct="0">
              <a:lnSpc>
                <a:spcPct val="110000"/>
              </a:lnSpc>
              <a:spcBef>
                <a:spcPct val="20000"/>
              </a:spcBef>
              <a:spcAft>
                <a:spcPts val="0"/>
              </a:spcAft>
              <a:buClr>
                <a:srgbClr val="000066"/>
              </a:buClr>
              <a:buSzPct val="75000"/>
              <a:buFont typeface="Wingdings" pitchFamily="2" charset="2"/>
              <a:buAutoNum type="arabicPeriod" startAt="2"/>
              <a:tabLst/>
              <a:defRPr/>
            </a:pP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Förse</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djuren</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med</a:t>
            </a:r>
            <a:r>
              <a:rPr kumimoji="0" lang="en-GB" altLang="en-US" sz="2400" b="0" i="0" u="none" strike="noStrike" kern="1200" cap="none" spc="0" normalizeH="0" noProof="0" dirty="0" smtClean="0">
                <a:ln>
                  <a:noFill/>
                </a:ln>
                <a:solidFill>
                  <a:prstClr val="black"/>
                </a:solidFill>
                <a:effectLst/>
                <a:uLnTx/>
                <a:uFillTx/>
                <a:latin typeface="Arial" charset="0"/>
                <a:ea typeface="+mn-ea"/>
                <a:cs typeface="+mn-cs"/>
              </a:rPr>
              <a:t> </a:t>
            </a:r>
            <a:r>
              <a:rPr lang="en-GB" altLang="en-US" sz="2400" dirty="0" err="1" smtClean="0">
                <a:solidFill>
                  <a:prstClr val="black"/>
                </a:solidFill>
              </a:rPr>
              <a:t>adekvat</a:t>
            </a:r>
            <a:r>
              <a:rPr lang="en-GB" altLang="en-US" sz="2400" dirty="0" smtClean="0">
                <a:solidFill>
                  <a:prstClr val="black"/>
                </a:solidFill>
              </a:rPr>
              <a:t> </a:t>
            </a:r>
            <a:r>
              <a:rPr lang="en-GB" altLang="en-US" sz="2400" dirty="0" err="1" smtClean="0">
                <a:solidFill>
                  <a:prstClr val="black"/>
                </a:solidFill>
              </a:rPr>
              <a:t>mängd</a:t>
            </a:r>
            <a:r>
              <a:rPr lang="en-GB" altLang="en-US" sz="2400" dirty="0" smtClean="0">
                <a:solidFill>
                  <a:prstClr val="black"/>
                </a:solidFill>
              </a:rPr>
              <a:t> </a:t>
            </a:r>
            <a:r>
              <a:rPr lang="en-GB" altLang="en-US" sz="2400" dirty="0" err="1" smtClean="0">
                <a:solidFill>
                  <a:prstClr val="black"/>
                </a:solidFill>
              </a:rPr>
              <a:t>grönfoder</a:t>
            </a:r>
            <a:r>
              <a:rPr lang="en-GB" altLang="en-US" sz="2400" dirty="0" smtClean="0">
                <a:solidFill>
                  <a:prstClr val="black"/>
                </a:solidFill>
              </a:rPr>
              <a:t> </a:t>
            </a:r>
            <a:r>
              <a:rPr lang="en-GB" altLang="en-US" sz="2400" dirty="0" err="1" smtClean="0">
                <a:solidFill>
                  <a:prstClr val="black"/>
                </a:solidFill>
              </a:rPr>
              <a:t>när</a:t>
            </a:r>
            <a:r>
              <a:rPr lang="en-GB" altLang="en-US" sz="2400" dirty="0" smtClean="0">
                <a:solidFill>
                  <a:prstClr val="black"/>
                </a:solidFill>
              </a:rPr>
              <a:t> </a:t>
            </a:r>
            <a:r>
              <a:rPr lang="en-GB" altLang="en-US" sz="2400" dirty="0" err="1" smtClean="0">
                <a:solidFill>
                  <a:prstClr val="black"/>
                </a:solidFill>
              </a:rPr>
              <a:t>betesvallen</a:t>
            </a:r>
            <a:r>
              <a:rPr lang="en-GB" altLang="en-US" sz="2400" dirty="0" smtClean="0">
                <a:solidFill>
                  <a:prstClr val="black"/>
                </a:solidFill>
              </a:rPr>
              <a:t> </a:t>
            </a:r>
            <a:r>
              <a:rPr lang="en-GB" altLang="en-US" sz="2400" dirty="0" err="1" smtClean="0">
                <a:solidFill>
                  <a:prstClr val="black"/>
                </a:solidFill>
              </a:rPr>
              <a:t>bearbetas</a:t>
            </a:r>
            <a:r>
              <a:rPr lang="en-GB" altLang="en-US" sz="2400" dirty="0" smtClean="0">
                <a:solidFill>
                  <a:prstClr val="black"/>
                </a:solidFill>
              </a:rPr>
              <a:t> </a:t>
            </a:r>
            <a:r>
              <a:rPr lang="en-GB" altLang="en-US" sz="2400" dirty="0" err="1" smtClean="0">
                <a:solidFill>
                  <a:prstClr val="black"/>
                </a:solidFill>
              </a:rPr>
              <a:t>för</a:t>
            </a:r>
            <a:r>
              <a:rPr lang="en-GB" altLang="en-US" sz="2400" dirty="0" smtClean="0">
                <a:solidFill>
                  <a:prstClr val="black"/>
                </a:solidFill>
              </a:rPr>
              <a:t> </a:t>
            </a:r>
            <a:r>
              <a:rPr lang="en-GB" altLang="en-US" sz="2400" dirty="0" err="1" smtClean="0">
                <a:solidFill>
                  <a:prstClr val="black"/>
                </a:solidFill>
              </a:rPr>
              <a:t>kommande</a:t>
            </a:r>
            <a:r>
              <a:rPr lang="en-GB" altLang="en-US" sz="2400" dirty="0" smtClean="0">
                <a:solidFill>
                  <a:prstClr val="black"/>
                </a:solidFill>
              </a:rPr>
              <a:t> </a:t>
            </a:r>
            <a:r>
              <a:rPr lang="en-GB" altLang="en-US" sz="2400" dirty="0" err="1" smtClean="0">
                <a:solidFill>
                  <a:prstClr val="black"/>
                </a:solidFill>
              </a:rPr>
              <a:t>bete</a:t>
            </a:r>
            <a:endParaRPr kumimoji="0" lang="en-GB"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09219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38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3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51" grpId="0" autoUpdateAnimBg="0"/>
      <p:bldP spid="33385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55002"/>
            <a:ext cx="7227845" cy="5966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descr="\\mkvx341\homeshares3$\Fergus.Bogue\My Pictures\IMG_353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53327" y="2782732"/>
            <a:ext cx="2890673" cy="198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3523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997" y="770021"/>
            <a:ext cx="6887945" cy="5539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9290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0007" y="627598"/>
            <a:ext cx="6960189" cy="5930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3554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7626" y="433173"/>
            <a:ext cx="7148826" cy="6177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63659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381" y="473213"/>
            <a:ext cx="7280824" cy="6137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7024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pic>
        <p:nvPicPr>
          <p:cNvPr id="21506" name="Picture 2" descr="T:\File Transfer\Fergus Bogue\IMG_386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560" y="1133363"/>
            <a:ext cx="6624736" cy="4968553"/>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506004" y="474625"/>
            <a:ext cx="3669018" cy="461665"/>
          </a:xfrm>
          <a:prstGeom prst="rect">
            <a:avLst/>
          </a:prstGeom>
        </p:spPr>
        <p:txBody>
          <a:bodyPr wrap="none">
            <a:spAutoFit/>
          </a:bodyPr>
          <a:lstStyle/>
          <a:p>
            <a:r>
              <a:rPr lang="en-IE" sz="2400" b="1" dirty="0" err="1" smtClean="0"/>
              <a:t>Betesskötsel</a:t>
            </a:r>
            <a:r>
              <a:rPr lang="en-IE" sz="2400" b="1" dirty="0" smtClean="0"/>
              <a:t> – Mitt-</a:t>
            </a:r>
            <a:r>
              <a:rPr lang="en-IE" sz="2400" b="1" dirty="0" err="1" smtClean="0"/>
              <a:t>säsong</a:t>
            </a:r>
            <a:r>
              <a:rPr lang="en-IE" sz="2400" b="1" dirty="0" smtClean="0"/>
              <a:t> </a:t>
            </a:r>
            <a:endParaRPr lang="en-IE" sz="2400" b="1" dirty="0"/>
          </a:p>
        </p:txBody>
      </p:sp>
    </p:spTree>
    <p:extLst>
      <p:ext uri="{BB962C8B-B14F-4D97-AF65-F5344CB8AC3E}">
        <p14:creationId xmlns:p14="http://schemas.microsoft.com/office/powerpoint/2010/main" val="2823271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439227" cy="377190"/>
          </a:xfrm>
        </p:spPr>
        <p:txBody>
          <a:bodyPr/>
          <a:lstStyle/>
          <a:p>
            <a:r>
              <a:rPr lang="sv-SE" sz="2400" dirty="0" smtClean="0">
                <a:solidFill>
                  <a:schemeClr val="tx1"/>
                </a:solidFill>
              </a:rPr>
              <a:t>Användningen av arealen i Sverige</a:t>
            </a:r>
            <a:endParaRPr lang="sv-SE" sz="2400" dirty="0">
              <a:solidFill>
                <a:schemeClr val="tx1"/>
              </a:solidFill>
            </a:endParaRPr>
          </a:p>
        </p:txBody>
      </p:sp>
      <p:sp>
        <p:nvSpPr>
          <p:cNvPr id="5" name="textruta 4"/>
          <p:cNvSpPr txBox="1"/>
          <p:nvPr/>
        </p:nvSpPr>
        <p:spPr>
          <a:xfrm>
            <a:off x="2178015" y="4757769"/>
            <a:ext cx="323258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a:t>
            </a:r>
            <a:r>
              <a:rPr kumimoji="0" lang="en-GB" sz="1600" b="0" i="0" u="none" strike="noStrike" kern="1200" cap="none" spc="0" normalizeH="0" baseline="0" noProof="0" dirty="0" err="1" smtClean="0">
                <a:ln>
                  <a:noFill/>
                </a:ln>
                <a:solidFill>
                  <a:prstClr val="black"/>
                </a:solidFill>
                <a:effectLst/>
                <a:uLnTx/>
                <a:uFillTx/>
                <a:latin typeface="Calibri"/>
                <a:ea typeface="+mn-ea"/>
                <a:cs typeface="+mn-cs"/>
              </a:rPr>
              <a:t>Jordbruksverket</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 2018)</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ruta 6"/>
          <p:cNvSpPr txBox="1"/>
          <p:nvPr/>
        </p:nvSpPr>
        <p:spPr>
          <a:xfrm>
            <a:off x="5410603" y="1536700"/>
            <a:ext cx="3575742" cy="3477875"/>
          </a:xfrm>
          <a:prstGeom prst="rect">
            <a:avLst/>
          </a:prstGeom>
          <a:solidFill>
            <a:schemeClr val="bg1">
              <a:lumMod val="95000"/>
            </a:schemeClr>
          </a:solidFill>
          <a:ln>
            <a:solidFill>
              <a:schemeClr val="accent3"/>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Sverige är ett vidsträckt land av skog och berg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Total</a:t>
            </a:r>
            <a:r>
              <a:rPr kumimoji="0" lang="sv-SE" sz="2000" b="1"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areal </a:t>
            </a:r>
            <a:r>
              <a:rPr kumimoji="0" 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Sverige	45 mil. ha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skog	- 24 mil. 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myrmark    	-   7 mil. 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berg   	-   </a:t>
            </a:r>
            <a:r>
              <a:rPr kumimoji="0" 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5 </a:t>
            </a: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mil. </a:t>
            </a:r>
            <a:r>
              <a:rPr kumimoji="0" 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vatten	-   4 mil. 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jordbruk</a:t>
            </a:r>
            <a:r>
              <a:rPr kumimoji="0" 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3 mil. 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bebyggelse/vägar 	-   2 mil. ha</a:t>
            </a:r>
          </a:p>
        </p:txBody>
      </p:sp>
      <p:sp>
        <p:nvSpPr>
          <p:cNvPr id="8" name="Text Box 3"/>
          <p:cNvSpPr txBox="1">
            <a:spLocks noChangeArrowheads="1"/>
          </p:cNvSpPr>
          <p:nvPr/>
        </p:nvSpPr>
        <p:spPr bwMode="auto">
          <a:xfrm>
            <a:off x="5260994" y="5516626"/>
            <a:ext cx="36850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sv-SE" altLang="sv-SE"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r>
              <a:rPr kumimoji="0" lang="sv-SE" altLang="sv-SE" sz="2000" b="1" i="0" u="none" strike="noStrike" kern="1200" cap="none" spc="0" normalizeH="0" baseline="0" noProof="0" dirty="0" smtClean="0">
                <a:ln>
                  <a:noFill/>
                </a:ln>
                <a:solidFill>
                  <a:prstClr val="black"/>
                </a:solidFill>
                <a:effectLst/>
                <a:uLnTx/>
                <a:uFillTx/>
                <a:latin typeface="Calibri"/>
                <a:ea typeface="+mn-ea"/>
                <a:cs typeface="+mn-cs"/>
              </a:rPr>
              <a:t>75% av</a:t>
            </a:r>
            <a:r>
              <a:rPr kumimoji="0" lang="sv-SE" altLang="sv-SE" sz="2000" b="1" i="0" u="none" strike="noStrike" kern="1200" cap="none" spc="0" normalizeH="0" noProof="0" dirty="0" smtClean="0">
                <a:ln>
                  <a:noFill/>
                </a:ln>
                <a:solidFill>
                  <a:prstClr val="black"/>
                </a:solidFill>
                <a:effectLst/>
                <a:uLnTx/>
                <a:uFillTx/>
                <a:latin typeface="Calibri"/>
                <a:ea typeface="+mn-ea"/>
                <a:cs typeface="+mn-cs"/>
              </a:rPr>
              <a:t> jordbruksarealen används till foderproduktion</a:t>
            </a:r>
            <a:endParaRPr kumimoji="0" lang="sv-SE" altLang="sv-SE"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ruta 8"/>
          <p:cNvSpPr txBox="1"/>
          <p:nvPr/>
        </p:nvSpPr>
        <p:spPr>
          <a:xfrm>
            <a:off x="281222" y="5523922"/>
            <a:ext cx="490047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smtClean="0">
                <a:ln>
                  <a:noFill/>
                </a:ln>
                <a:solidFill>
                  <a:prstClr val="black"/>
                </a:solidFill>
                <a:effectLst/>
                <a:uLnTx/>
                <a:uFillTx/>
                <a:latin typeface="Calibri"/>
                <a:ea typeface="+mn-ea"/>
                <a:cs typeface="+mn-cs"/>
              </a:rPr>
              <a:t>19% av jordbruksarealen </a:t>
            </a:r>
            <a:r>
              <a:rPr lang="sv-SE" sz="2000" b="1" dirty="0" smtClean="0">
                <a:solidFill>
                  <a:prstClr val="black"/>
                </a:solidFill>
                <a:latin typeface="Calibri"/>
              </a:rPr>
              <a:t>omfattas av ekologisk certifierad produktion</a:t>
            </a:r>
            <a:endParaRPr kumimoji="0" lang="sv-SE" sz="20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0" name="Object 2"/>
          <p:cNvGraphicFramePr>
            <a:graphicFrameLocks noChangeAspect="1"/>
          </p:cNvGraphicFramePr>
          <p:nvPr>
            <p:extLst>
              <p:ext uri="{D42A27DB-BD31-4B8C-83A1-F6EECF244321}">
                <p14:modId xmlns:p14="http://schemas.microsoft.com/office/powerpoint/2010/main" val="1550777834"/>
              </p:ext>
            </p:extLst>
          </p:nvPr>
        </p:nvGraphicFramePr>
        <p:xfrm>
          <a:off x="84841" y="1317610"/>
          <a:ext cx="5176153" cy="3491774"/>
        </p:xfrm>
        <a:graphic>
          <a:graphicData uri="http://schemas.openxmlformats.org/presentationml/2006/ole">
            <mc:AlternateContent xmlns:mc="http://schemas.openxmlformats.org/markup-compatibility/2006">
              <mc:Choice xmlns:v="urn:schemas-microsoft-com:vml" Requires="v">
                <p:oleObj spid="_x0000_s47210" name="Worksheet" r:id="rId3" imgW="8549853" imgH="5776071" progId="Excel.Sheet.8">
                  <p:embed/>
                </p:oleObj>
              </mc:Choice>
              <mc:Fallback>
                <p:oleObj name="Worksheet" r:id="rId3" imgW="8549853" imgH="5776071" progId="Excel.Sheet.8">
                  <p:embed/>
                  <p:pic>
                    <p:nvPicPr>
                      <p:cNvPr id="0" name=""/>
                      <p:cNvPicPr>
                        <a:picLocks noChangeAspect="1" noChangeArrowheads="1"/>
                      </p:cNvPicPr>
                      <p:nvPr/>
                    </p:nvPicPr>
                    <p:blipFill>
                      <a:blip r:embed="rId4"/>
                      <a:srcRect/>
                      <a:stretch>
                        <a:fillRect/>
                      </a:stretch>
                    </p:blipFill>
                    <p:spPr bwMode="auto">
                      <a:xfrm>
                        <a:off x="84841" y="1317610"/>
                        <a:ext cx="5176153" cy="3491774"/>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19251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9074" y="377587"/>
            <a:ext cx="5027067" cy="5946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descr="T:\File Transfer\Fergus Bogue\IMG_387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6149" y="3683474"/>
            <a:ext cx="3227851" cy="2420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4651" y="1340768"/>
            <a:ext cx="3206300" cy="2201147"/>
          </a:xfrm>
          <a:prstGeom prst="rect">
            <a:avLst/>
          </a:prstGeom>
        </p:spPr>
      </p:pic>
    </p:spTree>
    <p:extLst>
      <p:ext uri="{BB962C8B-B14F-4D97-AF65-F5344CB8AC3E}">
        <p14:creationId xmlns:p14="http://schemas.microsoft.com/office/powerpoint/2010/main" val="383948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938" y="1403542"/>
            <a:ext cx="7253655" cy="5207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150"/>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64961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556" y="453756"/>
            <a:ext cx="5716353" cy="5974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descr="T:\File Transfer\Fergus Bogue\IMG_387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1421" y="3796884"/>
            <a:ext cx="2800144" cy="2100108"/>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T:\File Transfer\Fergus Bogue\IMG_349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01420" y="1567543"/>
            <a:ext cx="2787797" cy="209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2671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19" y="1054198"/>
            <a:ext cx="6336704" cy="936104"/>
          </a:xfrm>
        </p:spPr>
        <p:txBody>
          <a:bodyPr/>
          <a:lstStyle/>
          <a:p>
            <a:pPr algn="l"/>
            <a:r>
              <a:rPr lang="sv-SE" sz="2400" dirty="0" smtClean="0">
                <a:solidFill>
                  <a:schemeClr val="tx1"/>
                </a:solidFill>
              </a:rPr>
              <a:t>Betesskötsel – Höst </a:t>
            </a:r>
            <a:endParaRPr lang="sv-SE" sz="2400" dirty="0">
              <a:solidFill>
                <a:schemeClr val="tx1"/>
              </a:solidFill>
            </a:endParaRPr>
          </a:p>
        </p:txBody>
      </p:sp>
      <p:pic>
        <p:nvPicPr>
          <p:cNvPr id="6" name="irc_mi" descr="Image result for autumn grazing dairy">
            <a:hlinkClick r:id="rId2"/>
          </p:cNvPr>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4716016" y="2317710"/>
            <a:ext cx="3911603" cy="29210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480" y="2348880"/>
            <a:ext cx="4374520" cy="2889897"/>
          </a:xfrm>
          <a:prstGeom prst="rect">
            <a:avLst/>
          </a:prstGeom>
        </p:spPr>
      </p:pic>
      <p:pic>
        <p:nvPicPr>
          <p:cNvPr id="3584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75794"/>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85687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3916" y="1253390"/>
            <a:ext cx="8163194" cy="5008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817" y="174527"/>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87592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531" y="1340768"/>
            <a:ext cx="8456269" cy="44825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776" y="61374"/>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71417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188640"/>
            <a:ext cx="4146146" cy="6146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4870164" y="1530041"/>
            <a:ext cx="4085566" cy="2304256"/>
          </a:xfrm>
          <a:prstGeom prst="rect">
            <a:avLst/>
          </a:prstGeom>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88680" y="5816803"/>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3518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pic>
        <p:nvPicPr>
          <p:cNvPr id="276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298" y="1155133"/>
            <a:ext cx="8806384" cy="4890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8745" y="197808"/>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160298" y="200581"/>
            <a:ext cx="2655983" cy="830997"/>
          </a:xfrm>
          <a:prstGeom prst="rect">
            <a:avLst/>
          </a:prstGeom>
        </p:spPr>
        <p:txBody>
          <a:bodyPr wrap="none">
            <a:spAutoFit/>
          </a:bodyPr>
          <a:lstStyle/>
          <a:p>
            <a:r>
              <a:rPr lang="en-IE" sz="2400" dirty="0" err="1" smtClean="0"/>
              <a:t>Betesskötselsystem</a:t>
            </a:r>
            <a:endParaRPr lang="en-IE" sz="2400" dirty="0" smtClean="0"/>
          </a:p>
          <a:p>
            <a:r>
              <a:rPr lang="en-IE" sz="2400" dirty="0" err="1" smtClean="0"/>
              <a:t>PastureBase</a:t>
            </a:r>
            <a:r>
              <a:rPr lang="en-IE" sz="2400" dirty="0" smtClean="0"/>
              <a:t> </a:t>
            </a:r>
            <a:r>
              <a:rPr lang="en-IE" sz="2400" dirty="0"/>
              <a:t>Ireland</a:t>
            </a:r>
          </a:p>
        </p:txBody>
      </p:sp>
    </p:spTree>
    <p:extLst>
      <p:ext uri="{BB962C8B-B14F-4D97-AF65-F5344CB8AC3E}">
        <p14:creationId xmlns:p14="http://schemas.microsoft.com/office/powerpoint/2010/main" val="16689882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6998184" cy="571504"/>
          </a:xfrm>
        </p:spPr>
        <p:txBody>
          <a:bodyPr/>
          <a:lstStyle/>
          <a:p>
            <a:pPr algn="ctr"/>
            <a:r>
              <a:rPr lang="sv-SE" sz="2400" dirty="0" smtClean="0">
                <a:solidFill>
                  <a:schemeClr val="tx1"/>
                </a:solidFill>
              </a:rPr>
              <a:t>Vad är </a:t>
            </a:r>
            <a:r>
              <a:rPr lang="sv-SE" sz="2400" dirty="0" err="1" smtClean="0">
                <a:solidFill>
                  <a:schemeClr val="tx1"/>
                </a:solidFill>
              </a:rPr>
              <a:t>PastureBase</a:t>
            </a:r>
            <a:r>
              <a:rPr lang="sv-SE" sz="2400" dirty="0" smtClean="0">
                <a:solidFill>
                  <a:schemeClr val="tx1"/>
                </a:solidFill>
              </a:rPr>
              <a:t> </a:t>
            </a:r>
            <a:r>
              <a:rPr lang="sv-SE" sz="2400" dirty="0" err="1" smtClean="0">
                <a:solidFill>
                  <a:schemeClr val="tx1"/>
                </a:solidFill>
              </a:rPr>
              <a:t>Ireland</a:t>
            </a:r>
            <a:r>
              <a:rPr lang="sv-SE" sz="2400" dirty="0" smtClean="0">
                <a:solidFill>
                  <a:schemeClr val="tx1"/>
                </a:solidFill>
              </a:rPr>
              <a:t> &amp; vem ska använda det?</a:t>
            </a:r>
            <a:endParaRPr lang="sv-SE" sz="2400" dirty="0">
              <a:solidFill>
                <a:schemeClr val="tx1"/>
              </a:solidFill>
            </a:endParaRPr>
          </a:p>
        </p:txBody>
      </p:sp>
      <p:sp>
        <p:nvSpPr>
          <p:cNvPr id="3" name="Text Placeholder 2"/>
          <p:cNvSpPr>
            <a:spLocks noGrp="1"/>
          </p:cNvSpPr>
          <p:nvPr>
            <p:ph type="body" idx="1"/>
          </p:nvPr>
        </p:nvSpPr>
        <p:spPr>
          <a:xfrm>
            <a:off x="304799" y="1099693"/>
            <a:ext cx="8686801" cy="5262979"/>
          </a:xfrm>
        </p:spPr>
        <p:txBody>
          <a:bodyPr/>
          <a:lstStyle/>
          <a:p>
            <a:pPr marL="514350" indent="-514350">
              <a:buFont typeface="+mj-lt"/>
              <a:buAutoNum type="arabicPeriod"/>
            </a:pPr>
            <a:r>
              <a:rPr lang="sv-SE" sz="2400" dirty="0" smtClean="0"/>
              <a:t>Mjukvara för betesskötselsupport</a:t>
            </a:r>
          </a:p>
          <a:p>
            <a:pPr marL="514350" indent="-514350">
              <a:buFont typeface="+mj-lt"/>
              <a:buAutoNum type="arabicPeriod"/>
            </a:pPr>
            <a:endParaRPr lang="sv-SE" sz="2400" dirty="0" smtClean="0"/>
          </a:p>
          <a:p>
            <a:pPr marL="514350" indent="-514350">
              <a:buFont typeface="+mj-lt"/>
              <a:buAutoNum type="arabicPeriod"/>
            </a:pPr>
            <a:r>
              <a:rPr lang="sv-SE" sz="2400" dirty="0" smtClean="0"/>
              <a:t>Hjälper lantbrukare att mäta mängden vallfoder (bete) på sin gård</a:t>
            </a:r>
          </a:p>
          <a:p>
            <a:pPr marL="514350" indent="-514350">
              <a:buFont typeface="+mj-lt"/>
              <a:buAutoNum type="arabicPeriod"/>
            </a:pPr>
            <a:endParaRPr lang="sv-SE" sz="2400" dirty="0" smtClean="0"/>
          </a:p>
          <a:p>
            <a:pPr marL="514350" indent="-514350">
              <a:buFont typeface="+mj-lt"/>
              <a:buAutoNum type="arabicPeriod"/>
            </a:pPr>
            <a:r>
              <a:rPr lang="sv-SE" sz="2400" dirty="0" smtClean="0"/>
              <a:t>Avsett för alla lantbrukare som vill förbättra lönsamheten på sin gård</a:t>
            </a:r>
          </a:p>
          <a:p>
            <a:pPr marL="514350" indent="-514350">
              <a:buFont typeface="+mj-lt"/>
              <a:buAutoNum type="arabicPeriod"/>
            </a:pPr>
            <a:endParaRPr lang="sv-SE" sz="2400" dirty="0" smtClean="0"/>
          </a:p>
          <a:p>
            <a:pPr marL="514350" indent="-514350">
              <a:buFont typeface="+mj-lt"/>
              <a:buAutoNum type="arabicPeriod"/>
            </a:pPr>
            <a:r>
              <a:rPr lang="sv-SE" sz="2400" dirty="0" smtClean="0"/>
              <a:t>Nu &gt;5 000 lantbrukare med i systemet </a:t>
            </a:r>
            <a:r>
              <a:rPr lang="sv-SE" sz="2400" dirty="0" err="1" smtClean="0"/>
              <a:t>PastureBase</a:t>
            </a:r>
            <a:r>
              <a:rPr lang="sv-SE" sz="2400" dirty="0" smtClean="0"/>
              <a:t> </a:t>
            </a:r>
            <a:r>
              <a:rPr lang="sv-SE" sz="2400" dirty="0" err="1" smtClean="0"/>
              <a:t>Ireland</a:t>
            </a:r>
            <a:endParaRPr lang="sv-SE" dirty="0"/>
          </a:p>
        </p:txBody>
      </p:sp>
    </p:spTree>
    <p:custDataLst>
      <p:tags r:id="rId1"/>
    </p:custDataLst>
    <p:extLst>
      <p:ext uri="{BB962C8B-B14F-4D97-AF65-F5344CB8AC3E}">
        <p14:creationId xmlns:p14="http://schemas.microsoft.com/office/powerpoint/2010/main" val="2367499721"/>
      </p:ext>
    </p:extLst>
  </p:cSld>
  <p:clrMapOvr>
    <a:masterClrMapping/>
  </p:clrMapOvr>
  <mc:AlternateContent xmlns:mc="http://schemas.openxmlformats.org/markup-compatibility/2006" xmlns:p14="http://schemas.microsoft.com/office/powerpoint/2010/main">
    <mc:Choice Requires="p14">
      <p:transition spd="slow" p14:dur="2000" advTm="16717"/>
    </mc:Choice>
    <mc:Fallback xmlns="">
      <p:transition spd="slow" advTm="16717"/>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ChangeArrowheads="1"/>
          </p:cNvSpPr>
          <p:nvPr/>
        </p:nvSpPr>
        <p:spPr bwMode="auto">
          <a:xfrm>
            <a:off x="0" y="865188"/>
            <a:ext cx="914400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28637" marR="0" lvl="1" indent="-342900" algn="l" defTabSz="914400" rtl="0" eaLnBrk="0" fontAlgn="base" latinLnBrk="0" hangingPunct="0">
              <a:lnSpc>
                <a:spcPct val="150000"/>
              </a:lnSpc>
              <a:spcBef>
                <a:spcPct val="20000"/>
              </a:spcBef>
              <a:spcAft>
                <a:spcPct val="0"/>
              </a:spcAft>
              <a:buClrTx/>
              <a:buSzTx/>
              <a:buFont typeface="Arial" pitchFamily="34" charset="0"/>
              <a:buChar char="•"/>
              <a:tabLst/>
              <a:defRPr/>
            </a:pPr>
            <a:r>
              <a:rPr kumimoji="0" lang="en-IE" sz="2400" i="0" u="none" strike="noStrike" kern="1200" cap="none" spc="0" normalizeH="0" baseline="0" noProof="0" dirty="0" smtClean="0">
                <a:ln>
                  <a:noFill/>
                </a:ln>
                <a:solidFill>
                  <a:srgbClr val="000000"/>
                </a:solidFill>
                <a:effectLst/>
                <a:uLnTx/>
                <a:uFillTx/>
                <a:latin typeface="Calibri"/>
                <a:ea typeface="+mn-ea"/>
                <a:cs typeface="+mn-cs"/>
              </a:rPr>
              <a:t>Web-</a:t>
            </a:r>
            <a:r>
              <a:rPr kumimoji="0" lang="en-IE" sz="2400" i="0" u="none" strike="noStrike" kern="1200" cap="none" spc="0" normalizeH="0" baseline="0" noProof="0" dirty="0" err="1" smtClean="0">
                <a:ln>
                  <a:noFill/>
                </a:ln>
                <a:solidFill>
                  <a:srgbClr val="000000"/>
                </a:solidFill>
                <a:effectLst/>
                <a:uLnTx/>
                <a:uFillTx/>
                <a:latin typeface="Calibri"/>
                <a:ea typeface="+mn-ea"/>
                <a:cs typeface="+mn-cs"/>
              </a:rPr>
              <a:t>baserat</a:t>
            </a:r>
            <a:r>
              <a:rPr kumimoji="0" lang="en-IE" sz="2400" i="0" u="none" strike="noStrike" kern="1200" cap="none" spc="0" normalizeH="0" baseline="0" noProof="0" dirty="0" smtClean="0">
                <a:ln>
                  <a:noFill/>
                </a:ln>
                <a:solidFill>
                  <a:srgbClr val="000000"/>
                </a:solidFill>
                <a:effectLst/>
                <a:uLnTx/>
                <a:uFillTx/>
                <a:latin typeface="Calibri"/>
                <a:ea typeface="+mn-ea"/>
                <a:cs typeface="+mn-cs"/>
              </a:rPr>
              <a:t> </a:t>
            </a:r>
            <a:r>
              <a:rPr kumimoji="0" lang="en-IE" sz="2400" i="0" u="none" strike="noStrike" kern="1200" cap="none" spc="0" normalizeH="0" baseline="0" noProof="0" dirty="0" err="1" smtClean="0">
                <a:ln>
                  <a:noFill/>
                </a:ln>
                <a:solidFill>
                  <a:srgbClr val="000000"/>
                </a:solidFill>
                <a:effectLst/>
                <a:uLnTx/>
                <a:uFillTx/>
                <a:latin typeface="Calibri"/>
                <a:ea typeface="+mn-ea"/>
                <a:cs typeface="+mn-cs"/>
              </a:rPr>
              <a:t>beslutssystem</a:t>
            </a:r>
            <a:r>
              <a:rPr kumimoji="0" lang="en-IE" sz="2400" i="0" u="none" strike="noStrike" kern="1200" cap="none" spc="0" normalizeH="0" baseline="0" noProof="0" dirty="0" smtClean="0">
                <a:ln>
                  <a:noFill/>
                </a:ln>
                <a:solidFill>
                  <a:srgbClr val="000000"/>
                </a:solidFill>
                <a:effectLst/>
                <a:uLnTx/>
                <a:uFillTx/>
                <a:latin typeface="Calibri"/>
                <a:ea typeface="+mn-ea"/>
                <a:cs typeface="+mn-cs"/>
              </a:rPr>
              <a:t> </a:t>
            </a:r>
            <a:r>
              <a:rPr kumimoji="0" lang="en-IE" sz="2400" i="0" u="none" strike="noStrike" kern="1200" cap="none" spc="0" normalizeH="0" baseline="0" noProof="0" dirty="0" err="1" smtClean="0">
                <a:ln>
                  <a:noFill/>
                </a:ln>
                <a:solidFill>
                  <a:srgbClr val="000000"/>
                </a:solidFill>
                <a:effectLst/>
                <a:uLnTx/>
                <a:uFillTx/>
                <a:latin typeface="Calibri"/>
                <a:ea typeface="+mn-ea"/>
                <a:cs typeface="+mn-cs"/>
              </a:rPr>
              <a:t>för</a:t>
            </a:r>
            <a:r>
              <a:rPr kumimoji="0" lang="en-IE" sz="2400" i="0" u="none" strike="noStrike" kern="1200" cap="none" spc="0" normalizeH="0" baseline="0" noProof="0" dirty="0" smtClean="0">
                <a:ln>
                  <a:noFill/>
                </a:ln>
                <a:solidFill>
                  <a:srgbClr val="000000"/>
                </a:solidFill>
                <a:effectLst/>
                <a:uLnTx/>
                <a:uFillTx/>
                <a:latin typeface="Calibri"/>
                <a:ea typeface="+mn-ea"/>
                <a:cs typeface="+mn-cs"/>
              </a:rPr>
              <a:t> </a:t>
            </a:r>
            <a:r>
              <a:rPr kumimoji="0" lang="en-IE" sz="2400" i="0" u="none" strike="noStrike" kern="1200" cap="none" spc="0" normalizeH="0" baseline="0" noProof="0" dirty="0" err="1" smtClean="0">
                <a:ln>
                  <a:noFill/>
                </a:ln>
                <a:solidFill>
                  <a:srgbClr val="000000"/>
                </a:solidFill>
                <a:effectLst/>
                <a:uLnTx/>
                <a:uFillTx/>
                <a:latin typeface="Calibri"/>
                <a:ea typeface="+mn-ea"/>
                <a:cs typeface="+mn-cs"/>
              </a:rPr>
              <a:t>betesskötsel</a:t>
            </a:r>
            <a:endParaRPr kumimoji="0" lang="en-IE" sz="2400" i="0" u="none" strike="noStrike" kern="1200" cap="none" spc="0" normalizeH="0" baseline="0" noProof="0" dirty="0" smtClean="0">
              <a:ln>
                <a:noFill/>
              </a:ln>
              <a:solidFill>
                <a:srgbClr val="000000"/>
              </a:solidFill>
              <a:effectLst/>
              <a:uLnTx/>
              <a:uFillTx/>
              <a:latin typeface="Calibri"/>
              <a:ea typeface="+mn-ea"/>
              <a:cs typeface="+mn-cs"/>
            </a:endParaRPr>
          </a:p>
          <a:p>
            <a:pPr marL="528637" marR="0" lvl="1" indent="-342900" algn="l" defTabSz="914400" rtl="0" eaLnBrk="0" fontAlgn="base" latinLnBrk="0" hangingPunct="0">
              <a:lnSpc>
                <a:spcPct val="150000"/>
              </a:lnSpc>
              <a:spcBef>
                <a:spcPct val="20000"/>
              </a:spcBef>
              <a:spcAft>
                <a:spcPct val="0"/>
              </a:spcAft>
              <a:buClrTx/>
              <a:buSzTx/>
              <a:buFont typeface="Arial" pitchFamily="34" charset="0"/>
              <a:buChar char="•"/>
              <a:tabLst/>
              <a:defRPr/>
            </a:pPr>
            <a:r>
              <a:rPr kumimoji="0" lang="en-IE" sz="2400" i="0" u="none" strike="noStrike" kern="1200" cap="none" spc="0" normalizeH="0" baseline="0" noProof="0" dirty="0" err="1" smtClean="0">
                <a:ln>
                  <a:noFill/>
                </a:ln>
                <a:solidFill>
                  <a:srgbClr val="000000"/>
                </a:solidFill>
                <a:effectLst/>
                <a:uLnTx/>
                <a:uFillTx/>
                <a:latin typeface="Calibri"/>
                <a:ea typeface="+mn-ea"/>
                <a:cs typeface="+mn-cs"/>
              </a:rPr>
              <a:t>Nationell</a:t>
            </a:r>
            <a:r>
              <a:rPr kumimoji="0" lang="en-IE" sz="2400" i="0" u="none" strike="noStrike" kern="1200" cap="none" spc="0" normalizeH="0" baseline="0" noProof="0" dirty="0" smtClean="0">
                <a:ln>
                  <a:noFill/>
                </a:ln>
                <a:solidFill>
                  <a:srgbClr val="000000"/>
                </a:solidFill>
                <a:effectLst/>
                <a:uLnTx/>
                <a:uFillTx/>
                <a:latin typeface="Calibri"/>
                <a:ea typeface="+mn-ea"/>
                <a:cs typeface="+mn-cs"/>
              </a:rPr>
              <a:t> </a:t>
            </a:r>
            <a:r>
              <a:rPr kumimoji="0" lang="en-IE" sz="2400" i="0" u="none" strike="noStrike" kern="1200" cap="none" spc="0" normalizeH="0" baseline="0" noProof="0" dirty="0" err="1" smtClean="0">
                <a:ln>
                  <a:noFill/>
                </a:ln>
                <a:solidFill>
                  <a:srgbClr val="000000"/>
                </a:solidFill>
                <a:effectLst/>
                <a:uLnTx/>
                <a:uFillTx/>
                <a:latin typeface="Calibri"/>
                <a:ea typeface="+mn-ea"/>
                <a:cs typeface="+mn-cs"/>
              </a:rPr>
              <a:t>betesdatabas</a:t>
            </a:r>
            <a:endParaRPr kumimoji="0" lang="en-IE" sz="2400" i="0" u="none" strike="noStrike" kern="1200" cap="none" spc="0" normalizeH="0" baseline="0" noProof="0" dirty="0" smtClean="0">
              <a:ln>
                <a:noFill/>
              </a:ln>
              <a:solidFill>
                <a:srgbClr val="000000"/>
              </a:solidFill>
              <a:effectLst/>
              <a:uLnTx/>
              <a:uFillTx/>
              <a:latin typeface="Calibri"/>
              <a:ea typeface="+mn-ea"/>
              <a:cs typeface="+mn-cs"/>
            </a:endParaRPr>
          </a:p>
          <a:p>
            <a:pPr marL="528637" marR="0" lvl="1" indent="-342900" algn="l" defTabSz="914400" rtl="0" eaLnBrk="0" fontAlgn="base" latinLnBrk="0" hangingPunct="0">
              <a:lnSpc>
                <a:spcPct val="150000"/>
              </a:lnSpc>
              <a:spcBef>
                <a:spcPct val="20000"/>
              </a:spcBef>
              <a:spcAft>
                <a:spcPct val="0"/>
              </a:spcAft>
              <a:buClrTx/>
              <a:buSzTx/>
              <a:buFont typeface="Arial" pitchFamily="34" charset="0"/>
              <a:buChar char="•"/>
              <a:tabLst/>
              <a:defRPr/>
            </a:pPr>
            <a:r>
              <a:rPr kumimoji="0" lang="en-IE" sz="2400" i="0" u="none" strike="noStrike" kern="1200" cap="none" spc="0" normalizeH="0" baseline="0" noProof="0" dirty="0" err="1" smtClean="0">
                <a:ln>
                  <a:noFill/>
                </a:ln>
                <a:solidFill>
                  <a:srgbClr val="000000"/>
                </a:solidFill>
                <a:effectLst/>
                <a:uLnTx/>
                <a:uFillTx/>
                <a:latin typeface="Calibri"/>
                <a:ea typeface="+mn-ea"/>
                <a:cs typeface="+mn-cs"/>
              </a:rPr>
              <a:t>Lantbrukaren</a:t>
            </a:r>
            <a:r>
              <a:rPr kumimoji="0" lang="en-IE" sz="2400" i="0" u="none" strike="noStrike" kern="1200" cap="none" spc="0" normalizeH="0" baseline="0" noProof="0" dirty="0" smtClean="0">
                <a:ln>
                  <a:noFill/>
                </a:ln>
                <a:solidFill>
                  <a:srgbClr val="000000"/>
                </a:solidFill>
                <a:effectLst/>
                <a:uLnTx/>
                <a:uFillTx/>
                <a:latin typeface="Calibri"/>
                <a:ea typeface="+mn-ea"/>
                <a:cs typeface="+mn-cs"/>
              </a:rPr>
              <a:t> </a:t>
            </a:r>
            <a:r>
              <a:rPr kumimoji="0" lang="en-IE" sz="2400" i="0" u="none" strike="noStrike" kern="1200" cap="none" spc="0" normalizeH="0" baseline="0" noProof="0" dirty="0" err="1" smtClean="0">
                <a:ln>
                  <a:noFill/>
                </a:ln>
                <a:solidFill>
                  <a:srgbClr val="000000"/>
                </a:solidFill>
                <a:effectLst/>
                <a:uLnTx/>
                <a:uFillTx/>
                <a:latin typeface="Calibri"/>
                <a:ea typeface="+mn-ea"/>
                <a:cs typeface="+mn-cs"/>
              </a:rPr>
              <a:t>samlar</a:t>
            </a:r>
            <a:r>
              <a:rPr kumimoji="0" lang="en-IE" sz="2400" i="0" u="none" strike="noStrike" kern="1200" cap="none" spc="0" normalizeH="0" baseline="0" noProof="0" dirty="0" smtClean="0">
                <a:ln>
                  <a:noFill/>
                </a:ln>
                <a:solidFill>
                  <a:srgbClr val="000000"/>
                </a:solidFill>
                <a:effectLst/>
                <a:uLnTx/>
                <a:uFillTx/>
                <a:latin typeface="Calibri"/>
                <a:ea typeface="+mn-ea"/>
                <a:cs typeface="+mn-cs"/>
              </a:rPr>
              <a:t> in data</a:t>
            </a:r>
            <a:endParaRPr kumimoji="0" lang="en-IE" sz="2400" i="0" u="none" strike="noStrike" kern="1200" cap="none" spc="0" normalizeH="0" baseline="0" noProof="0" dirty="0">
              <a:ln>
                <a:noFill/>
              </a:ln>
              <a:solidFill>
                <a:srgbClr val="000000"/>
              </a:solidFill>
              <a:effectLst/>
              <a:uLnTx/>
              <a:uFillTx/>
              <a:latin typeface="Calibri"/>
              <a:ea typeface="+mn-ea"/>
              <a:cs typeface="+mn-cs"/>
            </a:endParaRPr>
          </a:p>
          <a:p>
            <a:pPr marL="542925" marR="0" lvl="1" indent="-357188" algn="l" defTabSz="914400" rtl="0" eaLnBrk="0" fontAlgn="base" latinLnBrk="0" hangingPunct="0">
              <a:lnSpc>
                <a:spcPct val="150000"/>
              </a:lnSpc>
              <a:spcBef>
                <a:spcPct val="20000"/>
              </a:spcBef>
              <a:spcAft>
                <a:spcPct val="0"/>
              </a:spcAft>
              <a:buClrTx/>
              <a:buSzTx/>
              <a:buFont typeface="Times" pitchFamily="18" charset="0"/>
              <a:buChar char="•"/>
              <a:tabLst/>
              <a:defRPr/>
            </a:pPr>
            <a:r>
              <a:rPr kumimoji="0" lang="en-IE" sz="2400" i="0" u="none" strike="noStrike" kern="1200" cap="none" spc="0" normalizeH="0" baseline="0" noProof="0" dirty="0" err="1" smtClean="0">
                <a:ln>
                  <a:noFill/>
                </a:ln>
                <a:solidFill>
                  <a:srgbClr val="000000"/>
                </a:solidFill>
                <a:effectLst/>
                <a:uLnTx/>
                <a:uFillTx/>
                <a:latin typeface="Calibri"/>
                <a:ea typeface="+mn-ea"/>
                <a:cs typeface="+mn-cs"/>
              </a:rPr>
              <a:t>Kärnan</a:t>
            </a:r>
            <a:r>
              <a:rPr kumimoji="0" lang="en-IE" sz="2400" i="0" u="none" strike="noStrike" kern="1200" cap="none" spc="0" normalizeH="0" noProof="0" dirty="0" smtClean="0">
                <a:ln>
                  <a:noFill/>
                </a:ln>
                <a:solidFill>
                  <a:srgbClr val="000000"/>
                </a:solidFill>
                <a:effectLst/>
                <a:uLnTx/>
                <a:uFillTx/>
                <a:latin typeface="Calibri"/>
                <a:ea typeface="+mn-ea"/>
                <a:cs typeface="+mn-cs"/>
              </a:rPr>
              <a:t> </a:t>
            </a:r>
            <a:r>
              <a:rPr lang="en-IE" sz="2400" dirty="0" err="1" smtClean="0">
                <a:solidFill>
                  <a:srgbClr val="000000"/>
                </a:solidFill>
                <a:latin typeface="Calibri"/>
              </a:rPr>
              <a:t>i</a:t>
            </a:r>
            <a:r>
              <a:rPr lang="en-IE" sz="2400" dirty="0" smtClean="0">
                <a:solidFill>
                  <a:srgbClr val="000000"/>
                </a:solidFill>
                <a:latin typeface="Calibri"/>
              </a:rPr>
              <a:t> </a:t>
            </a:r>
            <a:r>
              <a:rPr lang="en-IE" sz="2400" dirty="0" err="1" smtClean="0">
                <a:solidFill>
                  <a:srgbClr val="000000"/>
                </a:solidFill>
                <a:latin typeface="Calibri"/>
              </a:rPr>
              <a:t>systemet</a:t>
            </a:r>
            <a:r>
              <a:rPr lang="en-IE" sz="2400" dirty="0" smtClean="0">
                <a:solidFill>
                  <a:srgbClr val="000000"/>
                </a:solidFill>
                <a:latin typeface="Calibri"/>
              </a:rPr>
              <a:t> </a:t>
            </a:r>
            <a:r>
              <a:rPr lang="en-IE" sz="2400" dirty="0" err="1" smtClean="0">
                <a:solidFill>
                  <a:srgbClr val="000000"/>
                </a:solidFill>
                <a:latin typeface="Calibri"/>
              </a:rPr>
              <a:t>är</a:t>
            </a:r>
            <a:r>
              <a:rPr lang="en-IE" sz="2400" dirty="0" smtClean="0">
                <a:solidFill>
                  <a:srgbClr val="000000"/>
                </a:solidFill>
                <a:latin typeface="Calibri"/>
              </a:rPr>
              <a:t> </a:t>
            </a:r>
            <a:r>
              <a:rPr lang="en-IE" sz="2400" dirty="0" err="1" smtClean="0">
                <a:solidFill>
                  <a:srgbClr val="000000"/>
                </a:solidFill>
                <a:latin typeface="Calibri"/>
              </a:rPr>
              <a:t>mätning</a:t>
            </a:r>
            <a:r>
              <a:rPr lang="en-IE" sz="2400" dirty="0" smtClean="0">
                <a:solidFill>
                  <a:srgbClr val="000000"/>
                </a:solidFill>
                <a:latin typeface="Calibri"/>
              </a:rPr>
              <a:t> </a:t>
            </a:r>
            <a:r>
              <a:rPr lang="en-IE" sz="2400" dirty="0" err="1" smtClean="0">
                <a:solidFill>
                  <a:srgbClr val="000000"/>
                </a:solidFill>
                <a:latin typeface="Calibri"/>
              </a:rPr>
              <a:t>av</a:t>
            </a:r>
            <a:r>
              <a:rPr lang="en-IE" sz="2400" dirty="0" smtClean="0">
                <a:solidFill>
                  <a:srgbClr val="000000"/>
                </a:solidFill>
                <a:latin typeface="Calibri"/>
              </a:rPr>
              <a:t> </a:t>
            </a:r>
            <a:r>
              <a:rPr lang="en-IE" sz="2400" dirty="0" err="1" smtClean="0">
                <a:solidFill>
                  <a:srgbClr val="000000"/>
                </a:solidFill>
                <a:latin typeface="Calibri"/>
              </a:rPr>
              <a:t>betesmängden</a:t>
            </a:r>
            <a:r>
              <a:rPr lang="en-IE" sz="2400" dirty="0" smtClean="0">
                <a:solidFill>
                  <a:srgbClr val="000000"/>
                </a:solidFill>
                <a:latin typeface="Calibri"/>
              </a:rPr>
              <a:t> </a:t>
            </a:r>
            <a:r>
              <a:rPr lang="en-IE" sz="2400" dirty="0" err="1" smtClean="0">
                <a:solidFill>
                  <a:srgbClr val="000000"/>
                </a:solidFill>
                <a:latin typeface="Calibri"/>
              </a:rPr>
              <a:t>i</a:t>
            </a:r>
            <a:r>
              <a:rPr lang="en-IE" sz="2400" dirty="0" smtClean="0">
                <a:solidFill>
                  <a:srgbClr val="000000"/>
                </a:solidFill>
                <a:latin typeface="Calibri"/>
              </a:rPr>
              <a:t> </a:t>
            </a:r>
            <a:r>
              <a:rPr lang="en-IE" sz="2400" dirty="0" err="1" smtClean="0">
                <a:solidFill>
                  <a:srgbClr val="000000"/>
                </a:solidFill>
                <a:latin typeface="Calibri"/>
              </a:rPr>
              <a:t>varje</a:t>
            </a:r>
            <a:r>
              <a:rPr lang="en-IE" sz="2400" dirty="0" smtClean="0">
                <a:solidFill>
                  <a:srgbClr val="000000"/>
                </a:solidFill>
                <a:latin typeface="Calibri"/>
              </a:rPr>
              <a:t> </a:t>
            </a:r>
            <a:r>
              <a:rPr lang="en-IE" sz="2400" dirty="0" err="1" smtClean="0">
                <a:solidFill>
                  <a:srgbClr val="000000"/>
                </a:solidFill>
                <a:latin typeface="Calibri"/>
              </a:rPr>
              <a:t>fålla</a:t>
            </a:r>
            <a:r>
              <a:rPr lang="en-IE" sz="2400" dirty="0" smtClean="0">
                <a:solidFill>
                  <a:srgbClr val="000000"/>
                </a:solidFill>
                <a:latin typeface="Calibri"/>
              </a:rPr>
              <a:t> </a:t>
            </a:r>
            <a:r>
              <a:rPr lang="en-IE" sz="2400" dirty="0" err="1" smtClean="0">
                <a:solidFill>
                  <a:srgbClr val="000000"/>
                </a:solidFill>
                <a:latin typeface="Calibri"/>
              </a:rPr>
              <a:t>före</a:t>
            </a:r>
            <a:r>
              <a:rPr lang="en-IE" sz="2400" dirty="0" smtClean="0">
                <a:solidFill>
                  <a:srgbClr val="000000"/>
                </a:solidFill>
                <a:latin typeface="Calibri"/>
              </a:rPr>
              <a:t> </a:t>
            </a:r>
            <a:r>
              <a:rPr lang="en-IE" sz="2400" dirty="0" err="1" smtClean="0">
                <a:solidFill>
                  <a:srgbClr val="000000"/>
                </a:solidFill>
                <a:latin typeface="Calibri"/>
              </a:rPr>
              <a:t>avbetning</a:t>
            </a:r>
            <a:endParaRPr kumimoji="0" lang="en-IE" sz="2400" i="0" u="none" strike="noStrike" kern="1200" cap="none" spc="0" normalizeH="0" baseline="0" noProof="0" dirty="0">
              <a:ln>
                <a:noFill/>
              </a:ln>
              <a:solidFill>
                <a:srgbClr val="000000"/>
              </a:solidFill>
              <a:effectLst/>
              <a:uLnTx/>
              <a:uFillTx/>
              <a:latin typeface="Calibri"/>
              <a:ea typeface="+mn-ea"/>
              <a:cs typeface="+mn-cs"/>
            </a:endParaRPr>
          </a:p>
        </p:txBody>
      </p:sp>
      <p:sp>
        <p:nvSpPr>
          <p:cNvPr id="59395" name="Rectangle 5"/>
          <p:cNvSpPr>
            <a:spLocks noChangeArrowheads="1"/>
          </p:cNvSpPr>
          <p:nvPr/>
        </p:nvSpPr>
        <p:spPr bwMode="auto">
          <a:xfrm>
            <a:off x="0" y="0"/>
            <a:ext cx="9144000" cy="954088"/>
          </a:xfrm>
          <a:prstGeom prst="rect">
            <a:avLst/>
          </a:prstGeom>
          <a:noFill/>
          <a:ln>
            <a:noFill/>
          </a:ln>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srgbClr val="D0D628"/>
              </a:solidFill>
              <a:effectLst/>
              <a:uLnTx/>
              <a:uFillTx/>
              <a:latin typeface="Calibri"/>
              <a:ea typeface="+mn-ea"/>
              <a:cs typeface="+mn-cs"/>
            </a:endParaRPr>
          </a:p>
        </p:txBody>
      </p:sp>
      <p:pic>
        <p:nvPicPr>
          <p:cNvPr id="59396" name="Picture 5" descr="P52301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914775"/>
            <a:ext cx="3276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6105" y="3914775"/>
            <a:ext cx="310789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C:\Users\micheal.oleary\Desktop\GH PHOTOS\teagasc15mp 0038.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24645" y="3914774"/>
            <a:ext cx="29083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07704" y="116632"/>
            <a:ext cx="5328593" cy="762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029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39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39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3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736617" cy="471783"/>
          </a:xfrm>
        </p:spPr>
        <p:txBody>
          <a:bodyPr/>
          <a:lstStyle/>
          <a:p>
            <a:r>
              <a:rPr lang="sv-SE" sz="2400" dirty="0" smtClean="0">
                <a:solidFill>
                  <a:prstClr val="black"/>
                </a:solidFill>
              </a:rPr>
              <a:t>Antal gårdar med mjölkproduktion 1990–2017</a:t>
            </a:r>
            <a:endParaRPr lang="sv-SE" dirty="0"/>
          </a:p>
        </p:txBody>
      </p:sp>
      <p:sp>
        <p:nvSpPr>
          <p:cNvPr id="4" name="CuadroTexto 9"/>
          <p:cNvSpPr txBox="1">
            <a:spLocks noChangeArrowheads="1"/>
          </p:cNvSpPr>
          <p:nvPr/>
        </p:nvSpPr>
        <p:spPr bwMode="auto">
          <a:xfrm>
            <a:off x="757062" y="1421884"/>
            <a:ext cx="189377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cs typeface="ＭＳ Ｐゴシック" charset="0"/>
              </a:defRPr>
            </a:lvl2pPr>
            <a:lvl3pPr marL="1143000" indent="-228600" eaLnBrk="0" hangingPunct="0">
              <a:defRPr sz="2400">
                <a:solidFill>
                  <a:schemeClr val="tx1"/>
                </a:solidFill>
                <a:latin typeface="Calibri" charset="0"/>
                <a:ea typeface="ＭＳ Ｐゴシック" charset="0"/>
                <a:cs typeface="ＭＳ Ｐゴシック" charset="0"/>
              </a:defRPr>
            </a:lvl3pPr>
            <a:lvl4pPr marL="1600200" indent="-228600" eaLnBrk="0" hangingPunct="0">
              <a:defRPr sz="2400">
                <a:solidFill>
                  <a:schemeClr val="tx1"/>
                </a:solidFill>
                <a:latin typeface="Calibri" charset="0"/>
                <a:ea typeface="ＭＳ Ｐゴシック" charset="0"/>
                <a:cs typeface="ＭＳ Ｐゴシック" charset="0"/>
              </a:defRPr>
            </a:lvl4pPr>
            <a:lvl5pPr marL="2057400" indent="-228600" eaLnBrk="0" hangingPunct="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s-ES" sz="1800" b="1" i="0" u="none" strike="noStrike" kern="1200" cap="none" spc="0" normalizeH="0" baseline="0" noProof="0">
                <a:ln>
                  <a:noFill/>
                </a:ln>
                <a:solidFill>
                  <a:prstClr val="black"/>
                </a:solidFill>
                <a:effectLst/>
                <a:uLnTx/>
                <a:uFillTx/>
                <a:latin typeface="Arial"/>
                <a:ea typeface="ＭＳ Ｐゴシック" charset="0"/>
                <a:cs typeface="Arial"/>
              </a:rPr>
              <a:t>Table of contents</a:t>
            </a:r>
          </a:p>
        </p:txBody>
      </p:sp>
      <p:grpSp>
        <p:nvGrpSpPr>
          <p:cNvPr id="5" name="Grupp 4"/>
          <p:cNvGrpSpPr/>
          <p:nvPr/>
        </p:nvGrpSpPr>
        <p:grpSpPr>
          <a:xfrm>
            <a:off x="477054" y="1421884"/>
            <a:ext cx="6819117" cy="4744662"/>
            <a:chOff x="0" y="1421884"/>
            <a:chExt cx="7868211" cy="473094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21886"/>
              <a:ext cx="7868211" cy="4730938"/>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FFFFFF"/>
                  </a:solidFill>
                  <a:miter lim="800000"/>
                  <a:headEnd/>
                  <a:tailEnd/>
                </a14:hiddenLine>
              </a:ext>
            </a:extLst>
          </p:spPr>
        </p:pic>
        <p:sp>
          <p:nvSpPr>
            <p:cNvPr id="3" name="textruta 2"/>
            <p:cNvSpPr txBox="1"/>
            <p:nvPr/>
          </p:nvSpPr>
          <p:spPr>
            <a:xfrm>
              <a:off x="599825" y="1421884"/>
              <a:ext cx="6728261"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Rektangel 5"/>
          <p:cNvSpPr/>
          <p:nvPr/>
        </p:nvSpPr>
        <p:spPr>
          <a:xfrm>
            <a:off x="5775159" y="6510467"/>
            <a:ext cx="215328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a:t>
            </a:r>
            <a:r>
              <a:rPr kumimoji="0" lang="en-GB" sz="1600" b="0" i="0" u="none" strike="noStrike" kern="1200" cap="none" spc="0" normalizeH="0" baseline="0" noProof="0" dirty="0" err="1" smtClean="0">
                <a:ln>
                  <a:noFill/>
                </a:ln>
                <a:solidFill>
                  <a:prstClr val="black"/>
                </a:solidFill>
                <a:effectLst/>
                <a:uLnTx/>
                <a:uFillTx/>
                <a:latin typeface="Calibri"/>
                <a:ea typeface="+mn-ea"/>
                <a:cs typeface="+mn-cs"/>
              </a:rPr>
              <a:t>Jordbruksverket</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 2018)</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ruta 6"/>
          <p:cNvSpPr txBox="1"/>
          <p:nvPr/>
        </p:nvSpPr>
        <p:spPr>
          <a:xfrm>
            <a:off x="1998067" y="1696555"/>
            <a:ext cx="377709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91 kor per gård</a:t>
            </a:r>
            <a:r>
              <a:rPr kumimoji="0" lang="sv-SE" sz="1800" b="0" i="0" u="none" strike="noStrike" kern="1200" cap="none" spc="0" normalizeH="0" noProof="0" dirty="0" smtClean="0">
                <a:ln>
                  <a:noFill/>
                </a:ln>
                <a:solidFill>
                  <a:prstClr val="black"/>
                </a:solidFill>
                <a:effectLst/>
                <a:uLnTx/>
                <a:uFillTx/>
                <a:latin typeface="Calibri"/>
                <a:ea typeface="+mn-ea"/>
                <a:cs typeface="+mn-cs"/>
              </a:rPr>
              <a:t> </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2018 (85 kor 2016)</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148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81247"/>
            <a:ext cx="7049930" cy="523220"/>
          </a:xfrm>
        </p:spPr>
        <p:txBody>
          <a:bodyPr/>
          <a:lstStyle/>
          <a:p>
            <a:pPr algn="ctr"/>
            <a:r>
              <a:rPr lang="sv-SE" sz="2400" dirty="0" smtClean="0">
                <a:solidFill>
                  <a:schemeClr val="tx1"/>
                </a:solidFill>
              </a:rPr>
              <a:t>Vilka verktyg ingår i applikationen? </a:t>
            </a:r>
            <a:endParaRPr lang="sv-SE" sz="2400" dirty="0">
              <a:solidFill>
                <a:schemeClr val="tx1"/>
              </a:solidFill>
            </a:endParaRPr>
          </a:p>
        </p:txBody>
      </p:sp>
      <p:sp>
        <p:nvSpPr>
          <p:cNvPr id="3" name="Text Placeholder 2"/>
          <p:cNvSpPr>
            <a:spLocks noGrp="1"/>
          </p:cNvSpPr>
          <p:nvPr>
            <p:ph type="body" idx="1"/>
          </p:nvPr>
        </p:nvSpPr>
        <p:spPr>
          <a:xfrm>
            <a:off x="533400" y="1099693"/>
            <a:ext cx="8381999" cy="4431983"/>
          </a:xfrm>
        </p:spPr>
        <p:txBody>
          <a:bodyPr/>
          <a:lstStyle/>
          <a:p>
            <a:pPr marL="742950" indent="-742950">
              <a:buFont typeface="+mj-lt"/>
              <a:buAutoNum type="arabicPeriod"/>
            </a:pPr>
            <a:r>
              <a:rPr lang="sv-SE" sz="2400" dirty="0" smtClean="0"/>
              <a:t>“Sommar-kilen” (mätning vecka för vecka av minskningen av tillgängligt bete)</a:t>
            </a:r>
          </a:p>
          <a:p>
            <a:pPr marL="742950" indent="-742950">
              <a:buFont typeface="+mj-lt"/>
              <a:buAutoNum type="arabicPeriod"/>
            </a:pPr>
            <a:endParaRPr lang="sv-SE" sz="2400" dirty="0" smtClean="0"/>
          </a:p>
          <a:p>
            <a:pPr marL="742950" indent="-742950">
              <a:buFont typeface="+mj-lt"/>
              <a:buAutoNum type="arabicPeriod"/>
            </a:pPr>
            <a:r>
              <a:rPr lang="sv-SE" sz="2400" dirty="0" smtClean="0"/>
              <a:t>Vår- &amp; höstrotationsplanering</a:t>
            </a:r>
          </a:p>
          <a:p>
            <a:pPr marL="742950" indent="-742950">
              <a:buFont typeface="+mj-lt"/>
              <a:buAutoNum type="arabicPeriod"/>
            </a:pPr>
            <a:endParaRPr lang="sv-SE" sz="2400" dirty="0" smtClean="0"/>
          </a:p>
          <a:p>
            <a:pPr marL="742950" indent="-742950">
              <a:buFont typeface="+mj-lt"/>
              <a:buAutoNum type="arabicPeriod"/>
            </a:pPr>
            <a:r>
              <a:rPr lang="sv-SE" sz="2400" dirty="0" smtClean="0"/>
              <a:t>Foderbudget</a:t>
            </a:r>
          </a:p>
          <a:p>
            <a:pPr marL="742950" indent="-742950">
              <a:buFont typeface="+mj-lt"/>
              <a:buAutoNum type="arabicPeriod"/>
            </a:pPr>
            <a:endParaRPr lang="sv-SE" sz="2400" dirty="0" smtClean="0"/>
          </a:p>
          <a:p>
            <a:pPr marL="742950" indent="-742950">
              <a:buFont typeface="+mj-lt"/>
              <a:buAutoNum type="arabicPeriod"/>
            </a:pPr>
            <a:r>
              <a:rPr lang="sv-SE" sz="2400" dirty="0" smtClean="0"/>
              <a:t>Gödning/Gödselspridning </a:t>
            </a:r>
            <a:endParaRPr lang="sv-SE" sz="2400"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8259" y="2633197"/>
            <a:ext cx="3876959" cy="1563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8259" y="4491466"/>
            <a:ext cx="3798541" cy="2060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0898" y="4510616"/>
            <a:ext cx="3742964" cy="2041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712443496"/>
      </p:ext>
    </p:extLst>
  </p:cSld>
  <p:clrMapOvr>
    <a:masterClrMapping/>
  </p:clrMapOvr>
  <mc:AlternateContent xmlns:mc="http://schemas.openxmlformats.org/markup-compatibility/2006" xmlns:p14="http://schemas.microsoft.com/office/powerpoint/2010/main">
    <mc:Choice Requires="p14">
      <p:transition spd="slow" p14:dur="2000" advTm="19987"/>
    </mc:Choice>
    <mc:Fallback xmlns="">
      <p:transition spd="slow" advTm="19987"/>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1196752"/>
            <a:ext cx="8820150" cy="4536504"/>
          </a:xfrm>
        </p:spPr>
        <p:txBody>
          <a:bodyPr/>
          <a:lstStyle/>
          <a:p>
            <a:pPr>
              <a:lnSpc>
                <a:spcPct val="150000"/>
              </a:lnSpc>
              <a:spcAft>
                <a:spcPts val="1000"/>
              </a:spcAft>
              <a:buFont typeface="Symbol"/>
              <a:buChar char=""/>
              <a:defRPr/>
            </a:pPr>
            <a:r>
              <a:rPr lang="sv-SE" sz="2000" dirty="0" smtClean="0">
                <a:solidFill>
                  <a:schemeClr val="tx1"/>
                </a:solidFill>
                <a:latin typeface="+mj-lt"/>
                <a:ea typeface="Calibri"/>
                <a:cs typeface="Times New Roman"/>
              </a:rPr>
              <a:t>&gt;3000 gårdar</a:t>
            </a:r>
          </a:p>
          <a:p>
            <a:pPr>
              <a:lnSpc>
                <a:spcPct val="150000"/>
              </a:lnSpc>
              <a:spcAft>
                <a:spcPts val="1000"/>
              </a:spcAft>
              <a:buFont typeface="Symbol"/>
              <a:buChar char=""/>
              <a:defRPr/>
            </a:pPr>
            <a:r>
              <a:rPr lang="sv-SE" sz="2000" dirty="0" smtClean="0">
                <a:solidFill>
                  <a:schemeClr val="tx1"/>
                </a:solidFill>
                <a:latin typeface="+mj-lt"/>
                <a:ea typeface="Calibri"/>
                <a:cs typeface="Times New Roman"/>
              </a:rPr>
              <a:t>&gt;2500 mjölkgårdar</a:t>
            </a:r>
          </a:p>
          <a:p>
            <a:pPr>
              <a:lnSpc>
                <a:spcPct val="150000"/>
              </a:lnSpc>
              <a:spcAft>
                <a:spcPts val="1000"/>
              </a:spcAft>
              <a:buFont typeface="Symbol"/>
              <a:buChar char=""/>
              <a:defRPr/>
            </a:pPr>
            <a:r>
              <a:rPr lang="sv-SE" sz="2000" dirty="0" smtClean="0">
                <a:solidFill>
                  <a:schemeClr val="tx1"/>
                </a:solidFill>
                <a:latin typeface="+mj-lt"/>
                <a:ea typeface="Calibri"/>
                <a:cs typeface="Times New Roman"/>
              </a:rPr>
              <a:t>500+ nötkötts- och </a:t>
            </a:r>
            <a:r>
              <a:rPr lang="sv-SE" sz="2000" dirty="0" err="1" smtClean="0">
                <a:solidFill>
                  <a:schemeClr val="tx1"/>
                </a:solidFill>
                <a:latin typeface="+mj-lt"/>
                <a:ea typeface="Calibri"/>
                <a:cs typeface="Times New Roman"/>
              </a:rPr>
              <a:t>fårgårdar</a:t>
            </a:r>
            <a:endParaRPr lang="sv-SE" sz="2000" dirty="0" smtClean="0">
              <a:solidFill>
                <a:schemeClr val="tx1"/>
              </a:solidFill>
              <a:latin typeface="+mj-lt"/>
              <a:ea typeface="Calibri"/>
              <a:cs typeface="Times New Roman"/>
            </a:endParaRPr>
          </a:p>
          <a:p>
            <a:pPr>
              <a:lnSpc>
                <a:spcPct val="150000"/>
              </a:lnSpc>
              <a:spcAft>
                <a:spcPts val="1000"/>
              </a:spcAft>
              <a:buFont typeface="Symbol"/>
              <a:buChar char=""/>
              <a:defRPr/>
            </a:pPr>
            <a:r>
              <a:rPr lang="sv-SE" sz="2000" dirty="0" smtClean="0">
                <a:solidFill>
                  <a:schemeClr val="tx1"/>
                </a:solidFill>
                <a:latin typeface="+mj-lt"/>
                <a:ea typeface="Calibri"/>
                <a:cs typeface="Times New Roman"/>
              </a:rPr>
              <a:t>270 – rådgivare och branschpersonal för mjölk- och köttgårdar</a:t>
            </a:r>
          </a:p>
          <a:p>
            <a:pPr>
              <a:lnSpc>
                <a:spcPct val="150000"/>
              </a:lnSpc>
              <a:spcAft>
                <a:spcPts val="1000"/>
              </a:spcAft>
              <a:buFont typeface="Symbol"/>
              <a:buChar char=""/>
              <a:defRPr/>
            </a:pPr>
            <a:r>
              <a:rPr lang="sv-SE" sz="2000" dirty="0" smtClean="0">
                <a:solidFill>
                  <a:schemeClr val="tx1"/>
                </a:solidFill>
                <a:latin typeface="+mj-lt"/>
                <a:ea typeface="Calibri"/>
                <a:cs typeface="Times New Roman"/>
              </a:rPr>
              <a:t>8 </a:t>
            </a:r>
            <a:r>
              <a:rPr lang="sv-SE" sz="2000" dirty="0" err="1" smtClean="0">
                <a:solidFill>
                  <a:schemeClr val="tx1"/>
                </a:solidFill>
                <a:latin typeface="+mj-lt"/>
                <a:ea typeface="Calibri"/>
                <a:cs typeface="Times New Roman"/>
              </a:rPr>
              <a:t>Teagasc</a:t>
            </a:r>
            <a:r>
              <a:rPr lang="sv-SE" sz="2000" dirty="0" smtClean="0">
                <a:solidFill>
                  <a:schemeClr val="tx1"/>
                </a:solidFill>
                <a:latin typeface="+mj-lt"/>
                <a:ea typeface="Calibri"/>
                <a:cs typeface="Times New Roman"/>
              </a:rPr>
              <a:t> försöksgårdar</a:t>
            </a:r>
          </a:p>
          <a:p>
            <a:pPr>
              <a:lnSpc>
                <a:spcPct val="150000"/>
              </a:lnSpc>
              <a:spcAft>
                <a:spcPts val="1000"/>
              </a:spcAft>
              <a:buFont typeface="Symbol"/>
              <a:buChar char=""/>
              <a:defRPr/>
            </a:pPr>
            <a:r>
              <a:rPr lang="sv-SE" sz="2000" dirty="0" smtClean="0">
                <a:solidFill>
                  <a:schemeClr val="tx1"/>
                </a:solidFill>
                <a:latin typeface="+mj-lt"/>
                <a:ea typeface="Calibri"/>
                <a:cs typeface="Times New Roman"/>
              </a:rPr>
              <a:t>6 lantbruksskolor</a:t>
            </a:r>
          </a:p>
          <a:p>
            <a:pPr>
              <a:lnSpc>
                <a:spcPct val="150000"/>
              </a:lnSpc>
              <a:spcAft>
                <a:spcPts val="1000"/>
              </a:spcAft>
              <a:buFont typeface="Symbol"/>
              <a:buChar char=""/>
              <a:defRPr/>
            </a:pPr>
            <a:r>
              <a:rPr lang="sv-SE" sz="2000" dirty="0" smtClean="0">
                <a:latin typeface="+mj-lt"/>
                <a:cs typeface="Times New Roman"/>
              </a:rPr>
              <a:t>Hoppas kunna öka till </a:t>
            </a:r>
            <a:r>
              <a:rPr lang="sv-SE" sz="2000" kern="1200" dirty="0" smtClean="0">
                <a:solidFill>
                  <a:schemeClr val="tx1"/>
                </a:solidFill>
                <a:latin typeface="+mj-lt"/>
                <a:cs typeface="Times New Roman"/>
              </a:rPr>
              <a:t>4 000 användande gårdar som aktivt mäter 2018</a:t>
            </a:r>
            <a:endParaRPr lang="sv-SE" sz="3600" kern="1200" dirty="0" smtClean="0">
              <a:solidFill>
                <a:schemeClr val="tx1"/>
              </a:solidFill>
              <a:latin typeface="+mj-lt"/>
            </a:endParaRPr>
          </a:p>
        </p:txBody>
      </p:sp>
      <p:sp>
        <p:nvSpPr>
          <p:cNvPr id="84996" name="Rectangle 5"/>
          <p:cNvSpPr>
            <a:spLocks noChangeArrowheads="1"/>
          </p:cNvSpPr>
          <p:nvPr/>
        </p:nvSpPr>
        <p:spPr bwMode="auto">
          <a:xfrm>
            <a:off x="257808" y="116632"/>
            <a:ext cx="9144000" cy="1125538"/>
          </a:xfrm>
          <a:prstGeom prst="rect">
            <a:avLst/>
          </a:prstGeom>
          <a:noFill/>
          <a:ln>
            <a:noFill/>
          </a:ln>
          <a:extLst/>
        </p:spPr>
        <p:txBody>
          <a:bodyPr anchor="ct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err="1" smtClean="0">
                <a:ln>
                  <a:noFill/>
                </a:ln>
                <a:effectLst/>
                <a:uLnTx/>
                <a:uFillTx/>
                <a:latin typeface="Calibri"/>
                <a:ea typeface="+mn-ea"/>
                <a:cs typeface="+mn-cs"/>
              </a:rPr>
              <a:t>Vem</a:t>
            </a:r>
            <a:r>
              <a:rPr kumimoji="0" lang="en-GB" sz="2400" b="1" i="0" u="none" strike="noStrike" kern="1200" cap="none" spc="0" normalizeH="0" baseline="0" noProof="0" dirty="0" smtClean="0">
                <a:ln>
                  <a:noFill/>
                </a:ln>
                <a:effectLst/>
                <a:uLnTx/>
                <a:uFillTx/>
                <a:latin typeface="Calibri"/>
                <a:ea typeface="+mn-ea"/>
                <a:cs typeface="+mn-cs"/>
              </a:rPr>
              <a:t> </a:t>
            </a:r>
            <a:r>
              <a:rPr kumimoji="0" lang="en-GB" sz="2400" b="1" i="0" u="none" strike="noStrike" kern="1200" cap="none" spc="0" normalizeH="0" baseline="0" noProof="0" dirty="0" err="1" smtClean="0">
                <a:ln>
                  <a:noFill/>
                </a:ln>
                <a:effectLst/>
                <a:uLnTx/>
                <a:uFillTx/>
                <a:latin typeface="Calibri"/>
                <a:ea typeface="+mn-ea"/>
                <a:cs typeface="+mn-cs"/>
              </a:rPr>
              <a:t>använder</a:t>
            </a:r>
            <a:r>
              <a:rPr kumimoji="0" lang="en-GB" sz="2400" b="1" i="0" u="none" strike="noStrike" kern="1200" cap="none" spc="0" normalizeH="0" baseline="0" noProof="0" dirty="0" smtClean="0">
                <a:ln>
                  <a:noFill/>
                </a:ln>
                <a:effectLst/>
                <a:uLnTx/>
                <a:uFillTx/>
                <a:latin typeface="Calibri"/>
                <a:ea typeface="+mn-ea"/>
                <a:cs typeface="+mn-cs"/>
              </a:rPr>
              <a:t> PastureBase Ireland?</a:t>
            </a:r>
            <a:endParaRPr kumimoji="0" lang="en-GB" sz="2400" b="1" i="0"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34076241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41343" y="115888"/>
            <a:ext cx="5576252" cy="576262"/>
          </a:xfrm>
          <a:prstGeom prst="rect">
            <a:avLst/>
          </a:prstGeom>
        </p:spPr>
        <p:txBody>
          <a:bodyPr/>
          <a:lstStyle/>
          <a:p>
            <a:pPr algn="l"/>
            <a:r>
              <a:rPr lang="sv-SE" sz="2400" dirty="0" smtClean="0">
                <a:solidFill>
                  <a:schemeClr val="tx1"/>
                </a:solidFill>
              </a:rPr>
              <a:t>Vår-rotationsplanering: 40 hektarsgård</a:t>
            </a:r>
          </a:p>
        </p:txBody>
      </p:sp>
      <p:pic>
        <p:nvPicPr>
          <p:cNvPr id="51203" name="Picture 2"/>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rcRect/>
          <a:stretch>
            <a:fillRect/>
          </a:stretch>
        </p:blipFill>
        <p:spPr>
          <a:xfrm>
            <a:off x="179388" y="765175"/>
            <a:ext cx="8964612" cy="5018088"/>
          </a:xfrm>
          <a:prstGeom prst="rect">
            <a:avLst/>
          </a:prstGeo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3419475" y="3170238"/>
            <a:ext cx="647700" cy="612775"/>
          </a:xfrm>
          <a:prstGeom prst="ellipse">
            <a:avLst/>
          </a:prstGeom>
          <a:noFill/>
          <a:ln w="38100" cap="flat" cmpd="sng" algn="ctr">
            <a:solidFill>
              <a:srgbClr val="FF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3419475" y="3968750"/>
            <a:ext cx="647700" cy="612775"/>
          </a:xfrm>
          <a:prstGeom prst="ellipse">
            <a:avLst/>
          </a:prstGeom>
          <a:noFill/>
          <a:ln w="38100" cap="flat" cmpd="sng" algn="ctr">
            <a:solidFill>
              <a:srgbClr val="FF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white"/>
              </a:solidFill>
              <a:effectLst/>
              <a:uLnTx/>
              <a:uFillTx/>
              <a:latin typeface="Calibri"/>
              <a:ea typeface="+mn-ea"/>
              <a:cs typeface="+mn-cs"/>
            </a:endParaRP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913" y="5013325"/>
            <a:ext cx="3455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846263"/>
            <a:ext cx="6826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8488" y="2492375"/>
            <a:ext cx="19446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p:nvPr/>
        </p:nvCxnSpPr>
        <p:spPr>
          <a:xfrm flipV="1">
            <a:off x="4140200" y="2816225"/>
            <a:ext cx="2808288" cy="56991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249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8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789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9064" y="1620396"/>
            <a:ext cx="7196286" cy="4345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9793" y="81905"/>
            <a:ext cx="3960440" cy="898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629799" y="840224"/>
            <a:ext cx="3144387" cy="461665"/>
          </a:xfrm>
          <a:prstGeom prst="rect">
            <a:avLst/>
          </a:prstGeom>
        </p:spPr>
        <p:txBody>
          <a:bodyPr wrap="none">
            <a:spAutoFit/>
          </a:bodyPr>
          <a:lstStyle/>
          <a:p>
            <a:r>
              <a:rPr lang="en-IE" sz="2400" b="1" dirty="0" err="1" smtClean="0"/>
              <a:t>Vår-rotationsplanering</a:t>
            </a:r>
            <a:endParaRPr lang="en-IE" sz="2400" b="1" dirty="0"/>
          </a:p>
        </p:txBody>
      </p:sp>
    </p:spTree>
    <p:extLst>
      <p:ext uri="{BB962C8B-B14F-4D97-AF65-F5344CB8AC3E}">
        <p14:creationId xmlns:p14="http://schemas.microsoft.com/office/powerpoint/2010/main" val="1166041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57788" y="2028181"/>
            <a:ext cx="8471212" cy="4324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76068" y="1038966"/>
            <a:ext cx="1571612" cy="35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194869" y="207969"/>
            <a:ext cx="6285444" cy="1200329"/>
          </a:xfrm>
          <a:prstGeom prst="rect">
            <a:avLst/>
          </a:prstGeom>
        </p:spPr>
        <p:txBody>
          <a:bodyPr wrap="square">
            <a:spAutoFit/>
          </a:bodyPr>
          <a:lstStyle/>
          <a:p>
            <a:r>
              <a:rPr lang="en-IE" sz="2400" b="1" dirty="0" err="1" smtClean="0"/>
              <a:t>Beteskilen</a:t>
            </a:r>
            <a:endParaRPr lang="en-IE" sz="2400" b="1" dirty="0" smtClean="0"/>
          </a:p>
          <a:p>
            <a:r>
              <a:rPr lang="en-IE" sz="2400" b="1" dirty="0" err="1" smtClean="0"/>
              <a:t>Identifierar</a:t>
            </a:r>
            <a:r>
              <a:rPr lang="en-IE" sz="2400" b="1" dirty="0" smtClean="0"/>
              <a:t> </a:t>
            </a:r>
            <a:r>
              <a:rPr lang="en-IE" sz="2400" b="1" dirty="0" err="1" smtClean="0"/>
              <a:t>överskott</a:t>
            </a:r>
            <a:r>
              <a:rPr lang="en-IE" sz="2400" b="1" dirty="0" smtClean="0"/>
              <a:t>/</a:t>
            </a:r>
            <a:r>
              <a:rPr lang="en-IE" sz="2400" b="1" dirty="0" err="1" smtClean="0"/>
              <a:t>underskott</a:t>
            </a:r>
            <a:r>
              <a:rPr lang="en-IE" sz="2400" b="1" dirty="0" smtClean="0"/>
              <a:t> </a:t>
            </a:r>
            <a:r>
              <a:rPr lang="en-IE" sz="2400" b="1" dirty="0" err="1" smtClean="0"/>
              <a:t>på</a:t>
            </a:r>
            <a:r>
              <a:rPr lang="en-IE" sz="2400" b="1" dirty="0" smtClean="0"/>
              <a:t> </a:t>
            </a:r>
            <a:r>
              <a:rPr lang="en-IE" sz="2400" b="1" dirty="0" err="1" smtClean="0"/>
              <a:t>varje</a:t>
            </a:r>
            <a:r>
              <a:rPr lang="en-IE" sz="2400" b="1" dirty="0" smtClean="0"/>
              <a:t> </a:t>
            </a:r>
            <a:r>
              <a:rPr lang="en-IE" sz="2400" b="1" dirty="0" err="1" smtClean="0"/>
              <a:t>fålla</a:t>
            </a:r>
            <a:r>
              <a:rPr lang="en-IE" sz="2400" b="1" dirty="0" smtClean="0"/>
              <a:t> </a:t>
            </a:r>
            <a:r>
              <a:rPr lang="en-IE" sz="2400" b="1" dirty="0" err="1" smtClean="0"/>
              <a:t>på</a:t>
            </a:r>
            <a:r>
              <a:rPr lang="en-IE" sz="2400" b="1" dirty="0" smtClean="0"/>
              <a:t> </a:t>
            </a:r>
            <a:r>
              <a:rPr lang="en-IE" sz="2400" b="1" dirty="0" err="1" smtClean="0"/>
              <a:t>gården</a:t>
            </a:r>
            <a:endParaRPr lang="en-IE" sz="2400" b="1" dirty="0"/>
          </a:p>
        </p:txBody>
      </p:sp>
    </p:spTree>
    <p:extLst>
      <p:ext uri="{BB962C8B-B14F-4D97-AF65-F5344CB8AC3E}">
        <p14:creationId xmlns:p14="http://schemas.microsoft.com/office/powerpoint/2010/main" val="42602872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51519" y="2420066"/>
            <a:ext cx="8920967" cy="2350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49616" y="1004481"/>
            <a:ext cx="1694384" cy="384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334022" y="450592"/>
            <a:ext cx="6424288" cy="830997"/>
          </a:xfrm>
          <a:prstGeom prst="rect">
            <a:avLst/>
          </a:prstGeom>
        </p:spPr>
        <p:txBody>
          <a:bodyPr wrap="square">
            <a:spAutoFit/>
          </a:bodyPr>
          <a:lstStyle/>
          <a:p>
            <a:r>
              <a:rPr lang="en-IE" sz="2400" b="1" dirty="0" err="1" smtClean="0"/>
              <a:t>Beteskilen</a:t>
            </a:r>
            <a:endParaRPr lang="en-IE" sz="2400" b="1" dirty="0" smtClean="0"/>
          </a:p>
          <a:p>
            <a:r>
              <a:rPr lang="en-IE" sz="2400" b="1" dirty="0" smtClean="0"/>
              <a:t>Data </a:t>
            </a:r>
            <a:r>
              <a:rPr lang="en-IE" sz="2400" b="1" dirty="0" err="1" smtClean="0"/>
              <a:t>som</a:t>
            </a:r>
            <a:r>
              <a:rPr lang="en-IE" sz="2400" b="1" dirty="0" smtClean="0"/>
              <a:t> </a:t>
            </a:r>
            <a:r>
              <a:rPr lang="en-IE" sz="2400" b="1" dirty="0" err="1" smtClean="0"/>
              <a:t>genererats</a:t>
            </a:r>
            <a:r>
              <a:rPr lang="en-IE" sz="2400" b="1" dirty="0" smtClean="0"/>
              <a:t> </a:t>
            </a:r>
            <a:r>
              <a:rPr lang="en-IE" sz="2400" b="1" dirty="0" err="1" smtClean="0"/>
              <a:t>som</a:t>
            </a:r>
            <a:r>
              <a:rPr lang="en-IE" sz="2400" b="1" dirty="0" smtClean="0"/>
              <a:t> </a:t>
            </a:r>
            <a:r>
              <a:rPr lang="en-IE" sz="2400" b="1" dirty="0" err="1" smtClean="0"/>
              <a:t>beslutsunderlag</a:t>
            </a:r>
            <a:endParaRPr lang="en-IE" sz="2400" b="1" dirty="0"/>
          </a:p>
        </p:txBody>
      </p:sp>
    </p:spTree>
    <p:extLst>
      <p:ext uri="{BB962C8B-B14F-4D97-AF65-F5344CB8AC3E}">
        <p14:creationId xmlns:p14="http://schemas.microsoft.com/office/powerpoint/2010/main" val="401229818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043608" y="1443789"/>
            <a:ext cx="7442997" cy="4563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0" y="969401"/>
            <a:ext cx="1403532" cy="31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1043608" y="507736"/>
            <a:ext cx="3303790" cy="461665"/>
          </a:xfrm>
          <a:prstGeom prst="rect">
            <a:avLst/>
          </a:prstGeom>
        </p:spPr>
        <p:txBody>
          <a:bodyPr wrap="none">
            <a:spAutoFit/>
          </a:bodyPr>
          <a:lstStyle/>
          <a:p>
            <a:r>
              <a:rPr lang="en-IE" sz="2400" b="1" dirty="0" err="1" smtClean="0"/>
              <a:t>Höst-rotationsplanering</a:t>
            </a:r>
            <a:endParaRPr lang="en-IE" sz="2400" b="1" dirty="0"/>
          </a:p>
        </p:txBody>
      </p:sp>
    </p:spTree>
    <p:extLst>
      <p:ext uri="{BB962C8B-B14F-4D97-AF65-F5344CB8AC3E}">
        <p14:creationId xmlns:p14="http://schemas.microsoft.com/office/powerpoint/2010/main" val="8557177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070" y="523920"/>
            <a:ext cx="6336704" cy="936104"/>
          </a:xfrm>
        </p:spPr>
        <p:txBody>
          <a:bodyPr/>
          <a:lstStyle/>
          <a:p>
            <a:pPr algn="l"/>
            <a:r>
              <a:rPr lang="sv-SE" sz="2400" dirty="0" smtClean="0">
                <a:solidFill>
                  <a:schemeClr val="tx1"/>
                </a:solidFill>
                <a:latin typeface="Trebuchet MS" pitchFamily="34" charset="0"/>
              </a:rPr>
              <a:t>Analys av det ideala betet</a:t>
            </a:r>
            <a:endParaRPr lang="sv-SE" sz="2400" dirty="0">
              <a:solidFill>
                <a:schemeClr val="tx1"/>
              </a:solidFill>
            </a:endParaRPr>
          </a:p>
        </p:txBody>
      </p:sp>
      <p:sp>
        <p:nvSpPr>
          <p:cNvPr id="3" name="Content Placeholder 2"/>
          <p:cNvSpPr>
            <a:spLocks noGrp="1"/>
          </p:cNvSpPr>
          <p:nvPr>
            <p:ph idx="1"/>
          </p:nvPr>
        </p:nvSpPr>
        <p:spPr/>
        <p:txBody>
          <a:bodyPr/>
          <a:lstStyle/>
          <a:p>
            <a:pPr marL="0" indent="0">
              <a:buNone/>
            </a:pPr>
            <a:endParaRPr lang="en-IE" dirty="0"/>
          </a:p>
        </p:txBody>
      </p:sp>
      <p:sp>
        <p:nvSpPr>
          <p:cNvPr id="4" name="Rechthoek 3"/>
          <p:cNvSpPr/>
          <p:nvPr/>
        </p:nvSpPr>
        <p:spPr>
          <a:xfrm>
            <a:off x="663144" y="1164316"/>
            <a:ext cx="7683334" cy="3139321"/>
          </a:xfrm>
          <a:prstGeom prst="rect">
            <a:avLst/>
          </a:prstGeom>
        </p:spPr>
        <p:txBody>
          <a:bodyPr wrap="square">
            <a:spAutoFit/>
          </a:bodyPr>
          <a:lstStyle/>
          <a:p>
            <a:pPr>
              <a:lnSpc>
                <a:spcPct val="110000"/>
              </a:lnSpc>
              <a:tabLst>
                <a:tab pos="3673475" algn="l"/>
              </a:tabLst>
            </a:pPr>
            <a:r>
              <a:rPr lang="en-IE" dirty="0" err="1" smtClean="0">
                <a:latin typeface="Trebuchet MS" pitchFamily="34" charset="0"/>
              </a:rPr>
              <a:t>Gräsproduktion</a:t>
            </a:r>
            <a:r>
              <a:rPr lang="en-IE" dirty="0" smtClean="0">
                <a:latin typeface="Trebuchet MS" pitchFamily="34" charset="0"/>
              </a:rPr>
              <a:t> (ton </a:t>
            </a:r>
            <a:r>
              <a:rPr lang="en-IE" dirty="0" err="1" smtClean="0">
                <a:latin typeface="Trebuchet MS" pitchFamily="34" charset="0"/>
              </a:rPr>
              <a:t>ts</a:t>
            </a:r>
            <a:r>
              <a:rPr lang="en-IE" dirty="0" smtClean="0">
                <a:latin typeface="Trebuchet MS" pitchFamily="34" charset="0"/>
              </a:rPr>
              <a:t>/ha)</a:t>
            </a:r>
            <a:r>
              <a:rPr lang="en-IE" dirty="0">
                <a:latin typeface="Trebuchet MS" pitchFamily="34" charset="0"/>
              </a:rPr>
              <a:t>	</a:t>
            </a:r>
            <a:r>
              <a:rPr lang="en-IE" dirty="0" smtClean="0">
                <a:latin typeface="Trebuchet MS" pitchFamily="34" charset="0"/>
              </a:rPr>
              <a:t>17-18</a:t>
            </a:r>
            <a:endParaRPr lang="en-IE" dirty="0">
              <a:latin typeface="Trebuchet MS" pitchFamily="34" charset="0"/>
            </a:endParaRPr>
          </a:p>
          <a:p>
            <a:pPr>
              <a:lnSpc>
                <a:spcPct val="110000"/>
              </a:lnSpc>
              <a:tabLst>
                <a:tab pos="3673475" algn="l"/>
              </a:tabLst>
            </a:pPr>
            <a:r>
              <a:rPr lang="en-IE" dirty="0" err="1" smtClean="0">
                <a:latin typeface="Trebuchet MS" pitchFamily="34" charset="0"/>
              </a:rPr>
              <a:t>Energi</a:t>
            </a:r>
            <a:r>
              <a:rPr lang="en-IE" dirty="0">
                <a:latin typeface="Trebuchet MS" pitchFamily="34" charset="0"/>
              </a:rPr>
              <a:t> </a:t>
            </a:r>
            <a:r>
              <a:rPr lang="en-IE" dirty="0" smtClean="0">
                <a:latin typeface="Trebuchet MS" pitchFamily="34" charset="0"/>
              </a:rPr>
              <a:t>(UFL)	&gt;</a:t>
            </a:r>
            <a:r>
              <a:rPr lang="en-IE" dirty="0">
                <a:latin typeface="Trebuchet MS" pitchFamily="34" charset="0"/>
              </a:rPr>
              <a:t>1</a:t>
            </a:r>
          </a:p>
          <a:p>
            <a:pPr>
              <a:lnSpc>
                <a:spcPct val="110000"/>
              </a:lnSpc>
              <a:tabLst>
                <a:tab pos="3673475" algn="l"/>
              </a:tabLst>
            </a:pPr>
            <a:r>
              <a:rPr lang="en-IE" dirty="0" err="1" smtClean="0">
                <a:latin typeface="Trebuchet MS" pitchFamily="34" charset="0"/>
              </a:rPr>
              <a:t>Smältbar</a:t>
            </a:r>
            <a:r>
              <a:rPr lang="en-IE" dirty="0" smtClean="0">
                <a:latin typeface="Trebuchet MS" pitchFamily="34" charset="0"/>
              </a:rPr>
              <a:t> </a:t>
            </a:r>
            <a:r>
              <a:rPr lang="en-IE" dirty="0" err="1" smtClean="0">
                <a:latin typeface="Trebuchet MS" pitchFamily="34" charset="0"/>
              </a:rPr>
              <a:t>organisk</a:t>
            </a:r>
            <a:r>
              <a:rPr lang="en-IE" dirty="0" smtClean="0">
                <a:latin typeface="Trebuchet MS" pitchFamily="34" charset="0"/>
              </a:rPr>
              <a:t> </a:t>
            </a:r>
            <a:r>
              <a:rPr lang="en-IE" dirty="0" err="1" smtClean="0">
                <a:latin typeface="Trebuchet MS" pitchFamily="34" charset="0"/>
              </a:rPr>
              <a:t>substans</a:t>
            </a:r>
            <a:r>
              <a:rPr lang="en-IE" dirty="0" smtClean="0">
                <a:latin typeface="Trebuchet MS" pitchFamily="34" charset="0"/>
              </a:rPr>
              <a:t> (%)</a:t>
            </a:r>
            <a:r>
              <a:rPr lang="en-IE" dirty="0">
                <a:latin typeface="Trebuchet MS" pitchFamily="34" charset="0"/>
              </a:rPr>
              <a:t>	</a:t>
            </a:r>
            <a:r>
              <a:rPr lang="en-IE" dirty="0" smtClean="0">
                <a:latin typeface="Trebuchet MS" pitchFamily="34" charset="0"/>
              </a:rPr>
              <a:t>82-86</a:t>
            </a:r>
            <a:endParaRPr lang="en-IE" dirty="0">
              <a:latin typeface="Trebuchet MS" pitchFamily="34" charset="0"/>
            </a:endParaRPr>
          </a:p>
          <a:p>
            <a:pPr>
              <a:lnSpc>
                <a:spcPct val="110000"/>
              </a:lnSpc>
              <a:tabLst>
                <a:tab pos="3673475" algn="l"/>
              </a:tabLst>
            </a:pPr>
            <a:r>
              <a:rPr lang="en-IE" dirty="0" err="1" smtClean="0">
                <a:latin typeface="Trebuchet MS" pitchFamily="34" charset="0"/>
              </a:rPr>
              <a:t>Råprotein</a:t>
            </a:r>
            <a:r>
              <a:rPr lang="en-IE" dirty="0">
                <a:latin typeface="Trebuchet MS" pitchFamily="34" charset="0"/>
              </a:rPr>
              <a:t> </a:t>
            </a:r>
            <a:r>
              <a:rPr lang="en-IE" dirty="0" smtClean="0">
                <a:latin typeface="Trebuchet MS" pitchFamily="34" charset="0"/>
              </a:rPr>
              <a:t>(g/kg </a:t>
            </a:r>
            <a:r>
              <a:rPr lang="en-IE" dirty="0" err="1" smtClean="0">
                <a:latin typeface="Trebuchet MS" pitchFamily="34" charset="0"/>
              </a:rPr>
              <a:t>ts</a:t>
            </a:r>
            <a:r>
              <a:rPr lang="en-IE" dirty="0" smtClean="0">
                <a:latin typeface="Trebuchet MS" pitchFamily="34" charset="0"/>
              </a:rPr>
              <a:t>)	170-200</a:t>
            </a:r>
            <a:endParaRPr lang="en-IE" dirty="0">
              <a:latin typeface="Trebuchet MS" pitchFamily="34" charset="0"/>
            </a:endParaRPr>
          </a:p>
          <a:p>
            <a:pPr>
              <a:lnSpc>
                <a:spcPct val="110000"/>
              </a:lnSpc>
              <a:tabLst>
                <a:tab pos="3673475" algn="l"/>
              </a:tabLst>
            </a:pPr>
            <a:r>
              <a:rPr lang="en-IE" dirty="0">
                <a:latin typeface="Trebuchet MS" pitchFamily="34" charset="0"/>
              </a:rPr>
              <a:t>NDF (g </a:t>
            </a:r>
            <a:r>
              <a:rPr lang="en-IE" dirty="0" smtClean="0">
                <a:latin typeface="Trebuchet MS" pitchFamily="34" charset="0"/>
              </a:rPr>
              <a:t>kg/</a:t>
            </a:r>
            <a:r>
              <a:rPr lang="en-IE" dirty="0" err="1" smtClean="0">
                <a:latin typeface="Trebuchet MS" pitchFamily="34" charset="0"/>
              </a:rPr>
              <a:t>ts</a:t>
            </a:r>
            <a:r>
              <a:rPr lang="en-IE" dirty="0" smtClean="0">
                <a:latin typeface="Trebuchet MS" pitchFamily="34" charset="0"/>
              </a:rPr>
              <a:t>)	350-450</a:t>
            </a:r>
            <a:endParaRPr lang="en-IE" dirty="0">
              <a:latin typeface="Trebuchet MS" pitchFamily="34" charset="0"/>
            </a:endParaRPr>
          </a:p>
          <a:p>
            <a:pPr>
              <a:lnSpc>
                <a:spcPct val="110000"/>
              </a:lnSpc>
              <a:tabLst>
                <a:tab pos="3673475" algn="l"/>
              </a:tabLst>
            </a:pPr>
            <a:r>
              <a:rPr lang="en-IE" dirty="0" err="1" smtClean="0">
                <a:latin typeface="Trebuchet MS" pitchFamily="34" charset="0"/>
              </a:rPr>
              <a:t>Torrsubstans</a:t>
            </a:r>
            <a:r>
              <a:rPr lang="en-IE" dirty="0" smtClean="0">
                <a:latin typeface="Trebuchet MS" pitchFamily="34" charset="0"/>
              </a:rPr>
              <a:t> (g kg)	150-210</a:t>
            </a:r>
            <a:endParaRPr lang="en-IE" dirty="0">
              <a:latin typeface="Trebuchet MS" pitchFamily="34" charset="0"/>
            </a:endParaRPr>
          </a:p>
          <a:p>
            <a:pPr>
              <a:lnSpc>
                <a:spcPct val="110000"/>
              </a:lnSpc>
              <a:tabLst>
                <a:tab pos="3673475" algn="l"/>
              </a:tabLst>
            </a:pPr>
            <a:r>
              <a:rPr lang="en-IE" dirty="0" err="1" smtClean="0">
                <a:latin typeface="Trebuchet MS" pitchFamily="34" charset="0"/>
              </a:rPr>
              <a:t>Grön</a:t>
            </a:r>
            <a:r>
              <a:rPr lang="en-IE" dirty="0" smtClean="0">
                <a:latin typeface="Trebuchet MS" pitchFamily="34" charset="0"/>
              </a:rPr>
              <a:t> </a:t>
            </a:r>
            <a:r>
              <a:rPr lang="en-IE" dirty="0" err="1" smtClean="0">
                <a:latin typeface="Trebuchet MS" pitchFamily="34" charset="0"/>
              </a:rPr>
              <a:t>bladmassa</a:t>
            </a:r>
            <a:r>
              <a:rPr lang="en-IE" dirty="0" smtClean="0">
                <a:latin typeface="Trebuchet MS" pitchFamily="34" charset="0"/>
              </a:rPr>
              <a:t> (%)	&gt;</a:t>
            </a:r>
            <a:r>
              <a:rPr lang="en-IE" dirty="0">
                <a:latin typeface="Trebuchet MS" pitchFamily="34" charset="0"/>
              </a:rPr>
              <a:t>80</a:t>
            </a:r>
          </a:p>
          <a:p>
            <a:pPr>
              <a:lnSpc>
                <a:spcPct val="110000"/>
              </a:lnSpc>
              <a:tabLst>
                <a:tab pos="3673475" algn="l"/>
              </a:tabLst>
            </a:pPr>
            <a:r>
              <a:rPr lang="en-IE" dirty="0" smtClean="0">
                <a:latin typeface="Trebuchet MS" pitchFamily="34" charset="0"/>
              </a:rPr>
              <a:t>Ingen </a:t>
            </a:r>
            <a:r>
              <a:rPr lang="en-IE" dirty="0" err="1" smtClean="0">
                <a:latin typeface="Trebuchet MS" pitchFamily="34" charset="0"/>
              </a:rPr>
              <a:t>axgång</a:t>
            </a:r>
            <a:r>
              <a:rPr lang="en-IE" dirty="0" smtClean="0">
                <a:latin typeface="Trebuchet MS" pitchFamily="34" charset="0"/>
              </a:rPr>
              <a:t> </a:t>
            </a:r>
            <a:r>
              <a:rPr lang="en-IE" dirty="0" err="1" smtClean="0">
                <a:latin typeface="Trebuchet MS" pitchFamily="34" charset="0"/>
              </a:rPr>
              <a:t>i</a:t>
            </a:r>
            <a:r>
              <a:rPr lang="en-IE" dirty="0" smtClean="0">
                <a:latin typeface="Trebuchet MS" pitchFamily="34" charset="0"/>
              </a:rPr>
              <a:t> </a:t>
            </a:r>
            <a:r>
              <a:rPr lang="en-IE" dirty="0" err="1" smtClean="0">
                <a:latin typeface="Trebuchet MS" pitchFamily="34" charset="0"/>
              </a:rPr>
              <a:t>återväxten</a:t>
            </a:r>
            <a:r>
              <a:rPr lang="en-IE" dirty="0" smtClean="0">
                <a:latin typeface="Trebuchet MS" pitchFamily="34" charset="0"/>
              </a:rPr>
              <a:t>, </a:t>
            </a:r>
            <a:r>
              <a:rPr lang="en-IE" dirty="0" err="1" smtClean="0">
                <a:latin typeface="Trebuchet MS" pitchFamily="34" charset="0"/>
              </a:rPr>
              <a:t>högt</a:t>
            </a:r>
            <a:r>
              <a:rPr lang="en-IE" dirty="0" smtClean="0">
                <a:latin typeface="Trebuchet MS" pitchFamily="34" charset="0"/>
              </a:rPr>
              <a:t> </a:t>
            </a:r>
            <a:r>
              <a:rPr lang="en-IE" dirty="0" err="1" smtClean="0">
                <a:latin typeface="Trebuchet MS" pitchFamily="34" charset="0"/>
              </a:rPr>
              <a:t>näringsvärde</a:t>
            </a:r>
            <a:endParaRPr lang="en-IE" dirty="0">
              <a:latin typeface="Trebuchet MS" pitchFamily="34" charset="0"/>
            </a:endParaRPr>
          </a:p>
          <a:p>
            <a:pPr>
              <a:lnSpc>
                <a:spcPct val="110000"/>
              </a:lnSpc>
              <a:tabLst>
                <a:tab pos="3673475" algn="l"/>
              </a:tabLst>
            </a:pPr>
            <a:r>
              <a:rPr lang="en-IE" dirty="0" err="1" smtClean="0">
                <a:latin typeface="Trebuchet MS" pitchFamily="34" charset="0"/>
              </a:rPr>
              <a:t>Betesintag</a:t>
            </a:r>
            <a:r>
              <a:rPr lang="en-IE" dirty="0" smtClean="0">
                <a:latin typeface="Trebuchet MS" pitchFamily="34" charset="0"/>
              </a:rPr>
              <a:t> </a:t>
            </a:r>
            <a:r>
              <a:rPr lang="en-IE" dirty="0" err="1" smtClean="0">
                <a:latin typeface="Trebuchet MS" pitchFamily="34" charset="0"/>
              </a:rPr>
              <a:t>mittsäsong</a:t>
            </a:r>
            <a:r>
              <a:rPr lang="en-IE" dirty="0" smtClean="0">
                <a:latin typeface="Trebuchet MS" pitchFamily="34" charset="0"/>
              </a:rPr>
              <a:t> (kg </a:t>
            </a:r>
            <a:r>
              <a:rPr lang="en-IE" dirty="0" err="1" smtClean="0">
                <a:latin typeface="Trebuchet MS" pitchFamily="34" charset="0"/>
              </a:rPr>
              <a:t>ts</a:t>
            </a:r>
            <a:r>
              <a:rPr lang="en-IE" dirty="0" smtClean="0">
                <a:latin typeface="Trebuchet MS" pitchFamily="34" charset="0"/>
              </a:rPr>
              <a:t>/</a:t>
            </a:r>
            <a:r>
              <a:rPr lang="en-IE" dirty="0" err="1" smtClean="0">
                <a:latin typeface="Trebuchet MS" pitchFamily="34" charset="0"/>
              </a:rPr>
              <a:t>ko</a:t>
            </a:r>
            <a:r>
              <a:rPr lang="en-IE" dirty="0" smtClean="0">
                <a:latin typeface="Trebuchet MS" pitchFamily="34" charset="0"/>
              </a:rPr>
              <a:t>)	18-20</a:t>
            </a:r>
            <a:endParaRPr lang="en-IE" dirty="0">
              <a:latin typeface="Trebuchet MS" pitchFamily="34" charset="0"/>
            </a:endParaRPr>
          </a:p>
          <a:p>
            <a:pPr>
              <a:lnSpc>
                <a:spcPct val="110000"/>
              </a:lnSpc>
              <a:tabLst>
                <a:tab pos="3673475" algn="l"/>
              </a:tabLst>
            </a:pPr>
            <a:r>
              <a:rPr lang="en-IE" dirty="0" err="1" smtClean="0">
                <a:latin typeface="Trebuchet MS" pitchFamily="34" charset="0"/>
              </a:rPr>
              <a:t>Betets</a:t>
            </a:r>
            <a:r>
              <a:rPr lang="en-IE" dirty="0" smtClean="0">
                <a:latin typeface="Trebuchet MS" pitchFamily="34" charset="0"/>
              </a:rPr>
              <a:t> </a:t>
            </a:r>
            <a:r>
              <a:rPr lang="en-IE" dirty="0" err="1" smtClean="0">
                <a:latin typeface="Trebuchet MS" pitchFamily="34" charset="0"/>
              </a:rPr>
              <a:t>liggtid</a:t>
            </a:r>
            <a:r>
              <a:rPr lang="en-IE" dirty="0" smtClean="0">
                <a:latin typeface="Trebuchet MS" pitchFamily="34" charset="0"/>
              </a:rPr>
              <a:t> (</a:t>
            </a:r>
            <a:r>
              <a:rPr lang="en-IE" dirty="0" err="1" smtClean="0">
                <a:latin typeface="Trebuchet MS" pitchFamily="34" charset="0"/>
              </a:rPr>
              <a:t>år</a:t>
            </a:r>
            <a:r>
              <a:rPr lang="en-IE" dirty="0" smtClean="0">
                <a:latin typeface="Trebuchet MS" pitchFamily="34" charset="0"/>
              </a:rPr>
              <a:t>)	7 </a:t>
            </a:r>
            <a:r>
              <a:rPr lang="en-IE" dirty="0">
                <a:latin typeface="Trebuchet MS" pitchFamily="34" charset="0"/>
              </a:rPr>
              <a:t>- 10</a:t>
            </a:r>
          </a:p>
        </p:txBody>
      </p:sp>
    </p:spTree>
    <p:extLst>
      <p:ext uri="{BB962C8B-B14F-4D97-AF65-F5344CB8AC3E}">
        <p14:creationId xmlns:p14="http://schemas.microsoft.com/office/powerpoint/2010/main" val="39511688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609600" y="1066800"/>
            <a:ext cx="8077200" cy="2590800"/>
          </a:xfrm>
        </p:spPr>
        <p:txBody>
          <a:bodyPr/>
          <a:lstStyle/>
          <a:p>
            <a:pPr>
              <a:buFontTx/>
              <a:buChar char="•"/>
            </a:pPr>
            <a:r>
              <a:rPr lang="sv-SE" sz="2400" dirty="0" smtClean="0"/>
              <a:t>Bördig jord – index 3, pH &gt;6,0</a:t>
            </a:r>
          </a:p>
          <a:p>
            <a:pPr>
              <a:buFontTx/>
              <a:buChar char="•"/>
            </a:pPr>
            <a:r>
              <a:rPr lang="sv-SE" sz="2400" dirty="0" smtClean="0"/>
              <a:t>Mätning av betet varje vecka. Pro-aktiv skötsel</a:t>
            </a:r>
          </a:p>
          <a:p>
            <a:pPr>
              <a:buFontTx/>
              <a:buChar char="•"/>
            </a:pPr>
            <a:r>
              <a:rPr lang="sv-SE" sz="2400" dirty="0" smtClean="0"/>
              <a:t>Liten variation mellan bästa och sämsta fållan</a:t>
            </a:r>
          </a:p>
          <a:p>
            <a:pPr>
              <a:buFontTx/>
              <a:buChar char="•"/>
            </a:pPr>
            <a:r>
              <a:rPr lang="sv-SE" sz="2400" dirty="0" err="1" smtClean="0"/>
              <a:t>Vårbetning</a:t>
            </a:r>
            <a:endParaRPr lang="sv-SE" sz="2400" dirty="0" smtClean="0"/>
          </a:p>
          <a:p>
            <a:pPr>
              <a:buFontTx/>
              <a:buChar char="•"/>
            </a:pPr>
            <a:r>
              <a:rPr lang="sv-SE" sz="2400" dirty="0" smtClean="0"/>
              <a:t>Mer bete per gård</a:t>
            </a:r>
          </a:p>
          <a:p>
            <a:pPr>
              <a:buFontTx/>
              <a:buChar char="•"/>
            </a:pPr>
            <a:r>
              <a:rPr lang="sv-SE" sz="2400" dirty="0" smtClean="0"/>
              <a:t>Hjälpsådd är en del av aktiv skötsel</a:t>
            </a:r>
          </a:p>
          <a:p>
            <a:pPr>
              <a:buFontTx/>
              <a:buChar char="•"/>
            </a:pPr>
            <a:endParaRPr lang="sv-SE" dirty="0" smtClean="0"/>
          </a:p>
        </p:txBody>
      </p:sp>
      <p:sp>
        <p:nvSpPr>
          <p:cNvPr id="7" name="Rectangle 2"/>
          <p:cNvSpPr txBox="1">
            <a:spLocks noChangeArrowheads="1"/>
          </p:cNvSpPr>
          <p:nvPr/>
        </p:nvSpPr>
        <p:spPr bwMode="auto">
          <a:xfrm>
            <a:off x="633168" y="0"/>
            <a:ext cx="7847856" cy="838200"/>
          </a:xfrm>
          <a:prstGeom prst="rect">
            <a:avLst/>
          </a:prstGeom>
          <a:noFill/>
          <a:ln>
            <a:noFill/>
          </a:ln>
          <a:extLst/>
        </p:spPr>
        <p:txBody>
          <a:bodyPr anchor="ctr"/>
          <a:lstStyle>
            <a:lvl1pPr algn="l" rtl="0" eaLnBrk="0" fontAlgn="base" hangingPunct="0">
              <a:spcBef>
                <a:spcPct val="0"/>
              </a:spcBef>
              <a:spcAft>
                <a:spcPct val="0"/>
              </a:spcAft>
              <a:defRPr sz="2800" b="1">
                <a:solidFill>
                  <a:srgbClr val="008000"/>
                </a:solidFill>
                <a:latin typeface="+mj-lt"/>
                <a:ea typeface="+mj-ea"/>
                <a:cs typeface="+mj-cs"/>
              </a:defRPr>
            </a:lvl1pPr>
            <a:lvl2pPr algn="l" rtl="0" eaLnBrk="0" fontAlgn="base" hangingPunct="0">
              <a:spcBef>
                <a:spcPct val="0"/>
              </a:spcBef>
              <a:spcAft>
                <a:spcPct val="0"/>
              </a:spcAft>
              <a:defRPr sz="2800" b="1">
                <a:solidFill>
                  <a:srgbClr val="008000"/>
                </a:solidFill>
                <a:latin typeface="Arial" charset="0"/>
                <a:ea typeface="ヒラギノ角ゴ Pro W3" pitchFamily="96" charset="-128"/>
              </a:defRPr>
            </a:lvl2pPr>
            <a:lvl3pPr algn="l" rtl="0" eaLnBrk="0" fontAlgn="base" hangingPunct="0">
              <a:spcBef>
                <a:spcPct val="0"/>
              </a:spcBef>
              <a:spcAft>
                <a:spcPct val="0"/>
              </a:spcAft>
              <a:defRPr sz="2800" b="1">
                <a:solidFill>
                  <a:srgbClr val="008000"/>
                </a:solidFill>
                <a:latin typeface="Arial" charset="0"/>
                <a:ea typeface="ヒラギノ角ゴ Pro W3" pitchFamily="96" charset="-128"/>
              </a:defRPr>
            </a:lvl3pPr>
            <a:lvl4pPr algn="l" rtl="0" eaLnBrk="0" fontAlgn="base" hangingPunct="0">
              <a:spcBef>
                <a:spcPct val="0"/>
              </a:spcBef>
              <a:spcAft>
                <a:spcPct val="0"/>
              </a:spcAft>
              <a:defRPr sz="2800" b="1">
                <a:solidFill>
                  <a:srgbClr val="008000"/>
                </a:solidFill>
                <a:latin typeface="Arial" charset="0"/>
                <a:ea typeface="ヒラギノ角ゴ Pro W3" pitchFamily="96" charset="-128"/>
              </a:defRPr>
            </a:lvl4pPr>
            <a:lvl5pPr algn="l" rtl="0" eaLnBrk="0" fontAlgn="base" hangingPunct="0">
              <a:spcBef>
                <a:spcPct val="0"/>
              </a:spcBef>
              <a:spcAft>
                <a:spcPct val="0"/>
              </a:spcAft>
              <a:defRPr sz="2800" b="1">
                <a:solidFill>
                  <a:srgbClr val="008000"/>
                </a:solidFill>
                <a:latin typeface="Arial" charset="0"/>
                <a:ea typeface="ヒラギノ角ゴ Pro W3" pitchFamily="96" charset="-128"/>
              </a:defRPr>
            </a:lvl5pPr>
            <a:lvl6pPr marL="457200" algn="l" rtl="0" fontAlgn="base">
              <a:spcBef>
                <a:spcPct val="0"/>
              </a:spcBef>
              <a:spcAft>
                <a:spcPct val="0"/>
              </a:spcAft>
              <a:defRPr sz="2800" b="1">
                <a:solidFill>
                  <a:srgbClr val="008000"/>
                </a:solidFill>
                <a:latin typeface="Arial" charset="0"/>
                <a:ea typeface="ヒラギノ角ゴ Pro W3" pitchFamily="96" charset="-128"/>
              </a:defRPr>
            </a:lvl6pPr>
            <a:lvl7pPr marL="914400" algn="l" rtl="0" fontAlgn="base">
              <a:spcBef>
                <a:spcPct val="0"/>
              </a:spcBef>
              <a:spcAft>
                <a:spcPct val="0"/>
              </a:spcAft>
              <a:defRPr sz="2800" b="1">
                <a:solidFill>
                  <a:srgbClr val="008000"/>
                </a:solidFill>
                <a:latin typeface="Arial" charset="0"/>
                <a:ea typeface="ヒラギノ角ゴ Pro W3" pitchFamily="96" charset="-128"/>
              </a:defRPr>
            </a:lvl7pPr>
            <a:lvl8pPr marL="1371600" algn="l" rtl="0" fontAlgn="base">
              <a:spcBef>
                <a:spcPct val="0"/>
              </a:spcBef>
              <a:spcAft>
                <a:spcPct val="0"/>
              </a:spcAft>
              <a:defRPr sz="2800" b="1">
                <a:solidFill>
                  <a:srgbClr val="008000"/>
                </a:solidFill>
                <a:latin typeface="Arial" charset="0"/>
                <a:ea typeface="ヒラギノ角ゴ Pro W3" pitchFamily="96" charset="-128"/>
              </a:defRPr>
            </a:lvl8pPr>
            <a:lvl9pPr marL="1828800" algn="l" rtl="0" fontAlgn="base">
              <a:spcBef>
                <a:spcPct val="0"/>
              </a:spcBef>
              <a:spcAft>
                <a:spcPct val="0"/>
              </a:spcAft>
              <a:defRPr sz="2800" b="1">
                <a:solidFill>
                  <a:srgbClr val="008000"/>
                </a:solidFill>
                <a:latin typeface="Arial" charset="0"/>
                <a:ea typeface="ヒラギノ角ゴ Pro W3" pitchFamily="96"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IE" sz="2400" b="1" i="0" u="none" strike="noStrike" kern="0" cap="none" spc="0" normalizeH="0" baseline="0" noProof="0" dirty="0" err="1" smtClean="0">
                <a:ln>
                  <a:noFill/>
                </a:ln>
                <a:solidFill>
                  <a:schemeClr val="tx1"/>
                </a:solidFill>
                <a:effectLst/>
                <a:uLnTx/>
                <a:uFillTx/>
                <a:latin typeface="Calibri"/>
                <a:ea typeface="+mj-ea"/>
                <a:cs typeface="+mj-cs"/>
              </a:rPr>
              <a:t>Hur</a:t>
            </a:r>
            <a:r>
              <a:rPr kumimoji="0" lang="en-IE" sz="2400" b="1" i="0" u="none" strike="noStrike" kern="0" cap="none" spc="0" normalizeH="0" baseline="0" noProof="0" dirty="0" smtClean="0">
                <a:ln>
                  <a:noFill/>
                </a:ln>
                <a:solidFill>
                  <a:schemeClr val="tx1"/>
                </a:solidFill>
                <a:effectLst/>
                <a:uLnTx/>
                <a:uFillTx/>
                <a:latin typeface="Calibri"/>
                <a:ea typeface="+mj-ea"/>
                <a:cs typeface="+mj-cs"/>
              </a:rPr>
              <a:t> </a:t>
            </a:r>
            <a:r>
              <a:rPr kumimoji="0" lang="en-IE" sz="2400" b="1" i="0" u="none" strike="noStrike" kern="0" cap="none" spc="0" normalizeH="0" baseline="0" noProof="0" dirty="0" err="1" smtClean="0">
                <a:ln>
                  <a:noFill/>
                </a:ln>
                <a:solidFill>
                  <a:schemeClr val="tx1"/>
                </a:solidFill>
                <a:effectLst/>
                <a:uLnTx/>
                <a:uFillTx/>
                <a:latin typeface="Calibri"/>
                <a:ea typeface="+mj-ea"/>
                <a:cs typeface="+mj-cs"/>
              </a:rPr>
              <a:t>gör</a:t>
            </a:r>
            <a:r>
              <a:rPr kumimoji="0" lang="en-IE" sz="2400" b="1" i="0" u="none" strike="noStrike" kern="0" cap="none" spc="0" normalizeH="0" baseline="0" noProof="0" dirty="0" smtClean="0">
                <a:ln>
                  <a:noFill/>
                </a:ln>
                <a:solidFill>
                  <a:schemeClr val="tx1"/>
                </a:solidFill>
                <a:effectLst/>
                <a:uLnTx/>
                <a:uFillTx/>
                <a:latin typeface="Calibri"/>
                <a:ea typeface="+mj-ea"/>
                <a:cs typeface="+mj-cs"/>
              </a:rPr>
              <a:t> </a:t>
            </a:r>
            <a:r>
              <a:rPr kumimoji="0" lang="en-IE" sz="2400" b="1" i="0" u="none" strike="noStrike" kern="0" cap="none" spc="0" normalizeH="0" baseline="0" noProof="0" dirty="0" err="1" smtClean="0">
                <a:ln>
                  <a:noFill/>
                </a:ln>
                <a:solidFill>
                  <a:schemeClr val="tx1"/>
                </a:solidFill>
                <a:effectLst/>
                <a:uLnTx/>
                <a:uFillTx/>
                <a:latin typeface="Calibri"/>
                <a:ea typeface="+mj-ea"/>
                <a:cs typeface="+mj-cs"/>
              </a:rPr>
              <a:t>högproducerande</a:t>
            </a:r>
            <a:r>
              <a:rPr kumimoji="0" lang="en-IE" sz="2400" b="1" i="0" u="none" strike="noStrike" kern="0" cap="none" spc="0" normalizeH="0" baseline="0" noProof="0" dirty="0" smtClean="0">
                <a:ln>
                  <a:noFill/>
                </a:ln>
                <a:solidFill>
                  <a:schemeClr val="tx1"/>
                </a:solidFill>
                <a:effectLst/>
                <a:uLnTx/>
                <a:uFillTx/>
                <a:latin typeface="Calibri"/>
                <a:ea typeface="+mj-ea"/>
                <a:cs typeface="+mj-cs"/>
              </a:rPr>
              <a:t> </a:t>
            </a:r>
            <a:r>
              <a:rPr kumimoji="0" lang="en-IE" sz="2400" b="1" i="0" u="none" strike="noStrike" kern="0" cap="none" spc="0" normalizeH="0" baseline="0" noProof="0" dirty="0" err="1" smtClean="0">
                <a:ln>
                  <a:noFill/>
                </a:ln>
                <a:solidFill>
                  <a:schemeClr val="tx1"/>
                </a:solidFill>
                <a:effectLst/>
                <a:uLnTx/>
                <a:uFillTx/>
                <a:latin typeface="Calibri"/>
                <a:ea typeface="+mj-ea"/>
                <a:cs typeface="+mj-cs"/>
              </a:rPr>
              <a:t>gårdar</a:t>
            </a:r>
            <a:r>
              <a:rPr kumimoji="0" lang="en-IE" sz="2400" b="1" i="0" u="none" strike="noStrike" kern="0" cap="none" spc="0" normalizeH="0" baseline="0" noProof="0" dirty="0" smtClean="0">
                <a:ln>
                  <a:noFill/>
                </a:ln>
                <a:solidFill>
                  <a:schemeClr val="tx1"/>
                </a:solidFill>
                <a:effectLst/>
                <a:uLnTx/>
                <a:uFillTx/>
                <a:latin typeface="Calibri"/>
                <a:ea typeface="+mj-ea"/>
                <a:cs typeface="+mj-cs"/>
              </a:rPr>
              <a:t>?</a:t>
            </a:r>
            <a:endParaRPr kumimoji="0" lang="en-GB" sz="2400" b="1" i="0" u="none" strike="noStrike" kern="0" cap="none" spc="0" normalizeH="0" baseline="0" noProof="0" dirty="0" smtClean="0">
              <a:ln>
                <a:noFill/>
              </a:ln>
              <a:solidFill>
                <a:schemeClr val="tx1"/>
              </a:solidFill>
              <a:effectLst/>
              <a:uLnTx/>
              <a:uFillTx/>
              <a:latin typeface="Calibri"/>
              <a:ea typeface="+mj-ea"/>
              <a:cs typeface="+mj-cs"/>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64475" y="3709176"/>
            <a:ext cx="4496373" cy="2997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840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Chart 1"/>
          <p:cNvGraphicFramePr>
            <a:graphicFrameLocks/>
          </p:cNvGraphicFramePr>
          <p:nvPr>
            <p:extLst>
              <p:ext uri="{D42A27DB-BD31-4B8C-83A1-F6EECF244321}">
                <p14:modId xmlns:p14="http://schemas.microsoft.com/office/powerpoint/2010/main" val="2811329311"/>
              </p:ext>
            </p:extLst>
          </p:nvPr>
        </p:nvGraphicFramePr>
        <p:xfrm>
          <a:off x="152400" y="1219200"/>
          <a:ext cx="8661400" cy="4445000"/>
        </p:xfrm>
        <a:graphic>
          <a:graphicData uri="http://schemas.openxmlformats.org/presentationml/2006/ole">
            <mc:AlternateContent xmlns:mc="http://schemas.openxmlformats.org/markup-compatibility/2006">
              <mc:Choice xmlns:v="urn:schemas-microsoft-com:vml" Requires="v">
                <p:oleObj spid="_x0000_s44154" name="Chart" r:id="rId4" imgW="8486727" imgH="4457584" progId="Excel.Chart.8">
                  <p:embed/>
                </p:oleObj>
              </mc:Choice>
              <mc:Fallback>
                <p:oleObj name="Chart" r:id="rId4" imgW="8486727" imgH="4457584" progId="Excel.Chart.8">
                  <p:embed/>
                  <p:pic>
                    <p:nvPicPr>
                      <p:cNvPr id="74754" name="Char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19200"/>
                        <a:ext cx="8661400" cy="4445000"/>
                      </a:xfrm>
                      <a:prstGeom prst="rect">
                        <a:avLst/>
                      </a:prstGeom>
                      <a:noFill/>
                      <a:ln w="28575">
                        <a:solidFill>
                          <a:schemeClr val="accent3"/>
                        </a:solidFill>
                      </a:ln>
                      <a:extLst/>
                    </p:spPr>
                  </p:pic>
                </p:oleObj>
              </mc:Fallback>
            </mc:AlternateContent>
          </a:graphicData>
        </a:graphic>
      </p:graphicFrame>
      <p:sp>
        <p:nvSpPr>
          <p:cNvPr id="5" name="Rectangle 2"/>
          <p:cNvSpPr txBox="1">
            <a:spLocks noChangeArrowheads="1"/>
          </p:cNvSpPr>
          <p:nvPr/>
        </p:nvSpPr>
        <p:spPr bwMode="auto">
          <a:xfrm>
            <a:off x="31804" y="55657"/>
            <a:ext cx="7301450" cy="1036638"/>
          </a:xfrm>
          <a:prstGeom prst="rect">
            <a:avLst/>
          </a:prstGeom>
          <a:noFill/>
          <a:ln>
            <a:noFill/>
          </a:ln>
          <a:extLst/>
        </p:spPr>
        <p:txBody>
          <a:bodyPr anchor="ctr"/>
          <a:lstStyle>
            <a:lvl1pPr algn="l" rtl="0" eaLnBrk="0" fontAlgn="base" hangingPunct="0">
              <a:spcBef>
                <a:spcPct val="0"/>
              </a:spcBef>
              <a:spcAft>
                <a:spcPct val="0"/>
              </a:spcAft>
              <a:defRPr sz="2800" b="1">
                <a:solidFill>
                  <a:srgbClr val="008000"/>
                </a:solidFill>
                <a:latin typeface="+mj-lt"/>
                <a:ea typeface="+mj-ea"/>
                <a:cs typeface="+mj-cs"/>
              </a:defRPr>
            </a:lvl1pPr>
            <a:lvl2pPr algn="l" rtl="0" eaLnBrk="0" fontAlgn="base" hangingPunct="0">
              <a:spcBef>
                <a:spcPct val="0"/>
              </a:spcBef>
              <a:spcAft>
                <a:spcPct val="0"/>
              </a:spcAft>
              <a:defRPr sz="2800" b="1">
                <a:solidFill>
                  <a:srgbClr val="008000"/>
                </a:solidFill>
                <a:latin typeface="Arial" charset="0"/>
                <a:ea typeface="ヒラギノ角ゴ Pro W3" pitchFamily="96" charset="-128"/>
              </a:defRPr>
            </a:lvl2pPr>
            <a:lvl3pPr algn="l" rtl="0" eaLnBrk="0" fontAlgn="base" hangingPunct="0">
              <a:spcBef>
                <a:spcPct val="0"/>
              </a:spcBef>
              <a:spcAft>
                <a:spcPct val="0"/>
              </a:spcAft>
              <a:defRPr sz="2800" b="1">
                <a:solidFill>
                  <a:srgbClr val="008000"/>
                </a:solidFill>
                <a:latin typeface="Arial" charset="0"/>
                <a:ea typeface="ヒラギノ角ゴ Pro W3" pitchFamily="96" charset="-128"/>
              </a:defRPr>
            </a:lvl3pPr>
            <a:lvl4pPr algn="l" rtl="0" eaLnBrk="0" fontAlgn="base" hangingPunct="0">
              <a:spcBef>
                <a:spcPct val="0"/>
              </a:spcBef>
              <a:spcAft>
                <a:spcPct val="0"/>
              </a:spcAft>
              <a:defRPr sz="2800" b="1">
                <a:solidFill>
                  <a:srgbClr val="008000"/>
                </a:solidFill>
                <a:latin typeface="Arial" charset="0"/>
                <a:ea typeface="ヒラギノ角ゴ Pro W3" pitchFamily="96" charset="-128"/>
              </a:defRPr>
            </a:lvl4pPr>
            <a:lvl5pPr algn="l" rtl="0" eaLnBrk="0" fontAlgn="base" hangingPunct="0">
              <a:spcBef>
                <a:spcPct val="0"/>
              </a:spcBef>
              <a:spcAft>
                <a:spcPct val="0"/>
              </a:spcAft>
              <a:defRPr sz="2800" b="1">
                <a:solidFill>
                  <a:srgbClr val="008000"/>
                </a:solidFill>
                <a:latin typeface="Arial" charset="0"/>
                <a:ea typeface="ヒラギノ角ゴ Pro W3" pitchFamily="96" charset="-128"/>
              </a:defRPr>
            </a:lvl5pPr>
            <a:lvl6pPr marL="457200" algn="l" rtl="0" fontAlgn="base">
              <a:spcBef>
                <a:spcPct val="0"/>
              </a:spcBef>
              <a:spcAft>
                <a:spcPct val="0"/>
              </a:spcAft>
              <a:defRPr sz="2800" b="1">
                <a:solidFill>
                  <a:srgbClr val="008000"/>
                </a:solidFill>
                <a:latin typeface="Arial" charset="0"/>
                <a:ea typeface="ヒラギノ角ゴ Pro W3" pitchFamily="96" charset="-128"/>
              </a:defRPr>
            </a:lvl6pPr>
            <a:lvl7pPr marL="914400" algn="l" rtl="0" fontAlgn="base">
              <a:spcBef>
                <a:spcPct val="0"/>
              </a:spcBef>
              <a:spcAft>
                <a:spcPct val="0"/>
              </a:spcAft>
              <a:defRPr sz="2800" b="1">
                <a:solidFill>
                  <a:srgbClr val="008000"/>
                </a:solidFill>
                <a:latin typeface="Arial" charset="0"/>
                <a:ea typeface="ヒラギノ角ゴ Pro W3" pitchFamily="96" charset="-128"/>
              </a:defRPr>
            </a:lvl7pPr>
            <a:lvl8pPr marL="1371600" algn="l" rtl="0" fontAlgn="base">
              <a:spcBef>
                <a:spcPct val="0"/>
              </a:spcBef>
              <a:spcAft>
                <a:spcPct val="0"/>
              </a:spcAft>
              <a:defRPr sz="2800" b="1">
                <a:solidFill>
                  <a:srgbClr val="008000"/>
                </a:solidFill>
                <a:latin typeface="Arial" charset="0"/>
                <a:ea typeface="ヒラギノ角ゴ Pro W3" pitchFamily="96" charset="-128"/>
              </a:defRPr>
            </a:lvl8pPr>
            <a:lvl9pPr marL="1828800" algn="l" rtl="0" fontAlgn="base">
              <a:spcBef>
                <a:spcPct val="0"/>
              </a:spcBef>
              <a:spcAft>
                <a:spcPct val="0"/>
              </a:spcAft>
              <a:defRPr sz="2800" b="1">
                <a:solidFill>
                  <a:srgbClr val="008000"/>
                </a:solidFill>
                <a:latin typeface="Arial" charset="0"/>
                <a:ea typeface="ヒラギノ角ゴ Pro W3" pitchFamily="96"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lang="en-IE" sz="2400" kern="0" dirty="0" err="1" smtClean="0">
                <a:solidFill>
                  <a:schemeClr val="tx1"/>
                </a:solidFill>
                <a:latin typeface="Calibri"/>
              </a:rPr>
              <a:t>Sambandet</a:t>
            </a:r>
            <a:r>
              <a:rPr lang="en-IE" sz="2400" kern="0" dirty="0" smtClean="0">
                <a:solidFill>
                  <a:schemeClr val="tx1"/>
                </a:solidFill>
                <a:latin typeface="Calibri"/>
              </a:rPr>
              <a:t> </a:t>
            </a:r>
            <a:r>
              <a:rPr lang="en-IE" sz="2400" kern="0" dirty="0" err="1" smtClean="0">
                <a:solidFill>
                  <a:schemeClr val="tx1"/>
                </a:solidFill>
                <a:latin typeface="Calibri"/>
              </a:rPr>
              <a:t>mellan</a:t>
            </a:r>
            <a:r>
              <a:rPr lang="en-IE" sz="2400" kern="0" dirty="0" smtClean="0">
                <a:solidFill>
                  <a:schemeClr val="tx1"/>
                </a:solidFill>
                <a:latin typeface="Calibri"/>
              </a:rPr>
              <a:t> </a:t>
            </a:r>
            <a:r>
              <a:rPr lang="en-IE" sz="2400" kern="0" dirty="0" err="1" smtClean="0">
                <a:solidFill>
                  <a:schemeClr val="tx1"/>
                </a:solidFill>
                <a:latin typeface="Calibri"/>
              </a:rPr>
              <a:t>uppnådda</a:t>
            </a:r>
            <a:r>
              <a:rPr lang="en-IE" sz="2400" kern="0" dirty="0" smtClean="0">
                <a:solidFill>
                  <a:schemeClr val="tx1"/>
                </a:solidFill>
                <a:latin typeface="Calibri"/>
              </a:rPr>
              <a:t> </a:t>
            </a:r>
            <a:r>
              <a:rPr kumimoji="0" lang="en-IE" sz="2400" b="1" i="0" u="none" strike="noStrike" kern="0" cap="none" spc="0" normalizeH="0" noProof="0" dirty="0" err="1" smtClean="0">
                <a:ln>
                  <a:noFill/>
                </a:ln>
                <a:solidFill>
                  <a:schemeClr val="tx1"/>
                </a:solidFill>
                <a:effectLst/>
                <a:uLnTx/>
                <a:uFillTx/>
                <a:latin typeface="Calibri"/>
                <a:ea typeface="+mj-ea"/>
                <a:cs typeface="+mj-cs"/>
              </a:rPr>
              <a:t>avbetningar</a:t>
            </a:r>
            <a:r>
              <a:rPr kumimoji="0" lang="en-IE" sz="2400" b="1" i="0" u="none" strike="noStrike" kern="0" cap="none" spc="0" normalizeH="0" noProof="0" dirty="0" smtClean="0">
                <a:ln>
                  <a:noFill/>
                </a:ln>
                <a:solidFill>
                  <a:schemeClr val="tx1"/>
                </a:solidFill>
                <a:effectLst/>
                <a:uLnTx/>
                <a:uFillTx/>
                <a:latin typeface="Calibri"/>
                <a:ea typeface="+mj-ea"/>
                <a:cs typeface="+mj-cs"/>
              </a:rPr>
              <a:t> </a:t>
            </a:r>
            <a:r>
              <a:rPr kumimoji="0" lang="en-IE" sz="2400" b="1" i="0" u="none" strike="noStrike" kern="0" cap="none" spc="0" normalizeH="0" noProof="0" dirty="0" err="1" smtClean="0">
                <a:ln>
                  <a:noFill/>
                </a:ln>
                <a:solidFill>
                  <a:schemeClr val="tx1"/>
                </a:solidFill>
                <a:effectLst/>
                <a:uLnTx/>
                <a:uFillTx/>
                <a:latin typeface="Calibri"/>
                <a:ea typeface="+mj-ea"/>
                <a:cs typeface="+mj-cs"/>
              </a:rPr>
              <a:t>och</a:t>
            </a:r>
            <a:r>
              <a:rPr kumimoji="0" lang="en-IE" sz="2400" b="1" i="0" u="none" strike="noStrike" kern="0" cap="none" spc="0" normalizeH="0" noProof="0" dirty="0" smtClean="0">
                <a:ln>
                  <a:noFill/>
                </a:ln>
                <a:solidFill>
                  <a:schemeClr val="tx1"/>
                </a:solidFill>
                <a:effectLst/>
                <a:uLnTx/>
                <a:uFillTx/>
                <a:latin typeface="Calibri"/>
                <a:ea typeface="+mj-ea"/>
                <a:cs typeface="+mj-cs"/>
              </a:rPr>
              <a:t> total </a:t>
            </a:r>
            <a:r>
              <a:rPr lang="en-IE" sz="2400" kern="0" dirty="0" err="1" smtClean="0">
                <a:solidFill>
                  <a:schemeClr val="tx1"/>
                </a:solidFill>
                <a:latin typeface="Calibri"/>
              </a:rPr>
              <a:t>ts</a:t>
            </a:r>
            <a:r>
              <a:rPr kumimoji="0" lang="en-IE" sz="2400" b="1" i="0" u="none" strike="noStrike" kern="0" cap="none" spc="0" normalizeH="0" noProof="0" dirty="0" smtClean="0">
                <a:ln>
                  <a:noFill/>
                </a:ln>
                <a:solidFill>
                  <a:schemeClr val="tx1"/>
                </a:solidFill>
                <a:effectLst/>
                <a:uLnTx/>
                <a:uFillTx/>
                <a:latin typeface="Calibri"/>
                <a:ea typeface="+mj-ea"/>
                <a:cs typeface="+mj-cs"/>
              </a:rPr>
              <a:t>-</a:t>
            </a:r>
            <a:r>
              <a:rPr kumimoji="0" lang="en-IE" sz="2400" b="1" i="0" u="none" strike="noStrike" kern="0" cap="none" spc="0" normalizeH="0" noProof="0" dirty="0" err="1" smtClean="0">
                <a:ln>
                  <a:noFill/>
                </a:ln>
                <a:solidFill>
                  <a:schemeClr val="tx1"/>
                </a:solidFill>
                <a:effectLst/>
                <a:uLnTx/>
                <a:uFillTx/>
                <a:latin typeface="Calibri"/>
                <a:ea typeface="+mj-ea"/>
                <a:cs typeface="+mj-cs"/>
              </a:rPr>
              <a:t>produktion</a:t>
            </a:r>
            <a:r>
              <a:rPr kumimoji="0" lang="en-IE" sz="2400" b="1" i="0" u="none" strike="noStrike" kern="0" cap="none" spc="0" normalizeH="0" noProof="0" dirty="0" smtClean="0">
                <a:ln>
                  <a:noFill/>
                </a:ln>
                <a:solidFill>
                  <a:schemeClr val="tx1"/>
                </a:solidFill>
                <a:effectLst/>
                <a:uLnTx/>
                <a:uFillTx/>
                <a:latin typeface="Calibri"/>
                <a:ea typeface="+mj-ea"/>
                <a:cs typeface="+mj-cs"/>
              </a:rPr>
              <a:t> </a:t>
            </a:r>
            <a:r>
              <a:rPr kumimoji="0" lang="en-IE" sz="2400" b="1" i="0" u="none" strike="noStrike" kern="0" cap="none" spc="0" normalizeH="0" noProof="0" dirty="0" err="1" smtClean="0">
                <a:ln>
                  <a:noFill/>
                </a:ln>
                <a:solidFill>
                  <a:schemeClr val="tx1"/>
                </a:solidFill>
                <a:effectLst/>
                <a:uLnTx/>
                <a:uFillTx/>
                <a:latin typeface="Calibri"/>
                <a:ea typeface="+mj-ea"/>
                <a:cs typeface="+mj-cs"/>
              </a:rPr>
              <a:t>av</a:t>
            </a:r>
            <a:r>
              <a:rPr kumimoji="0" lang="en-IE" sz="2400" b="1" i="0" u="none" strike="noStrike" kern="0" cap="none" spc="0" normalizeH="0" noProof="0" dirty="0" smtClean="0">
                <a:ln>
                  <a:noFill/>
                </a:ln>
                <a:solidFill>
                  <a:schemeClr val="tx1"/>
                </a:solidFill>
                <a:effectLst/>
                <a:uLnTx/>
                <a:uFillTx/>
                <a:latin typeface="Calibri"/>
                <a:ea typeface="+mj-ea"/>
                <a:cs typeface="+mj-cs"/>
              </a:rPr>
              <a:t> </a:t>
            </a:r>
            <a:r>
              <a:rPr kumimoji="0" lang="en-IE" sz="2400" b="1" i="0" u="none" strike="noStrike" kern="0" cap="none" spc="0" normalizeH="0" noProof="0" dirty="0" err="1" smtClean="0">
                <a:ln>
                  <a:noFill/>
                </a:ln>
                <a:solidFill>
                  <a:schemeClr val="tx1"/>
                </a:solidFill>
                <a:effectLst/>
                <a:uLnTx/>
                <a:uFillTx/>
                <a:latin typeface="Calibri"/>
                <a:ea typeface="+mj-ea"/>
                <a:cs typeface="+mj-cs"/>
              </a:rPr>
              <a:t>betet</a:t>
            </a:r>
            <a:endParaRPr kumimoji="0" lang="en-GB" sz="2400" b="1" i="0" u="none" strike="noStrike" kern="0" cap="none" spc="0" normalizeH="0" baseline="0" noProof="0" dirty="0" smtClean="0">
              <a:ln>
                <a:noFill/>
              </a:ln>
              <a:solidFill>
                <a:schemeClr val="tx1"/>
              </a:solidFill>
              <a:effectLst/>
              <a:uLnTx/>
              <a:uFillTx/>
              <a:latin typeface="Calibri"/>
              <a:ea typeface="+mj-ea"/>
              <a:cs typeface="+mj-cs"/>
            </a:endParaRPr>
          </a:p>
        </p:txBody>
      </p:sp>
    </p:spTree>
    <p:extLst>
      <p:ext uri="{BB962C8B-B14F-4D97-AF65-F5344CB8AC3E}">
        <p14:creationId xmlns:p14="http://schemas.microsoft.com/office/powerpoint/2010/main" val="2075638295"/>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a:xfrm>
            <a:off x="369343" y="364805"/>
            <a:ext cx="6509129" cy="617514"/>
          </a:xfrm>
          <a:prstGeom prst="rect">
            <a:avLst/>
          </a:prstGeom>
        </p:spPr>
        <p:txBody>
          <a:bodyPr lIns="0" tIns="0" rIns="0" bIns="0"/>
          <a:lstStyle>
            <a:lvl1pPr algn="l" defTabSz="457200" rtl="0" eaLnBrk="1" latinLnBrk="0" hangingPunct="1">
              <a:spcBef>
                <a:spcPct val="0"/>
              </a:spcBef>
              <a:buNone/>
              <a:defRPr sz="1100" b="1" kern="1200" baseline="0">
                <a:solidFill>
                  <a:schemeClr val="tx1">
                    <a:lumMod val="50000"/>
                    <a:lumOff val="50000"/>
                  </a:schemeClr>
                </a:solidFill>
                <a:latin typeface="Arial"/>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2400" b="1" i="0" u="none" strike="noStrike" kern="1200" cap="none" spc="0" normalizeH="0" baseline="0" noProof="0" dirty="0" err="1" smtClean="0">
                <a:ln>
                  <a:noFill/>
                </a:ln>
                <a:solidFill>
                  <a:prstClr val="black"/>
                </a:solidFill>
                <a:effectLst/>
                <a:uLnTx/>
                <a:uFillTx/>
                <a:latin typeface="Calibri"/>
                <a:ea typeface="+mj-ea"/>
                <a:cs typeface="Times New Roman" panose="02020603050405020304" pitchFamily="18" charset="0"/>
              </a:rPr>
              <a:t>Typisk</a:t>
            </a:r>
            <a:r>
              <a:rPr kumimoji="0" lang="en-US" altLang="sv-SE" sz="2400" b="1" i="0" u="none" strike="noStrike" kern="1200" cap="none" spc="0" normalizeH="0" baseline="0" noProof="0" dirty="0" smtClean="0">
                <a:ln>
                  <a:noFill/>
                </a:ln>
                <a:solidFill>
                  <a:prstClr val="black"/>
                </a:solidFill>
                <a:effectLst/>
                <a:uLnTx/>
                <a:uFillTx/>
                <a:latin typeface="Calibri"/>
                <a:ea typeface="+mj-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j-ea"/>
                <a:cs typeface="Times New Roman" panose="02020603050405020304" pitchFamily="18" charset="0"/>
              </a:rPr>
              <a:t>foderstat</a:t>
            </a:r>
            <a:r>
              <a:rPr kumimoji="0" lang="en-US" altLang="sv-SE" sz="2400" b="1" i="0" u="none" strike="noStrike" kern="1200" cap="none" spc="0" normalizeH="0" baseline="0" noProof="0" dirty="0" smtClean="0">
                <a:ln>
                  <a:noFill/>
                </a:ln>
                <a:solidFill>
                  <a:prstClr val="black"/>
                </a:solidFill>
                <a:effectLst/>
                <a:uLnTx/>
                <a:uFillTx/>
                <a:latin typeface="Calibri"/>
                <a:ea typeface="+mj-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j-ea"/>
                <a:cs typeface="Times New Roman" panose="02020603050405020304" pitchFamily="18" charset="0"/>
              </a:rPr>
              <a:t>för</a:t>
            </a:r>
            <a:r>
              <a:rPr kumimoji="0" lang="en-US" altLang="sv-SE" sz="2400" b="1" i="0" u="none" strike="noStrike" kern="1200" cap="none" spc="0" normalizeH="0" noProof="0" dirty="0" smtClean="0">
                <a:ln>
                  <a:noFill/>
                </a:ln>
                <a:solidFill>
                  <a:prstClr val="black"/>
                </a:solidFill>
                <a:effectLst/>
                <a:uLnTx/>
                <a:uFillTx/>
                <a:latin typeface="Calibri"/>
                <a:ea typeface="+mj-ea"/>
                <a:cs typeface="Times New Roman" panose="02020603050405020304" pitchFamily="18" charset="0"/>
              </a:rPr>
              <a:t> </a:t>
            </a:r>
            <a:r>
              <a:rPr kumimoji="0" lang="en-US" altLang="sv-SE" sz="2400" b="1" i="0" u="none" strike="noStrike" kern="1200" cap="none" spc="0" normalizeH="0" noProof="0" dirty="0" err="1" smtClean="0">
                <a:ln>
                  <a:noFill/>
                </a:ln>
                <a:solidFill>
                  <a:prstClr val="black"/>
                </a:solidFill>
                <a:effectLst/>
                <a:uLnTx/>
                <a:uFillTx/>
                <a:latin typeface="Calibri"/>
                <a:ea typeface="+mj-ea"/>
                <a:cs typeface="Times New Roman" panose="02020603050405020304" pitchFamily="18" charset="0"/>
              </a:rPr>
              <a:t>högmjölkande</a:t>
            </a:r>
            <a:r>
              <a:rPr kumimoji="0" lang="en-US" altLang="sv-SE" sz="2400" b="1" i="0" u="none" strike="noStrike" kern="1200" cap="none" spc="0" normalizeH="0" noProof="0" dirty="0" smtClean="0">
                <a:ln>
                  <a:noFill/>
                </a:ln>
                <a:solidFill>
                  <a:prstClr val="black"/>
                </a:solidFill>
                <a:effectLst/>
                <a:uLnTx/>
                <a:uFillTx/>
                <a:latin typeface="Calibri"/>
                <a:ea typeface="+mj-ea"/>
                <a:cs typeface="Times New Roman" panose="02020603050405020304" pitchFamily="18" charset="0"/>
              </a:rPr>
              <a:t> </a:t>
            </a:r>
            <a:r>
              <a:rPr kumimoji="0" lang="en-US" altLang="sv-SE" sz="2400" b="1" i="0" u="none" strike="noStrike" kern="1200" cap="none" spc="0" normalizeH="0" noProof="0" dirty="0" err="1" smtClean="0">
                <a:ln>
                  <a:noFill/>
                </a:ln>
                <a:solidFill>
                  <a:prstClr val="black"/>
                </a:solidFill>
                <a:effectLst/>
                <a:uLnTx/>
                <a:uFillTx/>
                <a:latin typeface="Calibri"/>
                <a:ea typeface="+mj-ea"/>
                <a:cs typeface="Times New Roman" panose="02020603050405020304" pitchFamily="18" charset="0"/>
              </a:rPr>
              <a:t>kor</a:t>
            </a:r>
            <a:endParaRPr kumimoji="0" lang="en-US" altLang="sv-SE" sz="2400" b="0"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endParaRPr>
          </a:p>
        </p:txBody>
      </p:sp>
      <p:sp>
        <p:nvSpPr>
          <p:cNvPr id="7" name="Platshållare för innehåll 2"/>
          <p:cNvSpPr txBox="1">
            <a:spLocks/>
          </p:cNvSpPr>
          <p:nvPr/>
        </p:nvSpPr>
        <p:spPr>
          <a:xfrm>
            <a:off x="478525" y="1181561"/>
            <a:ext cx="7886700" cy="22710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11-13 kg ts ensilage.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Gräs</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klöver</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förtorkat</a:t>
            </a:r>
            <a:endPar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7-9 kg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krossad</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spannmål</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Korn</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havre</a:t>
            </a:r>
            <a:r>
              <a:rPr lang="en-GB" altLang="sv-SE" sz="2000" dirty="0" smtClean="0">
                <a:solidFill>
                  <a:prstClr val="black"/>
                </a:solidFill>
                <a:latin typeface="Calibri"/>
              </a:rPr>
              <a:t>, </a:t>
            </a:r>
            <a:r>
              <a:rPr lang="en-GB" altLang="sv-SE" sz="2000" dirty="0" err="1" smtClean="0">
                <a:solidFill>
                  <a:prstClr val="black"/>
                </a:solidFill>
                <a:latin typeface="Calibri"/>
              </a:rPr>
              <a:t>vete</a:t>
            </a:r>
            <a:endPar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5-7 kg protein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koncentrat</a:t>
            </a:r>
            <a:endPar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Rapsmjöl</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är</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vanligaste</a:t>
            </a:r>
            <a:r>
              <a:rPr kumimoji="0" lang="en-GB"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noProof="0" dirty="0" err="1" smtClean="0">
                <a:ln>
                  <a:noFill/>
                </a:ln>
                <a:solidFill>
                  <a:prstClr val="black"/>
                </a:solidFill>
                <a:effectLst/>
                <a:uLnTx/>
                <a:uFillTx/>
                <a:latin typeface="Calibri"/>
                <a:ea typeface="+mn-ea"/>
                <a:cs typeface="+mn-cs"/>
              </a:rPr>
              <a:t>proteinfodret</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följt</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av</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sojamjöl</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Palmkärnkaka</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och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betfiber</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är</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andra</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viktiga</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beståndsdelar</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av</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koncentratet</a:t>
            </a:r>
            <a:endPar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sv-SE"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ktangel 4"/>
          <p:cNvSpPr/>
          <p:nvPr/>
        </p:nvSpPr>
        <p:spPr>
          <a:xfrm>
            <a:off x="70770" y="6488668"/>
            <a:ext cx="363503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 </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spannmål</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betfiber</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oljekakor</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ell 1"/>
          <p:cNvGraphicFramePr>
            <a:graphicFrameLocks noGrp="1"/>
          </p:cNvGraphicFramePr>
          <p:nvPr>
            <p:extLst>
              <p:ext uri="{D42A27DB-BD31-4B8C-83A1-F6EECF244321}">
                <p14:modId xmlns:p14="http://schemas.microsoft.com/office/powerpoint/2010/main" val="3864173856"/>
              </p:ext>
            </p:extLst>
          </p:nvPr>
        </p:nvGraphicFramePr>
        <p:xfrm>
          <a:off x="127920" y="3305175"/>
          <a:ext cx="8911305" cy="3055255"/>
        </p:xfrm>
        <a:graphic>
          <a:graphicData uri="http://schemas.openxmlformats.org/drawingml/2006/table">
            <a:tbl>
              <a:tblPr firstRow="1" firstCol="1" bandRow="1">
                <a:tableStyleId>{F5AB1C69-6EDB-4FF4-983F-18BD219EF322}</a:tableStyleId>
              </a:tblPr>
              <a:tblGrid>
                <a:gridCol w="884374">
                  <a:extLst>
                    <a:ext uri="{9D8B030D-6E8A-4147-A177-3AD203B41FA5}">
                      <a16:colId xmlns:a16="http://schemas.microsoft.com/office/drawing/2014/main" val="20000"/>
                    </a:ext>
                  </a:extLst>
                </a:gridCol>
                <a:gridCol w="5746725">
                  <a:extLst>
                    <a:ext uri="{9D8B030D-6E8A-4147-A177-3AD203B41FA5}">
                      <a16:colId xmlns:a16="http://schemas.microsoft.com/office/drawing/2014/main" val="20001"/>
                    </a:ext>
                  </a:extLst>
                </a:gridCol>
                <a:gridCol w="2280206">
                  <a:extLst>
                    <a:ext uri="{9D8B030D-6E8A-4147-A177-3AD203B41FA5}">
                      <a16:colId xmlns:a16="http://schemas.microsoft.com/office/drawing/2014/main" val="20002"/>
                    </a:ext>
                  </a:extLst>
                </a:gridCol>
              </a:tblGrid>
              <a:tr h="436465">
                <a:tc>
                  <a:txBody>
                    <a:bodyPr/>
                    <a:lstStyle/>
                    <a:p>
                      <a:pPr algn="just">
                        <a:spcAft>
                          <a:spcPts val="0"/>
                        </a:spcAft>
                      </a:pPr>
                      <a:r>
                        <a:rPr lang="en-GB" sz="1800" dirty="0" err="1" smtClean="0">
                          <a:effectLst/>
                        </a:rPr>
                        <a:t>År</a:t>
                      </a:r>
                      <a:endParaRPr lang="sv-SE" sz="1800" dirty="0">
                        <a:effectLst/>
                        <a:latin typeface="+mn-lt"/>
                        <a:ea typeface="Calibri"/>
                      </a:endParaRPr>
                    </a:p>
                  </a:txBody>
                  <a:tcPr marL="68580" marR="68580" marT="0" marB="0"/>
                </a:tc>
                <a:tc>
                  <a:txBody>
                    <a:bodyPr/>
                    <a:lstStyle/>
                    <a:p>
                      <a:pPr algn="just">
                        <a:spcAft>
                          <a:spcPts val="0"/>
                        </a:spcAft>
                      </a:pPr>
                      <a:r>
                        <a:rPr lang="en-GB" sz="1800" dirty="0" err="1" smtClean="0">
                          <a:effectLst/>
                        </a:rPr>
                        <a:t>Foderstat</a:t>
                      </a:r>
                      <a:endParaRPr lang="sv-SE" sz="1800" dirty="0">
                        <a:effectLst/>
                        <a:latin typeface="+mn-lt"/>
                        <a:ea typeface="Calibri"/>
                      </a:endParaRPr>
                    </a:p>
                  </a:txBody>
                  <a:tcPr marL="68580" marR="68580" marT="0" marB="0"/>
                </a:tc>
                <a:tc>
                  <a:txBody>
                    <a:bodyPr/>
                    <a:lstStyle/>
                    <a:p>
                      <a:pPr algn="l">
                        <a:spcAft>
                          <a:spcPts val="0"/>
                        </a:spcAft>
                      </a:pPr>
                      <a:r>
                        <a:rPr lang="sv-SE" sz="1800" dirty="0" smtClean="0">
                          <a:effectLst/>
                          <a:latin typeface="+mn-lt"/>
                          <a:ea typeface="Calibri"/>
                        </a:rPr>
                        <a:t>Mjölkavkastning</a:t>
                      </a:r>
                      <a:endParaRPr lang="sv-SE" sz="1800" dirty="0">
                        <a:effectLst/>
                        <a:latin typeface="+mn-lt"/>
                        <a:ea typeface="Calibri"/>
                      </a:endParaRPr>
                    </a:p>
                  </a:txBody>
                  <a:tcPr marL="68580" marR="68580" marT="0" marB="0"/>
                </a:tc>
                <a:extLst>
                  <a:ext uri="{0D108BD9-81ED-4DB2-BD59-A6C34878D82A}">
                    <a16:rowId xmlns:a16="http://schemas.microsoft.com/office/drawing/2014/main" val="10000"/>
                  </a:ext>
                </a:extLst>
              </a:tr>
              <a:tr h="436465">
                <a:tc>
                  <a:txBody>
                    <a:bodyPr/>
                    <a:lstStyle/>
                    <a:p>
                      <a:pPr algn="just">
                        <a:spcAft>
                          <a:spcPts val="0"/>
                        </a:spcAft>
                      </a:pPr>
                      <a:r>
                        <a:rPr lang="en-GB" sz="1800" dirty="0">
                          <a:effectLst/>
                        </a:rPr>
                        <a:t>1975</a:t>
                      </a:r>
                      <a:endParaRPr lang="sv-SE" sz="1800" dirty="0">
                        <a:effectLst/>
                        <a:latin typeface="+mn-lt"/>
                        <a:ea typeface="Calibri"/>
                      </a:endParaRPr>
                    </a:p>
                  </a:txBody>
                  <a:tcPr marL="68580" marR="68580" marT="0" marB="0"/>
                </a:tc>
                <a:tc>
                  <a:txBody>
                    <a:bodyPr/>
                    <a:lstStyle/>
                    <a:p>
                      <a:pPr algn="l">
                        <a:spcAft>
                          <a:spcPts val="0"/>
                        </a:spcAft>
                      </a:pPr>
                      <a:r>
                        <a:rPr lang="en-GB" sz="1800" dirty="0">
                          <a:effectLst/>
                        </a:rPr>
                        <a:t>7 kg </a:t>
                      </a:r>
                      <a:r>
                        <a:rPr lang="en-GB" sz="1800" dirty="0" err="1" smtClean="0">
                          <a:effectLst/>
                        </a:rPr>
                        <a:t>hö</a:t>
                      </a:r>
                      <a:r>
                        <a:rPr lang="en-GB" sz="1800" dirty="0" smtClean="0">
                          <a:effectLst/>
                        </a:rPr>
                        <a:t> + </a:t>
                      </a:r>
                      <a:r>
                        <a:rPr lang="en-GB" sz="1800" dirty="0">
                          <a:effectLst/>
                        </a:rPr>
                        <a:t>10 kg </a:t>
                      </a:r>
                      <a:r>
                        <a:rPr lang="en-GB" sz="1800" dirty="0" err="1" smtClean="0">
                          <a:effectLst/>
                        </a:rPr>
                        <a:t>kraftfoder</a:t>
                      </a:r>
                      <a:r>
                        <a:rPr lang="en-GB" sz="1800" dirty="0" smtClean="0">
                          <a:effectLst/>
                        </a:rPr>
                        <a:t>* (</a:t>
                      </a:r>
                      <a:r>
                        <a:rPr lang="en-GB" sz="1800" dirty="0" err="1" smtClean="0">
                          <a:effectLst/>
                        </a:rPr>
                        <a:t>övergång</a:t>
                      </a:r>
                      <a:r>
                        <a:rPr lang="en-GB" sz="1800" dirty="0" smtClean="0">
                          <a:effectLst/>
                        </a:rPr>
                        <a:t> </a:t>
                      </a:r>
                      <a:r>
                        <a:rPr lang="en-GB" sz="1800" dirty="0" err="1" smtClean="0">
                          <a:effectLst/>
                        </a:rPr>
                        <a:t>från</a:t>
                      </a:r>
                      <a:r>
                        <a:rPr lang="en-GB" sz="1800" dirty="0" smtClean="0">
                          <a:effectLst/>
                        </a:rPr>
                        <a:t> </a:t>
                      </a:r>
                      <a:r>
                        <a:rPr lang="en-GB" sz="1800" dirty="0" err="1" smtClean="0">
                          <a:effectLst/>
                        </a:rPr>
                        <a:t>hö</a:t>
                      </a:r>
                      <a:r>
                        <a:rPr lang="en-GB" sz="1800" dirty="0" smtClean="0">
                          <a:effectLst/>
                        </a:rPr>
                        <a:t> till ensilage)</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1"/>
                  </a:ext>
                </a:extLst>
              </a:tr>
              <a:tr h="436465">
                <a:tc>
                  <a:txBody>
                    <a:bodyPr/>
                    <a:lstStyle/>
                    <a:p>
                      <a:pPr algn="just">
                        <a:spcAft>
                          <a:spcPts val="0"/>
                        </a:spcAft>
                      </a:pPr>
                      <a:r>
                        <a:rPr lang="en-GB" sz="1800">
                          <a:effectLst/>
                        </a:rPr>
                        <a:t>1982</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11 kg </a:t>
                      </a:r>
                      <a:r>
                        <a:rPr lang="en-GB" sz="1800" dirty="0" smtClean="0">
                          <a:effectLst/>
                        </a:rPr>
                        <a:t>ts ensilage</a:t>
                      </a:r>
                      <a:r>
                        <a:rPr lang="en-GB" sz="1800" baseline="0" dirty="0" smtClean="0">
                          <a:effectLst/>
                        </a:rPr>
                        <a:t> </a:t>
                      </a:r>
                      <a:r>
                        <a:rPr lang="en-GB" sz="1800" dirty="0" smtClean="0">
                          <a:effectLst/>
                        </a:rPr>
                        <a:t>+ </a:t>
                      </a:r>
                      <a:r>
                        <a:rPr lang="en-GB" sz="1800" dirty="0">
                          <a:effectLst/>
                        </a:rPr>
                        <a:t>10 kg </a:t>
                      </a:r>
                      <a:r>
                        <a:rPr lang="en-GB" sz="1800" dirty="0" err="1" smtClean="0">
                          <a:effectLst/>
                        </a:rPr>
                        <a:t>kraftfoder</a:t>
                      </a:r>
                      <a:r>
                        <a:rPr lang="en-GB" sz="1800" dirty="0" smtClean="0">
                          <a:effectLst/>
                        </a:rPr>
                        <a:t> (75/10/15</a:t>
                      </a:r>
                      <a:r>
                        <a:rPr lang="en-GB" sz="1800" dirty="0">
                          <a:effectLst/>
                        </a:rPr>
                        <a:t>)*</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436465">
                <a:tc>
                  <a:txBody>
                    <a:bodyPr/>
                    <a:lstStyle/>
                    <a:p>
                      <a:pPr algn="just">
                        <a:spcAft>
                          <a:spcPts val="0"/>
                        </a:spcAft>
                      </a:pPr>
                      <a:r>
                        <a:rPr lang="en-GB" sz="1800">
                          <a:effectLst/>
                        </a:rPr>
                        <a:t>1986</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9 kg </a:t>
                      </a:r>
                      <a:r>
                        <a:rPr lang="en-GB" sz="1800" dirty="0" smtClean="0">
                          <a:effectLst/>
                        </a:rPr>
                        <a:t>ts ensilage + </a:t>
                      </a:r>
                      <a:r>
                        <a:rPr lang="en-GB" sz="1800" dirty="0">
                          <a:effectLst/>
                        </a:rPr>
                        <a:t>13 kg </a:t>
                      </a:r>
                      <a:r>
                        <a:rPr lang="en-GB" sz="1800" dirty="0" err="1" smtClean="0">
                          <a:effectLst/>
                        </a:rPr>
                        <a:t>kraftfoder</a:t>
                      </a:r>
                      <a:r>
                        <a:rPr lang="en-GB" sz="1800" dirty="0" smtClean="0">
                          <a:effectLst/>
                        </a:rPr>
                        <a:t> (60/20/20</a:t>
                      </a:r>
                      <a:r>
                        <a:rPr lang="en-GB" sz="1800" dirty="0">
                          <a:effectLst/>
                        </a:rPr>
                        <a:t>)*</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3"/>
                  </a:ext>
                </a:extLst>
              </a:tr>
              <a:tr h="436465">
                <a:tc>
                  <a:txBody>
                    <a:bodyPr/>
                    <a:lstStyle/>
                    <a:p>
                      <a:pPr algn="just">
                        <a:spcAft>
                          <a:spcPts val="0"/>
                        </a:spcAft>
                      </a:pPr>
                      <a:r>
                        <a:rPr lang="en-GB" sz="1800">
                          <a:effectLst/>
                        </a:rPr>
                        <a:t>1994</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7 kg </a:t>
                      </a:r>
                      <a:r>
                        <a:rPr lang="en-GB" sz="1800" dirty="0" smtClean="0">
                          <a:effectLst/>
                        </a:rPr>
                        <a:t>ts ensilage + </a:t>
                      </a:r>
                      <a:r>
                        <a:rPr lang="en-GB" sz="1800" dirty="0">
                          <a:effectLst/>
                        </a:rPr>
                        <a:t>16 kg </a:t>
                      </a:r>
                      <a:r>
                        <a:rPr lang="en-GB" sz="1800" dirty="0" err="1" smtClean="0">
                          <a:effectLst/>
                        </a:rPr>
                        <a:t>kraftfoder</a:t>
                      </a:r>
                      <a:r>
                        <a:rPr lang="en-GB" sz="1800" dirty="0" smtClean="0">
                          <a:effectLst/>
                        </a:rPr>
                        <a:t> (50/30/20</a:t>
                      </a:r>
                      <a:r>
                        <a:rPr lang="en-GB" sz="1800" dirty="0">
                          <a:effectLst/>
                        </a:rPr>
                        <a:t>)*</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4"/>
                  </a:ext>
                </a:extLst>
              </a:tr>
              <a:tr h="436465">
                <a:tc>
                  <a:txBody>
                    <a:bodyPr/>
                    <a:lstStyle/>
                    <a:p>
                      <a:pPr algn="just">
                        <a:spcAft>
                          <a:spcPts val="0"/>
                        </a:spcAft>
                      </a:pPr>
                      <a:r>
                        <a:rPr lang="en-GB" sz="1800">
                          <a:effectLst/>
                        </a:rPr>
                        <a:t>2005</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9 kg </a:t>
                      </a:r>
                      <a:r>
                        <a:rPr lang="en-GB" sz="1800" dirty="0" smtClean="0">
                          <a:effectLst/>
                        </a:rPr>
                        <a:t>ts ensilage + </a:t>
                      </a:r>
                      <a:r>
                        <a:rPr lang="en-GB" sz="1800" dirty="0">
                          <a:effectLst/>
                        </a:rPr>
                        <a:t>16 kg </a:t>
                      </a:r>
                      <a:r>
                        <a:rPr lang="en-GB" sz="1800" dirty="0" err="1" smtClean="0">
                          <a:effectLst/>
                        </a:rPr>
                        <a:t>kraftfoder</a:t>
                      </a:r>
                      <a:r>
                        <a:rPr lang="en-GB" sz="1800" dirty="0" smtClean="0">
                          <a:effectLst/>
                        </a:rPr>
                        <a:t> </a:t>
                      </a:r>
                      <a:r>
                        <a:rPr lang="en-GB" sz="1800" dirty="0">
                          <a:effectLst/>
                        </a:rPr>
                        <a:t>(50/30/20)*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436465">
                <a:tc>
                  <a:txBody>
                    <a:bodyPr/>
                    <a:lstStyle/>
                    <a:p>
                      <a:pPr algn="just">
                        <a:spcAft>
                          <a:spcPts val="0"/>
                        </a:spcAft>
                      </a:pPr>
                      <a:r>
                        <a:rPr lang="en-GB" sz="1800">
                          <a:effectLst/>
                        </a:rPr>
                        <a:t>2015</a:t>
                      </a:r>
                      <a:endParaRPr lang="sv-SE" sz="1800">
                        <a:effectLst/>
                        <a:latin typeface="+mn-lt"/>
                        <a:ea typeface="Calibri"/>
                      </a:endParaRPr>
                    </a:p>
                  </a:txBody>
                  <a:tcPr marL="68580" marR="68580" marT="0" marB="0"/>
                </a:tc>
                <a:tc>
                  <a:txBody>
                    <a:bodyPr/>
                    <a:lstStyle/>
                    <a:p>
                      <a:pPr algn="just">
                        <a:spcAft>
                          <a:spcPts val="0"/>
                        </a:spcAft>
                      </a:pPr>
                      <a:r>
                        <a:rPr lang="en-GB" sz="1800" dirty="0" smtClean="0">
                          <a:effectLst/>
                        </a:rPr>
                        <a:t>12 kg ts ensilage</a:t>
                      </a:r>
                      <a:r>
                        <a:rPr lang="en-GB" sz="1800" baseline="0" dirty="0" smtClean="0">
                          <a:effectLst/>
                        </a:rPr>
                        <a:t> </a:t>
                      </a:r>
                      <a:r>
                        <a:rPr lang="en-GB" sz="1800" dirty="0" smtClean="0">
                          <a:effectLst/>
                        </a:rPr>
                        <a:t>+ 15 kg </a:t>
                      </a:r>
                      <a:r>
                        <a:rPr lang="en-GB" sz="1800" dirty="0" err="1" smtClean="0">
                          <a:effectLst/>
                        </a:rPr>
                        <a:t>kraftfoder</a:t>
                      </a:r>
                      <a:r>
                        <a:rPr lang="en-GB" sz="1800" dirty="0" smtClean="0">
                          <a:effectLst/>
                        </a:rPr>
                        <a:t> (50/30/20)*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noProof="0" dirty="0">
                        <a:effectLst/>
                        <a:latin typeface="+mn-lt"/>
                        <a:ea typeface="Calibri"/>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225598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36880" y="-53936"/>
            <a:ext cx="9144000" cy="1036638"/>
          </a:xfrm>
          <a:prstGeom prst="rect">
            <a:avLst/>
          </a:prstGeom>
          <a:noFill/>
          <a:ln>
            <a:noFill/>
          </a:ln>
          <a:extLst/>
        </p:spPr>
        <p:txBody>
          <a:bodyPr anchor="ctr"/>
          <a:lstStyle>
            <a:lvl1pPr algn="l" rtl="0" eaLnBrk="0" fontAlgn="base" hangingPunct="0">
              <a:spcBef>
                <a:spcPct val="0"/>
              </a:spcBef>
              <a:spcAft>
                <a:spcPct val="0"/>
              </a:spcAft>
              <a:defRPr sz="2800" b="1">
                <a:solidFill>
                  <a:srgbClr val="008000"/>
                </a:solidFill>
                <a:latin typeface="+mj-lt"/>
                <a:ea typeface="+mj-ea"/>
                <a:cs typeface="+mj-cs"/>
              </a:defRPr>
            </a:lvl1pPr>
            <a:lvl2pPr algn="l" rtl="0" eaLnBrk="0" fontAlgn="base" hangingPunct="0">
              <a:spcBef>
                <a:spcPct val="0"/>
              </a:spcBef>
              <a:spcAft>
                <a:spcPct val="0"/>
              </a:spcAft>
              <a:defRPr sz="2800" b="1">
                <a:solidFill>
                  <a:srgbClr val="008000"/>
                </a:solidFill>
                <a:latin typeface="Arial" charset="0"/>
                <a:ea typeface="ヒラギノ角ゴ Pro W3" pitchFamily="96" charset="-128"/>
              </a:defRPr>
            </a:lvl2pPr>
            <a:lvl3pPr algn="l" rtl="0" eaLnBrk="0" fontAlgn="base" hangingPunct="0">
              <a:spcBef>
                <a:spcPct val="0"/>
              </a:spcBef>
              <a:spcAft>
                <a:spcPct val="0"/>
              </a:spcAft>
              <a:defRPr sz="2800" b="1">
                <a:solidFill>
                  <a:srgbClr val="008000"/>
                </a:solidFill>
                <a:latin typeface="Arial" charset="0"/>
                <a:ea typeface="ヒラギノ角ゴ Pro W3" pitchFamily="96" charset="-128"/>
              </a:defRPr>
            </a:lvl3pPr>
            <a:lvl4pPr algn="l" rtl="0" eaLnBrk="0" fontAlgn="base" hangingPunct="0">
              <a:spcBef>
                <a:spcPct val="0"/>
              </a:spcBef>
              <a:spcAft>
                <a:spcPct val="0"/>
              </a:spcAft>
              <a:defRPr sz="2800" b="1">
                <a:solidFill>
                  <a:srgbClr val="008000"/>
                </a:solidFill>
                <a:latin typeface="Arial" charset="0"/>
                <a:ea typeface="ヒラギノ角ゴ Pro W3" pitchFamily="96" charset="-128"/>
              </a:defRPr>
            </a:lvl4pPr>
            <a:lvl5pPr algn="l" rtl="0" eaLnBrk="0" fontAlgn="base" hangingPunct="0">
              <a:spcBef>
                <a:spcPct val="0"/>
              </a:spcBef>
              <a:spcAft>
                <a:spcPct val="0"/>
              </a:spcAft>
              <a:defRPr sz="2800" b="1">
                <a:solidFill>
                  <a:srgbClr val="008000"/>
                </a:solidFill>
                <a:latin typeface="Arial" charset="0"/>
                <a:ea typeface="ヒラギノ角ゴ Pro W3" pitchFamily="96" charset="-128"/>
              </a:defRPr>
            </a:lvl5pPr>
            <a:lvl6pPr marL="457200" algn="l" rtl="0" fontAlgn="base">
              <a:spcBef>
                <a:spcPct val="0"/>
              </a:spcBef>
              <a:spcAft>
                <a:spcPct val="0"/>
              </a:spcAft>
              <a:defRPr sz="2800" b="1">
                <a:solidFill>
                  <a:srgbClr val="008000"/>
                </a:solidFill>
                <a:latin typeface="Arial" charset="0"/>
                <a:ea typeface="ヒラギノ角ゴ Pro W3" pitchFamily="96" charset="-128"/>
              </a:defRPr>
            </a:lvl6pPr>
            <a:lvl7pPr marL="914400" algn="l" rtl="0" fontAlgn="base">
              <a:spcBef>
                <a:spcPct val="0"/>
              </a:spcBef>
              <a:spcAft>
                <a:spcPct val="0"/>
              </a:spcAft>
              <a:defRPr sz="2800" b="1">
                <a:solidFill>
                  <a:srgbClr val="008000"/>
                </a:solidFill>
                <a:latin typeface="Arial" charset="0"/>
                <a:ea typeface="ヒラギノ角ゴ Pro W3" pitchFamily="96" charset="-128"/>
              </a:defRPr>
            </a:lvl7pPr>
            <a:lvl8pPr marL="1371600" algn="l" rtl="0" fontAlgn="base">
              <a:spcBef>
                <a:spcPct val="0"/>
              </a:spcBef>
              <a:spcAft>
                <a:spcPct val="0"/>
              </a:spcAft>
              <a:defRPr sz="2800" b="1">
                <a:solidFill>
                  <a:srgbClr val="008000"/>
                </a:solidFill>
                <a:latin typeface="Arial" charset="0"/>
                <a:ea typeface="ヒラギノ角ゴ Pro W3" pitchFamily="96" charset="-128"/>
              </a:defRPr>
            </a:lvl8pPr>
            <a:lvl9pPr marL="1828800" algn="l" rtl="0" fontAlgn="base">
              <a:spcBef>
                <a:spcPct val="0"/>
              </a:spcBef>
              <a:spcAft>
                <a:spcPct val="0"/>
              </a:spcAft>
              <a:defRPr sz="2800" b="1">
                <a:solidFill>
                  <a:srgbClr val="008000"/>
                </a:solidFill>
                <a:latin typeface="Arial" charset="0"/>
                <a:ea typeface="ヒラギノ角ゴ Pro W3" pitchFamily="96"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IE" sz="2400" b="1" i="0" u="none" strike="noStrike" kern="0" cap="none" spc="0" normalizeH="0" baseline="0" noProof="0" dirty="0" smtClean="0">
                <a:ln>
                  <a:noFill/>
                </a:ln>
                <a:solidFill>
                  <a:schemeClr val="tx1"/>
                </a:solidFill>
                <a:effectLst/>
                <a:uLnTx/>
                <a:uFillTx/>
                <a:latin typeface="Calibri"/>
                <a:ea typeface="+mj-ea"/>
                <a:cs typeface="+mj-cs"/>
              </a:rPr>
              <a:t>15 ton</a:t>
            </a:r>
            <a:r>
              <a:rPr kumimoji="0" lang="en-IE" sz="2400" b="1" i="0" u="none" strike="noStrike" kern="0" cap="none" spc="0" normalizeH="0" noProof="0" dirty="0" smtClean="0">
                <a:ln>
                  <a:noFill/>
                </a:ln>
                <a:solidFill>
                  <a:schemeClr val="tx1"/>
                </a:solidFill>
                <a:effectLst/>
                <a:uLnTx/>
                <a:uFillTx/>
                <a:latin typeface="Calibri"/>
                <a:ea typeface="+mj-ea"/>
                <a:cs typeface="+mj-cs"/>
              </a:rPr>
              <a:t> </a:t>
            </a:r>
            <a:r>
              <a:rPr lang="en-IE" sz="2400" kern="0" dirty="0" err="1">
                <a:solidFill>
                  <a:schemeClr val="tx1"/>
                </a:solidFill>
                <a:latin typeface="Calibri"/>
              </a:rPr>
              <a:t>b</a:t>
            </a:r>
            <a:r>
              <a:rPr kumimoji="0" lang="en-IE" sz="2400" b="1" i="0" u="none" strike="noStrike" kern="0" cap="none" spc="0" normalizeH="0" noProof="0" dirty="0" err="1" smtClean="0">
                <a:ln>
                  <a:noFill/>
                </a:ln>
                <a:solidFill>
                  <a:schemeClr val="tx1"/>
                </a:solidFill>
                <a:effectLst/>
                <a:uLnTx/>
                <a:uFillTx/>
                <a:latin typeface="Calibri"/>
                <a:ea typeface="+mj-ea"/>
                <a:cs typeface="+mj-cs"/>
              </a:rPr>
              <a:t>ete</a:t>
            </a:r>
            <a:endParaRPr kumimoji="0" lang="en-GB" sz="2400" b="1" i="0" u="none" strike="noStrike" kern="0" cap="none" spc="0" normalizeH="0" baseline="0" noProof="0" dirty="0" smtClean="0">
              <a:ln>
                <a:noFill/>
              </a:ln>
              <a:solidFill>
                <a:schemeClr val="tx1"/>
              </a:solidFill>
              <a:effectLst/>
              <a:uLnTx/>
              <a:uFillTx/>
              <a:latin typeface="Calibri"/>
              <a:ea typeface="+mj-ea"/>
              <a:cs typeface="+mj-cs"/>
            </a:endParaRPr>
          </a:p>
        </p:txBody>
      </p:sp>
      <p:graphicFrame>
        <p:nvGraphicFramePr>
          <p:cNvPr id="6" name="Content Placeholder 5"/>
          <p:cNvGraphicFramePr>
            <a:graphicFrameLocks/>
          </p:cNvGraphicFramePr>
          <p:nvPr>
            <p:extLst>
              <p:ext uri="{D42A27DB-BD31-4B8C-83A1-F6EECF244321}">
                <p14:modId xmlns:p14="http://schemas.microsoft.com/office/powerpoint/2010/main" val="206140855"/>
              </p:ext>
            </p:extLst>
          </p:nvPr>
        </p:nvGraphicFramePr>
        <p:xfrm>
          <a:off x="0" y="1036638"/>
          <a:ext cx="9143999" cy="4805361"/>
        </p:xfrm>
        <a:graphic>
          <a:graphicData uri="http://schemas.openxmlformats.org/drawingml/2006/table">
            <a:tbl>
              <a:tblPr firstRow="1" bandRow="1">
                <a:tableStyleId>{F5AB1C69-6EDB-4FF4-983F-18BD219EF322}</a:tableStyleId>
              </a:tblPr>
              <a:tblGrid>
                <a:gridCol w="2483555">
                  <a:extLst>
                    <a:ext uri="{9D8B030D-6E8A-4147-A177-3AD203B41FA5}">
                      <a16:colId xmlns:a16="http://schemas.microsoft.com/office/drawing/2014/main" val="20000"/>
                    </a:ext>
                  </a:extLst>
                </a:gridCol>
                <a:gridCol w="1392296">
                  <a:extLst>
                    <a:ext uri="{9D8B030D-6E8A-4147-A177-3AD203B41FA5}">
                      <a16:colId xmlns:a16="http://schemas.microsoft.com/office/drawing/2014/main" val="20001"/>
                    </a:ext>
                  </a:extLst>
                </a:gridCol>
                <a:gridCol w="1467556">
                  <a:extLst>
                    <a:ext uri="{9D8B030D-6E8A-4147-A177-3AD203B41FA5}">
                      <a16:colId xmlns:a16="http://schemas.microsoft.com/office/drawing/2014/main" val="20002"/>
                    </a:ext>
                  </a:extLst>
                </a:gridCol>
                <a:gridCol w="1693333">
                  <a:extLst>
                    <a:ext uri="{9D8B030D-6E8A-4147-A177-3AD203B41FA5}">
                      <a16:colId xmlns:a16="http://schemas.microsoft.com/office/drawing/2014/main" val="20003"/>
                    </a:ext>
                  </a:extLst>
                </a:gridCol>
                <a:gridCol w="2107259">
                  <a:extLst>
                    <a:ext uri="{9D8B030D-6E8A-4147-A177-3AD203B41FA5}">
                      <a16:colId xmlns:a16="http://schemas.microsoft.com/office/drawing/2014/main" val="20004"/>
                    </a:ext>
                  </a:extLst>
                </a:gridCol>
              </a:tblGrid>
              <a:tr h="1188894">
                <a:tc>
                  <a:txBody>
                    <a:bodyPr/>
                    <a:lstStyle/>
                    <a:p>
                      <a:pPr algn="ctr"/>
                      <a:r>
                        <a:rPr lang="en-IE" sz="2000" dirty="0" err="1" smtClean="0"/>
                        <a:t>Tillväxtperiod</a:t>
                      </a:r>
                      <a:endParaRPr lang="en-IE" sz="2000" b="1" dirty="0">
                        <a:solidFill>
                          <a:srgbClr val="3E7812"/>
                        </a:solidFill>
                      </a:endParaRPr>
                    </a:p>
                  </a:txBody>
                  <a:tcPr marL="91443" marR="91443" marT="45729" marB="45729"/>
                </a:tc>
                <a:tc>
                  <a:txBody>
                    <a:bodyPr/>
                    <a:lstStyle/>
                    <a:p>
                      <a:pPr algn="ctr"/>
                      <a:r>
                        <a:rPr lang="en-IE" sz="2000" dirty="0" err="1" smtClean="0"/>
                        <a:t>Betes-tillväxt</a:t>
                      </a:r>
                      <a:endParaRPr lang="en-IE" sz="2000" dirty="0" smtClean="0"/>
                    </a:p>
                    <a:p>
                      <a:pPr algn="ctr"/>
                      <a:r>
                        <a:rPr lang="en-IE" sz="2000" dirty="0" smtClean="0"/>
                        <a:t>(kg/ha)</a:t>
                      </a:r>
                      <a:endParaRPr lang="en-IE" sz="2000" b="1" dirty="0">
                        <a:solidFill>
                          <a:srgbClr val="3E7812"/>
                        </a:solidFill>
                      </a:endParaRPr>
                    </a:p>
                  </a:txBody>
                  <a:tcPr marL="91443" marR="91443" marT="45729" marB="45729"/>
                </a:tc>
                <a:tc>
                  <a:txBody>
                    <a:bodyPr/>
                    <a:lstStyle/>
                    <a:p>
                      <a:pPr algn="ctr"/>
                      <a:r>
                        <a:rPr lang="en-IE" sz="2000" dirty="0" smtClean="0"/>
                        <a:t>Rotations-</a:t>
                      </a:r>
                      <a:r>
                        <a:rPr lang="en-IE" sz="2000" dirty="0" err="1" smtClean="0"/>
                        <a:t>längd</a:t>
                      </a:r>
                      <a:endParaRPr lang="en-IE" sz="2000" dirty="0" smtClean="0"/>
                    </a:p>
                    <a:p>
                      <a:pPr algn="ctr"/>
                      <a:r>
                        <a:rPr lang="en-IE" sz="2000" dirty="0" smtClean="0"/>
                        <a:t>(</a:t>
                      </a:r>
                      <a:r>
                        <a:rPr lang="en-IE" sz="2000" dirty="0" err="1" smtClean="0"/>
                        <a:t>dagar</a:t>
                      </a:r>
                      <a:r>
                        <a:rPr lang="en-IE" sz="2000" dirty="0" smtClean="0"/>
                        <a:t>)</a:t>
                      </a:r>
                      <a:endParaRPr lang="en-IE" sz="2000" b="1" dirty="0">
                        <a:solidFill>
                          <a:srgbClr val="3E7812"/>
                        </a:solidFill>
                      </a:endParaRPr>
                    </a:p>
                  </a:txBody>
                  <a:tcPr marL="91443" marR="91443" marT="45729" marB="45729"/>
                </a:tc>
                <a:tc>
                  <a:txBody>
                    <a:bodyPr/>
                    <a:lstStyle/>
                    <a:p>
                      <a:pPr algn="ctr"/>
                      <a:r>
                        <a:rPr lang="en-IE" sz="2000" dirty="0" err="1" smtClean="0"/>
                        <a:t>Antal</a:t>
                      </a:r>
                      <a:r>
                        <a:rPr lang="en-IE" sz="2000" dirty="0" smtClean="0"/>
                        <a:t> </a:t>
                      </a:r>
                      <a:r>
                        <a:rPr lang="en-IE" sz="2000" dirty="0" err="1" smtClean="0"/>
                        <a:t>rotationer</a:t>
                      </a:r>
                      <a:endParaRPr lang="en-IE" sz="2000" b="1" dirty="0">
                        <a:solidFill>
                          <a:srgbClr val="3E7812"/>
                        </a:solidFill>
                      </a:endParaRPr>
                    </a:p>
                  </a:txBody>
                  <a:tcPr marL="91443" marR="91443" marT="45729" marB="45729"/>
                </a:tc>
                <a:tc>
                  <a:txBody>
                    <a:bodyPr/>
                    <a:lstStyle/>
                    <a:p>
                      <a:pPr algn="ctr"/>
                      <a:r>
                        <a:rPr lang="en-IE" sz="2000" dirty="0" err="1" smtClean="0"/>
                        <a:t>Behov</a:t>
                      </a:r>
                      <a:r>
                        <a:rPr lang="en-IE" sz="2000" dirty="0" smtClean="0"/>
                        <a:t> </a:t>
                      </a:r>
                      <a:r>
                        <a:rPr lang="en-IE" sz="2000" dirty="0" err="1" smtClean="0"/>
                        <a:t>av</a:t>
                      </a:r>
                      <a:r>
                        <a:rPr lang="en-IE" sz="2000" dirty="0" smtClean="0"/>
                        <a:t> </a:t>
                      </a:r>
                      <a:r>
                        <a:rPr lang="en-IE" sz="2000" dirty="0" err="1" smtClean="0"/>
                        <a:t>tillväxt</a:t>
                      </a:r>
                      <a:r>
                        <a:rPr lang="en-IE" sz="2000" baseline="0" dirty="0" smtClean="0"/>
                        <a:t> </a:t>
                      </a:r>
                      <a:r>
                        <a:rPr lang="en-IE" sz="2000" baseline="0" dirty="0" err="1" smtClean="0"/>
                        <a:t>av</a:t>
                      </a:r>
                      <a:r>
                        <a:rPr lang="en-IE" sz="2000" baseline="0" dirty="0" smtClean="0"/>
                        <a:t> </a:t>
                      </a:r>
                      <a:r>
                        <a:rPr lang="en-IE" sz="2000" baseline="0" dirty="0" err="1" smtClean="0"/>
                        <a:t>bete</a:t>
                      </a:r>
                      <a:r>
                        <a:rPr lang="en-IE" sz="2000" baseline="0" dirty="0" smtClean="0"/>
                        <a:t> per dag</a:t>
                      </a:r>
                      <a:r>
                        <a:rPr lang="en-IE" sz="2000" dirty="0" smtClean="0"/>
                        <a:t> (kg/ha) </a:t>
                      </a:r>
                      <a:endParaRPr lang="en-IE" sz="2000" b="1" dirty="0">
                        <a:solidFill>
                          <a:srgbClr val="3E7812"/>
                        </a:solidFill>
                      </a:endParaRPr>
                    </a:p>
                  </a:txBody>
                  <a:tcPr marL="91443" marR="91443" marT="45729" marB="45729"/>
                </a:tc>
                <a:extLst>
                  <a:ext uri="{0D108BD9-81ED-4DB2-BD59-A6C34878D82A}">
                    <a16:rowId xmlns:a16="http://schemas.microsoft.com/office/drawing/2014/main" val="10000"/>
                  </a:ext>
                </a:extLst>
              </a:tr>
              <a:tr h="583882">
                <a:tc>
                  <a:txBody>
                    <a:bodyPr/>
                    <a:lstStyle/>
                    <a:p>
                      <a:r>
                        <a:rPr lang="en-IE" sz="2000" baseline="0" dirty="0" smtClean="0"/>
                        <a:t>1</a:t>
                      </a:r>
                      <a:r>
                        <a:rPr lang="en-IE" sz="2000" baseline="30000" dirty="0" smtClean="0"/>
                        <a:t>st</a:t>
                      </a:r>
                      <a:r>
                        <a:rPr lang="en-IE" sz="2000" baseline="0" dirty="0" smtClean="0"/>
                        <a:t> Feb – 6</a:t>
                      </a:r>
                      <a:r>
                        <a:rPr lang="en-IE" sz="2000" baseline="30000" dirty="0" smtClean="0"/>
                        <a:t>th</a:t>
                      </a:r>
                      <a:r>
                        <a:rPr lang="en-IE" sz="2000" baseline="0" dirty="0" smtClean="0"/>
                        <a:t> April </a:t>
                      </a:r>
                      <a:endParaRPr lang="en-IE" sz="2000" b="1" dirty="0">
                        <a:solidFill>
                          <a:srgbClr val="3E7812"/>
                        </a:solidFill>
                      </a:endParaRPr>
                    </a:p>
                  </a:txBody>
                  <a:tcPr marL="91443" marR="91443" marT="45729" marB="45729"/>
                </a:tc>
                <a:tc>
                  <a:txBody>
                    <a:bodyPr/>
                    <a:lstStyle/>
                    <a:p>
                      <a:pPr algn="ctr"/>
                      <a:r>
                        <a:rPr lang="en-IE" sz="2000" dirty="0" smtClean="0"/>
                        <a:t>1 250</a:t>
                      </a:r>
                      <a:endParaRPr lang="en-IE" sz="2000" b="1" dirty="0">
                        <a:solidFill>
                          <a:srgbClr val="3E7812"/>
                        </a:solidFill>
                      </a:endParaRPr>
                    </a:p>
                  </a:txBody>
                  <a:tcPr marL="91443" marR="91443" marT="45729" marB="45729"/>
                </a:tc>
                <a:tc>
                  <a:txBody>
                    <a:bodyPr/>
                    <a:lstStyle/>
                    <a:p>
                      <a:pPr algn="ctr"/>
                      <a:r>
                        <a:rPr lang="en-IE" sz="2000" dirty="0" smtClean="0"/>
                        <a:t>65</a:t>
                      </a:r>
                      <a:endParaRPr lang="en-IE" sz="2000" b="1" dirty="0">
                        <a:solidFill>
                          <a:srgbClr val="3E7812"/>
                        </a:solidFill>
                      </a:endParaRPr>
                    </a:p>
                  </a:txBody>
                  <a:tcPr marL="91443" marR="91443" marT="45729" marB="45729"/>
                </a:tc>
                <a:tc>
                  <a:txBody>
                    <a:bodyPr/>
                    <a:lstStyle/>
                    <a:p>
                      <a:pPr algn="ctr"/>
                      <a:r>
                        <a:rPr lang="en-IE" sz="2000" dirty="0" smtClean="0"/>
                        <a:t>1</a:t>
                      </a:r>
                      <a:endParaRPr lang="en-IE" sz="2000" b="1" dirty="0">
                        <a:solidFill>
                          <a:srgbClr val="3E7812"/>
                        </a:solidFill>
                      </a:endParaRPr>
                    </a:p>
                  </a:txBody>
                  <a:tcPr marL="91443" marR="91443" marT="45729" marB="45729"/>
                </a:tc>
                <a:tc>
                  <a:txBody>
                    <a:bodyPr/>
                    <a:lstStyle/>
                    <a:p>
                      <a:pPr algn="ctr"/>
                      <a:r>
                        <a:rPr lang="en-IE" sz="2000" dirty="0" smtClean="0"/>
                        <a:t>20</a:t>
                      </a:r>
                      <a:endParaRPr lang="en-IE" sz="2000" b="1" dirty="0">
                        <a:solidFill>
                          <a:srgbClr val="3E7812"/>
                        </a:solidFill>
                      </a:endParaRPr>
                    </a:p>
                  </a:txBody>
                  <a:tcPr marL="91443" marR="91443" marT="45729" marB="45729"/>
                </a:tc>
                <a:extLst>
                  <a:ext uri="{0D108BD9-81ED-4DB2-BD59-A6C34878D82A}">
                    <a16:rowId xmlns:a16="http://schemas.microsoft.com/office/drawing/2014/main" val="10001"/>
                  </a:ext>
                </a:extLst>
              </a:tr>
              <a:tr h="659071">
                <a:tc>
                  <a:txBody>
                    <a:bodyPr/>
                    <a:lstStyle/>
                    <a:p>
                      <a:r>
                        <a:rPr lang="en-IE" sz="2000" dirty="0" smtClean="0"/>
                        <a:t>7</a:t>
                      </a:r>
                      <a:r>
                        <a:rPr lang="en-IE" sz="2000" baseline="30000" dirty="0" smtClean="0"/>
                        <a:t>th</a:t>
                      </a:r>
                      <a:r>
                        <a:rPr lang="en-IE" sz="2000" dirty="0" smtClean="0"/>
                        <a:t> April</a:t>
                      </a:r>
                      <a:r>
                        <a:rPr lang="en-IE" sz="2000" baseline="0" dirty="0" smtClean="0"/>
                        <a:t> – 5</a:t>
                      </a:r>
                      <a:r>
                        <a:rPr lang="en-IE" sz="2000" baseline="30000" dirty="0" smtClean="0"/>
                        <a:t>th</a:t>
                      </a:r>
                      <a:r>
                        <a:rPr lang="en-IE" sz="2000" baseline="0" dirty="0" smtClean="0"/>
                        <a:t> </a:t>
                      </a:r>
                      <a:r>
                        <a:rPr lang="en-IE" sz="2000" dirty="0" smtClean="0"/>
                        <a:t>Aug</a:t>
                      </a:r>
                      <a:endParaRPr lang="en-IE" sz="2000" b="1" dirty="0">
                        <a:solidFill>
                          <a:srgbClr val="3E7812"/>
                        </a:solidFill>
                      </a:endParaRPr>
                    </a:p>
                  </a:txBody>
                  <a:tcPr marL="91443" marR="91443" marT="45729" marB="45729"/>
                </a:tc>
                <a:tc>
                  <a:txBody>
                    <a:bodyPr/>
                    <a:lstStyle/>
                    <a:p>
                      <a:pPr algn="ctr"/>
                      <a:r>
                        <a:rPr lang="en-IE" sz="2000" dirty="0" smtClean="0"/>
                        <a:t>1</a:t>
                      </a:r>
                      <a:r>
                        <a:rPr lang="en-IE" sz="2000" baseline="0" dirty="0" smtClean="0"/>
                        <a:t> </a:t>
                      </a:r>
                      <a:r>
                        <a:rPr lang="en-IE" sz="2000" dirty="0" smtClean="0"/>
                        <a:t>500</a:t>
                      </a:r>
                      <a:endParaRPr lang="en-IE" sz="2000" b="1" dirty="0">
                        <a:solidFill>
                          <a:srgbClr val="3E7812"/>
                        </a:solidFill>
                      </a:endParaRPr>
                    </a:p>
                  </a:txBody>
                  <a:tcPr marL="91443" marR="91443" marT="45729" marB="45729"/>
                </a:tc>
                <a:tc>
                  <a:txBody>
                    <a:bodyPr/>
                    <a:lstStyle/>
                    <a:p>
                      <a:pPr algn="ctr"/>
                      <a:r>
                        <a:rPr lang="en-IE" sz="2000" dirty="0" smtClean="0"/>
                        <a:t>20</a:t>
                      </a:r>
                      <a:endParaRPr lang="en-IE" sz="2000" b="1" dirty="0">
                        <a:solidFill>
                          <a:srgbClr val="3E7812"/>
                        </a:solidFill>
                      </a:endParaRPr>
                    </a:p>
                  </a:txBody>
                  <a:tcPr marL="91443" marR="91443" marT="45729" marB="45729"/>
                </a:tc>
                <a:tc>
                  <a:txBody>
                    <a:bodyPr/>
                    <a:lstStyle/>
                    <a:p>
                      <a:pPr algn="ctr"/>
                      <a:r>
                        <a:rPr lang="en-IE" sz="2000" dirty="0" smtClean="0"/>
                        <a:t>6</a:t>
                      </a:r>
                      <a:endParaRPr lang="en-IE" sz="2000" b="1" dirty="0">
                        <a:solidFill>
                          <a:srgbClr val="3E7812"/>
                        </a:solidFill>
                      </a:endParaRPr>
                    </a:p>
                  </a:txBody>
                  <a:tcPr marL="91443" marR="91443" marT="45729" marB="45729"/>
                </a:tc>
                <a:tc>
                  <a:txBody>
                    <a:bodyPr/>
                    <a:lstStyle/>
                    <a:p>
                      <a:pPr algn="ctr"/>
                      <a:r>
                        <a:rPr lang="en-IE" sz="2000" dirty="0" smtClean="0"/>
                        <a:t>75</a:t>
                      </a:r>
                      <a:endParaRPr lang="en-IE" sz="2000" b="1" dirty="0">
                        <a:solidFill>
                          <a:srgbClr val="3E7812"/>
                        </a:solidFill>
                      </a:endParaRPr>
                    </a:p>
                  </a:txBody>
                  <a:tcPr marL="91443" marR="91443" marT="45729" marB="45729"/>
                </a:tc>
                <a:extLst>
                  <a:ext uri="{0D108BD9-81ED-4DB2-BD59-A6C34878D82A}">
                    <a16:rowId xmlns:a16="http://schemas.microsoft.com/office/drawing/2014/main" val="10002"/>
                  </a:ext>
                </a:extLst>
              </a:tr>
              <a:tr h="659071">
                <a:tc>
                  <a:txBody>
                    <a:bodyPr/>
                    <a:lstStyle/>
                    <a:p>
                      <a:r>
                        <a:rPr lang="en-IE" sz="2000" dirty="0" smtClean="0"/>
                        <a:t>6</a:t>
                      </a:r>
                      <a:r>
                        <a:rPr lang="en-IE" sz="2000" baseline="30000" dirty="0" smtClean="0"/>
                        <a:t>th</a:t>
                      </a:r>
                      <a:r>
                        <a:rPr lang="en-IE" sz="2000" dirty="0" smtClean="0"/>
                        <a:t> Aug</a:t>
                      </a:r>
                      <a:r>
                        <a:rPr lang="en-IE" sz="2000" baseline="0" dirty="0" smtClean="0"/>
                        <a:t> – 1</a:t>
                      </a:r>
                      <a:r>
                        <a:rPr lang="en-IE" sz="2000" baseline="30000" dirty="0" smtClean="0"/>
                        <a:t>st</a:t>
                      </a:r>
                      <a:r>
                        <a:rPr lang="en-IE" sz="2000" baseline="0" dirty="0" smtClean="0"/>
                        <a:t> Sept </a:t>
                      </a:r>
                      <a:endParaRPr lang="en-IE" sz="2000" b="1" dirty="0">
                        <a:solidFill>
                          <a:srgbClr val="3E7812"/>
                        </a:solidFill>
                      </a:endParaRPr>
                    </a:p>
                  </a:txBody>
                  <a:tcPr marL="91443" marR="91443" marT="45729" marB="45729"/>
                </a:tc>
                <a:tc>
                  <a:txBody>
                    <a:bodyPr/>
                    <a:lstStyle/>
                    <a:p>
                      <a:pPr algn="ctr"/>
                      <a:r>
                        <a:rPr lang="en-IE" sz="2000" dirty="0" smtClean="0"/>
                        <a:t>1 625</a:t>
                      </a:r>
                      <a:endParaRPr lang="en-IE" sz="2000" b="1" dirty="0">
                        <a:solidFill>
                          <a:srgbClr val="3E7812"/>
                        </a:solidFill>
                      </a:endParaRPr>
                    </a:p>
                  </a:txBody>
                  <a:tcPr marL="91443" marR="91443" marT="45729" marB="45729"/>
                </a:tc>
                <a:tc>
                  <a:txBody>
                    <a:bodyPr/>
                    <a:lstStyle/>
                    <a:p>
                      <a:pPr algn="ctr"/>
                      <a:r>
                        <a:rPr lang="en-IE" sz="2000" dirty="0" smtClean="0"/>
                        <a:t>25</a:t>
                      </a:r>
                      <a:endParaRPr lang="en-IE" sz="2000" b="1" dirty="0">
                        <a:solidFill>
                          <a:srgbClr val="3E7812"/>
                        </a:solidFill>
                      </a:endParaRPr>
                    </a:p>
                  </a:txBody>
                  <a:tcPr marL="91443" marR="91443" marT="45729" marB="45729"/>
                </a:tc>
                <a:tc>
                  <a:txBody>
                    <a:bodyPr/>
                    <a:lstStyle/>
                    <a:p>
                      <a:pPr algn="ctr"/>
                      <a:r>
                        <a:rPr lang="en-IE" sz="2000" dirty="0" smtClean="0"/>
                        <a:t>1</a:t>
                      </a:r>
                      <a:endParaRPr lang="en-IE" sz="2000" b="1" dirty="0">
                        <a:solidFill>
                          <a:srgbClr val="3E7812"/>
                        </a:solidFill>
                      </a:endParaRPr>
                    </a:p>
                  </a:txBody>
                  <a:tcPr marL="91443" marR="91443" marT="45729" marB="45729"/>
                </a:tc>
                <a:tc>
                  <a:txBody>
                    <a:bodyPr/>
                    <a:lstStyle/>
                    <a:p>
                      <a:pPr algn="ctr"/>
                      <a:r>
                        <a:rPr lang="en-IE" sz="2000" dirty="0" smtClean="0"/>
                        <a:t>65</a:t>
                      </a:r>
                      <a:endParaRPr lang="en-IE" sz="2000" b="1" dirty="0">
                        <a:solidFill>
                          <a:srgbClr val="3E7812"/>
                        </a:solidFill>
                      </a:endParaRPr>
                    </a:p>
                  </a:txBody>
                  <a:tcPr marL="91443" marR="91443" marT="45729" marB="45729"/>
                </a:tc>
                <a:extLst>
                  <a:ext uri="{0D108BD9-81ED-4DB2-BD59-A6C34878D82A}">
                    <a16:rowId xmlns:a16="http://schemas.microsoft.com/office/drawing/2014/main" val="10003"/>
                  </a:ext>
                </a:extLst>
              </a:tr>
              <a:tr h="659071">
                <a:tc>
                  <a:txBody>
                    <a:bodyPr/>
                    <a:lstStyle/>
                    <a:p>
                      <a:r>
                        <a:rPr lang="en-IE" sz="2000" dirty="0" smtClean="0"/>
                        <a:t>1</a:t>
                      </a:r>
                      <a:r>
                        <a:rPr lang="en-IE" sz="2000" baseline="30000" dirty="0" smtClean="0"/>
                        <a:t>st</a:t>
                      </a:r>
                      <a:r>
                        <a:rPr lang="en-IE" sz="2000" dirty="0" smtClean="0"/>
                        <a:t> Sept</a:t>
                      </a:r>
                      <a:r>
                        <a:rPr lang="en-IE" sz="2000" baseline="0" dirty="0" smtClean="0"/>
                        <a:t> - 1</a:t>
                      </a:r>
                      <a:r>
                        <a:rPr lang="en-IE" sz="2000" baseline="30000" dirty="0" smtClean="0"/>
                        <a:t>st</a:t>
                      </a:r>
                      <a:r>
                        <a:rPr lang="en-IE" sz="2000" baseline="0" dirty="0" smtClean="0"/>
                        <a:t> </a:t>
                      </a:r>
                      <a:r>
                        <a:rPr lang="en-IE" sz="2000" baseline="0" dirty="0" err="1" smtClean="0"/>
                        <a:t>Okt</a:t>
                      </a:r>
                      <a:r>
                        <a:rPr lang="en-IE" sz="2000" baseline="0" dirty="0" smtClean="0"/>
                        <a:t> </a:t>
                      </a:r>
                      <a:endParaRPr lang="en-IE" sz="2000" b="1" dirty="0">
                        <a:solidFill>
                          <a:srgbClr val="3E7812"/>
                        </a:solidFill>
                      </a:endParaRPr>
                    </a:p>
                  </a:txBody>
                  <a:tcPr marL="91443" marR="91443" marT="45729" marB="45729"/>
                </a:tc>
                <a:tc>
                  <a:txBody>
                    <a:bodyPr/>
                    <a:lstStyle/>
                    <a:p>
                      <a:pPr algn="ctr"/>
                      <a:r>
                        <a:rPr lang="en-IE" sz="2000" dirty="0" smtClean="0"/>
                        <a:t>1</a:t>
                      </a:r>
                      <a:r>
                        <a:rPr lang="en-IE" sz="2000" baseline="0" dirty="0" smtClean="0"/>
                        <a:t> </a:t>
                      </a:r>
                      <a:r>
                        <a:rPr lang="en-IE" sz="2000" dirty="0" smtClean="0"/>
                        <a:t>650</a:t>
                      </a:r>
                      <a:endParaRPr lang="en-IE" sz="2000" b="1" dirty="0">
                        <a:solidFill>
                          <a:srgbClr val="3E7812"/>
                        </a:solidFill>
                      </a:endParaRPr>
                    </a:p>
                  </a:txBody>
                  <a:tcPr marL="91443" marR="91443" marT="45729" marB="45729"/>
                </a:tc>
                <a:tc>
                  <a:txBody>
                    <a:bodyPr/>
                    <a:lstStyle/>
                    <a:p>
                      <a:pPr algn="ctr"/>
                      <a:r>
                        <a:rPr lang="en-IE" sz="2000" dirty="0" smtClean="0"/>
                        <a:t>30</a:t>
                      </a:r>
                      <a:endParaRPr lang="en-IE" sz="2000" b="1" dirty="0">
                        <a:solidFill>
                          <a:srgbClr val="3E7812"/>
                        </a:solidFill>
                      </a:endParaRPr>
                    </a:p>
                  </a:txBody>
                  <a:tcPr marL="91443" marR="91443" marT="45729" marB="45729"/>
                </a:tc>
                <a:tc>
                  <a:txBody>
                    <a:bodyPr/>
                    <a:lstStyle/>
                    <a:p>
                      <a:pPr algn="ctr"/>
                      <a:r>
                        <a:rPr lang="en-IE" sz="2000" dirty="0" smtClean="0"/>
                        <a:t>1</a:t>
                      </a:r>
                      <a:endParaRPr lang="en-IE" sz="2000" b="1" dirty="0">
                        <a:solidFill>
                          <a:srgbClr val="3E7812"/>
                        </a:solidFill>
                      </a:endParaRPr>
                    </a:p>
                  </a:txBody>
                  <a:tcPr marL="91443" marR="91443" marT="45729" marB="45729"/>
                </a:tc>
                <a:tc>
                  <a:txBody>
                    <a:bodyPr/>
                    <a:lstStyle/>
                    <a:p>
                      <a:pPr algn="ctr"/>
                      <a:r>
                        <a:rPr lang="en-IE" sz="2000" dirty="0" smtClean="0"/>
                        <a:t>55</a:t>
                      </a:r>
                      <a:endParaRPr lang="en-IE" sz="2000" b="1" dirty="0">
                        <a:solidFill>
                          <a:srgbClr val="3E7812"/>
                        </a:solidFill>
                      </a:endParaRPr>
                    </a:p>
                  </a:txBody>
                  <a:tcPr marL="91443" marR="91443" marT="45729" marB="45729"/>
                </a:tc>
                <a:extLst>
                  <a:ext uri="{0D108BD9-81ED-4DB2-BD59-A6C34878D82A}">
                    <a16:rowId xmlns:a16="http://schemas.microsoft.com/office/drawing/2014/main" val="10004"/>
                  </a:ext>
                </a:extLst>
              </a:tr>
              <a:tr h="659071">
                <a:tc>
                  <a:txBody>
                    <a:bodyPr/>
                    <a:lstStyle/>
                    <a:p>
                      <a:r>
                        <a:rPr lang="en-IE" sz="2000" dirty="0" smtClean="0"/>
                        <a:t>1</a:t>
                      </a:r>
                      <a:r>
                        <a:rPr lang="en-IE" sz="2000" baseline="30000" dirty="0" smtClean="0"/>
                        <a:t>st</a:t>
                      </a:r>
                      <a:r>
                        <a:rPr lang="en-IE" sz="2000" baseline="0" dirty="0" smtClean="0"/>
                        <a:t> </a:t>
                      </a:r>
                      <a:r>
                        <a:rPr lang="en-IE" sz="2000" dirty="0" err="1" smtClean="0"/>
                        <a:t>Okt</a:t>
                      </a:r>
                      <a:r>
                        <a:rPr lang="en-IE" sz="2000" baseline="0" dirty="0" smtClean="0"/>
                        <a:t> – 15</a:t>
                      </a:r>
                      <a:r>
                        <a:rPr lang="en-IE" sz="2000" baseline="30000" dirty="0" smtClean="0"/>
                        <a:t>th</a:t>
                      </a:r>
                      <a:r>
                        <a:rPr lang="en-IE" sz="2000" baseline="0" dirty="0" smtClean="0"/>
                        <a:t> </a:t>
                      </a:r>
                      <a:r>
                        <a:rPr lang="en-IE" sz="2000" dirty="0" smtClean="0"/>
                        <a:t>Nov</a:t>
                      </a:r>
                      <a:endParaRPr lang="en-IE" sz="2000" b="1" dirty="0">
                        <a:solidFill>
                          <a:srgbClr val="3E7812"/>
                        </a:solidFill>
                      </a:endParaRPr>
                    </a:p>
                  </a:txBody>
                  <a:tcPr marL="91443" marR="91443" marT="45729" marB="45729"/>
                </a:tc>
                <a:tc>
                  <a:txBody>
                    <a:bodyPr/>
                    <a:lstStyle/>
                    <a:p>
                      <a:pPr algn="ctr"/>
                      <a:r>
                        <a:rPr lang="en-IE" sz="2000" dirty="0" smtClean="0"/>
                        <a:t>1</a:t>
                      </a:r>
                      <a:r>
                        <a:rPr lang="en-IE" sz="2000" baseline="0" dirty="0" smtClean="0"/>
                        <a:t> </a:t>
                      </a:r>
                      <a:r>
                        <a:rPr lang="en-IE" sz="2000" dirty="0" smtClean="0"/>
                        <a:t>450</a:t>
                      </a:r>
                      <a:endParaRPr lang="en-IE" sz="2000" b="1" dirty="0">
                        <a:solidFill>
                          <a:srgbClr val="3E7812"/>
                        </a:solidFill>
                      </a:endParaRPr>
                    </a:p>
                  </a:txBody>
                  <a:tcPr marL="91443" marR="91443" marT="45729" marB="45729"/>
                </a:tc>
                <a:tc>
                  <a:txBody>
                    <a:bodyPr/>
                    <a:lstStyle/>
                    <a:p>
                      <a:pPr algn="ctr"/>
                      <a:r>
                        <a:rPr lang="en-IE" sz="2000" dirty="0" smtClean="0"/>
                        <a:t>45</a:t>
                      </a:r>
                      <a:endParaRPr lang="en-IE" sz="2000" b="1" dirty="0">
                        <a:solidFill>
                          <a:srgbClr val="3E7812"/>
                        </a:solidFill>
                      </a:endParaRPr>
                    </a:p>
                  </a:txBody>
                  <a:tcPr marL="91443" marR="91443" marT="45729" marB="45729"/>
                </a:tc>
                <a:tc>
                  <a:txBody>
                    <a:bodyPr/>
                    <a:lstStyle/>
                    <a:p>
                      <a:pPr algn="ctr"/>
                      <a:r>
                        <a:rPr lang="en-IE" sz="2000" dirty="0" smtClean="0"/>
                        <a:t>1</a:t>
                      </a:r>
                      <a:endParaRPr lang="en-IE" sz="2000" b="1" dirty="0">
                        <a:solidFill>
                          <a:srgbClr val="3E7812"/>
                        </a:solidFill>
                      </a:endParaRPr>
                    </a:p>
                  </a:txBody>
                  <a:tcPr marL="91443" marR="91443" marT="45729" marB="45729"/>
                </a:tc>
                <a:tc>
                  <a:txBody>
                    <a:bodyPr/>
                    <a:lstStyle/>
                    <a:p>
                      <a:pPr algn="ctr"/>
                      <a:r>
                        <a:rPr lang="en-IE" sz="2000" dirty="0" smtClean="0"/>
                        <a:t>30</a:t>
                      </a:r>
                      <a:endParaRPr lang="en-IE" sz="2000" b="1" dirty="0">
                        <a:solidFill>
                          <a:srgbClr val="3E7812"/>
                        </a:solidFill>
                      </a:endParaRPr>
                    </a:p>
                  </a:txBody>
                  <a:tcPr marL="91443" marR="91443" marT="45729" marB="45729"/>
                </a:tc>
                <a:extLst>
                  <a:ext uri="{0D108BD9-81ED-4DB2-BD59-A6C34878D82A}">
                    <a16:rowId xmlns:a16="http://schemas.microsoft.com/office/drawing/2014/main" val="10005"/>
                  </a:ext>
                </a:extLst>
              </a:tr>
              <a:tr h="396301">
                <a:tc>
                  <a:txBody>
                    <a:bodyPr/>
                    <a:lstStyle/>
                    <a:p>
                      <a:r>
                        <a:rPr lang="en-IE" sz="2000" dirty="0" err="1" smtClean="0"/>
                        <a:t>Totalt</a:t>
                      </a:r>
                      <a:endParaRPr lang="en-IE" sz="2000" b="1" dirty="0">
                        <a:solidFill>
                          <a:srgbClr val="3E7812"/>
                        </a:solidFill>
                      </a:endParaRPr>
                    </a:p>
                  </a:txBody>
                  <a:tcPr marL="91443" marR="91443" marT="45729" marB="45729"/>
                </a:tc>
                <a:tc>
                  <a:txBody>
                    <a:bodyPr/>
                    <a:lstStyle/>
                    <a:p>
                      <a:pPr algn="ctr"/>
                      <a:r>
                        <a:rPr lang="en-IE" sz="2000" dirty="0" smtClean="0"/>
                        <a:t>15 000</a:t>
                      </a:r>
                      <a:endParaRPr lang="en-IE" sz="2000" b="1" dirty="0">
                        <a:solidFill>
                          <a:srgbClr val="3E7812"/>
                        </a:solidFill>
                      </a:endParaRPr>
                    </a:p>
                  </a:txBody>
                  <a:tcPr marL="91443" marR="91443" marT="45729" marB="45729"/>
                </a:tc>
                <a:tc>
                  <a:txBody>
                    <a:bodyPr/>
                    <a:lstStyle/>
                    <a:p>
                      <a:pPr algn="ctr"/>
                      <a:r>
                        <a:rPr lang="en-IE" sz="2000" dirty="0" smtClean="0"/>
                        <a:t>287</a:t>
                      </a:r>
                      <a:endParaRPr lang="en-IE" sz="2000" b="1" dirty="0">
                        <a:solidFill>
                          <a:srgbClr val="3E7812"/>
                        </a:solidFill>
                      </a:endParaRPr>
                    </a:p>
                  </a:txBody>
                  <a:tcPr marL="91443" marR="91443" marT="45729" marB="45729"/>
                </a:tc>
                <a:tc>
                  <a:txBody>
                    <a:bodyPr/>
                    <a:lstStyle/>
                    <a:p>
                      <a:pPr algn="ctr"/>
                      <a:r>
                        <a:rPr lang="en-IE" sz="2000" dirty="0" smtClean="0"/>
                        <a:t>10</a:t>
                      </a:r>
                      <a:endParaRPr lang="en-IE" sz="2000" b="1" dirty="0">
                        <a:solidFill>
                          <a:srgbClr val="3E7812"/>
                        </a:solidFill>
                      </a:endParaRPr>
                    </a:p>
                  </a:txBody>
                  <a:tcPr marL="91443" marR="91443" marT="45729" marB="45729"/>
                </a:tc>
                <a:tc>
                  <a:txBody>
                    <a:bodyPr/>
                    <a:lstStyle/>
                    <a:p>
                      <a:pPr algn="ctr"/>
                      <a:endParaRPr lang="en-IE" sz="2000" b="1" dirty="0">
                        <a:solidFill>
                          <a:srgbClr val="3E7812"/>
                        </a:solidFill>
                      </a:endParaRPr>
                    </a:p>
                  </a:txBody>
                  <a:tcPr marL="91443" marR="91443" marT="45729" marB="45729"/>
                </a:tc>
                <a:extLst>
                  <a:ext uri="{0D108BD9-81ED-4DB2-BD59-A6C34878D82A}">
                    <a16:rowId xmlns:a16="http://schemas.microsoft.com/office/drawing/2014/main" val="10006"/>
                  </a:ext>
                </a:extLst>
              </a:tr>
            </a:tbl>
          </a:graphicData>
        </a:graphic>
      </p:graphicFrame>
      <p:sp>
        <p:nvSpPr>
          <p:cNvPr id="2" name="TextBox 1"/>
          <p:cNvSpPr txBox="1"/>
          <p:nvPr/>
        </p:nvSpPr>
        <p:spPr>
          <a:xfrm>
            <a:off x="20320" y="2780928"/>
            <a:ext cx="9144000" cy="369332"/>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149604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1196752"/>
            <a:ext cx="8496300" cy="4536504"/>
          </a:xfrm>
          <a:ln/>
        </p:spPr>
        <p:style>
          <a:lnRef idx="2">
            <a:schemeClr val="accent3"/>
          </a:lnRef>
          <a:fillRef idx="1">
            <a:schemeClr val="lt1"/>
          </a:fillRef>
          <a:effectRef idx="0">
            <a:schemeClr val="accent3"/>
          </a:effectRef>
          <a:fontRef idx="minor">
            <a:schemeClr val="dk1"/>
          </a:fontRef>
        </p:style>
        <p:txBody>
          <a:bodyPr/>
          <a:lstStyle/>
          <a:p>
            <a:pPr>
              <a:lnSpc>
                <a:spcPct val="150000"/>
              </a:lnSpc>
              <a:spcAft>
                <a:spcPts val="1000"/>
              </a:spcAft>
              <a:buFont typeface="Symbol"/>
              <a:buChar char=""/>
              <a:defRPr/>
            </a:pPr>
            <a:r>
              <a:rPr lang="sv-SE" sz="2000" b="1" kern="1200" dirty="0" smtClean="0">
                <a:solidFill>
                  <a:prstClr val="black"/>
                </a:solidFill>
                <a:latin typeface="+mj-lt"/>
              </a:rPr>
              <a:t>Ts-produktionen kan öka på alla betesgårdar</a:t>
            </a:r>
            <a:endParaRPr lang="sv-SE" sz="2000" kern="1200" dirty="0" smtClean="0">
              <a:solidFill>
                <a:prstClr val="black"/>
              </a:solidFill>
              <a:latin typeface="+mj-lt"/>
            </a:endParaRPr>
          </a:p>
          <a:p>
            <a:pPr>
              <a:lnSpc>
                <a:spcPct val="150000"/>
              </a:lnSpc>
              <a:spcAft>
                <a:spcPts val="1000"/>
              </a:spcAft>
              <a:buFont typeface="Symbol"/>
              <a:buChar char=""/>
              <a:defRPr/>
            </a:pPr>
            <a:r>
              <a:rPr lang="sv-SE" sz="2000" kern="1200" dirty="0" smtClean="0">
                <a:solidFill>
                  <a:prstClr val="black"/>
                </a:solidFill>
                <a:latin typeface="+mj-lt"/>
              </a:rPr>
              <a:t>Det finns variation mellan och inom gårdar</a:t>
            </a:r>
          </a:p>
          <a:p>
            <a:pPr>
              <a:lnSpc>
                <a:spcPct val="150000"/>
              </a:lnSpc>
              <a:spcAft>
                <a:spcPts val="1000"/>
              </a:spcAft>
              <a:buFont typeface="Symbol"/>
              <a:buChar char=""/>
              <a:defRPr/>
            </a:pPr>
            <a:r>
              <a:rPr lang="sv-SE" sz="2000" b="1" kern="1200" dirty="0" smtClean="0">
                <a:solidFill>
                  <a:prstClr val="black"/>
                </a:solidFill>
                <a:latin typeface="+mj-lt"/>
              </a:rPr>
              <a:t>Den regionala effekten på ts-produktionen av bete är minimal</a:t>
            </a:r>
            <a:endParaRPr lang="sv-SE" sz="2000" kern="1200" dirty="0" smtClean="0">
              <a:solidFill>
                <a:prstClr val="black"/>
              </a:solidFill>
              <a:latin typeface="+mj-lt"/>
            </a:endParaRPr>
          </a:p>
          <a:p>
            <a:pPr>
              <a:lnSpc>
                <a:spcPct val="150000"/>
              </a:lnSpc>
              <a:spcAft>
                <a:spcPts val="1000"/>
              </a:spcAft>
              <a:buFont typeface="Symbol"/>
              <a:buChar char=""/>
              <a:defRPr/>
            </a:pPr>
            <a:r>
              <a:rPr lang="sv-SE" sz="2000" b="1" kern="1200" dirty="0" smtClean="0">
                <a:solidFill>
                  <a:prstClr val="black"/>
                </a:solidFill>
                <a:latin typeface="+mj-lt"/>
              </a:rPr>
              <a:t>Skötsel </a:t>
            </a:r>
            <a:r>
              <a:rPr lang="sv-SE" sz="2000" kern="1200" dirty="0" smtClean="0">
                <a:solidFill>
                  <a:prstClr val="black"/>
                </a:solidFill>
                <a:latin typeface="+mj-lt"/>
              </a:rPr>
              <a:t>är nyckeln till effektiv betesproduktion</a:t>
            </a:r>
          </a:p>
          <a:p>
            <a:pPr>
              <a:lnSpc>
                <a:spcPct val="150000"/>
              </a:lnSpc>
              <a:spcAft>
                <a:spcPts val="1000"/>
              </a:spcAft>
              <a:buFont typeface="Symbol"/>
              <a:buChar char=""/>
              <a:defRPr/>
            </a:pPr>
            <a:r>
              <a:rPr lang="sv-SE" sz="2000" kern="1200" dirty="0" smtClean="0">
                <a:solidFill>
                  <a:prstClr val="black"/>
                </a:solidFill>
                <a:latin typeface="+mj-lt"/>
              </a:rPr>
              <a:t>Stor </a:t>
            </a:r>
            <a:r>
              <a:rPr lang="sv-SE" sz="2000" b="1" kern="1200" dirty="0" smtClean="0">
                <a:solidFill>
                  <a:prstClr val="black"/>
                </a:solidFill>
                <a:latin typeface="+mj-lt"/>
              </a:rPr>
              <a:t>variation</a:t>
            </a:r>
            <a:r>
              <a:rPr lang="sv-SE" sz="2000" kern="1200" dirty="0" smtClean="0">
                <a:solidFill>
                  <a:prstClr val="black"/>
                </a:solidFill>
                <a:latin typeface="+mj-lt"/>
              </a:rPr>
              <a:t> </a:t>
            </a:r>
            <a:r>
              <a:rPr lang="sv-SE" sz="2000" dirty="0" smtClean="0">
                <a:solidFill>
                  <a:prstClr val="black"/>
                </a:solidFill>
                <a:latin typeface="+mj-lt"/>
              </a:rPr>
              <a:t>i ts-</a:t>
            </a:r>
            <a:r>
              <a:rPr lang="sv-SE" sz="2000" kern="1200" dirty="0" smtClean="0">
                <a:solidFill>
                  <a:prstClr val="black"/>
                </a:solidFill>
                <a:latin typeface="+mj-lt"/>
              </a:rPr>
              <a:t>produktionen från bete på våren </a:t>
            </a:r>
            <a:r>
              <a:rPr lang="sv-SE" sz="2000" dirty="0" smtClean="0">
                <a:solidFill>
                  <a:prstClr val="black"/>
                </a:solidFill>
                <a:latin typeface="+mj-lt"/>
              </a:rPr>
              <a:t>över hela landet</a:t>
            </a:r>
          </a:p>
          <a:p>
            <a:pPr>
              <a:lnSpc>
                <a:spcPct val="150000"/>
              </a:lnSpc>
              <a:spcAft>
                <a:spcPts val="1000"/>
              </a:spcAft>
              <a:buFont typeface="Symbol"/>
              <a:buChar char=""/>
              <a:defRPr/>
            </a:pPr>
            <a:r>
              <a:rPr lang="sv-SE" sz="2000" b="1" kern="1200" dirty="0" smtClean="0">
                <a:solidFill>
                  <a:prstClr val="black"/>
                </a:solidFill>
                <a:latin typeface="+mj-lt"/>
              </a:rPr>
              <a:t>Täckningsgraden</a:t>
            </a:r>
            <a:r>
              <a:rPr lang="sv-SE" sz="2000" kern="1200" dirty="0" smtClean="0">
                <a:solidFill>
                  <a:prstClr val="black"/>
                </a:solidFill>
                <a:latin typeface="+mj-lt"/>
              </a:rPr>
              <a:t> på höst och vid start och slut på 1:a avbetningen är kritisk</a:t>
            </a:r>
          </a:p>
          <a:p>
            <a:pPr marL="0" indent="0">
              <a:lnSpc>
                <a:spcPct val="150000"/>
              </a:lnSpc>
              <a:spcAft>
                <a:spcPts val="1000"/>
              </a:spcAft>
              <a:buNone/>
              <a:defRPr/>
            </a:pPr>
            <a:endParaRPr lang="sv-SE" sz="3600" kern="1200" dirty="0" smtClean="0">
              <a:solidFill>
                <a:prstClr val="black"/>
              </a:solidFill>
              <a:latin typeface="+mj-lt"/>
            </a:endParaRPr>
          </a:p>
        </p:txBody>
      </p:sp>
      <p:sp>
        <p:nvSpPr>
          <p:cNvPr id="84996" name="Rectangle 5"/>
          <p:cNvSpPr>
            <a:spLocks noChangeArrowheads="1"/>
          </p:cNvSpPr>
          <p:nvPr/>
        </p:nvSpPr>
        <p:spPr bwMode="auto">
          <a:xfrm>
            <a:off x="323850" y="55134"/>
            <a:ext cx="7703518" cy="1125538"/>
          </a:xfrm>
          <a:prstGeom prst="rect">
            <a:avLst/>
          </a:prstGeom>
          <a:noFill/>
          <a:ln>
            <a:noFill/>
          </a:ln>
          <a:extLst/>
        </p:spPr>
        <p:txBody>
          <a:bodyPr anchor="ct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err="1" smtClean="0">
                <a:ln>
                  <a:noFill/>
                </a:ln>
                <a:effectLst/>
                <a:uLnTx/>
                <a:uFillTx/>
                <a:latin typeface="Calibri"/>
                <a:ea typeface="+mn-ea"/>
                <a:cs typeface="+mn-cs"/>
              </a:rPr>
              <a:t>Vad</a:t>
            </a:r>
            <a:r>
              <a:rPr kumimoji="0" lang="en-GB" sz="2400" b="1" i="0" u="none" strike="noStrike" kern="1200" cap="none" spc="0" normalizeH="0" baseline="0" noProof="0" dirty="0" smtClean="0">
                <a:ln>
                  <a:noFill/>
                </a:ln>
                <a:effectLst/>
                <a:uLnTx/>
                <a:uFillTx/>
                <a:latin typeface="Calibri"/>
                <a:ea typeface="+mn-ea"/>
                <a:cs typeface="+mn-cs"/>
              </a:rPr>
              <a:t> </a:t>
            </a:r>
            <a:r>
              <a:rPr kumimoji="0" lang="en-GB" sz="2400" b="1" i="0" u="none" strike="noStrike" kern="1200" cap="none" spc="0" normalizeH="0" baseline="0" noProof="0" dirty="0" err="1" smtClean="0">
                <a:ln>
                  <a:noFill/>
                </a:ln>
                <a:effectLst/>
                <a:uLnTx/>
                <a:uFillTx/>
                <a:latin typeface="Calibri"/>
                <a:ea typeface="+mn-ea"/>
                <a:cs typeface="+mn-cs"/>
              </a:rPr>
              <a:t>har</a:t>
            </a:r>
            <a:r>
              <a:rPr kumimoji="0" lang="en-GB" sz="2400" b="1" i="0" u="none" strike="noStrike" kern="1200" cap="none" spc="0" normalizeH="0" baseline="0" noProof="0" dirty="0" smtClean="0">
                <a:ln>
                  <a:noFill/>
                </a:ln>
                <a:effectLst/>
                <a:uLnTx/>
                <a:uFillTx/>
                <a:latin typeface="Calibri"/>
                <a:ea typeface="+mn-ea"/>
                <a:cs typeface="+mn-cs"/>
              </a:rPr>
              <a:t> </a:t>
            </a:r>
            <a:r>
              <a:rPr kumimoji="0" lang="en-GB" sz="2400" b="1" i="0" u="none" strike="noStrike" kern="1200" cap="none" spc="0" normalizeH="0" baseline="0" noProof="0" dirty="0" err="1" smtClean="0">
                <a:ln>
                  <a:noFill/>
                </a:ln>
                <a:effectLst/>
                <a:uLnTx/>
                <a:uFillTx/>
                <a:latin typeface="Calibri"/>
                <a:ea typeface="+mn-ea"/>
                <a:cs typeface="+mn-cs"/>
              </a:rPr>
              <a:t>PastureBase</a:t>
            </a:r>
            <a:r>
              <a:rPr kumimoji="0" lang="en-GB" sz="2400" b="1" i="0" u="none" strike="noStrike" kern="1200" cap="none" spc="0" normalizeH="0" baseline="0" noProof="0" dirty="0" smtClean="0">
                <a:ln>
                  <a:noFill/>
                </a:ln>
                <a:effectLst/>
                <a:uLnTx/>
                <a:uFillTx/>
                <a:latin typeface="Calibri"/>
                <a:ea typeface="+mn-ea"/>
                <a:cs typeface="+mn-cs"/>
              </a:rPr>
              <a:t> </a:t>
            </a:r>
            <a:r>
              <a:rPr kumimoji="0" lang="en-GB" sz="2400" b="1" i="0" u="none" strike="noStrike" kern="1200" cap="none" spc="0" normalizeH="0" baseline="0" noProof="0" dirty="0" err="1" smtClean="0">
                <a:ln>
                  <a:noFill/>
                </a:ln>
                <a:effectLst/>
                <a:uLnTx/>
                <a:uFillTx/>
                <a:latin typeface="Calibri"/>
                <a:ea typeface="+mn-ea"/>
                <a:cs typeface="+mn-cs"/>
              </a:rPr>
              <a:t>uppmärksammat</a:t>
            </a:r>
            <a:r>
              <a:rPr kumimoji="0" lang="en-GB" sz="2400" b="1" i="0" u="none" strike="noStrike" kern="1200" cap="none" spc="0" normalizeH="0" baseline="0" noProof="0" dirty="0" smtClean="0">
                <a:ln>
                  <a:noFill/>
                </a:ln>
                <a:effectLst/>
                <a:uLnTx/>
                <a:uFillTx/>
                <a:latin typeface="Calibri"/>
                <a:ea typeface="+mn-ea"/>
                <a:cs typeface="+mn-cs"/>
              </a:rPr>
              <a:t>?</a:t>
            </a:r>
            <a:endParaRPr kumimoji="0" lang="en-GB" sz="2400" b="1" i="0"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31921693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sv-SE" sz="2400" dirty="0" smtClean="0"/>
              <a:t>Nederländerna</a:t>
            </a:r>
            <a:endParaRPr lang="sv-SE" sz="2400" dirty="0"/>
          </a:p>
        </p:txBody>
      </p:sp>
      <p:sp>
        <p:nvSpPr>
          <p:cNvPr id="3" name="Titel 2"/>
          <p:cNvSpPr>
            <a:spLocks noGrp="1"/>
          </p:cNvSpPr>
          <p:nvPr>
            <p:ph type="ctrTitle"/>
          </p:nvPr>
        </p:nvSpPr>
        <p:spPr/>
        <p:txBody>
          <a:bodyPr/>
          <a:lstStyle/>
          <a:p>
            <a:endParaRPr lang="sv-SE" dirty="0"/>
          </a:p>
        </p:txBody>
      </p:sp>
    </p:spTree>
    <p:extLst>
      <p:ext uri="{BB962C8B-B14F-4D97-AF65-F5344CB8AC3E}">
        <p14:creationId xmlns:p14="http://schemas.microsoft.com/office/powerpoint/2010/main" val="166309547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90232" y="1462828"/>
            <a:ext cx="8208143" cy="1470025"/>
          </a:xfrm>
        </p:spPr>
        <p:txBody>
          <a:bodyPr/>
          <a:lstStyle/>
          <a:p>
            <a:r>
              <a:rPr lang="sv-SE" sz="4400" dirty="0" smtClean="0"/>
              <a:t>Inno4Grass – utbildningsmaterial för skötsel av vall i Nederländerna</a:t>
            </a:r>
            <a:endParaRPr lang="sv-SE" sz="4400" dirty="0"/>
          </a:p>
        </p:txBody>
      </p:sp>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33455" y="3035213"/>
            <a:ext cx="4459025" cy="3015258"/>
          </a:xfrm>
          <a:prstGeom prst="rect">
            <a:avLst/>
          </a:prstGeom>
          <a:ln>
            <a:noFill/>
          </a:ln>
          <a:effectLst>
            <a:outerShdw blurRad="292100" dist="139700" dir="2700000" algn="tl" rotWithShape="0">
              <a:srgbClr val="333333">
                <a:alpha val="65000"/>
              </a:srgbClr>
            </a:outerShdw>
          </a:effectLst>
        </p:spPr>
      </p:pic>
      <p:sp>
        <p:nvSpPr>
          <p:cNvPr id="4" name="Tekstvak 3"/>
          <p:cNvSpPr txBox="1"/>
          <p:nvPr/>
        </p:nvSpPr>
        <p:spPr>
          <a:xfrm>
            <a:off x="468312" y="4812663"/>
            <a:ext cx="3520097" cy="646331"/>
          </a:xfrm>
          <a:prstGeom prst="rect">
            <a:avLst/>
          </a:prstGeom>
          <a:noFill/>
        </p:spPr>
        <p:txBody>
          <a:bodyPr wrap="square" rtlCol="0">
            <a:spAutoFit/>
          </a:bodyPr>
          <a:lstStyle/>
          <a:p>
            <a:r>
              <a:rPr lang="nl-NL" dirty="0" smtClean="0"/>
              <a:t>Agnes van den Pol – van </a:t>
            </a:r>
            <a:r>
              <a:rPr lang="nl-NL" dirty="0" err="1" smtClean="0"/>
              <a:t>Dasselaar</a:t>
            </a:r>
            <a:endParaRPr lang="nl-NL" dirty="0" smtClean="0"/>
          </a:p>
          <a:p>
            <a:r>
              <a:rPr lang="nl-NL" dirty="0" smtClean="0"/>
              <a:t>Leanne Aantjes</a:t>
            </a:r>
            <a:endParaRPr lang="nl-NL" dirty="0"/>
          </a:p>
        </p:txBody>
      </p:sp>
    </p:spTree>
    <p:extLst>
      <p:ext uri="{BB962C8B-B14F-4D97-AF65-F5344CB8AC3E}">
        <p14:creationId xmlns:p14="http://schemas.microsoft.com/office/powerpoint/2010/main" val="32939889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498054" y="463308"/>
            <a:ext cx="6595473" cy="700474"/>
          </a:xfrm>
          <a:noFill/>
        </p:spPr>
        <p:txBody>
          <a:bodyPr/>
          <a:lstStyle/>
          <a:p>
            <a:r>
              <a:rPr lang="sv-SE" altLang="nl-NL" sz="2400" dirty="0" smtClean="0">
                <a:solidFill>
                  <a:schemeClr val="tx1">
                    <a:lumMod val="95000"/>
                    <a:lumOff val="5000"/>
                  </a:schemeClr>
                </a:solidFill>
              </a:rPr>
              <a:t>Mjölksektorn i Nederländerna 2017</a:t>
            </a:r>
          </a:p>
        </p:txBody>
      </p:sp>
      <p:sp>
        <p:nvSpPr>
          <p:cNvPr id="19459" name="Rectangle 3"/>
          <p:cNvSpPr>
            <a:spLocks noGrp="1" noChangeArrowheads="1"/>
          </p:cNvSpPr>
          <p:nvPr>
            <p:ph type="body" idx="4294967295"/>
          </p:nvPr>
        </p:nvSpPr>
        <p:spPr>
          <a:xfrm>
            <a:off x="314036" y="1505383"/>
            <a:ext cx="8229600" cy="4038600"/>
          </a:xfrm>
          <a:prstGeom prst="rect">
            <a:avLst/>
          </a:prstGeom>
        </p:spPr>
        <p:txBody>
          <a:bodyPr/>
          <a:lstStyle/>
          <a:p>
            <a:r>
              <a:rPr lang="sv-SE" altLang="nl-NL" sz="2000" dirty="0" smtClean="0"/>
              <a:t>17 000 mjölkgårdar</a:t>
            </a:r>
          </a:p>
          <a:p>
            <a:r>
              <a:rPr lang="sv-SE" altLang="nl-NL" sz="2000" dirty="0" smtClean="0"/>
              <a:t>90 kor per gård i genomsnitt</a:t>
            </a:r>
          </a:p>
          <a:p>
            <a:r>
              <a:rPr lang="sv-SE" altLang="nl-NL" sz="2000" dirty="0" smtClean="0"/>
              <a:t>50 ha, 8 000–8 500 kg mjölk per ko och år</a:t>
            </a:r>
          </a:p>
          <a:p>
            <a:r>
              <a:rPr lang="sv-SE" altLang="nl-NL" sz="2000" dirty="0" smtClean="0"/>
              <a:t>11 miljarder kg mjölk före mjölkkvoten</a:t>
            </a:r>
          </a:p>
          <a:p>
            <a:r>
              <a:rPr lang="sv-SE" altLang="nl-NL" sz="2000" dirty="0" smtClean="0"/>
              <a:t>80% </a:t>
            </a:r>
            <a:r>
              <a:rPr lang="sv-SE" altLang="nl-NL" sz="2000" dirty="0" err="1" smtClean="0"/>
              <a:t>FrieslandCampina</a:t>
            </a:r>
            <a:endParaRPr lang="sv-SE" altLang="nl-NL" sz="2000" dirty="0" smtClean="0"/>
          </a:p>
          <a:p>
            <a:r>
              <a:rPr lang="sv-SE" altLang="nl-NL" sz="2000" dirty="0" smtClean="0"/>
              <a:t>1 900 000 ha jordbruksareal</a:t>
            </a:r>
          </a:p>
          <a:p>
            <a:r>
              <a:rPr lang="sv-SE" altLang="nl-NL" sz="2000" dirty="0" smtClean="0"/>
              <a:t>1 000 000 ha vall</a:t>
            </a:r>
          </a:p>
          <a:p>
            <a:r>
              <a:rPr lang="sv-SE" altLang="nl-NL" sz="2000" dirty="0" smtClean="0"/>
              <a:t>250 000 ha majsensilage</a:t>
            </a:r>
          </a:p>
          <a:p>
            <a:r>
              <a:rPr lang="sv-SE" altLang="nl-NL" sz="2000" dirty="0" smtClean="0"/>
              <a:t>Stora arealer för mjölkproduktion</a:t>
            </a:r>
          </a:p>
          <a:p>
            <a:endParaRPr lang="sv-SE" altLang="nl-NL" dirty="0" smtClean="0"/>
          </a:p>
        </p:txBody>
      </p:sp>
      <p:pic>
        <p:nvPicPr>
          <p:cNvPr id="19460" name="Picture 4" descr="Koeien buiten AGnes IMG_259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3197" y="3574473"/>
            <a:ext cx="4553447" cy="3025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552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sv-SE"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6859" y="1059847"/>
            <a:ext cx="7866180" cy="5122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5940152" y="757135"/>
            <a:ext cx="1324402" cy="302712"/>
          </a:xfrm>
          <a:prstGeom prst="rect">
            <a:avLst/>
          </a:prstGeom>
          <a:noFill/>
          <a:ln>
            <a:noFill/>
          </a:ln>
        </p:spPr>
        <p:txBody>
          <a:bodyPr wrap="non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mn-ea"/>
                <a:cs typeface="+mn-cs"/>
              </a:rPr>
              <a:t>Source: CBS</a:t>
            </a:r>
            <a:endParaRPr kumimoji="0" lang="nl-NL" sz="1400" b="0" i="0" u="none" strike="noStrike" kern="1200" cap="none" spc="0" normalizeH="0" baseline="0" noProof="0" dirty="0" err="1" smtClean="0">
              <a:ln>
                <a:noFill/>
              </a:ln>
              <a:solidFill>
                <a:prstClr val="black"/>
              </a:solidFill>
              <a:effectLst/>
              <a:uLnTx/>
              <a:uFillTx/>
              <a:latin typeface="Verdana" pitchFamily="34" charset="0"/>
              <a:ea typeface="+mn-ea"/>
              <a:cs typeface="+mn-cs"/>
            </a:endParaRPr>
          </a:p>
        </p:txBody>
      </p:sp>
      <p:sp>
        <p:nvSpPr>
          <p:cNvPr id="3" name="Rechthoek 2"/>
          <p:cNvSpPr/>
          <p:nvPr/>
        </p:nvSpPr>
        <p:spPr>
          <a:xfrm>
            <a:off x="446859" y="335649"/>
            <a:ext cx="589469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en-GB" sz="2400" b="1" i="0" u="none" strike="noStrike" kern="1200" cap="none" spc="0" normalizeH="0" baseline="0" noProof="0" dirty="0" err="1" smtClean="0">
                <a:ln>
                  <a:noFill/>
                </a:ln>
                <a:solidFill>
                  <a:prstClr val="black"/>
                </a:solidFill>
                <a:effectLst/>
                <a:uLnTx/>
                <a:uFillTx/>
                <a:latin typeface="Calibri"/>
                <a:ea typeface="+mn-ea"/>
                <a:cs typeface="+mn-cs"/>
              </a:rPr>
              <a:t>Utveckling</a:t>
            </a:r>
            <a:r>
              <a:rPr kumimoji="0" lang="en-GB"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en-GB" sz="2400" b="1" i="0" u="none" strike="noStrike" kern="1200" cap="none" spc="0" normalizeH="0" baseline="0" noProof="0" dirty="0" err="1" smtClean="0">
                <a:ln>
                  <a:noFill/>
                </a:ln>
                <a:solidFill>
                  <a:prstClr val="black"/>
                </a:solidFill>
                <a:effectLst/>
                <a:uLnTx/>
                <a:uFillTx/>
                <a:latin typeface="Calibri"/>
                <a:ea typeface="+mn-ea"/>
                <a:cs typeface="+mn-cs"/>
              </a:rPr>
              <a:t>av</a:t>
            </a:r>
            <a:r>
              <a:rPr lang="en-GB" sz="2400" b="1" dirty="0">
                <a:solidFill>
                  <a:prstClr val="black"/>
                </a:solidFill>
                <a:latin typeface="Calibri"/>
              </a:rPr>
              <a:t> </a:t>
            </a:r>
            <a:r>
              <a:rPr lang="en-GB" sz="2400" b="1" dirty="0" err="1" smtClean="0">
                <a:solidFill>
                  <a:prstClr val="black"/>
                </a:solidFill>
                <a:latin typeface="Calibri"/>
              </a:rPr>
              <a:t>antal</a:t>
            </a:r>
            <a:r>
              <a:rPr lang="en-GB" sz="2400" b="1" dirty="0" smtClean="0">
                <a:solidFill>
                  <a:prstClr val="black"/>
                </a:solidFill>
                <a:latin typeface="Calibri"/>
              </a:rPr>
              <a:t> </a:t>
            </a:r>
            <a:r>
              <a:rPr lang="en-GB" sz="2400" b="1" dirty="0" err="1" smtClean="0">
                <a:solidFill>
                  <a:prstClr val="black"/>
                </a:solidFill>
                <a:latin typeface="Calibri"/>
              </a:rPr>
              <a:t>kor</a:t>
            </a:r>
            <a:r>
              <a:rPr lang="en-GB" sz="2400" b="1" dirty="0" smtClean="0">
                <a:solidFill>
                  <a:prstClr val="black"/>
                </a:solidFill>
                <a:latin typeface="Calibri"/>
              </a:rPr>
              <a:t> och </a:t>
            </a:r>
            <a:r>
              <a:rPr lang="en-GB" sz="2400" b="1" dirty="0" err="1" smtClean="0">
                <a:solidFill>
                  <a:prstClr val="black"/>
                </a:solidFill>
                <a:latin typeface="Calibri"/>
              </a:rPr>
              <a:t>mjölkproduktion</a:t>
            </a:r>
            <a:endParaRPr kumimoji="0" lang="nl-NL"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88944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5985" y="230188"/>
            <a:ext cx="8442796" cy="840125"/>
          </a:xfrm>
        </p:spPr>
        <p:txBody>
          <a:bodyPr/>
          <a:lstStyle/>
          <a:p>
            <a:r>
              <a:rPr lang="sv-SE" b="1" dirty="0" smtClean="0"/>
              <a:t>På 50 år</a:t>
            </a:r>
            <a:endParaRPr lang="sv-SE" b="1" dirty="0"/>
          </a:p>
        </p:txBody>
      </p:sp>
      <p:sp>
        <p:nvSpPr>
          <p:cNvPr id="3" name="Tijdelijke aanduiding voor tekst 2"/>
          <p:cNvSpPr>
            <a:spLocks noGrp="1"/>
          </p:cNvSpPr>
          <p:nvPr>
            <p:ph type="body" sz="quarter" idx="10"/>
          </p:nvPr>
        </p:nvSpPr>
        <p:spPr>
          <a:xfrm>
            <a:off x="251520" y="1070313"/>
            <a:ext cx="8521188" cy="1927329"/>
          </a:xfrm>
        </p:spPr>
        <p:txBody>
          <a:bodyPr/>
          <a:lstStyle/>
          <a:p>
            <a:pPr marL="358775">
              <a:buFont typeface="Arial" panose="020B0604020202020204" pitchFamily="34" charset="0"/>
              <a:buChar char="•"/>
            </a:pPr>
            <a:r>
              <a:rPr lang="sv-SE" dirty="0" smtClean="0"/>
              <a:t>Antal kor per gård ökade 10 ggr, till ungefär 85</a:t>
            </a:r>
          </a:p>
          <a:p>
            <a:pPr marL="358775">
              <a:buFont typeface="Arial" panose="020B0604020202020204" pitchFamily="34" charset="0"/>
              <a:buChar char="•"/>
            </a:pPr>
            <a:r>
              <a:rPr lang="sv-SE" dirty="0" smtClean="0"/>
              <a:t>Mjölkproduktionen per ko fördubblades, till lite mer än 8 000 kg</a:t>
            </a:r>
          </a:p>
          <a:p>
            <a:pPr marL="358775">
              <a:buFont typeface="Arial" panose="020B0604020202020204" pitchFamily="34" charset="0"/>
              <a:buChar char="•"/>
            </a:pPr>
            <a:r>
              <a:rPr lang="sv-SE" dirty="0" smtClean="0"/>
              <a:t>Mjölkproduktionen per ha tredubblades till ungefär 15 000 kg/ha</a:t>
            </a:r>
            <a:endParaRPr lang="sv-SE" baseline="30000" dirty="0" smtClean="0"/>
          </a:p>
          <a:p>
            <a:pPr marL="358775">
              <a:buFont typeface="Arial" panose="020B0604020202020204" pitchFamily="34" charset="0"/>
              <a:buChar char="•"/>
            </a:pPr>
            <a:r>
              <a:rPr lang="sv-SE" dirty="0" smtClean="0"/>
              <a:t>Antalet mjölkgårdar minskade till en tiondel, till ca 18 000 </a:t>
            </a:r>
          </a:p>
          <a:p>
            <a:pPr marL="982663" lvl="1" indent="-285750">
              <a:buFont typeface="Arial" panose="020B0604020202020204" pitchFamily="34" charset="0"/>
              <a:buChar char="•"/>
            </a:pPr>
            <a:r>
              <a:rPr lang="sv-SE" sz="1800" i="1" dirty="0" smtClean="0"/>
              <a:t>Van Dijk, </a:t>
            </a:r>
            <a:r>
              <a:rPr lang="sv-SE" sz="1800" i="1" dirty="0" err="1" smtClean="0"/>
              <a:t>Schukking</a:t>
            </a:r>
            <a:r>
              <a:rPr lang="sv-SE" sz="1800" i="1" dirty="0" smtClean="0"/>
              <a:t>, Van </a:t>
            </a:r>
            <a:r>
              <a:rPr lang="sv-SE" sz="1800" i="1" dirty="0" err="1" smtClean="0"/>
              <a:t>der</a:t>
            </a:r>
            <a:r>
              <a:rPr lang="sv-SE" sz="1800" i="1" dirty="0" smtClean="0"/>
              <a:t> Berg, 2015. Grassland Science in Europe 20, 12-20</a:t>
            </a:r>
          </a:p>
          <a:p>
            <a:pPr marL="696913" lvl="1" indent="0">
              <a:buNone/>
            </a:pPr>
            <a:endParaRPr lang="sv-SE" i="1" dirty="0" smtClean="0"/>
          </a:p>
          <a:p>
            <a:pPr marL="696913" lvl="1" indent="0">
              <a:buNone/>
            </a:pPr>
            <a:r>
              <a:rPr lang="sv-SE" sz="1800" i="1" dirty="0" smtClean="0"/>
              <a:t> </a:t>
            </a:r>
          </a:p>
        </p:txBody>
      </p:sp>
      <p:sp>
        <p:nvSpPr>
          <p:cNvPr id="4" name="Titel 1"/>
          <p:cNvSpPr txBox="1">
            <a:spLocks/>
          </p:cNvSpPr>
          <p:nvPr/>
        </p:nvSpPr>
        <p:spPr>
          <a:xfrm>
            <a:off x="402291" y="2849881"/>
            <a:ext cx="8442796" cy="791650"/>
          </a:xfrm>
          <a:prstGeom prst="rect">
            <a:avLst/>
          </a:prstGeom>
        </p:spPr>
        <p:txBody>
          <a:bodyPr vert="horz" lIns="0" tIns="0" rIns="0" bIns="0" rtlCol="0" anchor="ctr">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b="1" dirty="0" err="1" smtClean="0">
                <a:solidFill>
                  <a:prstClr val="black"/>
                </a:solidFill>
                <a:latin typeface="Calibri"/>
              </a:rPr>
              <a:t>Holländsk</a:t>
            </a:r>
            <a:r>
              <a:rPr lang="en-GB" b="1" dirty="0" smtClean="0">
                <a:solidFill>
                  <a:prstClr val="black"/>
                </a:solidFill>
                <a:latin typeface="Calibri"/>
              </a:rPr>
              <a:t> </a:t>
            </a:r>
            <a:r>
              <a:rPr lang="en-GB" b="1" dirty="0" err="1" smtClean="0">
                <a:solidFill>
                  <a:prstClr val="black"/>
                </a:solidFill>
                <a:latin typeface="Calibri"/>
              </a:rPr>
              <a:t>mjölkproduktion</a:t>
            </a:r>
            <a:endParaRPr kumimoji="0" lang="en-GB" sz="2400" b="1" i="0" u="none" strike="noStrike" kern="1200" cap="none" spc="0" normalizeH="0" baseline="0" noProof="0" dirty="0">
              <a:ln>
                <a:noFill/>
              </a:ln>
              <a:solidFill>
                <a:prstClr val="black"/>
              </a:solidFill>
              <a:effectLst/>
              <a:uLnTx/>
              <a:uFillTx/>
              <a:latin typeface="Calibri"/>
              <a:ea typeface="+mj-ea"/>
              <a:cs typeface="+mj-cs"/>
            </a:endParaRPr>
          </a:p>
        </p:txBody>
      </p:sp>
      <p:sp>
        <p:nvSpPr>
          <p:cNvPr id="5" name="Tijdelijke aanduiding voor tekst 2"/>
          <p:cNvSpPr txBox="1">
            <a:spLocks/>
          </p:cNvSpPr>
          <p:nvPr/>
        </p:nvSpPr>
        <p:spPr>
          <a:xfrm>
            <a:off x="421200" y="3645023"/>
            <a:ext cx="8039232" cy="2501335"/>
          </a:xfrm>
          <a:prstGeom prst="rect">
            <a:avLst/>
          </a:prstGeom>
        </p:spPr>
        <p:txBody>
          <a:bodyPr vert="horz" lIns="0" tIns="0" rIns="0" bIns="0" rtlCol="0">
            <a:noAutofit/>
          </a:bodyPr>
          <a:lst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Clr>
                <a:schemeClr val="bg2"/>
              </a:buClr>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Regionala</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skillnader</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i</a:t>
            </a:r>
            <a:r>
              <a:rPr kumimoji="0" lang="en-GB" sz="2000" b="0" i="0" u="none" strike="noStrike" kern="1200" cap="none" spc="0" normalizeH="0" noProof="0" dirty="0" smtClean="0">
                <a:ln>
                  <a:noFill/>
                </a:ln>
                <a:solidFill>
                  <a:prstClr val="black"/>
                </a:solidFill>
                <a:effectLst/>
                <a:uLnTx/>
                <a:uFillTx/>
                <a:latin typeface="Calibri"/>
                <a:ea typeface="+mn-ea"/>
                <a:cs typeface="+mn-cs"/>
              </a:rPr>
              <a:t> </a:t>
            </a: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jordmån</a:t>
            </a:r>
            <a:endParaRPr kumimoji="0" lang="en-GB" sz="2000" b="0" i="0" u="none" strike="noStrike" kern="1200" cap="none" spc="0" normalizeH="0" baseline="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60% </a:t>
            </a: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av</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a:t>
            </a:r>
            <a:r>
              <a:rPr lang="en-GB" dirty="0" err="1" smtClean="0">
                <a:solidFill>
                  <a:prstClr val="black"/>
                </a:solidFill>
                <a:latin typeface="Calibri"/>
              </a:rPr>
              <a:t>Nederländerna</a:t>
            </a:r>
            <a:r>
              <a:rPr lang="en-GB" dirty="0" smtClean="0">
                <a:solidFill>
                  <a:prstClr val="black"/>
                </a:solidFill>
                <a:latin typeface="Calibri"/>
              </a:rPr>
              <a:t> </a:t>
            </a:r>
            <a:r>
              <a:rPr lang="en-GB" dirty="0" err="1" smtClean="0">
                <a:solidFill>
                  <a:prstClr val="black"/>
                </a:solidFill>
                <a:latin typeface="Calibri"/>
              </a:rPr>
              <a:t>är</a:t>
            </a:r>
            <a:r>
              <a:rPr lang="en-GB" dirty="0" smtClean="0">
                <a:solidFill>
                  <a:prstClr val="black"/>
                </a:solidFill>
                <a:latin typeface="Calibri"/>
              </a:rPr>
              <a:t> -1 till -7 meter under </a:t>
            </a:r>
            <a:r>
              <a:rPr lang="en-GB" dirty="0" err="1" smtClean="0">
                <a:solidFill>
                  <a:prstClr val="black"/>
                </a:solidFill>
                <a:latin typeface="Calibri"/>
              </a:rPr>
              <a:t>havsnivån</a:t>
            </a:r>
            <a:endParaRPr lang="en-GB" dirty="0" smtClean="0">
              <a:solidFill>
                <a:prstClr val="black"/>
              </a:solidFill>
              <a:latin typeface="Calibri"/>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Områden</a:t>
            </a:r>
            <a:r>
              <a:rPr kumimoji="0" lang="en-GB" sz="2000" b="0" i="0" u="none" strike="noStrike" kern="1200" cap="none" spc="0" normalizeH="0" noProof="0" dirty="0" smtClean="0">
                <a:ln>
                  <a:noFill/>
                </a:ln>
                <a:solidFill>
                  <a:prstClr val="black"/>
                </a:solidFill>
                <a:effectLst/>
                <a:uLnTx/>
                <a:uFillTx/>
                <a:latin typeface="Calibri"/>
                <a:ea typeface="+mn-ea"/>
                <a:cs typeface="+mn-cs"/>
              </a:rPr>
              <a:t> </a:t>
            </a:r>
            <a:r>
              <a:rPr kumimoji="0" lang="en-GB" sz="2000" b="0" i="0" u="none" strike="noStrike" kern="1200" cap="none" spc="0" normalizeH="0" noProof="0" dirty="0" err="1" smtClean="0">
                <a:ln>
                  <a:noFill/>
                </a:ln>
                <a:solidFill>
                  <a:prstClr val="black"/>
                </a:solidFill>
                <a:effectLst/>
                <a:uLnTx/>
                <a:uFillTx/>
                <a:latin typeface="Calibri"/>
                <a:ea typeface="+mn-ea"/>
                <a:cs typeface="+mn-cs"/>
              </a:rPr>
              <a:t>över</a:t>
            </a:r>
            <a:r>
              <a:rPr kumimoji="0" lang="en-GB" sz="2000" b="0" i="0" u="none" strike="noStrike" kern="1200" cap="none" spc="0" normalizeH="0" noProof="0" dirty="0" smtClean="0">
                <a:ln>
                  <a:noFill/>
                </a:ln>
                <a:solidFill>
                  <a:prstClr val="black"/>
                </a:solidFill>
                <a:effectLst/>
                <a:uLnTx/>
                <a:uFillTx/>
                <a:latin typeface="Calibri"/>
                <a:ea typeface="+mn-ea"/>
                <a:cs typeface="+mn-cs"/>
              </a:rPr>
              <a:t> </a:t>
            </a:r>
            <a:r>
              <a:rPr kumimoji="0" lang="en-GB" sz="2000" b="0" i="0" u="none" strike="noStrike" kern="1200" cap="none" spc="0" normalizeH="0" noProof="0" dirty="0" err="1" smtClean="0">
                <a:ln>
                  <a:noFill/>
                </a:ln>
                <a:solidFill>
                  <a:prstClr val="black"/>
                </a:solidFill>
                <a:effectLst/>
                <a:uLnTx/>
                <a:uFillTx/>
                <a:latin typeface="Calibri"/>
                <a:ea typeface="+mn-ea"/>
                <a:cs typeface="+mn-cs"/>
              </a:rPr>
              <a:t>havsnivån</a:t>
            </a:r>
            <a:r>
              <a:rPr kumimoji="0" lang="en-GB" sz="2000" b="0" i="0" u="none" strike="noStrike" kern="1200" cap="none" spc="0" normalizeH="0" noProof="0" dirty="0" smtClean="0">
                <a:ln>
                  <a:noFill/>
                </a:ln>
                <a:solidFill>
                  <a:prstClr val="black"/>
                </a:solidFill>
                <a:effectLst/>
                <a:uLnTx/>
                <a:uFillTx/>
                <a:latin typeface="Calibri"/>
                <a:ea typeface="+mn-ea"/>
                <a:cs typeface="+mn-cs"/>
              </a:rPr>
              <a:t> </a:t>
            </a:r>
            <a:r>
              <a:rPr kumimoji="0" lang="en-GB" sz="2000" b="0" i="0" u="none" strike="noStrike" kern="1200" cap="none" spc="0" normalizeH="0" noProof="0" dirty="0" err="1" smtClean="0">
                <a:ln>
                  <a:noFill/>
                </a:ln>
                <a:solidFill>
                  <a:prstClr val="black"/>
                </a:solidFill>
                <a:effectLst/>
                <a:uLnTx/>
                <a:uFillTx/>
                <a:latin typeface="Calibri"/>
                <a:ea typeface="+mn-ea"/>
                <a:cs typeface="+mn-cs"/>
              </a:rPr>
              <a:t>var</a:t>
            </a:r>
            <a:r>
              <a:rPr kumimoji="0" lang="en-GB" sz="2000" b="0" i="0" u="none" strike="noStrike" kern="1200" cap="none" spc="0" normalizeH="0" noProof="0" dirty="0" smtClean="0">
                <a:ln>
                  <a:noFill/>
                </a:ln>
                <a:solidFill>
                  <a:prstClr val="black"/>
                </a:solidFill>
                <a:effectLst/>
                <a:uLnTx/>
                <a:uFillTx/>
                <a:latin typeface="Calibri"/>
                <a:ea typeface="+mn-ea"/>
                <a:cs typeface="+mn-cs"/>
              </a:rPr>
              <a:t> </a:t>
            </a:r>
            <a:r>
              <a:rPr kumimoji="0" lang="en-GB" sz="2000" b="0" i="0" u="none" strike="noStrike" kern="1200" cap="none" spc="0" normalizeH="0" noProof="0" dirty="0" err="1" smtClean="0">
                <a:ln>
                  <a:noFill/>
                </a:ln>
                <a:solidFill>
                  <a:prstClr val="black"/>
                </a:solidFill>
                <a:effectLst/>
                <a:uLnTx/>
                <a:uFillTx/>
                <a:latin typeface="Calibri"/>
                <a:ea typeface="+mn-ea"/>
                <a:cs typeface="+mn-cs"/>
              </a:rPr>
              <a:t>från</a:t>
            </a:r>
            <a:r>
              <a:rPr kumimoji="0" lang="en-GB" sz="2000" b="0" i="0" u="none" strike="noStrike" kern="1200" cap="none" spc="0" normalizeH="0" noProof="0" dirty="0" smtClean="0">
                <a:ln>
                  <a:noFill/>
                </a:ln>
                <a:solidFill>
                  <a:prstClr val="black"/>
                </a:solidFill>
                <a:effectLst/>
                <a:uLnTx/>
                <a:uFillTx/>
                <a:latin typeface="Calibri"/>
                <a:ea typeface="+mn-ea"/>
                <a:cs typeface="+mn-cs"/>
              </a:rPr>
              <a:t> </a:t>
            </a:r>
            <a:r>
              <a:rPr kumimoji="0" lang="en-GB" sz="2000" b="0" i="0" u="none" strike="noStrike" kern="1200" cap="none" spc="0" normalizeH="0" noProof="0" dirty="0" err="1" smtClean="0">
                <a:ln>
                  <a:noFill/>
                </a:ln>
                <a:solidFill>
                  <a:prstClr val="black"/>
                </a:solidFill>
                <a:effectLst/>
                <a:uLnTx/>
                <a:uFillTx/>
                <a:latin typeface="Calibri"/>
                <a:ea typeface="+mn-ea"/>
                <a:cs typeface="+mn-cs"/>
              </a:rPr>
              <a:t>början</a:t>
            </a:r>
            <a:r>
              <a:rPr kumimoji="0" lang="en-GB" sz="2000" b="0" i="0" u="none" strike="noStrike" kern="1200" cap="none" spc="0" normalizeH="0" noProof="0" dirty="0" smtClean="0">
                <a:ln>
                  <a:noFill/>
                </a:ln>
                <a:solidFill>
                  <a:prstClr val="black"/>
                </a:solidFill>
                <a:effectLst/>
                <a:uLnTx/>
                <a:uFillTx/>
                <a:latin typeface="Calibri"/>
                <a:ea typeface="+mn-ea"/>
                <a:cs typeface="+mn-cs"/>
              </a:rPr>
              <a:t> </a:t>
            </a:r>
            <a:r>
              <a:rPr kumimoji="0" lang="en-GB" sz="2000" b="0" i="0" u="none" strike="noStrike" kern="1200" cap="none" spc="0" normalizeH="0" noProof="0" dirty="0" err="1" smtClean="0">
                <a:ln>
                  <a:noFill/>
                </a:ln>
                <a:solidFill>
                  <a:prstClr val="black"/>
                </a:solidFill>
                <a:effectLst/>
                <a:uLnTx/>
                <a:uFillTx/>
                <a:latin typeface="Calibri"/>
                <a:ea typeface="+mn-ea"/>
                <a:cs typeface="+mn-cs"/>
              </a:rPr>
              <a:t>magra</a:t>
            </a:r>
            <a:r>
              <a:rPr kumimoji="0" lang="en-GB" sz="2000" b="0" i="0" u="none" strike="noStrike" kern="1200" cap="none" spc="0" normalizeH="0" noProof="0" dirty="0" smtClean="0">
                <a:ln>
                  <a:noFill/>
                </a:ln>
                <a:solidFill>
                  <a:prstClr val="black"/>
                </a:solidFill>
                <a:effectLst/>
                <a:uLnTx/>
                <a:uFillTx/>
                <a:latin typeface="Calibri"/>
                <a:ea typeface="+mn-ea"/>
                <a:cs typeface="+mn-cs"/>
              </a:rPr>
              <a:t> </a:t>
            </a:r>
            <a:r>
              <a:rPr kumimoji="0" lang="en-GB" sz="2000" b="0" i="0" u="none" strike="noStrike" kern="1200" cap="none" spc="0" normalizeH="0" noProof="0" dirty="0" err="1" smtClean="0">
                <a:ln>
                  <a:noFill/>
                </a:ln>
                <a:solidFill>
                  <a:prstClr val="black"/>
                </a:solidFill>
                <a:effectLst/>
                <a:uLnTx/>
                <a:uFillTx/>
                <a:latin typeface="Calibri"/>
                <a:ea typeface="+mn-ea"/>
                <a:cs typeface="+mn-cs"/>
              </a:rPr>
              <a:t>sandjordar</a:t>
            </a:r>
            <a:r>
              <a:rPr kumimoji="0" lang="en-GB" sz="2000" b="0" i="0" u="none" strike="noStrike" kern="1200" cap="none" spc="0" normalizeH="0" noProof="0" dirty="0" smtClean="0">
                <a:ln>
                  <a:noFill/>
                </a:ln>
                <a:solidFill>
                  <a:prstClr val="black"/>
                </a:solidFill>
                <a:effectLst/>
                <a:uLnTx/>
                <a:uFillTx/>
                <a:latin typeface="Calibri"/>
                <a:ea typeface="+mn-ea"/>
                <a:cs typeface="+mn-cs"/>
              </a:rPr>
              <a:t>, </a:t>
            </a:r>
            <a:r>
              <a:rPr kumimoji="0" lang="en-GB" sz="2000" b="0" i="0" u="none" strike="noStrike" kern="1200" cap="none" spc="0" normalizeH="0" noProof="0" dirty="0" err="1" smtClean="0">
                <a:ln>
                  <a:noFill/>
                </a:ln>
                <a:solidFill>
                  <a:prstClr val="black"/>
                </a:solidFill>
                <a:effectLst/>
                <a:uLnTx/>
                <a:uFillTx/>
                <a:latin typeface="Calibri"/>
                <a:ea typeface="+mn-ea"/>
                <a:cs typeface="+mn-cs"/>
              </a:rPr>
              <a:t>gödsling</a:t>
            </a:r>
            <a:r>
              <a:rPr kumimoji="0" lang="en-GB" sz="2000" b="0" i="0" u="none" strike="noStrike" kern="1200" cap="none" spc="0" normalizeH="0" noProof="0" dirty="0" smtClean="0">
                <a:ln>
                  <a:noFill/>
                </a:ln>
                <a:solidFill>
                  <a:prstClr val="black"/>
                </a:solidFill>
                <a:effectLst/>
                <a:uLnTx/>
                <a:uFillTx/>
                <a:latin typeface="Calibri"/>
                <a:ea typeface="+mn-ea"/>
                <a:cs typeface="+mn-cs"/>
              </a:rPr>
              <a:t> </a:t>
            </a:r>
            <a:r>
              <a:rPr kumimoji="0" lang="en-GB" sz="2000" b="0" i="0" u="none" strike="noStrike" kern="1200" cap="none" spc="0" normalizeH="0" noProof="0" dirty="0" err="1" smtClean="0">
                <a:ln>
                  <a:noFill/>
                </a:ln>
                <a:solidFill>
                  <a:prstClr val="black"/>
                </a:solidFill>
                <a:effectLst/>
                <a:uLnTx/>
                <a:uFillTx/>
                <a:latin typeface="Calibri"/>
                <a:ea typeface="+mn-ea"/>
                <a:cs typeface="+mn-cs"/>
              </a:rPr>
              <a:t>har</a:t>
            </a:r>
            <a:r>
              <a:rPr kumimoji="0" lang="en-GB" sz="2000" b="0" i="0" u="none" strike="noStrike" kern="1200" cap="none" spc="0" normalizeH="0" noProof="0" dirty="0" smtClean="0">
                <a:ln>
                  <a:noFill/>
                </a:ln>
                <a:solidFill>
                  <a:prstClr val="black"/>
                </a:solidFill>
                <a:effectLst/>
                <a:uLnTx/>
                <a:uFillTx/>
                <a:latin typeface="Calibri"/>
                <a:ea typeface="+mn-ea"/>
                <a:cs typeface="+mn-cs"/>
              </a:rPr>
              <a:t> </a:t>
            </a:r>
            <a:r>
              <a:rPr kumimoji="0" lang="en-GB" sz="2000" b="0" i="0" u="none" strike="noStrike" kern="1200" cap="none" spc="0" normalizeH="0" noProof="0" dirty="0" err="1" smtClean="0">
                <a:ln>
                  <a:noFill/>
                </a:ln>
                <a:solidFill>
                  <a:prstClr val="black"/>
                </a:solidFill>
                <a:effectLst/>
                <a:uLnTx/>
                <a:uFillTx/>
                <a:latin typeface="Calibri"/>
                <a:ea typeface="+mn-ea"/>
                <a:cs typeface="+mn-cs"/>
              </a:rPr>
              <a:t>ökat</a:t>
            </a:r>
            <a:r>
              <a:rPr kumimoji="0" lang="en-GB" sz="2000" b="0" i="0" u="none" strike="noStrike" kern="1200" cap="none" spc="0" normalizeH="0" noProof="0" dirty="0" smtClean="0">
                <a:ln>
                  <a:noFill/>
                </a:ln>
                <a:solidFill>
                  <a:prstClr val="black"/>
                </a:solidFill>
                <a:effectLst/>
                <a:uLnTx/>
                <a:uFillTx/>
                <a:latin typeface="Calibri"/>
                <a:ea typeface="+mn-ea"/>
                <a:cs typeface="+mn-cs"/>
              </a:rPr>
              <a:t> </a:t>
            </a:r>
            <a:r>
              <a:rPr kumimoji="0" lang="en-GB" sz="2000" b="0" i="0" u="none" strike="noStrike" kern="1200" cap="none" spc="0" normalizeH="0" noProof="0" dirty="0" err="1" smtClean="0">
                <a:ln>
                  <a:noFill/>
                </a:ln>
                <a:solidFill>
                  <a:prstClr val="black"/>
                </a:solidFill>
                <a:effectLst/>
                <a:uLnTx/>
                <a:uFillTx/>
                <a:latin typeface="Calibri"/>
                <a:ea typeface="+mn-ea"/>
                <a:cs typeface="+mn-cs"/>
              </a:rPr>
              <a:t>jordens</a:t>
            </a:r>
            <a:r>
              <a:rPr kumimoji="0" lang="en-GB" sz="2000" b="0" i="0" u="none" strike="noStrike" kern="1200" cap="none" spc="0" normalizeH="0" noProof="0" dirty="0" smtClean="0">
                <a:ln>
                  <a:noFill/>
                </a:ln>
                <a:solidFill>
                  <a:prstClr val="black"/>
                </a:solidFill>
                <a:effectLst/>
                <a:uLnTx/>
                <a:uFillTx/>
                <a:latin typeface="Calibri"/>
                <a:ea typeface="+mn-ea"/>
                <a:cs typeface="+mn-cs"/>
              </a:rPr>
              <a:t> </a:t>
            </a:r>
            <a:r>
              <a:rPr kumimoji="0" lang="en-GB" sz="2000" b="0" i="0" u="none" strike="noStrike" kern="1200" cap="none" spc="0" normalizeH="0" noProof="0" dirty="0" err="1" smtClean="0">
                <a:ln>
                  <a:noFill/>
                </a:ln>
                <a:solidFill>
                  <a:prstClr val="black"/>
                </a:solidFill>
                <a:effectLst/>
                <a:uLnTx/>
                <a:uFillTx/>
                <a:latin typeface="Calibri"/>
                <a:ea typeface="+mn-ea"/>
                <a:cs typeface="+mn-cs"/>
              </a:rPr>
              <a:t>innehåll</a:t>
            </a:r>
            <a:r>
              <a:rPr kumimoji="0" lang="en-GB" sz="2000" b="0" i="0" u="none" strike="noStrike" kern="1200" cap="none" spc="0" normalizeH="0" noProof="0" dirty="0" smtClean="0">
                <a:ln>
                  <a:noFill/>
                </a:ln>
                <a:solidFill>
                  <a:prstClr val="black"/>
                </a:solidFill>
                <a:effectLst/>
                <a:uLnTx/>
                <a:uFillTx/>
                <a:latin typeface="Calibri"/>
                <a:ea typeface="+mn-ea"/>
                <a:cs typeface="+mn-cs"/>
              </a:rPr>
              <a:t> </a:t>
            </a:r>
            <a:r>
              <a:rPr kumimoji="0" lang="en-GB" sz="2000" b="0" i="0" u="none" strike="noStrike" kern="1200" cap="none" spc="0" normalizeH="0" noProof="0" dirty="0" err="1" smtClean="0">
                <a:ln>
                  <a:noFill/>
                </a:ln>
                <a:solidFill>
                  <a:prstClr val="black"/>
                </a:solidFill>
                <a:effectLst/>
                <a:uLnTx/>
                <a:uFillTx/>
                <a:latin typeface="Calibri"/>
                <a:ea typeface="+mn-ea"/>
                <a:cs typeface="+mn-cs"/>
              </a:rPr>
              <a:t>av</a:t>
            </a:r>
            <a:r>
              <a:rPr kumimoji="0" lang="en-GB" sz="2000" b="0" i="0" u="none" strike="noStrike" kern="1200" cap="none" spc="0" normalizeH="0" noProof="0" dirty="0" smtClean="0">
                <a:ln>
                  <a:noFill/>
                </a:ln>
                <a:solidFill>
                  <a:prstClr val="black"/>
                </a:solidFill>
                <a:effectLst/>
                <a:uLnTx/>
                <a:uFillTx/>
                <a:latin typeface="Calibri"/>
                <a:ea typeface="+mn-ea"/>
                <a:cs typeface="+mn-cs"/>
              </a:rPr>
              <a:t> </a:t>
            </a:r>
            <a:r>
              <a:rPr kumimoji="0" lang="en-GB" sz="2000" b="0" i="0" u="none" strike="noStrike" kern="1200" cap="none" spc="0" normalizeH="0" noProof="0" dirty="0" err="1" smtClean="0">
                <a:ln>
                  <a:noFill/>
                </a:ln>
                <a:solidFill>
                  <a:prstClr val="black"/>
                </a:solidFill>
                <a:effectLst/>
                <a:uLnTx/>
                <a:uFillTx/>
                <a:latin typeface="Calibri"/>
                <a:ea typeface="+mn-ea"/>
                <a:cs typeface="+mn-cs"/>
              </a:rPr>
              <a:t>växtnäring</a:t>
            </a:r>
            <a:endParaRPr kumimoji="0" lang="en-GB" sz="2000" b="0" i="0" u="none" strike="noStrike" kern="1200" cap="none" spc="0" normalizeH="0" baseline="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Vallavkastningen</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är</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i</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genomsnitt</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9–11 ton</a:t>
            </a:r>
            <a:r>
              <a:rPr kumimoji="0" lang="en-GB" sz="2000" b="0" i="0" u="none" strike="noStrike" kern="1200" cap="none" spc="0" normalizeH="0" noProof="0" dirty="0" smtClean="0">
                <a:ln>
                  <a:noFill/>
                </a:ln>
                <a:solidFill>
                  <a:prstClr val="black"/>
                </a:solidFill>
                <a:effectLst/>
                <a:uLnTx/>
                <a:uFillTx/>
                <a:latin typeface="Calibri"/>
                <a:ea typeface="+mn-ea"/>
                <a:cs typeface="+mn-cs"/>
              </a:rPr>
              <a:t> </a:t>
            </a:r>
            <a:r>
              <a:rPr kumimoji="0" lang="en-GB" sz="2000" b="0" i="0" u="none" strike="noStrike" kern="1200" cap="none" spc="0" normalizeH="0" noProof="0" dirty="0" err="1" smtClean="0">
                <a:ln>
                  <a:noFill/>
                </a:ln>
                <a:solidFill>
                  <a:prstClr val="black"/>
                </a:solidFill>
                <a:effectLst/>
                <a:uLnTx/>
                <a:uFillTx/>
                <a:latin typeface="Calibri"/>
                <a:ea typeface="+mn-ea"/>
                <a:cs typeface="+mn-cs"/>
              </a:rPr>
              <a:t>ts</a:t>
            </a:r>
            <a:r>
              <a:rPr kumimoji="0" lang="en-GB" sz="2000" b="0" i="0" u="none" strike="noStrike" kern="1200" cap="none" spc="0" normalizeH="0" noProof="0" dirty="0" smtClean="0">
                <a:ln>
                  <a:noFill/>
                </a:ln>
                <a:solidFill>
                  <a:prstClr val="black"/>
                </a:solidFill>
                <a:effectLst/>
                <a:uLnTx/>
                <a:uFillTx/>
                <a:latin typeface="Calibri"/>
                <a:ea typeface="+mn-ea"/>
                <a:cs typeface="+mn-cs"/>
              </a:rPr>
              <a:t> per ha </a:t>
            </a:r>
            <a:r>
              <a:rPr kumimoji="0" lang="en-GB" sz="2000" b="0" i="0" u="none" strike="noStrike" kern="1200" cap="none" spc="0" normalizeH="0" noProof="0" dirty="0" err="1" smtClean="0">
                <a:ln>
                  <a:noFill/>
                </a:ln>
                <a:solidFill>
                  <a:prstClr val="black"/>
                </a:solidFill>
                <a:effectLst/>
                <a:uLnTx/>
                <a:uFillTx/>
                <a:latin typeface="Calibri"/>
                <a:ea typeface="+mn-ea"/>
                <a:cs typeface="+mn-cs"/>
              </a:rPr>
              <a:t>och</a:t>
            </a:r>
            <a:r>
              <a:rPr kumimoji="0" lang="en-GB" sz="2000" b="0" i="0" u="none" strike="noStrike" kern="1200" cap="none" spc="0" normalizeH="0" noProof="0" dirty="0" smtClean="0">
                <a:ln>
                  <a:noFill/>
                </a:ln>
                <a:solidFill>
                  <a:prstClr val="black"/>
                </a:solidFill>
                <a:effectLst/>
                <a:uLnTx/>
                <a:uFillTx/>
                <a:latin typeface="Calibri"/>
                <a:ea typeface="+mn-ea"/>
                <a:cs typeface="+mn-cs"/>
              </a:rPr>
              <a:t> </a:t>
            </a:r>
            <a:r>
              <a:rPr kumimoji="0" lang="en-GB" sz="2000" b="0" i="0" u="none" strike="noStrike" kern="1200" cap="none" spc="0" normalizeH="0" noProof="0" dirty="0" err="1" smtClean="0">
                <a:ln>
                  <a:noFill/>
                </a:ln>
                <a:solidFill>
                  <a:prstClr val="black"/>
                </a:solidFill>
                <a:effectLst/>
                <a:uLnTx/>
                <a:uFillTx/>
                <a:latin typeface="Calibri"/>
                <a:ea typeface="+mn-ea"/>
                <a:cs typeface="+mn-cs"/>
              </a:rPr>
              <a:t>år</a:t>
            </a:r>
            <a:endParaRPr kumimoji="0" lang="en-GB" sz="2000" b="0" i="0" u="none" strike="noStrike" kern="1200" cap="none" spc="0" normalizeH="0" baseline="3000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Foderstaterna</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a:t>
            </a:r>
            <a:r>
              <a:rPr lang="en-GB" noProof="0" dirty="0" err="1" smtClean="0">
                <a:solidFill>
                  <a:prstClr val="black"/>
                </a:solidFill>
                <a:latin typeface="Calibri"/>
              </a:rPr>
              <a:t>har</a:t>
            </a:r>
            <a:r>
              <a:rPr lang="en-GB" noProof="0" dirty="0" smtClean="0">
                <a:solidFill>
                  <a:prstClr val="black"/>
                </a:solidFill>
                <a:latin typeface="Calibri"/>
              </a:rPr>
              <a:t> </a:t>
            </a:r>
            <a:r>
              <a:rPr lang="en-GB" noProof="0" dirty="0" err="1" smtClean="0">
                <a:solidFill>
                  <a:prstClr val="black"/>
                </a:solidFill>
                <a:latin typeface="Calibri"/>
              </a:rPr>
              <a:t>vanligen</a:t>
            </a:r>
            <a:r>
              <a:rPr lang="en-GB" noProof="0" dirty="0" smtClean="0">
                <a:solidFill>
                  <a:prstClr val="black"/>
                </a:solidFill>
                <a:latin typeface="Calibri"/>
              </a:rPr>
              <a:t> </a:t>
            </a:r>
            <a:r>
              <a:rPr lang="en-GB" noProof="0" dirty="0" err="1" smtClean="0">
                <a:solidFill>
                  <a:prstClr val="black"/>
                </a:solidFill>
                <a:latin typeface="Calibri"/>
              </a:rPr>
              <a:t>hög</a:t>
            </a:r>
            <a:r>
              <a:rPr lang="en-GB" noProof="0" dirty="0" smtClean="0">
                <a:solidFill>
                  <a:prstClr val="black"/>
                </a:solidFill>
                <a:latin typeface="Calibri"/>
              </a:rPr>
              <a:t> </a:t>
            </a:r>
            <a:r>
              <a:rPr lang="en-GB" noProof="0" dirty="0" err="1" smtClean="0">
                <a:solidFill>
                  <a:prstClr val="black"/>
                </a:solidFill>
                <a:latin typeface="Calibri"/>
              </a:rPr>
              <a:t>andel</a:t>
            </a:r>
            <a:r>
              <a:rPr lang="en-GB" noProof="0" dirty="0" smtClean="0">
                <a:solidFill>
                  <a:prstClr val="black"/>
                </a:solidFill>
                <a:latin typeface="Calibri"/>
              </a:rPr>
              <a:t> </a:t>
            </a:r>
            <a:r>
              <a:rPr lang="en-GB" noProof="0" dirty="0" err="1" smtClean="0">
                <a:solidFill>
                  <a:prstClr val="black"/>
                </a:solidFill>
                <a:latin typeface="Calibri"/>
              </a:rPr>
              <a:t>kompettering</a:t>
            </a:r>
            <a:r>
              <a:rPr lang="en-GB" noProof="0" dirty="0" smtClean="0">
                <a:solidFill>
                  <a:prstClr val="black"/>
                </a:solidFill>
                <a:latin typeface="Calibri"/>
              </a:rPr>
              <a:t> </a:t>
            </a:r>
            <a:r>
              <a:rPr lang="en-GB" noProof="0" dirty="0" err="1" smtClean="0">
                <a:solidFill>
                  <a:prstClr val="black"/>
                </a:solidFill>
                <a:latin typeface="Calibri"/>
              </a:rPr>
              <a:t>utöver</a:t>
            </a:r>
            <a:r>
              <a:rPr lang="en-GB" noProof="0" dirty="0" smtClean="0">
                <a:solidFill>
                  <a:prstClr val="black"/>
                </a:solidFill>
                <a:latin typeface="Calibri"/>
              </a:rPr>
              <a:t> </a:t>
            </a:r>
            <a:r>
              <a:rPr lang="en-GB" noProof="0" dirty="0" err="1" smtClean="0">
                <a:solidFill>
                  <a:prstClr val="black"/>
                </a:solidFill>
                <a:latin typeface="Calibri"/>
              </a:rPr>
              <a:t>bete</a:t>
            </a:r>
            <a:r>
              <a:rPr lang="en-GB" noProof="0" dirty="0" smtClean="0">
                <a:solidFill>
                  <a:prstClr val="black"/>
                </a:solidFill>
                <a:latin typeface="Calibri"/>
              </a:rPr>
              <a:t>, </a:t>
            </a:r>
            <a:r>
              <a:rPr lang="en-GB" noProof="0" dirty="0" err="1" smtClean="0">
                <a:solidFill>
                  <a:prstClr val="black"/>
                </a:solidFill>
                <a:latin typeface="Calibri"/>
              </a:rPr>
              <a:t>vanligen</a:t>
            </a:r>
            <a:r>
              <a:rPr lang="en-GB" noProof="0" dirty="0" smtClean="0">
                <a:solidFill>
                  <a:prstClr val="black"/>
                </a:solidFill>
                <a:latin typeface="Calibri"/>
              </a:rPr>
              <a:t> </a:t>
            </a:r>
            <a:r>
              <a:rPr lang="en-GB" noProof="0" dirty="0" err="1" smtClean="0">
                <a:solidFill>
                  <a:prstClr val="black"/>
                </a:solidFill>
                <a:latin typeface="Calibri"/>
              </a:rPr>
              <a:t>majsensilage</a:t>
            </a:r>
            <a:r>
              <a:rPr lang="en-GB" noProof="0" dirty="0" smtClean="0">
                <a:solidFill>
                  <a:prstClr val="black"/>
                </a:solidFill>
                <a:latin typeface="Calibri"/>
              </a:rPr>
              <a:t>, </a:t>
            </a:r>
            <a:r>
              <a:rPr lang="en-GB" noProof="0" dirty="0" err="1" smtClean="0">
                <a:solidFill>
                  <a:prstClr val="black"/>
                </a:solidFill>
                <a:latin typeface="Calibri"/>
              </a:rPr>
              <a:t>gräsensilage</a:t>
            </a:r>
            <a:r>
              <a:rPr lang="en-GB" noProof="0" dirty="0" smtClean="0">
                <a:solidFill>
                  <a:prstClr val="black"/>
                </a:solidFill>
                <a:latin typeface="Calibri"/>
              </a:rPr>
              <a:t> </a:t>
            </a:r>
            <a:r>
              <a:rPr lang="en-GB" noProof="0" dirty="0" err="1" smtClean="0">
                <a:solidFill>
                  <a:prstClr val="black"/>
                </a:solidFill>
                <a:latin typeface="Calibri"/>
              </a:rPr>
              <a:t>och</a:t>
            </a:r>
            <a:r>
              <a:rPr lang="en-GB" noProof="0" dirty="0" smtClean="0">
                <a:solidFill>
                  <a:prstClr val="black"/>
                </a:solidFill>
                <a:latin typeface="Calibri"/>
              </a:rPr>
              <a:t> </a:t>
            </a:r>
            <a:r>
              <a:rPr lang="en-GB" noProof="0" dirty="0" err="1" smtClean="0">
                <a:solidFill>
                  <a:prstClr val="black"/>
                </a:solidFill>
                <a:latin typeface="Calibri"/>
              </a:rPr>
              <a:t>kraftfoder</a:t>
            </a:r>
            <a:endParaRPr kumimoji="0" lang="en-GB" sz="2000" b="0" i="0" u="none" strike="noStrike" kern="1200" cap="none" spc="0" normalizeH="0" baseline="3000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GB" sz="2000" b="0" i="0" u="none" strike="noStrike" kern="1200" cap="none" spc="0" normalizeH="0" baseline="30000" noProof="0" dirty="0" smtClean="0">
              <a:ln>
                <a:noFill/>
              </a:ln>
              <a:solidFill>
                <a:prstClr val="black"/>
              </a:solidFill>
              <a:effectLst/>
              <a:uLnTx/>
              <a:uFillTx/>
              <a:latin typeface="Calibri"/>
              <a:ea typeface="+mn-ea"/>
              <a:cs typeface="+mn-cs"/>
            </a:endParaRPr>
          </a:p>
        </p:txBody>
      </p:sp>
      <p:pic>
        <p:nvPicPr>
          <p:cNvPr id="8" name="Afbeelding 7"/>
          <p:cNvPicPr>
            <a:picLocks noChangeAspect="1"/>
          </p:cNvPicPr>
          <p:nvPr/>
        </p:nvPicPr>
        <p:blipFill>
          <a:blip r:embed="rId2"/>
          <a:stretch>
            <a:fillRect/>
          </a:stretch>
        </p:blipFill>
        <p:spPr>
          <a:xfrm>
            <a:off x="7677150" y="78365"/>
            <a:ext cx="1466850" cy="771525"/>
          </a:xfrm>
          <a:prstGeom prst="rect">
            <a:avLst/>
          </a:prstGeom>
        </p:spPr>
      </p:pic>
    </p:spTree>
    <p:extLst>
      <p:ext uri="{BB962C8B-B14F-4D97-AF65-F5344CB8AC3E}">
        <p14:creationId xmlns:p14="http://schemas.microsoft.com/office/powerpoint/2010/main" val="123624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sv-SE" b="1" dirty="0" smtClean="0"/>
              <a:t>Trender i </a:t>
            </a:r>
            <a:r>
              <a:rPr lang="sv-SE" b="1" dirty="0"/>
              <a:t>h</a:t>
            </a:r>
            <a:r>
              <a:rPr lang="sv-SE" b="1" dirty="0" smtClean="0"/>
              <a:t>olländsk betesdrift</a:t>
            </a:r>
            <a:endParaRPr lang="sv-SE" b="1" dirty="0"/>
          </a:p>
        </p:txBody>
      </p:sp>
      <p:sp>
        <p:nvSpPr>
          <p:cNvPr id="3" name="Tijdelijke aanduiding voor inhoud 2"/>
          <p:cNvSpPr>
            <a:spLocks noGrp="1"/>
          </p:cNvSpPr>
          <p:nvPr>
            <p:ph idx="1"/>
          </p:nvPr>
        </p:nvSpPr>
        <p:spPr/>
        <p:txBody>
          <a:bodyPr/>
          <a:lstStyle/>
          <a:p>
            <a:pPr>
              <a:buFont typeface="Arial" panose="020B0604020202020204" pitchFamily="34" charset="0"/>
              <a:buChar char="•"/>
            </a:pPr>
            <a:r>
              <a:rPr lang="sv-SE" dirty="0" smtClean="0"/>
              <a:t>Minskat bete (90% av korna på bete 2001, 70% 2013, 65% 2016, 68% 2017)</a:t>
            </a:r>
          </a:p>
          <a:p>
            <a:pPr>
              <a:buFont typeface="Arial" panose="020B0604020202020204" pitchFamily="34" charset="0"/>
              <a:buChar char="•"/>
            </a:pPr>
            <a:r>
              <a:rPr lang="sv-SE" dirty="0" smtClean="0"/>
              <a:t>Färre timmar på bete per dag</a:t>
            </a:r>
          </a:p>
          <a:p>
            <a:pPr>
              <a:buFont typeface="Arial" panose="020B0604020202020204" pitchFamily="34" charset="0"/>
              <a:buChar char="•"/>
            </a:pPr>
            <a:r>
              <a:rPr lang="sv-SE" dirty="0" smtClean="0"/>
              <a:t>Rotationsbete vanligast, kontinuerligt bete ökar</a:t>
            </a:r>
          </a:p>
          <a:p>
            <a:pPr>
              <a:buFont typeface="Arial" panose="020B0604020202020204" pitchFamily="34" charset="0"/>
              <a:buChar char="•"/>
            </a:pPr>
            <a:r>
              <a:rPr lang="sv-SE" dirty="0" smtClean="0"/>
              <a:t>Mindre bete i söder och öster</a:t>
            </a:r>
          </a:p>
          <a:p>
            <a:pPr>
              <a:buFont typeface="Arial" panose="020B0604020202020204" pitchFamily="34" charset="0"/>
              <a:buChar char="•"/>
            </a:pPr>
            <a:r>
              <a:rPr lang="sv-SE" i="1" dirty="0" err="1" smtClean="0"/>
              <a:t>Convenant</a:t>
            </a:r>
            <a:r>
              <a:rPr lang="sv-SE" i="1" dirty="0" smtClean="0"/>
              <a:t> </a:t>
            </a:r>
            <a:r>
              <a:rPr lang="sv-SE" i="1" dirty="0" err="1" smtClean="0"/>
              <a:t>Weidegang</a:t>
            </a:r>
            <a:r>
              <a:rPr lang="sv-SE" i="1" dirty="0" smtClean="0"/>
              <a:t> (</a:t>
            </a:r>
            <a:r>
              <a:rPr lang="sv-SE" i="1" dirty="0" err="1" smtClean="0"/>
              <a:t>Treaty</a:t>
            </a:r>
            <a:r>
              <a:rPr lang="sv-SE" i="1" dirty="0" smtClean="0"/>
              <a:t> Grazing) (ett upprop)</a:t>
            </a:r>
          </a:p>
          <a:p>
            <a:pPr>
              <a:buFont typeface="Arial" panose="020B0604020202020204" pitchFamily="34" charset="0"/>
              <a:buChar char="•"/>
            </a:pPr>
            <a:r>
              <a:rPr lang="sv-SE" dirty="0" smtClean="0"/>
              <a:t>Betespremie</a:t>
            </a:r>
          </a:p>
          <a:p>
            <a:pPr>
              <a:buFont typeface="Arial" panose="020B0604020202020204" pitchFamily="34" charset="0"/>
              <a:buChar char="•"/>
            </a:pPr>
            <a:r>
              <a:rPr lang="sv-SE" dirty="0" smtClean="0"/>
              <a:t>Bete mer populärt i undervisning och forskning</a:t>
            </a:r>
          </a:p>
          <a:p>
            <a:pPr>
              <a:buFont typeface="Arial" panose="020B0604020202020204" pitchFamily="34" charset="0"/>
              <a:buChar char="•"/>
            </a:pPr>
            <a:r>
              <a:rPr lang="sv-SE" dirty="0" smtClean="0"/>
              <a:t>Bete är en social fråga</a:t>
            </a:r>
          </a:p>
          <a:p>
            <a:endParaRPr lang="sv-SE" dirty="0" smtClean="0"/>
          </a:p>
          <a:p>
            <a:pPr>
              <a:buFont typeface="Arial" panose="020B0604020202020204" pitchFamily="34" charset="0"/>
              <a:buChar char="•"/>
            </a:pPr>
            <a:r>
              <a:rPr lang="sv-SE" b="1" u="sng" dirty="0" smtClean="0"/>
              <a:t>Politiska partier föreslog obligatoriskt bete</a:t>
            </a:r>
          </a:p>
          <a:p>
            <a:pPr lvl="1">
              <a:buFont typeface="Arial" panose="020B0604020202020204" pitchFamily="34" charset="0"/>
              <a:buChar char="•"/>
            </a:pPr>
            <a:r>
              <a:rPr lang="sv-SE" dirty="0" smtClean="0"/>
              <a:t>Förslaget fick majoritet</a:t>
            </a:r>
          </a:p>
          <a:p>
            <a:pPr lvl="1">
              <a:buFont typeface="Arial" panose="020B0604020202020204" pitchFamily="34" charset="0"/>
              <a:buChar char="•"/>
            </a:pPr>
            <a:r>
              <a:rPr lang="sv-SE" dirty="0" smtClean="0"/>
              <a:t>Den nya regeringen beslöt nyligen att inte verkställa beslutet till lag (inte före 2020)</a:t>
            </a:r>
          </a:p>
          <a:p>
            <a:endParaRPr lang="sv-SE" dirty="0" smtClean="0"/>
          </a:p>
          <a:p>
            <a:endParaRPr lang="sv-SE" dirty="0"/>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38159" y="2780928"/>
            <a:ext cx="1938297" cy="239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1646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sv-SE" b="1" dirty="0" smtClean="0"/>
              <a:t>Bete = </a:t>
            </a:r>
            <a:r>
              <a:rPr lang="sv-SE" b="1" dirty="0"/>
              <a:t>s</a:t>
            </a:r>
            <a:r>
              <a:rPr lang="sv-SE" b="1" dirty="0" smtClean="0"/>
              <a:t>ocial fråga?</a:t>
            </a:r>
            <a:endParaRPr lang="sv-SE" b="1" dirty="0"/>
          </a:p>
        </p:txBody>
      </p:sp>
      <p:sp>
        <p:nvSpPr>
          <p:cNvPr id="3" name="Tijdelijke aanduiding voor inhoud 2"/>
          <p:cNvSpPr>
            <a:spLocks noGrp="1"/>
          </p:cNvSpPr>
          <p:nvPr>
            <p:ph idx="1"/>
          </p:nvPr>
        </p:nvSpPr>
        <p:spPr/>
        <p:txBody>
          <a:bodyPr/>
          <a:lstStyle/>
          <a:p>
            <a:pPr>
              <a:buFont typeface="Arial" panose="020B0604020202020204" pitchFamily="34" charset="0"/>
              <a:buChar char="•"/>
            </a:pPr>
            <a:r>
              <a:rPr lang="sv-SE" dirty="0" smtClean="0"/>
              <a:t>I Nederländerna : Ja!</a:t>
            </a:r>
          </a:p>
          <a:p>
            <a:pPr>
              <a:buFont typeface="Arial" panose="020B0604020202020204" pitchFamily="34" charset="0"/>
              <a:buChar char="•"/>
            </a:pPr>
            <a:r>
              <a:rPr lang="sv-SE" dirty="0" smtClean="0"/>
              <a:t>Kulturarv, djurvälfärd</a:t>
            </a:r>
          </a:p>
          <a:p>
            <a:pPr>
              <a:buFont typeface="Arial" panose="020B0604020202020204" pitchFamily="34" charset="0"/>
              <a:buChar char="•"/>
            </a:pPr>
            <a:endParaRPr lang="sv-SE" dirty="0" smtClean="0"/>
          </a:p>
          <a:p>
            <a:pPr>
              <a:buFont typeface="Arial" panose="020B0604020202020204" pitchFamily="34" charset="0"/>
              <a:buChar char="•"/>
            </a:pPr>
            <a:endParaRPr lang="sv-SE" dirty="0" smtClean="0"/>
          </a:p>
          <a:p>
            <a:pPr>
              <a:buFont typeface="Arial" panose="020B0604020202020204" pitchFamily="34" charset="0"/>
              <a:buChar char="•"/>
            </a:pPr>
            <a:r>
              <a:rPr lang="sv-SE" dirty="0" smtClean="0"/>
              <a:t>Började diskuteras år 2000</a:t>
            </a:r>
          </a:p>
          <a:p>
            <a:pPr>
              <a:buFont typeface="Arial" panose="020B0604020202020204" pitchFamily="34" charset="0"/>
              <a:buChar char="•"/>
            </a:pPr>
            <a:r>
              <a:rPr lang="sv-SE" dirty="0" smtClean="0"/>
              <a:t>2012: </a:t>
            </a:r>
            <a:r>
              <a:rPr lang="sv-SE" i="1" dirty="0" smtClean="0"/>
              <a:t>“</a:t>
            </a:r>
            <a:r>
              <a:rPr lang="sv-SE" i="1" dirty="0" err="1" smtClean="0"/>
              <a:t>Convenant</a:t>
            </a:r>
            <a:r>
              <a:rPr lang="sv-SE" i="1" dirty="0" smtClean="0"/>
              <a:t> </a:t>
            </a:r>
            <a:r>
              <a:rPr lang="sv-SE" i="1" dirty="0" err="1" smtClean="0"/>
              <a:t>Weidegang</a:t>
            </a:r>
            <a:r>
              <a:rPr lang="sv-SE" i="1" dirty="0" smtClean="0"/>
              <a:t>” (“Grazing </a:t>
            </a:r>
            <a:r>
              <a:rPr lang="sv-SE" i="1" dirty="0" err="1" smtClean="0"/>
              <a:t>Convenant</a:t>
            </a:r>
            <a:r>
              <a:rPr lang="sv-SE" i="1" dirty="0" smtClean="0"/>
              <a:t>”) (ett upprop)</a:t>
            </a:r>
          </a:p>
          <a:p>
            <a:pPr>
              <a:buFont typeface="Arial" panose="020B0604020202020204" pitchFamily="34" charset="0"/>
              <a:buChar char="•"/>
            </a:pPr>
            <a:r>
              <a:rPr lang="sv-SE" dirty="0" smtClean="0"/>
              <a:t>Målsättning: Konstant </a:t>
            </a:r>
            <a:r>
              <a:rPr lang="sv-SE" dirty="0"/>
              <a:t>a</a:t>
            </a:r>
            <a:r>
              <a:rPr lang="sv-SE" dirty="0" smtClean="0"/>
              <a:t>ntal betande kor</a:t>
            </a:r>
          </a:p>
          <a:p>
            <a:pPr>
              <a:buFont typeface="Arial" panose="020B0604020202020204" pitchFamily="34" charset="0"/>
              <a:buChar char="•"/>
            </a:pPr>
            <a:r>
              <a:rPr lang="sv-SE" dirty="0" smtClean="0"/>
              <a:t>~75 parter har signerat överenskommelsen tills nu</a:t>
            </a:r>
            <a:endParaRPr lang="sv-SE" dirty="0"/>
          </a:p>
        </p:txBody>
      </p:sp>
      <p:pic>
        <p:nvPicPr>
          <p:cNvPr id="2457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96580" y="0"/>
            <a:ext cx="2334804"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980324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sv-SE" b="1" dirty="0" smtClean="0"/>
              <a:t>18 Juni 2012 – </a:t>
            </a:r>
            <a:r>
              <a:rPr lang="sv-SE" b="1" dirty="0" err="1" smtClean="0"/>
              <a:t>Convenant</a:t>
            </a:r>
            <a:r>
              <a:rPr lang="sv-SE" b="1" dirty="0" smtClean="0"/>
              <a:t> </a:t>
            </a:r>
            <a:r>
              <a:rPr lang="sv-SE" b="1" dirty="0" err="1" smtClean="0"/>
              <a:t>Weidegang</a:t>
            </a:r>
            <a:r>
              <a:rPr lang="sv-SE" b="1" dirty="0" smtClean="0"/>
              <a:t> “Grazing </a:t>
            </a:r>
            <a:r>
              <a:rPr lang="sv-SE" b="1" dirty="0" err="1" smtClean="0"/>
              <a:t>convenant</a:t>
            </a:r>
            <a:r>
              <a:rPr lang="sv-SE" dirty="0" smtClean="0"/>
              <a:t>”</a:t>
            </a:r>
            <a:endParaRPr lang="sv-SE" dirty="0"/>
          </a:p>
        </p:txBody>
      </p:sp>
      <p:sp>
        <p:nvSpPr>
          <p:cNvPr id="3" name="Tijdelijke aanduiding voor tekst 2"/>
          <p:cNvSpPr>
            <a:spLocks noGrp="1"/>
          </p:cNvSpPr>
          <p:nvPr>
            <p:ph type="body" sz="quarter" idx="10"/>
          </p:nvPr>
        </p:nvSpPr>
        <p:spPr/>
        <p:txBody>
          <a:bodyPr/>
          <a:lstStyle/>
          <a:p>
            <a:endParaRPr lang="nl-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412776"/>
            <a:ext cx="9144000"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5933788" y="6488668"/>
            <a:ext cx="30317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Source: Duurzame Zuivelketen</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10477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5.7"/>
</p:tagLst>
</file>

<file path=ppt/tags/tag2.xml><?xml version="1.0" encoding="utf-8"?>
<p:tagLst xmlns:a="http://schemas.openxmlformats.org/drawingml/2006/main" xmlns:r="http://schemas.openxmlformats.org/officeDocument/2006/relationships" xmlns:p="http://schemas.openxmlformats.org/presentationml/2006/main">
  <p:tag name="TIMING" val="|3.6|0.9|2.9|1.4|2.9|0.8|2.7"/>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BACK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Inno4Grass">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2.xml><?xml version="1.0" encoding="utf-8"?>
<a:theme xmlns:a="http://schemas.openxmlformats.org/drawingml/2006/main" name="2_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EW CHAP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ACK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Inno4Grass">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1_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NEW CHAP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15417</TotalTime>
  <Words>16895</Words>
  <Application>Microsoft Office PowerPoint</Application>
  <PresentationFormat>Affichage à l'écran (4:3)</PresentationFormat>
  <Paragraphs>3504</Paragraphs>
  <Slides>383</Slides>
  <Notes>92</Notes>
  <HiddenSlides>0</HiddenSlides>
  <MMClips>0</MMClips>
  <ScaleCrop>false</ScaleCrop>
  <HeadingPairs>
    <vt:vector size="8" baseType="variant">
      <vt:variant>
        <vt:lpstr>Polices utilisées</vt:lpstr>
      </vt:variant>
      <vt:variant>
        <vt:i4>19</vt:i4>
      </vt:variant>
      <vt:variant>
        <vt:lpstr>Thème</vt:lpstr>
      </vt:variant>
      <vt:variant>
        <vt:i4>12</vt:i4>
      </vt:variant>
      <vt:variant>
        <vt:lpstr>Serveurs OLE incorporés</vt:lpstr>
      </vt:variant>
      <vt:variant>
        <vt:i4>6</vt:i4>
      </vt:variant>
      <vt:variant>
        <vt:lpstr>Titres des diapositives</vt:lpstr>
      </vt:variant>
      <vt:variant>
        <vt:i4>383</vt:i4>
      </vt:variant>
    </vt:vector>
  </HeadingPairs>
  <TitlesOfParts>
    <vt:vector size="420" baseType="lpstr">
      <vt:lpstr>Microsoft YaHei</vt:lpstr>
      <vt:lpstr>ＭＳ Ｐゴシック</vt:lpstr>
      <vt:lpstr>ＭＳ Ｐゴシック</vt:lpstr>
      <vt:lpstr>SimSun</vt:lpstr>
      <vt:lpstr>Arial</vt:lpstr>
      <vt:lpstr>Arial Narrow</vt:lpstr>
      <vt:lpstr>Calibri</vt:lpstr>
      <vt:lpstr>Comic Sans MS</vt:lpstr>
      <vt:lpstr>Georgia</vt:lpstr>
      <vt:lpstr>Monotype Sorts</vt:lpstr>
      <vt:lpstr>News Gothic</vt:lpstr>
      <vt:lpstr>Symbol</vt:lpstr>
      <vt:lpstr>Tahoma</vt:lpstr>
      <vt:lpstr>Times</vt:lpstr>
      <vt:lpstr>Times New Roman</vt:lpstr>
      <vt:lpstr>Trebuchet MS</vt:lpstr>
      <vt:lpstr>Verdana</vt:lpstr>
      <vt:lpstr>Wingdings</vt:lpstr>
      <vt:lpstr>ヒラギノ角ゴ Pro W3</vt:lpstr>
      <vt:lpstr>COVER</vt:lpstr>
      <vt:lpstr>CONTENT</vt:lpstr>
      <vt:lpstr>NEW CHAPTER</vt:lpstr>
      <vt:lpstr>BACK COVER</vt:lpstr>
      <vt:lpstr>Inno4Grass</vt:lpstr>
      <vt:lpstr>1_COVER</vt:lpstr>
      <vt:lpstr>1_CONTENT</vt:lpstr>
      <vt:lpstr>1_NEW CHAPTER</vt:lpstr>
      <vt:lpstr>2_CONTENT</vt:lpstr>
      <vt:lpstr>1_BACK COVER</vt:lpstr>
      <vt:lpstr>2_Inno4Grass</vt:lpstr>
      <vt:lpstr>2_COVER</vt:lpstr>
      <vt:lpstr>Worksheet</vt:lpstr>
      <vt:lpstr>Diagram</vt:lpstr>
      <vt:lpstr>Graphique Microsoft Excel</vt:lpstr>
      <vt:lpstr>Chart</vt:lpstr>
      <vt:lpstr>Feuille de calcul</vt:lpstr>
      <vt:lpstr>Document</vt:lpstr>
      <vt:lpstr>Shared Innovation Space for Sustainable Productivity of Grasslands in Europe  Project Acronym: Inno4Grass Project Number: 727368  Deliverable 5.3. Power point presentations available for young farmers and advisors  Responsible partner: TEAGASC (WP leader)  Task leader and lead editor: AERES (Eds)  Contributors: AERES, GLZ, TEAGASC, WR, RHEA, IDELE, APCA, LWK, UGOE, TRAME, AWE, SLU, NLTO, CNR, PULS, WIR, AIA, LRC  Submission date: 28 February 2019 </vt:lpstr>
      <vt:lpstr>Inno4Grass – Utbildningsmaterial för praktisk vallskötsel</vt:lpstr>
      <vt:lpstr>Innehåll   </vt:lpstr>
      <vt:lpstr>Présentation PowerPoint</vt:lpstr>
      <vt:lpstr>Produktion och användning av vallfoder i Sverige</vt:lpstr>
      <vt:lpstr>Présentation PowerPoint</vt:lpstr>
      <vt:lpstr>Användningen av arealen i Sverige</vt:lpstr>
      <vt:lpstr>Antal gårdar med mjölkproduktion 1990–2017</vt:lpstr>
      <vt:lpstr>Présentation PowerPoint</vt:lpstr>
      <vt:lpstr>Présentation PowerPoint</vt:lpstr>
      <vt:lpstr>Stort foderintag är helt beroende på högkvalitativt vallfoder – gräs/klöver dominerar </vt:lpstr>
      <vt:lpstr>Skördedatum har en “turboeffekt” på vallkvaliteten som beror på större intag av tidigt skördat vallfoder</vt:lpstr>
      <vt:lpstr>Kriterium för utmärkt vallkvalitet för högmjölkande kor</vt:lpstr>
      <vt:lpstr>Présentation PowerPoint</vt:lpstr>
      <vt:lpstr>Dagligt foderintag och mjölkavkastning.  Skörd i axgång respektive 10 dagar senare</vt:lpstr>
      <vt:lpstr>Silosystem i Sverige Uttryckt som % av total kvantitet ensilage</vt:lpstr>
      <vt:lpstr>Silosystem</vt:lpstr>
      <vt:lpstr>I Sverige är inplastade balar det vanligaste silosystemet för ensilage från vallar   </vt:lpstr>
      <vt:lpstr>Aktuell forskning om ts-förluster från olika silosystem</vt:lpstr>
      <vt:lpstr>Resultat: Mindre förluster i rundbalar än i stora silokonstruktioner. Förvånande resultat:  Mindre förluster i stora silor som fylldes långsamt!</vt:lpstr>
      <vt:lpstr>Torrsubstansförluster från olika silosystem</vt:lpstr>
      <vt:lpstr>Areal naturbetesmark och bete på slåttervall i Sverige, 2017 (ha)</vt:lpstr>
      <vt:lpstr>Bete på slåttervall passar bäst för mjölkkor (t.ex. Svensk Röd Boskap och Svensk Holstein) och tunga köttraser (t.ex. Charolais)</vt:lpstr>
      <vt:lpstr>Naturbetesmarker passar bäst för lättare köttraser, rekryteringskvigor, hästar och får</vt:lpstr>
      <vt:lpstr>Svensk lagstiftning kräver bete sommartid</vt:lpstr>
      <vt:lpstr>Betessystem och användning av bete 1. Mjölkkor</vt:lpstr>
      <vt:lpstr>Mjölkkor i ekologisk produktion</vt:lpstr>
      <vt:lpstr>Ekologisk produktion I Sverige</vt:lpstr>
      <vt:lpstr>Automatisk mjölkning (AM, robotmjölkning) och bete</vt:lpstr>
      <vt:lpstr>Betessystem och användning av bete 2. Får och nötkreatur för tillväxt och köttproduktion</vt:lpstr>
      <vt:lpstr>Naturbetesmarker har större artdiversitet än temporära vallar såsom slåttervallar</vt:lpstr>
      <vt:lpstr>Nötkreatur, hästar och får betar på naturbetesmark  % av arealen, betesfållor och antal betande djur.  N = 219 betesfållor, 14 ha/betesfålla i genomsnitt</vt:lpstr>
      <vt:lpstr>Présentation PowerPoint</vt:lpstr>
      <vt:lpstr>Växtsäsongens längd i Europa</vt:lpstr>
      <vt:lpstr>Présentation PowerPoint</vt:lpstr>
      <vt:lpstr>I Sverige är vallar med kort liggtid som en del av växtföljden vanligast, till skillnad mot de mer permanenta vallarna längre söderut i Europa</vt:lpstr>
      <vt:lpstr>Ts-avkastningen (Yield) är mindre medan smältbarheten (OMD) är högre vid tre skördar jämfört med två skördar per år i vallfoder med gräs (timotej och ängssvingel) och i vallfoder med gräs och klöver (100 kg N per ha)</vt:lpstr>
      <vt:lpstr>Présentation PowerPoint</vt:lpstr>
      <vt:lpstr>Présentation PowerPoint</vt:lpstr>
      <vt:lpstr>Kan vitklöver rekommenderas i områden där man på grund av tradition eller sämre odlingsförutsättningar har en mindre intensiv produktion?</vt:lpstr>
      <vt:lpstr>Med utvecklingen mot fler skördar per år och mer vitklöver i slåttervallen har rajgräs blivit alltmer intressant</vt:lpstr>
      <vt:lpstr>Sen skörd på hösten för att minska skador p.g.a. snömögel (Fusarium nivale) och därigenom öka chansen för engelskt rajgräs att överleva vintern</vt:lpstr>
      <vt:lpstr>Framtida trender</vt:lpstr>
      <vt:lpstr>Mjölkavkastning och mjölksammansättning hos mjölkkor utfodrade med ensilage av käringtand-rajgräs eller vitklöver-rajgräs  Change-over-försök under två år (N = 76)</vt:lpstr>
      <vt:lpstr>Présentation PowerPoint</vt:lpstr>
      <vt:lpstr>Referenser </vt:lpstr>
      <vt:lpstr>Présentation PowerPoint</vt:lpstr>
      <vt:lpstr>Vall på Irland ̶  Michael O‘Donovan  &amp; Fergus Bogue</vt:lpstr>
      <vt:lpstr>Présentation PowerPoint</vt:lpstr>
      <vt:lpstr>Effektivitet i jordbruksproduktion på Irland </vt:lpstr>
      <vt:lpstr>Présentation PowerPoint</vt:lpstr>
      <vt:lpstr>Présentation PowerPoint</vt:lpstr>
      <vt:lpstr>Växthusgaser per kg producerad mjölk i olika EU-länder</vt:lpstr>
      <vt:lpstr>Produktion av bete respektive ensilage på irländska mjölkgårdar, kg ts per hektar (PastureBase Ireland)</vt:lpstr>
      <vt:lpstr>Présentation PowerPoint</vt:lpstr>
      <vt:lpstr>Présentation PowerPoint</vt:lpstr>
      <vt:lpstr>Présentation PowerPoint</vt:lpstr>
      <vt:lpstr>Présentation PowerPoint</vt:lpstr>
      <vt:lpstr>Présentation PowerPoint</vt:lpstr>
      <vt:lpstr>Présentation PowerPoint</vt:lpstr>
      <vt:lpstr>Betesåret – Vårkalvande besättning Beläggningsgrad = 2,47 kor/ha</vt:lpstr>
      <vt:lpstr>Integrerat betesbaserat produktionssystem</vt:lpstr>
      <vt:lpstr>Betesskötsel – mål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Betesskötsel – Höst </vt:lpstr>
      <vt:lpstr>Présentation PowerPoint</vt:lpstr>
      <vt:lpstr>Présentation PowerPoint</vt:lpstr>
      <vt:lpstr>Présentation PowerPoint</vt:lpstr>
      <vt:lpstr>Présentation PowerPoint</vt:lpstr>
      <vt:lpstr>Vad är PastureBase Ireland &amp; vem ska använda det?</vt:lpstr>
      <vt:lpstr>Présentation PowerPoint</vt:lpstr>
      <vt:lpstr>Vilka verktyg ingår i applikationen? </vt:lpstr>
      <vt:lpstr>Présentation PowerPoint</vt:lpstr>
      <vt:lpstr>Vår-rotationsplanering: 40 hektarsgård</vt:lpstr>
      <vt:lpstr>Présentation PowerPoint</vt:lpstr>
      <vt:lpstr>Présentation PowerPoint</vt:lpstr>
      <vt:lpstr>Présentation PowerPoint</vt:lpstr>
      <vt:lpstr>Présentation PowerPoint</vt:lpstr>
      <vt:lpstr>Analys av det ideala betet</vt:lpstr>
      <vt:lpstr>Présentation PowerPoint</vt:lpstr>
      <vt:lpstr>Présentation PowerPoint</vt:lpstr>
      <vt:lpstr>Présentation PowerPoint</vt:lpstr>
      <vt:lpstr>Présentation PowerPoint</vt:lpstr>
      <vt:lpstr>Présentation PowerPoint</vt:lpstr>
      <vt:lpstr>Inno4Grass – utbildningsmaterial för skötsel av vall i Nederländerna</vt:lpstr>
      <vt:lpstr>Mjölksektorn i Nederländerna 2017</vt:lpstr>
      <vt:lpstr>Présentation PowerPoint</vt:lpstr>
      <vt:lpstr>På 50 år</vt:lpstr>
      <vt:lpstr>Trender i holländsk betesdrift</vt:lpstr>
      <vt:lpstr>Bete = social fråga?</vt:lpstr>
      <vt:lpstr>18 Juni 2012 – Convenant Weidegang “Grazing convenant”</vt:lpstr>
      <vt:lpstr>Grazing Convenant – betesuppropet</vt:lpstr>
      <vt:lpstr>Betespremie</vt:lpstr>
      <vt:lpstr>Anledningar till minskat bete</vt:lpstr>
      <vt:lpstr>Bete i Nederländerna, % av kor som betar</vt:lpstr>
      <vt:lpstr>Bete i Nederländerna</vt:lpstr>
      <vt:lpstr>Grästillväxt 2014–2017</vt:lpstr>
      <vt:lpstr>Effekt av bete på olika aspekter</vt:lpstr>
      <vt:lpstr>Ekonomi – betesintaget har avgörande betydelse Mer bete = bättre ekonomi </vt:lpstr>
      <vt:lpstr>Men hur blir ekonomin under lite sämre förhållanden?</vt:lpstr>
      <vt:lpstr>Ekonomisk skillnad mellan bete och 0-bete</vt:lpstr>
      <vt:lpstr>Sammanfattning</vt:lpstr>
      <vt:lpstr>Hur öka intäkten?</vt:lpstr>
      <vt:lpstr>Effekt av bete på inkomst per gård (Reijs et al., 2013)</vt:lpstr>
      <vt:lpstr>Marginal i Euro per ko och år som har olika betestider (timmar per ko) vid olika avkastningsnivåer (kg ECM/ko och år) (Booij, 2015)</vt:lpstr>
      <vt:lpstr>Resultat 2013</vt:lpstr>
      <vt:lpstr>Att bete eller att inte beta?</vt:lpstr>
      <vt:lpstr>Présentation PowerPoint</vt:lpstr>
      <vt:lpstr>Verktyg för att mäta betesmängd </vt:lpstr>
      <vt:lpstr>Lagstiftning: Nitratdirektivet och   Nederländska aktionsplanen</vt:lpstr>
      <vt:lpstr>Gårdsspecifikt utsläpp (BEX)</vt:lpstr>
      <vt:lpstr>‘Nya’ gödningsmedel</vt:lpstr>
      <vt:lpstr>FarmWalk®</vt:lpstr>
      <vt:lpstr>Betescoacher</vt:lpstr>
      <vt:lpstr>Utveckling av FarmWalk®</vt:lpstr>
      <vt:lpstr>Grip op Gras: Verktyg för Beteskilen</vt:lpstr>
      <vt:lpstr>Betesråd från Erfa-grupper</vt:lpstr>
      <vt:lpstr>Praktiska råd: bete och stora gårdar</vt:lpstr>
      <vt:lpstr>Innovationer &amp; Forskning i Nederländarna</vt:lpstr>
      <vt:lpstr>Présentation PowerPoint</vt:lpstr>
      <vt:lpstr>Mobil mjölkning</vt:lpstr>
      <vt:lpstr>Dynamiskt bete – välj det rätta betessystemet</vt:lpstr>
      <vt:lpstr>Robot och bete</vt:lpstr>
      <vt:lpstr>Verktyg – Färsk beteskalender Sommar 2013</vt:lpstr>
      <vt:lpstr>Sensordata – betestid</vt:lpstr>
      <vt:lpstr>Innovation: Virtuellt stängsel</vt:lpstr>
      <vt:lpstr>Bete i form av block</vt:lpstr>
      <vt:lpstr>Présentation PowerPoint</vt:lpstr>
      <vt:lpstr>Tempererade baljväxter:  nyckelarter för hållbara tempererade blandningar i Belgien</vt:lpstr>
      <vt:lpstr>Introduktion</vt:lpstr>
      <vt:lpstr>Arter</vt:lpstr>
      <vt:lpstr>Sekundära arter</vt:lpstr>
      <vt:lpstr>Nya arter  </vt:lpstr>
      <vt:lpstr>Présentation PowerPoint</vt:lpstr>
      <vt:lpstr>Avkastning hos vitklöver</vt:lpstr>
      <vt:lpstr>Produktion vitklöver </vt:lpstr>
      <vt:lpstr>Produktion Rödklöver</vt:lpstr>
      <vt:lpstr>Présentation PowerPoint</vt:lpstr>
      <vt:lpstr>Présentation PowerPoint</vt:lpstr>
      <vt:lpstr>Näringsinnehåll, foderintag, produktion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Artsammansättning – kärrgröe (Poa trivialis)</vt:lpstr>
      <vt:lpstr>Présentation PowerPoint</vt:lpstr>
      <vt:lpstr>Andra konsekvenser av flytgödsel vid fuktiga förhållanden på hösten jordpackning ger ökad risk för N2O-emission</vt:lpstr>
      <vt:lpstr>Présentation PowerPoint</vt:lpstr>
      <vt:lpstr>Sådd: Renbestånd i slutet av april med eller utan ympning och kalkning med 15 deciton kalk per hektar</vt:lpstr>
      <vt:lpstr>Betydelse av anläggning av lusern </vt:lpstr>
      <vt:lpstr>Betydelse av kalkgiva (ytligt eller inblandad) och Rhizobium-ympning på skörden under etableringsåret  (3 skördar)</vt:lpstr>
      <vt:lpstr>Energivärde i lusern och lusern/gräs (Bayern)</vt:lpstr>
      <vt:lpstr>Présentation PowerPoint</vt:lpstr>
      <vt:lpstr>Présentation PowerPoint</vt:lpstr>
      <vt:lpstr>Présentation PowerPoint</vt:lpstr>
      <vt:lpstr>Présentation PowerPoint</vt:lpstr>
      <vt:lpstr>Présentation PowerPoint</vt:lpstr>
      <vt:lpstr>Effektiv användning av permanenta vallar vid utfodring av mjölkkor i Polen  </vt:lpstr>
      <vt:lpstr>Jordbruksareal i Polen 1 000-tal hektar</vt:lpstr>
      <vt:lpstr>Présentation PowerPoint</vt:lpstr>
      <vt:lpstr>Andel permanenta vallar av total jordbruksmark i utvalda områden (%)</vt:lpstr>
      <vt:lpstr>Nötkreatur och mjölkkor i Polen (tusental)</vt:lpstr>
      <vt:lpstr>Mjölkavkastning, Polen</vt:lpstr>
      <vt:lpstr>Foderareal i Polen (%)</vt:lpstr>
      <vt:lpstr>Avkastning, permanenta vallar (2017)</vt:lpstr>
      <vt:lpstr>Potentiell skörd av vall i Polen</vt:lpstr>
      <vt:lpstr>Modeller av mjölkproduktion  baserade på vallfoder</vt:lpstr>
      <vt:lpstr>Foder från vallar i intensiv mjölkproduktionen</vt:lpstr>
      <vt:lpstr>Foder från vallar i mjölkproduktion med låga kostnader</vt:lpstr>
      <vt:lpstr>Foder från vallar i  “pro-ekologisk” mjölkproduktion</vt:lpstr>
      <vt:lpstr>Bete är bästa fodret för nötkreatur när det gäller CLA </vt:lpstr>
      <vt:lpstr>Högkvalitativ mjölk från kor som utfodrats med enbart vall</vt:lpstr>
      <vt:lpstr>CLA-innehåll i mjölk och lagrad ost beroende på utfodringssystem  (i % av mjölkfett)</vt:lpstr>
      <vt:lpstr>Möjligheter att öka effektiviteten i foderproduktionen från vall  för nötkreatur</vt:lpstr>
      <vt:lpstr>Renovering av vall och etablering av ny vall</vt:lpstr>
      <vt:lpstr>Présentation PowerPoint</vt:lpstr>
      <vt:lpstr>Présentation PowerPoint</vt:lpstr>
      <vt:lpstr>Présentation PowerPoint</vt:lpstr>
      <vt:lpstr>Användning av vallväxtförädling för olika typer av lantbruk, %</vt:lpstr>
      <vt:lpstr>Passande gräs och baljväxter för hjälpsådd i vall</vt:lpstr>
      <vt:lpstr>Passande gräs och baljväxter i blandningar vid omfattande hjälpsådd i vall</vt:lpstr>
      <vt:lpstr>Passande sorter av gräs och baljväxter i blandningar nysådd av temporära vallar</vt:lpstr>
      <vt:lpstr>Strategier för blandningar vid renovering av vallar</vt:lpstr>
      <vt:lpstr>Karaktäristika för en bra utsädesblandning</vt:lpstr>
      <vt:lpstr>Kriterier för val av arter i utsädesblandningen</vt:lpstr>
      <vt:lpstr>Utsädesblandningar avsedda för etablering och renovering av vallar </vt:lpstr>
      <vt:lpstr>Fröbehandling med flera lager</vt:lpstr>
      <vt:lpstr>Présentation PowerPoint</vt:lpstr>
      <vt:lpstr>Såmaskin för hjälpsådd i Guttler-systemet</vt:lpstr>
      <vt:lpstr>Présentation PowerPoint</vt:lpstr>
      <vt:lpstr>Effekt av preparering av såbädd före hjälpsådd med billar på etableringen av vitklöver</vt:lpstr>
      <vt:lpstr>Présentation PowerPoint</vt:lpstr>
      <vt:lpstr>Skörd från permanent ängsmark beroende på fröblandning och gödslingsnivå</vt:lpstr>
      <vt:lpstr>Présentation PowerPoint</vt:lpstr>
      <vt:lpstr>Présentation PowerPoint</vt:lpstr>
      <vt:lpstr>Présentation PowerPoint</vt:lpstr>
      <vt:lpstr>Présentation PowerPoint</vt:lpstr>
      <vt:lpstr>Gödsling av vall</vt:lpstr>
      <vt:lpstr>Principer för  kvävegödsling i vall</vt:lpstr>
      <vt:lpstr>Présentation PowerPoint</vt:lpstr>
      <vt:lpstr>Bindning och absorption av oorganisk fosfor beroende på markens pH</vt:lpstr>
      <vt:lpstr>Principer för kaliumgödsling av vall</vt:lpstr>
      <vt:lpstr>Vattenhantering på vall</vt:lpstr>
      <vt:lpstr>Avvikelser i nederbörd vår och sommar 2013–2015 jämfört med 1971–2000</vt:lpstr>
      <vt:lpstr>Avvikelser i nederbörd vår och sommar 2016–2018 jämfört med åren 1971–2000</vt:lpstr>
      <vt:lpstr>Présentation PowerPoint</vt:lpstr>
      <vt:lpstr>Présentation PowerPoint</vt:lpstr>
      <vt:lpstr>Présentation PowerPoint</vt:lpstr>
      <vt:lpstr>Ökning av avkastning på bevattnat och obevattnat rajsgräsbete i centrala Polen</vt:lpstr>
      <vt:lpstr>Effektiv vallproduktion med hänsyn till klimatförändring</vt:lpstr>
      <vt:lpstr>Betesskötsel</vt:lpstr>
      <vt:lpstr>Présentation PowerPoint</vt:lpstr>
      <vt:lpstr>Présentation PowerPoint</vt:lpstr>
      <vt:lpstr>Présentation PowerPoint</vt:lpstr>
      <vt:lpstr>Slåtter och konservering av vall i Polen</vt:lpstr>
      <vt:lpstr>Optimalt utvecklingsstadium för slåtter</vt:lpstr>
      <vt:lpstr>Optimal tidpunkt för skörd under dygnet</vt:lpstr>
      <vt:lpstr>Présentation PowerPoint</vt:lpstr>
      <vt:lpstr>Présentation PowerPoint</vt:lpstr>
      <vt:lpstr>Présentation PowerPoint</vt:lpstr>
      <vt:lpstr>Faktorer som bestämmer ensilagekvaliteten</vt:lpstr>
      <vt:lpstr>Présentation PowerPoint</vt:lpstr>
      <vt:lpstr>Présentation PowerPoint</vt:lpstr>
      <vt:lpstr>Kor i Frankrike</vt:lpstr>
      <vt:lpstr>Klassifikation av system för mjölkproduktion</vt:lpstr>
      <vt:lpstr>Bete i foderstaten</vt:lpstr>
      <vt:lpstr>Där beläggningsgrad och tillgängligt bete korsar varandra visas proportionen av betad areal i foderstaten</vt:lpstr>
      <vt:lpstr>Sammansättning och utveckling av vallfoder i Frankrike</vt:lpstr>
      <vt:lpstr>Ts-intag av bete per ko och dag</vt:lpstr>
      <vt:lpstr>Bete – bestäm beläggning</vt:lpstr>
      <vt:lpstr>Rotationsbete</vt:lpstr>
      <vt:lpstr>Produktionskostnad före skörd. Före och efter distribution. Euro per ton ts</vt:lpstr>
      <vt:lpstr>Présentation PowerPoint</vt:lpstr>
      <vt:lpstr>Vall i Italien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Tempererade vallar i Italien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Tack till alla bidragande parter i Inno4Grass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Eric Marchoux</cp:lastModifiedBy>
  <cp:revision>411</cp:revision>
  <dcterms:created xsi:type="dcterms:W3CDTF">2017-11-30T17:30:34Z</dcterms:created>
  <dcterms:modified xsi:type="dcterms:W3CDTF">2020-01-13T13:13:16Z</dcterms:modified>
</cp:coreProperties>
</file>